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7" r:id="rId3"/>
    <p:sldId id="257" r:id="rId4"/>
    <p:sldId id="290" r:id="rId5"/>
    <p:sldId id="299" r:id="rId6"/>
    <p:sldId id="298" r:id="rId7"/>
    <p:sldId id="294" r:id="rId8"/>
    <p:sldId id="289" r:id="rId9"/>
    <p:sldId id="284" r:id="rId10"/>
    <p:sldId id="296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sik Choi" initials="HC" lastIdx="1" clrIdx="0">
    <p:extLst>
      <p:ext uri="{19B8F6BF-5375-455C-9EA6-DF929625EA0E}">
        <p15:presenceInfo xmlns:p15="http://schemas.microsoft.com/office/powerpoint/2012/main" userId="1e0558762e8090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FC2"/>
    <a:srgbClr val="969696"/>
    <a:srgbClr val="B4B4B4"/>
    <a:srgbClr val="F7931E"/>
    <a:srgbClr val="A6CE39"/>
    <a:srgbClr val="004C86"/>
    <a:srgbClr val="CFCFCF"/>
    <a:srgbClr val="D0D0D0"/>
    <a:srgbClr val="CDCDCD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035" autoAdjust="0"/>
  </p:normalViewPr>
  <p:slideViewPr>
    <p:cSldViewPr snapToGrid="0">
      <p:cViewPr varScale="1">
        <p:scale>
          <a:sx n="115" d="100"/>
          <a:sy n="115" d="100"/>
        </p:scale>
        <p:origin x="5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54620;&#50577;&#45824;&#54617;&#44368;%20&#50997;&#54633;&#44277;&#54617;&#44284;\2017%202&#54617;&#44592;\&#52572;&#54788;&#49885;%20&#54532;&#47196;&#51229;&#53944;&#44288;&#47532;%20&#48156;&#54364;&#51088;&#47308;\11&#50900;%2011&#51068;%201&#52264;%20&#51089;&#49457;\&#49828;&#52992;&#51572;%20&#50577;&#4988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예산 계획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1-47BD-8D57-4164D23F9A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1-47BD-8D57-4164D23F9A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1-47BD-8D57-4164D23F9A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1-47BD-8D57-4164D23F9A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21-47BD-8D57-4164D23F9A79}"/>
              </c:ext>
            </c:extLst>
          </c:dPt>
          <c:cat>
            <c:strRef>
              <c:f>Sheet2!$G$21:$L$21</c:f>
              <c:strCache>
                <c:ptCount val="5"/>
                <c:pt idx="0">
                  <c:v>써닝리더십센터</c:v>
                </c:pt>
                <c:pt idx="1">
                  <c:v>시상용 상품 구매</c:v>
                </c:pt>
                <c:pt idx="2">
                  <c:v>식사</c:v>
                </c:pt>
                <c:pt idx="3">
                  <c:v>버스대절</c:v>
                </c:pt>
                <c:pt idx="4">
                  <c:v>외부 초청</c:v>
                </c:pt>
              </c:strCache>
            </c:strRef>
          </c:cat>
          <c:val>
            <c:numRef>
              <c:f>Sheet2!$G$22:$L$22</c:f>
              <c:numCache>
                <c:formatCode>General</c:formatCode>
                <c:ptCount val="5"/>
                <c:pt idx="0">
                  <c:v>4180000</c:v>
                </c:pt>
                <c:pt idx="1">
                  <c:v>1500000</c:v>
                </c:pt>
                <c:pt idx="2">
                  <c:v>1440000</c:v>
                </c:pt>
                <c:pt idx="3">
                  <c:v>1800000</c:v>
                </c:pt>
                <c:pt idx="4">
                  <c:v>1200000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621-47BD-8D57-4164D23F9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6A52E-4417-4E27-9758-92D08BBC5588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4955-3250-4C52-AD3C-DF6C06AC8C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F555-C859-41F8-956C-88E96E80F91D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B0E10-8B42-4B4E-BA4A-503F89590C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B0E10-8B42-4B4E-BA4A-503F89590C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7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B0E10-8B42-4B4E-BA4A-503F89590C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캐릭터마크02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54971"/>
            <a:ext cx="9144000" cy="3721608"/>
          </a:xfrm>
          <a:prstGeom prst="rect">
            <a:avLst/>
          </a:prstGeom>
        </p:spPr>
      </p:pic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574822" y="874203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800" b="1" spc="-150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77038" y="1884993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A6CE3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12651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캐릭터마크0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05648" y="-371547"/>
            <a:ext cx="6485863" cy="9023809"/>
          </a:xfrm>
          <a:prstGeom prst="rect">
            <a:avLst/>
          </a:prstGeom>
        </p:spPr>
      </p:pic>
      <p:pic>
        <p:nvPicPr>
          <p:cNvPr id="19" name="그림 18" descr="캐릭터마크0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7808" y="6287437"/>
            <a:ext cx="1908047" cy="156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캐릭터마크02-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7373"/>
            <a:ext cx="9144000" cy="562146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51122" y="1048526"/>
            <a:ext cx="3771900" cy="890587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제목 텍스트 스타일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3905" y="1969755"/>
            <a:ext cx="6353175" cy="3230563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9144000" cy="212651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6989276" y="6433928"/>
            <a:ext cx="1904360" cy="15246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68272" y="291522"/>
            <a:ext cx="3771900" cy="890587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1228724" y="1536700"/>
            <a:ext cx="6229351" cy="3230563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부제목 4"/>
          <p:cNvSpPr>
            <a:spLocks noGrp="1"/>
          </p:cNvSpPr>
          <p:nvPr userDrawn="1">
            <p:ph type="subTitle" idx="10"/>
          </p:nvPr>
        </p:nvSpPr>
        <p:spPr>
          <a:xfrm>
            <a:off x="5554134" y="279399"/>
            <a:ext cx="3454400" cy="368300"/>
          </a:xfrm>
        </p:spPr>
        <p:txBody>
          <a:bodyPr>
            <a:normAutofit/>
          </a:bodyPr>
          <a:lstStyle>
            <a:lvl1pPr algn="r">
              <a:buNone/>
              <a:defRPr sz="1200" b="0">
                <a:solidFill>
                  <a:srgbClr val="004C86"/>
                </a:solidFill>
              </a:defRPr>
            </a:lvl1pPr>
          </a:lstStyle>
          <a:p>
            <a:r>
              <a:rPr lang="ko-KR" altLang="en-US" dirty="0" err="1"/>
              <a:t>중제목을</a:t>
            </a:r>
            <a:r>
              <a:rPr lang="ko-KR" altLang="en-US" dirty="0"/>
              <a:t> 입력하세요</a:t>
            </a:r>
          </a:p>
        </p:txBody>
      </p:sp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989276" y="6433928"/>
            <a:ext cx="1904360" cy="152468"/>
          </a:xfrm>
          <a:prstGeom prst="rect">
            <a:avLst/>
          </a:prstGeom>
        </p:spPr>
      </p:pic>
      <p:pic>
        <p:nvPicPr>
          <p:cNvPr id="10" name="그림 9" descr="캐릭터마크03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7979433" cy="8394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68272" y="291522"/>
            <a:ext cx="3771900" cy="890587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1228724" y="1536700"/>
            <a:ext cx="6229351" cy="3230563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부제목 4"/>
          <p:cNvSpPr>
            <a:spLocks noGrp="1"/>
          </p:cNvSpPr>
          <p:nvPr userDrawn="1">
            <p:ph type="subTitle" idx="10"/>
          </p:nvPr>
        </p:nvSpPr>
        <p:spPr>
          <a:xfrm>
            <a:off x="5554134" y="279399"/>
            <a:ext cx="3454400" cy="368300"/>
          </a:xfrm>
        </p:spPr>
        <p:txBody>
          <a:bodyPr>
            <a:normAutofit/>
          </a:bodyPr>
          <a:lstStyle>
            <a:lvl1pPr algn="r">
              <a:buNone/>
              <a:defRPr sz="1200" b="0">
                <a:solidFill>
                  <a:srgbClr val="A6CE39"/>
                </a:solidFill>
              </a:defRPr>
            </a:lvl1pPr>
          </a:lstStyle>
          <a:p>
            <a:r>
              <a:rPr lang="ko-KR" altLang="en-US" dirty="0" err="1"/>
              <a:t>중제목을</a:t>
            </a:r>
            <a:r>
              <a:rPr lang="ko-KR" altLang="en-US" dirty="0"/>
              <a:t> 입력하세요</a:t>
            </a:r>
          </a:p>
        </p:txBody>
      </p:sp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989276" y="6433928"/>
            <a:ext cx="1904360" cy="152468"/>
          </a:xfrm>
          <a:prstGeom prst="rect">
            <a:avLst/>
          </a:prstGeom>
        </p:spPr>
      </p:pic>
      <p:pic>
        <p:nvPicPr>
          <p:cNvPr id="10" name="그림 9" descr="캐릭터마크03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7979432" cy="8394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68272" y="291522"/>
            <a:ext cx="3771900" cy="890587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1228724" y="1536700"/>
            <a:ext cx="6229351" cy="3230563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부제목 4"/>
          <p:cNvSpPr>
            <a:spLocks noGrp="1"/>
          </p:cNvSpPr>
          <p:nvPr userDrawn="1">
            <p:ph type="subTitle" idx="10"/>
          </p:nvPr>
        </p:nvSpPr>
        <p:spPr>
          <a:xfrm>
            <a:off x="5554134" y="279399"/>
            <a:ext cx="3454400" cy="368300"/>
          </a:xfrm>
        </p:spPr>
        <p:txBody>
          <a:bodyPr>
            <a:normAutofit/>
          </a:bodyPr>
          <a:lstStyle>
            <a:lvl1pPr algn="r">
              <a:buNone/>
              <a:defRPr sz="1200" b="0">
                <a:solidFill>
                  <a:srgbClr val="F7931E"/>
                </a:solidFill>
              </a:defRPr>
            </a:lvl1pPr>
          </a:lstStyle>
          <a:p>
            <a:r>
              <a:rPr lang="ko-KR" altLang="en-US" dirty="0" err="1"/>
              <a:t>중제목을</a:t>
            </a:r>
            <a:r>
              <a:rPr lang="ko-KR" altLang="en-US" dirty="0"/>
              <a:t> 입력하세요</a:t>
            </a:r>
          </a:p>
        </p:txBody>
      </p:sp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6989276" y="6433928"/>
            <a:ext cx="1904360" cy="152468"/>
          </a:xfrm>
          <a:prstGeom prst="rect">
            <a:avLst/>
          </a:prstGeom>
        </p:spPr>
      </p:pic>
      <p:pic>
        <p:nvPicPr>
          <p:cNvPr id="10" name="그림 9" descr="캐릭터마크03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7979432" cy="8394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3123" y="1964988"/>
            <a:ext cx="2961052" cy="3062604"/>
          </a:xfrm>
          <a:prstGeom prst="rect">
            <a:avLst/>
          </a:prstGeom>
        </p:spPr>
      </p:pic>
      <p:pic>
        <p:nvPicPr>
          <p:cNvPr id="8" name="그림 11" descr="last_HY_logo.png"/>
          <p:cNvPicPr>
            <a:picLocks noChangeAspect="1"/>
          </p:cNvPicPr>
          <p:nvPr userDrawn="1"/>
        </p:nvPicPr>
        <p:blipFill>
          <a:blip r:embed="rId3" cstate="print">
            <a:lum bright="-40000"/>
          </a:blip>
          <a:srcRect/>
          <a:stretch>
            <a:fillRect/>
          </a:stretch>
        </p:blipFill>
        <p:spPr bwMode="auto">
          <a:xfrm>
            <a:off x="6718686" y="6076341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6724650" y="6317641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44677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212651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45349"/>
            <a:ext cx="9144000" cy="212651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724650" y="6314898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5986130" y="6341934"/>
            <a:ext cx="296866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경기도 안산시 </a:t>
            </a:r>
            <a:r>
              <a:rPr lang="ko-KR" altLang="en-US" dirty="0" err="1"/>
              <a:t>상록구</a:t>
            </a:r>
            <a:r>
              <a:rPr lang="ko-KR" altLang="en-US" dirty="0"/>
              <a:t> 한양대학로 </a:t>
            </a:r>
            <a:r>
              <a:rPr lang="en-US" altLang="ko-KR" dirty="0"/>
              <a:t>55   Tel. 82-11-400-0000</a:t>
            </a:r>
            <a:endParaRPr lang="ko-KR" altLang="en-US" dirty="0"/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4649" y="6072421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endi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03123" y="1964988"/>
            <a:ext cx="2961052" cy="3062604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44000" cy="212651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45349"/>
            <a:ext cx="9144000" cy="212651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1" r:id="rId4"/>
    <p:sldLayoutId id="2147483662" r:id="rId5"/>
    <p:sldLayoutId id="2147483654" r:id="rId6"/>
    <p:sldLayoutId id="2147483655" r:id="rId7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822" y="874203"/>
            <a:ext cx="7262892" cy="1597692"/>
          </a:xfrm>
        </p:spPr>
        <p:txBody>
          <a:bodyPr>
            <a:normAutofit/>
          </a:bodyPr>
          <a:lstStyle/>
          <a:p>
            <a:r>
              <a:rPr lang="en-US" altLang="ko-KR" dirty="0"/>
              <a:t>{</a:t>
            </a:r>
            <a:r>
              <a:rPr lang="ko-KR" altLang="en-US" dirty="0"/>
              <a:t>프로젝트 명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제안서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4822" y="3220362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800" b="1" kern="1200" spc="-15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팀 이름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이름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이름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이름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01600" y="345211"/>
            <a:ext cx="6997758" cy="89058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예산 계획</a:t>
            </a:r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-10145" y="1059555"/>
            <a:ext cx="9166225" cy="0"/>
          </a:xfrm>
          <a:prstGeom prst="line">
            <a:avLst/>
          </a:prstGeom>
          <a:noFill/>
          <a:ln w="38100">
            <a:solidFill>
              <a:srgbClr val="00558E"/>
            </a:solidFill>
            <a:round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36329"/>
              </p:ext>
            </p:extLst>
          </p:nvPr>
        </p:nvGraphicFramePr>
        <p:xfrm>
          <a:off x="4355320" y="1850407"/>
          <a:ext cx="4537160" cy="475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써닝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리더십 센터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00"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시설 사용료  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숙박료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숙박료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(VIP)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시상용 상품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가족 </a:t>
                      </a:r>
                      <a:r>
                        <a:rPr lang="ko-KR" altLang="en-US" sz="12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식사권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영화 관람권    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3. 42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인치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TV      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식사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00">
                <a:tc grid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석식             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조식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버스 대절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1. 40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인승 일반 리무진 버스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 초청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000">
                <a:tc grid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레크레이션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강사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 초청 강사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332EEC64-8B9C-473B-88A4-8FEED51CC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58554"/>
              </p:ext>
            </p:extLst>
          </p:nvPr>
        </p:nvGraphicFramePr>
        <p:xfrm>
          <a:off x="-216680" y="27738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BE7553-DF13-44F3-8C07-A64B5580168B}"/>
              </a:ext>
            </a:extLst>
          </p:cNvPr>
          <p:cNvSpPr txBox="1"/>
          <p:nvPr/>
        </p:nvSpPr>
        <p:spPr>
          <a:xfrm>
            <a:off x="6362638" y="2223884"/>
            <a:ext cx="1165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1,080,000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2,800,000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300,000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D780A4-04B1-490C-8270-A9B414A84301}"/>
              </a:ext>
            </a:extLst>
          </p:cNvPr>
          <p:cNvSpPr txBox="1"/>
          <p:nvPr/>
        </p:nvSpPr>
        <p:spPr>
          <a:xfrm>
            <a:off x="6362635" y="3201722"/>
            <a:ext cx="1165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400,000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300,000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800,000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92F09-A2F9-4104-ABA3-99263D4EC049}"/>
              </a:ext>
            </a:extLst>
          </p:cNvPr>
          <p:cNvSpPr txBox="1"/>
          <p:nvPr/>
        </p:nvSpPr>
        <p:spPr>
          <a:xfrm>
            <a:off x="6362635" y="4239778"/>
            <a:ext cx="1165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1,080,000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360,000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6C9E6-354C-43AD-B1B2-CBD89397151B}"/>
              </a:ext>
            </a:extLst>
          </p:cNvPr>
          <p:cNvSpPr txBox="1"/>
          <p:nvPr/>
        </p:nvSpPr>
        <p:spPr>
          <a:xfrm>
            <a:off x="6365830" y="5255397"/>
            <a:ext cx="1165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1,800,000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434FA-7B53-42BD-A247-18D9BA44B7C2}"/>
              </a:ext>
            </a:extLst>
          </p:cNvPr>
          <p:cNvSpPr txBox="1"/>
          <p:nvPr/>
        </p:nvSpPr>
        <p:spPr>
          <a:xfrm>
            <a:off x="6372692" y="6078699"/>
            <a:ext cx="1165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200,000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1,000,000</a:t>
            </a:r>
            <a:r>
              <a:rPr lang="ko-KR" altLang="en-US" sz="1100" b="1" dirty="0"/>
              <a:t>원</a:t>
            </a:r>
            <a:endParaRPr lang="en-US" altLang="ko-KR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1B233-19C8-470A-83CF-B086C29D20DE}"/>
              </a:ext>
            </a:extLst>
          </p:cNvPr>
          <p:cNvSpPr txBox="1"/>
          <p:nvPr/>
        </p:nvSpPr>
        <p:spPr>
          <a:xfrm>
            <a:off x="2344810" y="38704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FD7613-69DB-449E-9D37-ADD6C9F6100B}"/>
              </a:ext>
            </a:extLst>
          </p:cNvPr>
          <p:cNvSpPr txBox="1"/>
          <p:nvPr/>
        </p:nvSpPr>
        <p:spPr>
          <a:xfrm>
            <a:off x="1910462" y="44992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2C129-53A8-41A6-9D6C-B5BACED07332}"/>
              </a:ext>
            </a:extLst>
          </p:cNvPr>
          <p:cNvSpPr txBox="1"/>
          <p:nvPr/>
        </p:nvSpPr>
        <p:spPr>
          <a:xfrm>
            <a:off x="1456898" y="442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35087-DFD9-4AE1-95C3-8CDB902E7DEE}"/>
              </a:ext>
            </a:extLst>
          </p:cNvPr>
          <p:cNvSpPr txBox="1"/>
          <p:nvPr/>
        </p:nvSpPr>
        <p:spPr>
          <a:xfrm>
            <a:off x="1359605" y="3892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EDBAB-748F-41A7-84A0-C98DB30986A3}"/>
              </a:ext>
            </a:extLst>
          </p:cNvPr>
          <p:cNvSpPr txBox="1"/>
          <p:nvPr/>
        </p:nvSpPr>
        <p:spPr>
          <a:xfrm>
            <a:off x="1717515" y="35273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9600" y="1828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41%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251371" y="28302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15%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45151" y="3822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14%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48261" y="47492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18%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48261" y="56636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32578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3622" y="825006"/>
            <a:ext cx="3771900" cy="89058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Index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6405" y="1746235"/>
            <a:ext cx="7361206" cy="32305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헌장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과제 개요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작업 분할 구조도 </a:t>
            </a:r>
            <a:r>
              <a:rPr lang="en-US" altLang="ko-KR" dirty="0"/>
              <a:t>(WBS)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일정 관리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예산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112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1122" y="825006"/>
            <a:ext cx="3771900" cy="89058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Project Charter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905" y="1746235"/>
            <a:ext cx="7361206" cy="3230563"/>
          </a:xfrm>
        </p:spPr>
        <p:txBody>
          <a:bodyPr>
            <a:normAutofit/>
          </a:bodyPr>
          <a:lstStyle/>
          <a:p>
            <a:r>
              <a:rPr lang="en-US" altLang="ko-KR" dirty="0"/>
              <a:t>1. Project Information (</a:t>
            </a:r>
            <a:r>
              <a:rPr lang="ko-KR" altLang="en-US" dirty="0"/>
              <a:t>프로젝트 정보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Project Scope (</a:t>
            </a:r>
            <a:r>
              <a:rPr lang="ko-KR" altLang="en-US" dirty="0"/>
              <a:t>프로젝트 범위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Project Members’ Roles (</a:t>
            </a:r>
            <a:r>
              <a:rPr lang="ko-KR" altLang="en-US" dirty="0"/>
              <a:t>프로젝트 멤버 역할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30309" y="940140"/>
          <a:ext cx="5384799" cy="515439"/>
        </p:xfrm>
        <a:graphic>
          <a:graphicData uri="http://schemas.openxmlformats.org/drawingml/2006/table">
            <a:tbl>
              <a:tblPr/>
              <a:tblGrid>
                <a:gridCol w="538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Project Charter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30694" y="1505520"/>
          <a:ext cx="6096000" cy="413288"/>
        </p:xfrm>
        <a:graphic>
          <a:graphicData uri="http://schemas.openxmlformats.org/drawingml/2006/table">
            <a:tbl>
              <a:tblPr/>
              <a:tblGrid>
                <a:gridCol w="61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6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4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806966"/>
                  </p:ext>
                </p:extLst>
              </p:nvPr>
            </p:nvGraphicFramePr>
            <p:xfrm>
              <a:off x="1739641" y="1965186"/>
              <a:ext cx="5384799" cy="2153035"/>
            </p:xfrm>
            <a:graphic>
              <a:graphicData uri="http://schemas.openxmlformats.org/drawingml/2006/table">
                <a:tbl>
                  <a:tblPr/>
                  <a:tblGrid>
                    <a:gridCol w="12433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9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95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951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38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951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FFFFFF"/>
                              </a:solidFill>
                              <a:latin typeface="맑은 고딕"/>
                            </a:rPr>
                            <a:t>1. Project Information (</a:t>
                          </a:r>
                          <a:r>
                            <a:rPr lang="ko-KR" altLang="en-US" sz="1100" b="0" i="0" u="none" strike="noStrike">
                              <a:solidFill>
                                <a:srgbClr val="FFFFFF"/>
                              </a:solidFill>
                              <a:latin typeface="맑은 고딕"/>
                            </a:rPr>
                            <a:t>프로젝트 정보</a:t>
                          </a:r>
                          <a:r>
                            <a:rPr lang="en-US" altLang="ko-KR" sz="1100" b="0" i="0" u="none" strike="noStrike">
                              <a:solidFill>
                                <a:srgbClr val="FFFFFF"/>
                              </a:solidFill>
                              <a:latin typeface="맑은 고딕"/>
                            </a:rPr>
                            <a:t>)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3F4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098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명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{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명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}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시작일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~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n 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일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09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종료일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~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0980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이해 관계자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0980"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멤버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고 객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이름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1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이름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2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이름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?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0980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설 명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9935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{</a:t>
                          </a:r>
                          <a:r>
                            <a:rPr lang="ko-KR" altLang="en-US" sz="9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내용</a:t>
                          </a:r>
                          <a:r>
                            <a:rPr lang="en-US" altLang="ko-KR" sz="9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}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0980"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예 산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산정 근거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0980"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K 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원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b="0" i="1" u="none" strike="noStrik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원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/ 1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인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806966"/>
                  </p:ext>
                </p:extLst>
              </p:nvPr>
            </p:nvGraphicFramePr>
            <p:xfrm>
              <a:off x="1739641" y="1965186"/>
              <a:ext cx="5384799" cy="2153035"/>
            </p:xfrm>
            <a:graphic>
              <a:graphicData uri="http://schemas.openxmlformats.org/drawingml/2006/table">
                <a:tbl>
                  <a:tblPr/>
                  <a:tblGrid>
                    <a:gridCol w="12433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9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95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951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38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951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75260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FFFFFF"/>
                              </a:solidFill>
                              <a:latin typeface="맑은 고딕"/>
                            </a:rPr>
                            <a:t>1. Project Information (</a:t>
                          </a:r>
                          <a:r>
                            <a:rPr lang="ko-KR" altLang="en-US" sz="1100" b="0" i="0" u="none" strike="noStrike">
                              <a:solidFill>
                                <a:srgbClr val="FFFFFF"/>
                              </a:solidFill>
                              <a:latin typeface="맑은 고딕"/>
                            </a:rPr>
                            <a:t>프로젝트 정보</a:t>
                          </a:r>
                          <a:r>
                            <a:rPr lang="en-US" altLang="ko-KR" sz="1100" b="0" i="0" u="none" strike="noStrike">
                              <a:solidFill>
                                <a:srgbClr val="FFFFFF"/>
                              </a:solidFill>
                              <a:latin typeface="맑은 고딕"/>
                            </a:rPr>
                            <a:t>)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3F4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098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명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{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명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}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시작일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~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n 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일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09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종료일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~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0980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이해 관계자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0980"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멤버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고 객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09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이름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1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이름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2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이름 </a:t>
                          </a:r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3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?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latin typeface="맑은 고딕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0980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설 명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9935">
                    <a:tc grid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{</a:t>
                          </a:r>
                          <a:r>
                            <a:rPr lang="ko-KR" altLang="en-US" sz="9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프로젝트 내용</a:t>
                          </a:r>
                          <a:r>
                            <a:rPr lang="en-US" altLang="ko-KR" sz="9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}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0980"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예 산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산정 근거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0980"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K </a:t>
                          </a:r>
                          <a:r>
                            <a:rPr lang="ko-KR" altLang="en-US" sz="1100" b="0" i="0" u="none" strike="noStrike" dirty="0">
                              <a:solidFill>
                                <a:srgbClr val="000000"/>
                              </a:solidFill>
                              <a:latin typeface="맑은 고딕"/>
                            </a:rPr>
                            <a:t>원</a:t>
                          </a:r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750" t="-900000" r="-417" b="-30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10930"/>
              </p:ext>
            </p:extLst>
          </p:nvPr>
        </p:nvGraphicFramePr>
        <p:xfrm>
          <a:off x="1739641" y="4175040"/>
          <a:ext cx="5384800" cy="1228725"/>
        </p:xfrm>
        <a:graphic>
          <a:graphicData uri="http://schemas.openxmlformats.org/drawingml/2006/table">
            <a:tbl>
              <a:tblPr/>
              <a:tblGrid>
                <a:gridCol w="146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2. Project Scope (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프로젝트 범위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사업 이유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프로젝트 범위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범위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프로젝트 목표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{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요구 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{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요구사항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 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32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30309" y="940140"/>
          <a:ext cx="5384799" cy="515439"/>
        </p:xfrm>
        <a:graphic>
          <a:graphicData uri="http://schemas.openxmlformats.org/drawingml/2006/table">
            <a:tbl>
              <a:tblPr/>
              <a:tblGrid>
                <a:gridCol w="538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Project Charter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30694" y="1505520"/>
          <a:ext cx="6096000" cy="413288"/>
        </p:xfrm>
        <a:graphic>
          <a:graphicData uri="http://schemas.openxmlformats.org/drawingml/2006/table">
            <a:tbl>
              <a:tblPr/>
              <a:tblGrid>
                <a:gridCol w="61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6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4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88" marR="6888" marT="688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52776"/>
              </p:ext>
            </p:extLst>
          </p:nvPr>
        </p:nvGraphicFramePr>
        <p:xfrm>
          <a:off x="1738449" y="2369259"/>
          <a:ext cx="5384800" cy="2996565"/>
        </p:xfrm>
        <a:graphic>
          <a:graphicData uri="http://schemas.openxmlformats.org/drawingml/2006/table">
            <a:tbl>
              <a:tblPr/>
              <a:tblGrid>
                <a:gridCol w="146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3. Project Members' Roles (</a:t>
                      </a:r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프로젝트 멤버 역할</a:t>
                      </a:r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 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역 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역할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역할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역할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322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4"/>
          <p:cNvSpPr>
            <a:spLocks noGrp="1"/>
          </p:cNvSpPr>
          <p:nvPr>
            <p:ph idx="1"/>
          </p:nvPr>
        </p:nvSpPr>
        <p:spPr>
          <a:xfrm>
            <a:off x="-12080" y="1247367"/>
            <a:ext cx="9156080" cy="898674"/>
          </a:xfrm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임직원의 실천적 또는 체험적 학습을 통한 사기 증진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동료와의 소통을 통한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관계 개선을 위한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Workshop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Text Box 13"/>
          <p:cNvSpPr txBox="1">
            <a:spLocks noChangeArrowheads="1"/>
          </p:cNvSpPr>
          <p:nvPr/>
        </p:nvSpPr>
        <p:spPr bwMode="auto">
          <a:xfrm>
            <a:off x="1495377" y="4359380"/>
            <a:ext cx="1793210" cy="30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이해 관계 그룹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Text Box 27"/>
          <p:cNvSpPr txBox="1">
            <a:spLocks noChangeArrowheads="1"/>
          </p:cNvSpPr>
          <p:nvPr/>
        </p:nvSpPr>
        <p:spPr bwMode="auto">
          <a:xfrm>
            <a:off x="4722471" y="4313410"/>
            <a:ext cx="2013939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altLang="ko-KR" sz="1600" b="1" dirty="0">
                <a:latin typeface="+mn-ea"/>
              </a:rPr>
              <a:t>Goal !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F06BEC2B-0FC1-45E1-8F38-22CD00C2887A}"/>
              </a:ext>
            </a:extLst>
          </p:cNvPr>
          <p:cNvGrpSpPr/>
          <p:nvPr/>
        </p:nvGrpSpPr>
        <p:grpSpPr>
          <a:xfrm>
            <a:off x="720908" y="4755226"/>
            <a:ext cx="4001563" cy="1695515"/>
            <a:chOff x="180694" y="3757251"/>
            <a:chExt cx="6444347" cy="20800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4C28C72-0B12-461D-9F4B-62D62398A255}"/>
                </a:ext>
              </a:extLst>
            </p:cNvPr>
            <p:cNvGrpSpPr/>
            <p:nvPr/>
          </p:nvGrpSpPr>
          <p:grpSpPr>
            <a:xfrm>
              <a:off x="180694" y="3757251"/>
              <a:ext cx="6444347" cy="2080032"/>
              <a:chOff x="180694" y="3757251"/>
              <a:chExt cx="6444347" cy="208003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508F7B-2D47-4288-A0CC-2B2729730D89}"/>
                  </a:ext>
                </a:extLst>
              </p:cNvPr>
              <p:cNvSpPr/>
              <p:nvPr/>
            </p:nvSpPr>
            <p:spPr>
              <a:xfrm>
                <a:off x="180694" y="3757251"/>
                <a:ext cx="5888509" cy="2080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5" name="AutoShape 10"/>
              <p:cNvSpPr>
                <a:spLocks noChangeArrowheads="1"/>
              </p:cNvSpPr>
              <p:nvPr/>
            </p:nvSpPr>
            <p:spPr bwMode="auto">
              <a:xfrm>
                <a:off x="736532" y="4230499"/>
                <a:ext cx="1024748" cy="1191428"/>
              </a:xfrm>
              <a:prstGeom prst="flowChartAlternateProcess">
                <a:avLst/>
              </a:prstGeom>
              <a:solidFill>
                <a:srgbClr val="339966">
                  <a:alpha val="60001"/>
                </a:srgbClr>
              </a:solidFill>
              <a:ln w="28575">
                <a:solidFill>
                  <a:srgbClr val="3399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</a:pPr>
                <a:r>
                  <a:rPr lang="ko-KR" altLang="en-US" sz="1050" b="1" dirty="0">
                    <a:latin typeface="+mn-ea"/>
                  </a:rPr>
                  <a:t>최현식</a:t>
                </a:r>
                <a:endParaRPr lang="en-US" altLang="ko-KR" sz="1050" b="1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</a:pPr>
                <a:r>
                  <a:rPr lang="ko-KR" altLang="en-US" sz="1050" b="1" dirty="0" err="1">
                    <a:latin typeface="+mn-ea"/>
                  </a:rPr>
                  <a:t>박학순</a:t>
                </a:r>
                <a:endParaRPr lang="en-US" altLang="ko-KR" sz="1050" b="1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</a:pPr>
                <a:r>
                  <a:rPr lang="ko-KR" altLang="en-US" sz="1050" b="1" dirty="0">
                    <a:latin typeface="+mn-ea"/>
                  </a:rPr>
                  <a:t>김동근</a:t>
                </a:r>
                <a:endParaRPr lang="en-US" altLang="ko-KR" sz="1050" b="1" dirty="0">
                  <a:latin typeface="+mn-ea"/>
                </a:endParaRPr>
              </a:p>
            </p:txBody>
          </p:sp>
          <p:sp>
            <p:nvSpPr>
              <p:cNvPr id="120" name="AutoShape 15"/>
              <p:cNvSpPr>
                <a:spLocks noChangeArrowheads="1"/>
              </p:cNvSpPr>
              <p:nvPr/>
            </p:nvSpPr>
            <p:spPr bwMode="auto">
              <a:xfrm>
                <a:off x="2317118" y="4466040"/>
                <a:ext cx="713519" cy="557971"/>
              </a:xfrm>
              <a:prstGeom prst="rightArrow">
                <a:avLst>
                  <a:gd name="adj1" fmla="val 43454"/>
                  <a:gd name="adj2" fmla="val 56302"/>
                </a:avLst>
              </a:prstGeom>
              <a:gradFill rotWithShape="1">
                <a:gsLst>
                  <a:gs pos="0">
                    <a:srgbClr val="51AEDD">
                      <a:alpha val="42999"/>
                    </a:srgbClr>
                  </a:gs>
                  <a:gs pos="100000">
                    <a:srgbClr val="51AEDD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36" name="AutoShape 10"/>
              <p:cNvSpPr>
                <a:spLocks noChangeArrowheads="1"/>
              </p:cNvSpPr>
              <p:nvPr/>
            </p:nvSpPr>
            <p:spPr bwMode="auto">
              <a:xfrm>
                <a:off x="3341866" y="4273350"/>
                <a:ext cx="2251778" cy="841987"/>
              </a:xfrm>
              <a:prstGeom prst="flowChartAlternateProcess">
                <a:avLst/>
              </a:prstGeom>
              <a:solidFill>
                <a:srgbClr val="339966">
                  <a:alpha val="60001"/>
                </a:srgbClr>
              </a:solidFill>
              <a:ln w="28575">
                <a:solidFill>
                  <a:srgbClr val="3399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</a:pPr>
                <a:r>
                  <a:rPr lang="ko-KR" altLang="en-US" sz="1200" b="1" dirty="0">
                    <a:latin typeface="+mn-ea"/>
                  </a:rPr>
                  <a:t>한양 주식회사</a:t>
                </a:r>
                <a:endParaRPr lang="en-US" altLang="ko-KR" sz="1200" b="1" dirty="0">
                  <a:latin typeface="+mn-ea"/>
                </a:endParaRPr>
              </a:p>
              <a:p>
                <a:pPr algn="ctr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</a:pPr>
                <a:r>
                  <a:rPr lang="ko-KR" altLang="en-US" sz="1200" b="1" dirty="0">
                    <a:latin typeface="+mn-ea"/>
                  </a:rPr>
                  <a:t>임직원</a:t>
                </a:r>
                <a:endParaRPr lang="en-US" altLang="ko-KR" sz="1200" b="1" dirty="0">
                  <a:latin typeface="+mn-ea"/>
                </a:endParaRPr>
              </a:p>
            </p:txBody>
          </p:sp>
          <p:sp>
            <p:nvSpPr>
              <p:cNvPr id="138" name="AutoShape 15"/>
              <p:cNvSpPr>
                <a:spLocks noChangeArrowheads="1"/>
              </p:cNvSpPr>
              <p:nvPr/>
            </p:nvSpPr>
            <p:spPr bwMode="auto">
              <a:xfrm>
                <a:off x="5911522" y="4415358"/>
                <a:ext cx="713519" cy="557971"/>
              </a:xfrm>
              <a:prstGeom prst="rightArrow">
                <a:avLst>
                  <a:gd name="adj1" fmla="val 43454"/>
                  <a:gd name="adj2" fmla="val 56302"/>
                </a:avLst>
              </a:prstGeom>
              <a:gradFill rotWithShape="1">
                <a:gsLst>
                  <a:gs pos="0">
                    <a:srgbClr val="51AEDD">
                      <a:alpha val="42999"/>
                    </a:srgbClr>
                  </a:gs>
                  <a:gs pos="100000">
                    <a:srgbClr val="51AEDD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</p:grp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AD10DB23-63F3-412C-9928-1F5009229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965" y="3939922"/>
              <a:ext cx="1227879" cy="277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0000"/>
              </a:pPr>
              <a:r>
                <a:rPr lang="en-US" altLang="ko-KR" sz="1000" b="1" dirty="0">
                  <a:latin typeface="+mn-ea"/>
                </a:rPr>
                <a:t>T/F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7">
            <a:extLst>
              <a:ext uri="{FF2B5EF4-FFF2-40B4-BE49-F238E27FC236}">
                <a16:creationId xmlns:a16="http://schemas.microsoft.com/office/drawing/2014/main" id="{AD3CA6AC-8AC8-471E-8AD4-3D03037BD951}"/>
              </a:ext>
            </a:extLst>
          </p:cNvPr>
          <p:cNvGrpSpPr/>
          <p:nvPr/>
        </p:nvGrpSpPr>
        <p:grpSpPr>
          <a:xfrm>
            <a:off x="4766674" y="4763681"/>
            <a:ext cx="2013939" cy="1695516"/>
            <a:chOff x="6748186" y="3853015"/>
            <a:chExt cx="2215119" cy="1984268"/>
          </a:xfrm>
        </p:grpSpPr>
        <p:sp>
          <p:nvSpPr>
            <p:cNvPr id="112" name="AutoShape 7"/>
            <p:cNvSpPr>
              <a:spLocks noChangeArrowheads="1"/>
            </p:cNvSpPr>
            <p:nvPr/>
          </p:nvSpPr>
          <p:spPr bwMode="auto">
            <a:xfrm>
              <a:off x="6748186" y="3853015"/>
              <a:ext cx="2215119" cy="1984268"/>
            </a:xfrm>
            <a:prstGeom prst="flowChartAlternateProcess">
              <a:avLst/>
            </a:prstGeom>
            <a:solidFill>
              <a:srgbClr val="00558E">
                <a:alpha val="60001"/>
              </a:srgbClr>
            </a:solidFill>
            <a:ln w="9525">
              <a:solidFill>
                <a:srgbClr val="00558E"/>
              </a:solidFill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pPr algn="ctr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0000"/>
              </a:pPr>
              <a:r>
                <a:rPr lang="ko-KR" altLang="en-US" sz="1600" b="1" dirty="0">
                  <a:latin typeface="+mn-ea"/>
                </a:rPr>
                <a:t>회사 발전</a:t>
              </a:r>
              <a:endParaRPr lang="en-US" altLang="ko-KR" sz="1600" b="1" dirty="0">
                <a:latin typeface="+mn-ea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65F1E3E-7375-40C3-8224-F4EBD39A27A1}"/>
                </a:ext>
              </a:extLst>
            </p:cNvPr>
            <p:cNvSpPr/>
            <p:nvPr/>
          </p:nvSpPr>
          <p:spPr>
            <a:xfrm>
              <a:off x="7355750" y="4398181"/>
              <a:ext cx="999985" cy="366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atin typeface="+mn-ea"/>
                </a:rPr>
                <a:t>애사심 향상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ABDBBD6-14B8-4B0A-9FA6-7D86E842BFFF}"/>
                </a:ext>
              </a:extLst>
            </p:cNvPr>
            <p:cNvSpPr/>
            <p:nvPr/>
          </p:nvSpPr>
          <p:spPr>
            <a:xfrm>
              <a:off x="7355751" y="4871635"/>
              <a:ext cx="999985" cy="366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atin typeface="+mn-ea"/>
                </a:rPr>
                <a:t>사기 증진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CDFAF3D-253E-4E90-8CD8-D568AA57C1BC}"/>
                </a:ext>
              </a:extLst>
            </p:cNvPr>
            <p:cNvSpPr/>
            <p:nvPr/>
          </p:nvSpPr>
          <p:spPr>
            <a:xfrm>
              <a:off x="7355752" y="5324788"/>
              <a:ext cx="999985" cy="366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atin typeface="+mn-ea"/>
                </a:rPr>
                <a:t>팀워크 향상</a:t>
              </a: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96AFC-88EC-4452-A908-E6246BDCCDC4}"/>
              </a:ext>
            </a:extLst>
          </p:cNvPr>
          <p:cNvSpPr/>
          <p:nvPr/>
        </p:nvSpPr>
        <p:spPr>
          <a:xfrm>
            <a:off x="315142" y="1979537"/>
            <a:ext cx="8040593" cy="2174979"/>
          </a:xfrm>
          <a:prstGeom prst="rightArrow">
            <a:avLst>
              <a:gd name="adj1" fmla="val 5976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프로젝트 기간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17/11/20 ~ 17/12/22 (32 Days)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  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10,500,000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( 15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만원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/1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인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DFE8BAE8-DD0E-4B33-AF34-5EF3C5F4B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55166"/>
            <a:ext cx="9156080" cy="10053"/>
          </a:xfrm>
          <a:prstGeom prst="line">
            <a:avLst/>
          </a:prstGeom>
          <a:noFill/>
          <a:ln w="38100">
            <a:solidFill>
              <a:srgbClr val="00558E"/>
            </a:solidFill>
            <a:round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endParaRPr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01600" y="345211"/>
            <a:ext cx="8883374" cy="890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과제 개요</a:t>
            </a:r>
          </a:p>
        </p:txBody>
      </p:sp>
    </p:spTree>
    <p:extLst>
      <p:ext uri="{BB962C8B-B14F-4D97-AF65-F5344CB8AC3E}">
        <p14:creationId xmlns:p14="http://schemas.microsoft.com/office/powerpoint/2010/main" val="8882322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31">
            <a:extLst>
              <a:ext uri="{FF2B5EF4-FFF2-40B4-BE49-F238E27FC236}">
                <a16:creationId xmlns:a16="http://schemas.microsoft.com/office/drawing/2014/main" id="{DFE8BAE8-DD0E-4B33-AF34-5EF3C5F4B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55166"/>
            <a:ext cx="9156080" cy="10053"/>
          </a:xfrm>
          <a:prstGeom prst="line">
            <a:avLst/>
          </a:prstGeom>
          <a:noFill/>
          <a:ln w="38100">
            <a:solidFill>
              <a:srgbClr val="00558E"/>
            </a:solidFill>
            <a:round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5609" y="1195147"/>
            <a:ext cx="8951871" cy="5220184"/>
            <a:chOff x="75609" y="1195147"/>
            <a:chExt cx="8951871" cy="5220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969492-DED7-44A8-B710-B5593984038C}"/>
                </a:ext>
              </a:extLst>
            </p:cNvPr>
            <p:cNvSpPr/>
            <p:nvPr/>
          </p:nvSpPr>
          <p:spPr>
            <a:xfrm>
              <a:off x="75609" y="1195147"/>
              <a:ext cx="8951871" cy="5220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8301281-DBAA-4B67-85B1-B20B17479810}"/>
                </a:ext>
              </a:extLst>
            </p:cNvPr>
            <p:cNvSpPr/>
            <p:nvPr/>
          </p:nvSpPr>
          <p:spPr>
            <a:xfrm>
              <a:off x="3713755" y="1303444"/>
              <a:ext cx="1794075" cy="6250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워크샵 실행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03BD490-FA47-4151-AD9D-62A5AF92A286}"/>
                </a:ext>
              </a:extLst>
            </p:cNvPr>
            <p:cNvSpPr/>
            <p:nvPr/>
          </p:nvSpPr>
          <p:spPr>
            <a:xfrm>
              <a:off x="986341" y="2317889"/>
              <a:ext cx="1458411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인원 관리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B0E78F5-E0D6-4B0D-B120-1726C649B789}"/>
                </a:ext>
              </a:extLst>
            </p:cNvPr>
            <p:cNvSpPr/>
            <p:nvPr/>
          </p:nvSpPr>
          <p:spPr>
            <a:xfrm>
              <a:off x="7402566" y="2317889"/>
              <a:ext cx="1458411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재무 관리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3E80B3D-761C-4D16-B3A6-B9D0039FEE78}"/>
                </a:ext>
              </a:extLst>
            </p:cNvPr>
            <p:cNvSpPr/>
            <p:nvPr/>
          </p:nvSpPr>
          <p:spPr>
            <a:xfrm>
              <a:off x="4562680" y="2306615"/>
              <a:ext cx="1458411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진행 관리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2BFE590-C6F1-4DCD-A31B-C6A2B4B2308C}"/>
                </a:ext>
              </a:extLst>
            </p:cNvPr>
            <p:cNvSpPr/>
            <p:nvPr/>
          </p:nvSpPr>
          <p:spPr>
            <a:xfrm>
              <a:off x="515291" y="3120416"/>
              <a:ext cx="1157762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참여자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파악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8745A59-B23F-43E3-88DC-945F514581D5}"/>
                </a:ext>
              </a:extLst>
            </p:cNvPr>
            <p:cNvSpPr/>
            <p:nvPr/>
          </p:nvSpPr>
          <p:spPr>
            <a:xfrm>
              <a:off x="1823375" y="3131006"/>
              <a:ext cx="1076824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진행요원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섭외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270D466-CBF1-4E35-88C7-1077D95101B8}"/>
                </a:ext>
              </a:extLst>
            </p:cNvPr>
            <p:cNvSpPr/>
            <p:nvPr/>
          </p:nvSpPr>
          <p:spPr>
            <a:xfrm>
              <a:off x="2278895" y="4091119"/>
              <a:ext cx="1171922" cy="649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비상연락망 구축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A977FD-D060-4482-A6AB-EE428CCFB98B}"/>
                </a:ext>
              </a:extLst>
            </p:cNvPr>
            <p:cNvSpPr/>
            <p:nvPr/>
          </p:nvSpPr>
          <p:spPr>
            <a:xfrm>
              <a:off x="183187" y="4091118"/>
              <a:ext cx="932489" cy="6497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개인 질병 확인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0D2AAB6-7806-41B8-9CA8-9678D0DD68F4}"/>
                </a:ext>
              </a:extLst>
            </p:cNvPr>
            <p:cNvSpPr/>
            <p:nvPr/>
          </p:nvSpPr>
          <p:spPr>
            <a:xfrm>
              <a:off x="1233105" y="4091118"/>
              <a:ext cx="932490" cy="6497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선호 활동 조사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6DC26AD-AF1C-47E2-A1D6-EA6DC6CB14D9}"/>
                </a:ext>
              </a:extLst>
            </p:cNvPr>
            <p:cNvSpPr/>
            <p:nvPr/>
          </p:nvSpPr>
          <p:spPr>
            <a:xfrm>
              <a:off x="4180428" y="3218763"/>
              <a:ext cx="1076824" cy="520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장소 선정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7B0382C-E596-4438-96D1-CDE18413434A}"/>
                </a:ext>
              </a:extLst>
            </p:cNvPr>
            <p:cNvSpPr/>
            <p:nvPr/>
          </p:nvSpPr>
          <p:spPr>
            <a:xfrm>
              <a:off x="3697168" y="4072661"/>
              <a:ext cx="990368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사전 답사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9F877C5-684A-46D9-84B8-F64A290FABB0}"/>
                </a:ext>
              </a:extLst>
            </p:cNvPr>
            <p:cNvSpPr/>
            <p:nvPr/>
          </p:nvSpPr>
          <p:spPr>
            <a:xfrm>
              <a:off x="4807541" y="4072661"/>
              <a:ext cx="1019377" cy="520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이동수단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선정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036BDEF-E0CD-4A8A-840C-61CCC60A5D34}"/>
                </a:ext>
              </a:extLst>
            </p:cNvPr>
            <p:cNvSpPr/>
            <p:nvPr/>
          </p:nvSpPr>
          <p:spPr>
            <a:xfrm>
              <a:off x="5532427" y="5712675"/>
              <a:ext cx="1076824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진행자 섭외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F23C1BA-4E5F-4093-B812-707E3E1A1FC0}"/>
                </a:ext>
              </a:extLst>
            </p:cNvPr>
            <p:cNvSpPr/>
            <p:nvPr/>
          </p:nvSpPr>
          <p:spPr>
            <a:xfrm>
              <a:off x="5562203" y="3219331"/>
              <a:ext cx="1019377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행사 준비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8A148F4-D45A-4AF0-B353-56E6DBCDC524}"/>
                </a:ext>
              </a:extLst>
            </p:cNvPr>
            <p:cNvSpPr/>
            <p:nvPr/>
          </p:nvSpPr>
          <p:spPr>
            <a:xfrm>
              <a:off x="4358680" y="5712674"/>
              <a:ext cx="1076824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외부강사 섭외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F24B473-55B1-41D9-8236-AE3910BADCA1}"/>
                </a:ext>
              </a:extLst>
            </p:cNvPr>
            <p:cNvSpPr/>
            <p:nvPr/>
          </p:nvSpPr>
          <p:spPr>
            <a:xfrm>
              <a:off x="7404648" y="3131755"/>
              <a:ext cx="1456329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예산 산정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685268B-4C95-43D6-94F9-1701E9B7A32E}"/>
                </a:ext>
              </a:extLst>
            </p:cNvPr>
            <p:cNvSpPr/>
            <p:nvPr/>
          </p:nvSpPr>
          <p:spPr>
            <a:xfrm>
              <a:off x="6688129" y="5712961"/>
              <a:ext cx="1019377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상품 구매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90B4F9F-93F5-4360-8A75-7D484B316675}"/>
                </a:ext>
              </a:extLst>
            </p:cNvPr>
            <p:cNvSpPr/>
            <p:nvPr/>
          </p:nvSpPr>
          <p:spPr>
            <a:xfrm>
              <a:off x="7402566" y="4008301"/>
              <a:ext cx="1456329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 사용 금액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산출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C2BB278-7937-4CE5-B6F6-99736FAF5218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rot="5400000">
              <a:off x="4827082" y="2753958"/>
              <a:ext cx="356563" cy="5730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A017D0FC-D70E-4350-9A28-2F080F79BFBD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rot="5400000">
              <a:off x="4288977" y="3642798"/>
              <a:ext cx="333238" cy="5264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FA1AE1EC-9C08-43E8-BA3E-E305444489E5}"/>
                </a:ext>
              </a:extLst>
            </p:cNvPr>
            <p:cNvCxnSpPr>
              <a:cxnSpLocks/>
              <a:stCxn id="34" idx="2"/>
              <a:endCxn id="141" idx="0"/>
            </p:cNvCxnSpPr>
            <p:nvPr/>
          </p:nvCxnSpPr>
          <p:spPr>
            <a:xfrm rot="16200000" flipH="1">
              <a:off x="4014531" y="4806066"/>
              <a:ext cx="356808" cy="11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080AB028-1188-4D38-A242-431ACE57916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rot="5400000">
              <a:off x="4515613" y="4156395"/>
              <a:ext cx="1937758" cy="1174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F347B05D-C20C-489C-B1D9-246569DF16D5}"/>
                </a:ext>
              </a:extLst>
            </p:cNvPr>
            <p:cNvCxnSpPr>
              <a:stCxn id="38" idx="2"/>
              <a:endCxn id="37" idx="0"/>
            </p:cNvCxnSpPr>
            <p:nvPr/>
          </p:nvCxnSpPr>
          <p:spPr>
            <a:xfrm rot="5400000">
              <a:off x="5102487" y="4743269"/>
              <a:ext cx="1937759" cy="10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876FF6B0-2D60-4F19-851D-D7D1EB1A1A16}"/>
                </a:ext>
              </a:extLst>
            </p:cNvPr>
            <p:cNvCxnSpPr>
              <a:stCxn id="38" idx="2"/>
              <a:endCxn id="41" idx="0"/>
            </p:cNvCxnSpPr>
            <p:nvPr/>
          </p:nvCxnSpPr>
          <p:spPr>
            <a:xfrm rot="16200000" flipH="1">
              <a:off x="5665833" y="4180975"/>
              <a:ext cx="1938045" cy="1125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193BA730-D3D8-40A6-B3E1-FE9DCD5F3807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rot="5400000">
              <a:off x="2968464" y="675559"/>
              <a:ext cx="389413" cy="28952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C95F4BB2-5E34-4E00-8EC9-54523AB6B924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16200000" flipH="1">
              <a:off x="6176576" y="362692"/>
              <a:ext cx="389413" cy="35209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2DD87D7B-A132-431D-9EDA-48DDC6FFCDE3}"/>
                </a:ext>
              </a:extLst>
            </p:cNvPr>
            <p:cNvCxnSpPr>
              <a:stCxn id="4" idx="2"/>
              <a:endCxn id="28" idx="0"/>
            </p:cNvCxnSpPr>
            <p:nvPr/>
          </p:nvCxnSpPr>
          <p:spPr>
            <a:xfrm rot="5400000">
              <a:off x="1281389" y="2686258"/>
              <a:ext cx="246942" cy="6213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46FE856D-91A1-458B-8B9C-8040F241ED8D}"/>
                </a:ext>
              </a:extLst>
            </p:cNvPr>
            <p:cNvCxnSpPr>
              <a:stCxn id="4" idx="2"/>
              <a:endCxn id="29" idx="0"/>
            </p:cNvCxnSpPr>
            <p:nvPr/>
          </p:nvCxnSpPr>
          <p:spPr>
            <a:xfrm rot="16200000" flipH="1">
              <a:off x="1909901" y="2679120"/>
              <a:ext cx="257532" cy="6462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FC21FB64-7DD4-42FE-A636-505C15CEF7FF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 rot="5400000">
              <a:off x="664244" y="3661189"/>
              <a:ext cx="415117" cy="444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B6F25B0B-3678-4F36-AD4B-527E90627EDD}"/>
                </a:ext>
              </a:extLst>
            </p:cNvPr>
            <p:cNvCxnSpPr>
              <a:stCxn id="28" idx="2"/>
              <a:endCxn id="32" idx="0"/>
            </p:cNvCxnSpPr>
            <p:nvPr/>
          </p:nvCxnSpPr>
          <p:spPr>
            <a:xfrm rot="16200000" flipH="1">
              <a:off x="1189203" y="3580970"/>
              <a:ext cx="415117" cy="6051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DC2508F0-202E-4BF5-A451-883068F432C1}"/>
                </a:ext>
              </a:extLst>
            </p:cNvPr>
            <p:cNvCxnSpPr>
              <a:stCxn id="3" idx="2"/>
              <a:endCxn id="27" idx="0"/>
            </p:cNvCxnSpPr>
            <p:nvPr/>
          </p:nvCxnSpPr>
          <p:spPr>
            <a:xfrm rot="16200000" flipH="1">
              <a:off x="4762270" y="1776998"/>
              <a:ext cx="378139" cy="6810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544531EF-F7FC-4F42-A447-602E237BB46E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16200000" flipH="1">
              <a:off x="2411057" y="3637320"/>
              <a:ext cx="404528" cy="503069"/>
            </a:xfrm>
            <a:prstGeom prst="bentConnector3">
              <a:avLst>
                <a:gd name="adj1" fmla="val 522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D047C430-218E-479C-A818-7E10A3AB572C}"/>
                </a:ext>
              </a:extLst>
            </p:cNvPr>
            <p:cNvCxnSpPr>
              <a:stCxn id="18" idx="2"/>
              <a:endCxn id="40" idx="0"/>
            </p:cNvCxnSpPr>
            <p:nvPr/>
          </p:nvCxnSpPr>
          <p:spPr>
            <a:xfrm rot="16200000" flipH="1">
              <a:off x="8003152" y="3002093"/>
              <a:ext cx="258281" cy="10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3F43DFFA-E81F-4F35-83A7-9350B3B91731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 rot="5400000">
              <a:off x="7971292" y="3846779"/>
              <a:ext cx="320961" cy="20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EAC05F1-01A7-44EA-8831-D492E164E354}"/>
                </a:ext>
              </a:extLst>
            </p:cNvPr>
            <p:cNvCxnSpPr>
              <a:stCxn id="33" idx="2"/>
              <a:endCxn id="35" idx="0"/>
            </p:cNvCxnSpPr>
            <p:nvPr/>
          </p:nvCxnSpPr>
          <p:spPr>
            <a:xfrm rot="16200000" flipH="1">
              <a:off x="4851416" y="3606847"/>
              <a:ext cx="333238" cy="5983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D917655B-9B57-4E22-AE87-8FE677BE2C98}"/>
                </a:ext>
              </a:extLst>
            </p:cNvPr>
            <p:cNvSpPr/>
            <p:nvPr/>
          </p:nvSpPr>
          <p:spPr>
            <a:xfrm>
              <a:off x="3683830" y="4985054"/>
              <a:ext cx="1019377" cy="555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동선 확인</a:t>
              </a:r>
              <a:endParaRPr lang="ko-KR" altLang="en-US" sz="1200" dirty="0"/>
            </a:p>
          </p:txBody>
        </p:sp>
        <p:cxnSp>
          <p:nvCxnSpPr>
            <p:cNvPr id="149" name="직선 화살표 연결선 12">
              <a:extLst>
                <a:ext uri="{FF2B5EF4-FFF2-40B4-BE49-F238E27FC236}">
                  <a16:creationId xmlns:a16="http://schemas.microsoft.com/office/drawing/2014/main" id="{D11AE8CA-14C5-4A00-BBD8-C47D1FAB82A6}"/>
                </a:ext>
              </a:extLst>
            </p:cNvPr>
            <p:cNvCxnSpPr>
              <a:cxnSpLocks/>
              <a:stCxn id="27" idx="2"/>
              <a:endCxn id="38" idx="0"/>
            </p:cNvCxnSpPr>
            <p:nvPr/>
          </p:nvCxnSpPr>
          <p:spPr>
            <a:xfrm rot="16200000" flipH="1">
              <a:off x="5503324" y="2650762"/>
              <a:ext cx="357131" cy="7800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제목 1"/>
          <p:cNvSpPr>
            <a:spLocks noGrp="1"/>
          </p:cNvSpPr>
          <p:nvPr>
            <p:ph type="title"/>
          </p:nvPr>
        </p:nvSpPr>
        <p:spPr>
          <a:xfrm>
            <a:off x="101600" y="345211"/>
            <a:ext cx="8883374" cy="890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작업 분할 구조도 </a:t>
            </a:r>
            <a:r>
              <a:rPr lang="en-US" altLang="ko-KR" sz="3200" dirty="0">
                <a:solidFill>
                  <a:schemeClr val="tx2"/>
                </a:solidFill>
              </a:rPr>
              <a:t>(WBS)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56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01600" y="345211"/>
            <a:ext cx="8883374" cy="890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프로젝트 일정 관리</a:t>
            </a:r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-10145" y="1059555"/>
            <a:ext cx="9166225" cy="0"/>
          </a:xfrm>
          <a:prstGeom prst="line">
            <a:avLst/>
          </a:prstGeom>
          <a:noFill/>
          <a:ln w="38100">
            <a:solidFill>
              <a:srgbClr val="00558E"/>
            </a:solidFill>
            <a:round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CA70A-632C-4978-945E-11A6004C6FFE}"/>
              </a:ext>
            </a:extLst>
          </p:cNvPr>
          <p:cNvSpPr txBox="1"/>
          <p:nvPr/>
        </p:nvSpPr>
        <p:spPr>
          <a:xfrm>
            <a:off x="7559119" y="55025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3.2 MM</a:t>
            </a:r>
            <a:r>
              <a:rPr lang="ko-KR" altLang="en-US" b="1" dirty="0"/>
              <a:t> 투입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1F2FD-91C3-40D3-A37B-EDA6E02FDD2C}"/>
              </a:ext>
            </a:extLst>
          </p:cNvPr>
          <p:cNvSpPr txBox="1"/>
          <p:nvPr/>
        </p:nvSpPr>
        <p:spPr>
          <a:xfrm>
            <a:off x="6709992" y="380572"/>
            <a:ext cx="2355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산정근거 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</a:rPr>
              <a:t>: 1 MM = 23.6 Days * 8 Hours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4366" y="1270437"/>
          <a:ext cx="8627706" cy="4439904"/>
        </p:xfrm>
        <a:graphic>
          <a:graphicData uri="http://schemas.openxmlformats.org/drawingml/2006/table">
            <a:tbl>
              <a:tblPr/>
              <a:tblGrid>
                <a:gridCol w="185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074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749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                                  일정</a:t>
                      </a:r>
                      <a:b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  작업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 Week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 Week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3 Week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4 Week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5 Week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역할 분담 및 계획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예산 산정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참여 인원 파악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개인 질병 확인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선호 활동 조사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비상 연락망 구축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장소 선정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이동수단 선정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사전 답사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진행자 섭외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구매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외부강사 섭외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동선 확인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실사용 금액 산출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239975" y="5912431"/>
          <a:ext cx="2654304" cy="220980"/>
        </p:xfrm>
        <a:graphic>
          <a:graphicData uri="http://schemas.openxmlformats.org/drawingml/2006/table">
            <a:tbl>
              <a:tblPr/>
              <a:tblGrid>
                <a:gridCol w="690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인원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진행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재무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77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01600" y="354542"/>
            <a:ext cx="6997758" cy="89058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예산 계획</a:t>
            </a:r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-10145" y="1068886"/>
            <a:ext cx="9166225" cy="0"/>
          </a:xfrm>
          <a:prstGeom prst="line">
            <a:avLst/>
          </a:prstGeom>
          <a:noFill/>
          <a:ln w="38100">
            <a:solidFill>
              <a:srgbClr val="00558E"/>
            </a:solidFill>
            <a:round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DB7E61-0156-4390-A595-193A5970B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25159"/>
              </p:ext>
            </p:extLst>
          </p:nvPr>
        </p:nvGraphicFramePr>
        <p:xfrm>
          <a:off x="243068" y="1348227"/>
          <a:ext cx="8599990" cy="4711473"/>
        </p:xfrm>
        <a:graphic>
          <a:graphicData uri="http://schemas.openxmlformats.org/drawingml/2006/table">
            <a:tbl>
              <a:tblPr/>
              <a:tblGrid>
                <a:gridCol w="897990">
                  <a:extLst>
                    <a:ext uri="{9D8B030D-6E8A-4147-A177-3AD203B41FA5}">
                      <a16:colId xmlns:a16="http://schemas.microsoft.com/office/drawing/2014/main" val="621785862"/>
                    </a:ext>
                  </a:extLst>
                </a:gridCol>
                <a:gridCol w="1906503">
                  <a:extLst>
                    <a:ext uri="{9D8B030D-6E8A-4147-A177-3AD203B41FA5}">
                      <a16:colId xmlns:a16="http://schemas.microsoft.com/office/drawing/2014/main" val="640696157"/>
                    </a:ext>
                  </a:extLst>
                </a:gridCol>
                <a:gridCol w="511165">
                  <a:extLst>
                    <a:ext uri="{9D8B030D-6E8A-4147-A177-3AD203B41FA5}">
                      <a16:colId xmlns:a16="http://schemas.microsoft.com/office/drawing/2014/main" val="3437645749"/>
                    </a:ext>
                  </a:extLst>
                </a:gridCol>
                <a:gridCol w="511165">
                  <a:extLst>
                    <a:ext uri="{9D8B030D-6E8A-4147-A177-3AD203B41FA5}">
                      <a16:colId xmlns:a16="http://schemas.microsoft.com/office/drawing/2014/main" val="1646410147"/>
                    </a:ext>
                  </a:extLst>
                </a:gridCol>
                <a:gridCol w="1505861">
                  <a:extLst>
                    <a:ext uri="{9D8B030D-6E8A-4147-A177-3AD203B41FA5}">
                      <a16:colId xmlns:a16="http://schemas.microsoft.com/office/drawing/2014/main" val="441798062"/>
                    </a:ext>
                  </a:extLst>
                </a:gridCol>
                <a:gridCol w="635502">
                  <a:extLst>
                    <a:ext uri="{9D8B030D-6E8A-4147-A177-3AD203B41FA5}">
                      <a16:colId xmlns:a16="http://schemas.microsoft.com/office/drawing/2014/main" val="2744008927"/>
                    </a:ext>
                  </a:extLst>
                </a:gridCol>
                <a:gridCol w="1647468">
                  <a:extLst>
                    <a:ext uri="{9D8B030D-6E8A-4147-A177-3AD203B41FA5}">
                      <a16:colId xmlns:a16="http://schemas.microsoft.com/office/drawing/2014/main" val="3562847034"/>
                    </a:ext>
                  </a:extLst>
                </a:gridCol>
                <a:gridCol w="984336">
                  <a:extLst>
                    <a:ext uri="{9D8B030D-6E8A-4147-A177-3AD203B41FA5}">
                      <a16:colId xmlns:a16="http://schemas.microsoft.com/office/drawing/2014/main" val="3920472499"/>
                    </a:ext>
                  </a:extLst>
                </a:gridCol>
              </a:tblGrid>
              <a:tr h="3624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근거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21611"/>
                  </a:ext>
                </a:extLst>
              </a:tr>
              <a:tr h="3624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버스대절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인승 일반 리무진 버스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075156"/>
                  </a:ext>
                </a:extLst>
              </a:tr>
              <a:tr h="362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써닝리더십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 사용료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1,080,000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846724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70/2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63519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40914"/>
                  </a:ext>
                </a:extLst>
              </a:tr>
              <a:tr h="3624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 * 72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1,080,000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10192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 * 72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186329"/>
                  </a:ext>
                </a:extLst>
              </a:tr>
              <a:tr h="3624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초청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레크레이션 강사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19601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초청 강사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27990"/>
                  </a:ext>
                </a:extLst>
              </a:tr>
              <a:tr h="362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시상용 상품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 식사권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90069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관람권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488920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800,000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82577"/>
                  </a:ext>
                </a:extLst>
              </a:tr>
              <a:tr h="36242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10,120,000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9194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1068</Words>
  <Application>Microsoft Office PowerPoint</Application>
  <PresentationFormat>화면 슬라이드 쇼(4:3)</PresentationFormat>
  <Paragraphs>657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{프로젝트 명} 프로젝트 제안서</vt:lpstr>
      <vt:lpstr>Index</vt:lpstr>
      <vt:lpstr>Project Charter</vt:lpstr>
      <vt:lpstr>PowerPoint 프레젠테이션</vt:lpstr>
      <vt:lpstr>PowerPoint 프레젠테이션</vt:lpstr>
      <vt:lpstr>PowerPoint 프레젠테이션</vt:lpstr>
      <vt:lpstr>작업 분할 구조도 (WBS)</vt:lpstr>
      <vt:lpstr>프로젝트 일정 관리</vt:lpstr>
      <vt:lpstr>예산 계획</vt:lpstr>
      <vt:lpstr>예산 계획</vt:lpstr>
      <vt:lpstr>PowerPoint 프레젠테이션</vt:lpstr>
    </vt:vector>
  </TitlesOfParts>
  <Company>한양대학교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Hyunsik Choi</cp:lastModifiedBy>
  <cp:revision>376</cp:revision>
  <dcterms:created xsi:type="dcterms:W3CDTF">2011-12-15T05:20:41Z</dcterms:created>
  <dcterms:modified xsi:type="dcterms:W3CDTF">2020-01-31T14:32:04Z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C:\Users\김동근\Documents\카카오톡 받은 파일\사용성공학_전산장비가상화제안서_지혁.pptx</vt:lpwstr>
  </property>
</Properties>
</file>