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8" r:id="rId3"/>
    <p:sldId id="257" r:id="rId4"/>
    <p:sldId id="274" r:id="rId5"/>
    <p:sldId id="327" r:id="rId6"/>
    <p:sldId id="318" r:id="rId7"/>
    <p:sldId id="329" r:id="rId8"/>
    <p:sldId id="319" r:id="rId9"/>
    <p:sldId id="330" r:id="rId10"/>
    <p:sldId id="273" r:id="rId11"/>
    <p:sldId id="331" r:id="rId12"/>
    <p:sldId id="280" r:id="rId13"/>
    <p:sldId id="278" r:id="rId14"/>
    <p:sldId id="300" r:id="rId15"/>
    <p:sldId id="279" r:id="rId16"/>
    <p:sldId id="281" r:id="rId17"/>
    <p:sldId id="287" r:id="rId18"/>
    <p:sldId id="289" r:id="rId19"/>
    <p:sldId id="305" r:id="rId20"/>
    <p:sldId id="303" r:id="rId21"/>
    <p:sldId id="302" r:id="rId22"/>
    <p:sldId id="308" r:id="rId23"/>
    <p:sldId id="307" r:id="rId24"/>
    <p:sldId id="306" r:id="rId25"/>
    <p:sldId id="298" r:id="rId26"/>
    <p:sldId id="309" r:id="rId27"/>
    <p:sldId id="311" r:id="rId28"/>
    <p:sldId id="310" r:id="rId29"/>
    <p:sldId id="313" r:id="rId30"/>
    <p:sldId id="312" r:id="rId31"/>
    <p:sldId id="315" r:id="rId32"/>
    <p:sldId id="314" r:id="rId33"/>
    <p:sldId id="316" r:id="rId34"/>
    <p:sldId id="317" r:id="rId35"/>
    <p:sldId id="304" r:id="rId36"/>
    <p:sldId id="322" r:id="rId37"/>
    <p:sldId id="292" r:id="rId38"/>
    <p:sldId id="294"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1" clrIdx="0">
    <p:extLst>
      <p:ext uri="{19B8F6BF-5375-455C-9EA6-DF929625EA0E}">
        <p15:presenceInfo xmlns:p15="http://schemas.microsoft.com/office/powerpoint/2012/main" userId="Utilisateur Windows" providerId="None"/>
      </p:ext>
    </p:extLst>
  </p:cmAuthor>
  <p:cmAuthor id="2" name="ibelmokhtar00@gmail.com" initials="i" lastIdx="7" clrIdx="1">
    <p:extLst>
      <p:ext uri="{19B8F6BF-5375-455C-9EA6-DF929625EA0E}">
        <p15:presenceInfo xmlns:p15="http://schemas.microsoft.com/office/powerpoint/2012/main" userId="c53b12c109714b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B5B"/>
    <a:srgbClr val="FF0000"/>
    <a:srgbClr val="FF99FF"/>
    <a:srgbClr val="FF33CC"/>
    <a:srgbClr val="4EDA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6441" autoAdjust="0"/>
  </p:normalViewPr>
  <p:slideViewPr>
    <p:cSldViewPr snapToGrid="0">
      <p:cViewPr varScale="1">
        <p:scale>
          <a:sx n="64" d="100"/>
          <a:sy n="64" d="100"/>
        </p:scale>
        <p:origin x="180" y="72"/>
      </p:cViewPr>
      <p:guideLst/>
    </p:cSldViewPr>
  </p:slideViewPr>
  <p:outlineViewPr>
    <p:cViewPr>
      <p:scale>
        <a:sx n="33" d="100"/>
        <a:sy n="33" d="100"/>
      </p:scale>
      <p:origin x="0" y="-342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7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8.xml"/><Relationship Id="rId1"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0-02T17:07:45.854" idx="7">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57C28-869A-4A9B-949E-2EC39AC40B96}" type="datetimeFigureOut">
              <a:rPr lang="fr-FR" smtClean="0"/>
              <a:t>04/10/2021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2642A-B453-4800-A645-D0C430262CEA}" type="slidenum">
              <a:rPr lang="fr-FR" smtClean="0"/>
              <a:t>‹N°›</a:t>
            </a:fld>
            <a:endParaRPr lang="fr-FR"/>
          </a:p>
        </p:txBody>
      </p:sp>
    </p:spTree>
    <p:extLst>
      <p:ext uri="{BB962C8B-B14F-4D97-AF65-F5344CB8AC3E}">
        <p14:creationId xmlns:p14="http://schemas.microsoft.com/office/powerpoint/2010/main" val="239560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Bien le Bonjour tout le monde, je tien a remercié toute personne présente ici, </a:t>
            </a:r>
          </a:p>
          <a:p>
            <a:r>
              <a:rPr lang="fr-FR" sz="1200" kern="1200" dirty="0" smtClean="0">
                <a:solidFill>
                  <a:schemeClr val="tx1"/>
                </a:solidFill>
                <a:effectLst/>
                <a:latin typeface="+mn-lt"/>
                <a:ea typeface="+mn-ea"/>
                <a:cs typeface="+mn-cs"/>
              </a:rPr>
              <a:t>je tien a remercié notre juré monsieur chaouch d’avoir accepté de juger notre travaille ainsi que notre encadreur monsieur </a:t>
            </a:r>
            <a:r>
              <a:rPr lang="fr-FR" sz="1200" kern="1200" dirty="0" err="1" smtClean="0">
                <a:solidFill>
                  <a:schemeClr val="tx1"/>
                </a:solidFill>
                <a:effectLst/>
                <a:latin typeface="+mn-lt"/>
                <a:ea typeface="+mn-ea"/>
                <a:cs typeface="+mn-cs"/>
              </a:rPr>
              <a:t>rahmoune</a:t>
            </a:r>
            <a:r>
              <a:rPr lang="fr-FR" sz="1200" kern="1200" dirty="0" smtClean="0">
                <a:solidFill>
                  <a:schemeClr val="tx1"/>
                </a:solidFill>
                <a:effectLst/>
                <a:latin typeface="+mn-lt"/>
                <a:ea typeface="+mn-ea"/>
                <a:cs typeface="+mn-cs"/>
              </a:rPr>
              <a:t> de nous avoir aidé et soutenu pendant notre parcours,</a:t>
            </a:r>
          </a:p>
          <a:p>
            <a:r>
              <a:rPr lang="fr-FR" sz="1200" kern="1200" dirty="0" smtClean="0">
                <a:solidFill>
                  <a:schemeClr val="tx1"/>
                </a:solidFill>
                <a:effectLst/>
                <a:latin typeface="+mn-lt"/>
                <a:ea typeface="+mn-ea"/>
                <a:cs typeface="+mn-cs"/>
              </a:rPr>
              <a:t>Aujourd’hui on a l’honneur d’étaler devant vous notre projet de fin d’étude intitulé conception et réalisation d’une application web pour la Gestion d’un restaurant </a:t>
            </a:r>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a:t>
            </a:fld>
            <a:endParaRPr lang="fr-FR"/>
          </a:p>
        </p:txBody>
      </p:sp>
    </p:spTree>
    <p:extLst>
      <p:ext uri="{BB962C8B-B14F-4D97-AF65-F5344CB8AC3E}">
        <p14:creationId xmlns:p14="http://schemas.microsoft.com/office/powerpoint/2010/main" val="311278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10</a:t>
            </a:fld>
            <a:endParaRPr lang="fr-FR"/>
          </a:p>
        </p:txBody>
      </p:sp>
    </p:spTree>
    <p:extLst>
      <p:ext uri="{BB962C8B-B14F-4D97-AF65-F5344CB8AC3E}">
        <p14:creationId xmlns:p14="http://schemas.microsoft.com/office/powerpoint/2010/main" val="299037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tout d’abord on commence par identifier les acteurs qui vont gérer cette application, et ce que chacun d eux peut faire (</a:t>
            </a:r>
            <a:r>
              <a:rPr lang="fr-FR" sz="1200" kern="1200" dirty="0" err="1" smtClean="0">
                <a:solidFill>
                  <a:schemeClr val="tx1"/>
                </a:solidFill>
                <a:effectLst/>
                <a:latin typeface="+mn-lt"/>
                <a:ea typeface="+mn-ea"/>
                <a:cs typeface="+mn-cs"/>
              </a:rPr>
              <a:t>c.a.d</a:t>
            </a:r>
            <a:r>
              <a:rPr lang="fr-FR" sz="1200" kern="1200" dirty="0" smtClean="0">
                <a:solidFill>
                  <a:schemeClr val="tx1"/>
                </a:solidFill>
                <a:effectLst/>
                <a:latin typeface="+mn-lt"/>
                <a:ea typeface="+mn-ea"/>
                <a:cs typeface="+mn-cs"/>
              </a:rPr>
              <a:t> les privilèges de chacun) les détails qu’on va voir dans l’implémentation. </a:t>
            </a:r>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12</a:t>
            </a:fld>
            <a:endParaRPr lang="fr-FR"/>
          </a:p>
        </p:txBody>
      </p:sp>
    </p:spTree>
    <p:extLst>
      <p:ext uri="{BB962C8B-B14F-4D97-AF65-F5344CB8AC3E}">
        <p14:creationId xmlns:p14="http://schemas.microsoft.com/office/powerpoint/2010/main" val="362434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Avant de commencer l’implémentation on présent d’abord les outil qu’on a utilisé pour la</a:t>
            </a:r>
            <a:r>
              <a:rPr lang="fr-FR" sz="1200" kern="1200" baseline="0" dirty="0" smtClean="0">
                <a:solidFill>
                  <a:schemeClr val="tx1"/>
                </a:solidFill>
                <a:effectLst/>
                <a:latin typeface="+mn-lt"/>
                <a:ea typeface="+mn-ea"/>
                <a:cs typeface="+mn-cs"/>
              </a:rPr>
              <a:t> création de notre</a:t>
            </a:r>
            <a:r>
              <a:rPr lang="fr-FR" sz="1200" kern="1200" dirty="0" smtClean="0">
                <a:solidFill>
                  <a:schemeClr val="tx1"/>
                </a:solidFill>
                <a:effectLst/>
                <a:latin typeface="+mn-lt"/>
                <a:ea typeface="+mn-ea"/>
                <a:cs typeface="+mn-cs"/>
              </a:rPr>
              <a:t>  application web</a:t>
            </a:r>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17</a:t>
            </a:fld>
            <a:endParaRPr lang="fr-FR"/>
          </a:p>
        </p:txBody>
      </p:sp>
    </p:spTree>
    <p:extLst>
      <p:ext uri="{BB962C8B-B14F-4D97-AF65-F5344CB8AC3E}">
        <p14:creationId xmlns:p14="http://schemas.microsoft.com/office/powerpoint/2010/main" val="1636283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On a utilisé L html et </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 le front end  , et java script pour le back end .</a:t>
            </a:r>
            <a:r>
              <a:rPr lang="fr-FR" sz="1200" kern="1200" baseline="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MySQL  pour le gestionnaire de la base de données.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bootsrap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cest</a:t>
            </a:r>
            <a:r>
              <a:rPr lang="fr-FR" sz="1200" kern="1200" dirty="0" smtClean="0">
                <a:solidFill>
                  <a:schemeClr val="tx1"/>
                </a:solidFill>
                <a:effectLst/>
                <a:latin typeface="+mn-lt"/>
                <a:ea typeface="+mn-ea"/>
                <a:cs typeface="+mn-cs"/>
              </a:rPr>
              <a:t> un Framework open source qui nous a aidé a la création rapide du design de site et l’application web.</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 on a utilisé </a:t>
            </a:r>
            <a:r>
              <a:rPr lang="fr-FR" sz="1200" kern="1200" dirty="0" err="1" smtClean="0">
                <a:solidFill>
                  <a:schemeClr val="tx1"/>
                </a:solidFill>
                <a:effectLst/>
                <a:latin typeface="+mn-lt"/>
                <a:ea typeface="+mn-ea"/>
                <a:cs typeface="+mn-cs"/>
              </a:rPr>
              <a:t>wampserver</a:t>
            </a:r>
            <a:r>
              <a:rPr lang="fr-FR" sz="1200" kern="1200" dirty="0" smtClean="0">
                <a:solidFill>
                  <a:schemeClr val="tx1"/>
                </a:solidFill>
                <a:effectLst/>
                <a:latin typeface="+mn-lt"/>
                <a:ea typeface="+mn-ea"/>
                <a:cs typeface="+mn-cs"/>
              </a:rPr>
              <a:t> pour exécuter l’application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18</a:t>
            </a:fld>
            <a:endParaRPr lang="fr-FR"/>
          </a:p>
        </p:txBody>
      </p:sp>
    </p:spTree>
    <p:extLst>
      <p:ext uri="{BB962C8B-B14F-4D97-AF65-F5344CB8AC3E}">
        <p14:creationId xmlns:p14="http://schemas.microsoft.com/office/powerpoint/2010/main" val="123042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première étape Pour accéder à l’application est l’authentification de l’utilisateur </a:t>
            </a:r>
            <a:r>
              <a:rPr lang="fr-FR" sz="1200" kern="1200" dirty="0" err="1" smtClean="0">
                <a:solidFill>
                  <a:schemeClr val="tx1"/>
                </a:solidFill>
                <a:effectLst/>
                <a:latin typeface="+mn-lt"/>
                <a:ea typeface="+mn-ea"/>
                <a:cs typeface="+mn-cs"/>
              </a:rPr>
              <a:t>admin</a:t>
            </a:r>
            <a:r>
              <a:rPr lang="fr-FR" sz="1200" kern="1200" dirty="0" smtClean="0">
                <a:solidFill>
                  <a:schemeClr val="tx1"/>
                </a:solidFill>
                <a:effectLst/>
                <a:latin typeface="+mn-lt"/>
                <a:ea typeface="+mn-ea"/>
                <a:cs typeface="+mn-cs"/>
              </a:rPr>
              <a:t> ou le modérateur entre parenthèse saisir l’email et le MDP ,l’application elle </a:t>
            </a:r>
            <a:r>
              <a:rPr lang="fr-FR" sz="1200" kern="1200" dirty="0" err="1" smtClean="0">
                <a:solidFill>
                  <a:schemeClr val="tx1"/>
                </a:solidFill>
                <a:effectLst/>
                <a:latin typeface="+mn-lt"/>
                <a:ea typeface="+mn-ea"/>
                <a:cs typeface="+mn-cs"/>
              </a:rPr>
              <a:t>virifie</a:t>
            </a:r>
            <a:r>
              <a:rPr lang="fr-FR" sz="1200" kern="1200" dirty="0" smtClean="0">
                <a:solidFill>
                  <a:schemeClr val="tx1"/>
                </a:solidFill>
                <a:effectLst/>
                <a:latin typeface="+mn-lt"/>
                <a:ea typeface="+mn-ea"/>
                <a:cs typeface="+mn-cs"/>
              </a:rPr>
              <a:t> si la personne est une </a:t>
            </a:r>
            <a:r>
              <a:rPr lang="fr-FR" sz="1200" kern="1200" dirty="0" err="1" smtClean="0">
                <a:solidFill>
                  <a:schemeClr val="tx1"/>
                </a:solidFill>
                <a:effectLst/>
                <a:latin typeface="+mn-lt"/>
                <a:ea typeface="+mn-ea"/>
                <a:cs typeface="+mn-cs"/>
              </a:rPr>
              <a:t>admin</a:t>
            </a:r>
            <a:r>
              <a:rPr lang="fr-FR" sz="1200" kern="1200" dirty="0" smtClean="0">
                <a:solidFill>
                  <a:schemeClr val="tx1"/>
                </a:solidFill>
                <a:effectLst/>
                <a:latin typeface="+mn-lt"/>
                <a:ea typeface="+mn-ea"/>
                <a:cs typeface="+mn-cs"/>
              </a:rPr>
              <a:t> ou sous </a:t>
            </a:r>
            <a:r>
              <a:rPr lang="fr-FR" sz="1200" kern="1200" dirty="0" err="1" smtClean="0">
                <a:solidFill>
                  <a:schemeClr val="tx1"/>
                </a:solidFill>
                <a:effectLst/>
                <a:latin typeface="+mn-lt"/>
                <a:ea typeface="+mn-ea"/>
                <a:cs typeface="+mn-cs"/>
              </a:rPr>
              <a:t>gerant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moderateur</a:t>
            </a:r>
            <a:r>
              <a:rPr lang="fr-FR" sz="1200" kern="1200" dirty="0" smtClean="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19</a:t>
            </a:fld>
            <a:endParaRPr lang="fr-FR"/>
          </a:p>
        </p:txBody>
      </p:sp>
    </p:spTree>
    <p:extLst>
      <p:ext uri="{BB962C8B-B14F-4D97-AF65-F5344CB8AC3E}">
        <p14:creationId xmlns:p14="http://schemas.microsoft.com/office/powerpoint/2010/main" val="668557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 utilisateur identifié</a:t>
            </a:r>
            <a:r>
              <a:rPr lang="fr-FR" baseline="0" dirty="0" smtClean="0"/>
              <a:t> est un administrateur il accède a toute les privilèges de l’application </a:t>
            </a:r>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20</a:t>
            </a:fld>
            <a:endParaRPr lang="fr-FR"/>
          </a:p>
        </p:txBody>
      </p:sp>
    </p:spTree>
    <p:extLst>
      <p:ext uri="{BB962C8B-B14F-4D97-AF65-F5344CB8AC3E}">
        <p14:creationId xmlns:p14="http://schemas.microsoft.com/office/powerpoint/2010/main" val="13704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Si l utilisateur identifié</a:t>
            </a:r>
            <a:r>
              <a:rPr lang="fr-FR" baseline="0" dirty="0" smtClean="0"/>
              <a:t> est le sous </a:t>
            </a:r>
            <a:r>
              <a:rPr lang="fr-FR" baseline="0" dirty="0" err="1" smtClean="0"/>
              <a:t>gerant</a:t>
            </a:r>
            <a:r>
              <a:rPr lang="fr-FR" baseline="0" dirty="0" smtClean="0"/>
              <a:t> ( </a:t>
            </a:r>
            <a:r>
              <a:rPr lang="fr-FR" baseline="0" dirty="0" err="1" smtClean="0"/>
              <a:t>moderateur</a:t>
            </a:r>
            <a:r>
              <a:rPr lang="fr-FR" baseline="0" dirty="0" smtClean="0"/>
              <a:t> ) il accède a 67% des privilèges de l’application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21</a:t>
            </a:fld>
            <a:endParaRPr lang="fr-FR"/>
          </a:p>
        </p:txBody>
      </p:sp>
    </p:spTree>
    <p:extLst>
      <p:ext uri="{BB962C8B-B14F-4D97-AF65-F5344CB8AC3E}">
        <p14:creationId xmlns:p14="http://schemas.microsoft.com/office/powerpoint/2010/main" val="1791170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On Commence par la facture ; la facture contient les </a:t>
            </a:r>
            <a:r>
              <a:rPr lang="fr-FR" sz="1200" kern="1200" dirty="0" err="1" smtClean="0">
                <a:solidFill>
                  <a:schemeClr val="tx1"/>
                </a:solidFill>
                <a:effectLst/>
                <a:latin typeface="+mn-lt"/>
                <a:ea typeface="+mn-ea"/>
                <a:cs typeface="+mn-cs"/>
              </a:rPr>
              <a:t>element</a:t>
            </a:r>
            <a:r>
              <a:rPr lang="fr-FR" sz="1200" kern="1200" dirty="0" smtClean="0">
                <a:solidFill>
                  <a:schemeClr val="tx1"/>
                </a:solidFill>
                <a:effectLst/>
                <a:latin typeface="+mn-lt"/>
                <a:ea typeface="+mn-ea"/>
                <a:cs typeface="+mn-cs"/>
              </a:rPr>
              <a:t> suivant (le paiement de facture , participant ,</a:t>
            </a:r>
            <a:r>
              <a:rPr lang="fr-FR" sz="1200" kern="1200" dirty="0" err="1" smtClean="0">
                <a:solidFill>
                  <a:schemeClr val="tx1"/>
                </a:solidFill>
                <a:effectLst/>
                <a:latin typeface="+mn-lt"/>
                <a:ea typeface="+mn-ea"/>
                <a:cs typeface="+mn-cs"/>
              </a:rPr>
              <a:t>num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telephone</a:t>
            </a:r>
            <a:r>
              <a:rPr lang="fr-FR" sz="1200" kern="1200" dirty="0" smtClean="0">
                <a:solidFill>
                  <a:schemeClr val="tx1"/>
                </a:solidFill>
                <a:effectLst/>
                <a:latin typeface="+mn-lt"/>
                <a:ea typeface="+mn-ea"/>
                <a:cs typeface="+mn-cs"/>
              </a:rPr>
              <a:t> ,la date …).	Ici en bas en a trois buttons (nouveau , modifie , supprimer) :</a:t>
            </a:r>
          </a:p>
          <a:p>
            <a:r>
              <a:rPr lang="fr-FR" sz="1200" kern="1200" dirty="0" smtClean="0">
                <a:solidFill>
                  <a:schemeClr val="tx1"/>
                </a:solidFill>
                <a:effectLst/>
                <a:latin typeface="+mn-lt"/>
                <a:ea typeface="+mn-ea"/>
                <a:cs typeface="+mn-cs"/>
              </a:rPr>
              <a:t>Nouveau : pour ajouter des nouveau facture </a:t>
            </a:r>
          </a:p>
          <a:p>
            <a:r>
              <a:rPr lang="fr-FR" sz="1200" kern="1200" dirty="0" smtClean="0">
                <a:solidFill>
                  <a:schemeClr val="tx1"/>
                </a:solidFill>
                <a:effectLst/>
                <a:latin typeface="+mn-lt"/>
                <a:ea typeface="+mn-ea"/>
                <a:cs typeface="+mn-cs"/>
              </a:rPr>
              <a:t>Modifie : pour les modifier les facture </a:t>
            </a:r>
            <a:r>
              <a:rPr lang="fr-FR" sz="1200" kern="1200" dirty="0" err="1" smtClean="0">
                <a:solidFill>
                  <a:schemeClr val="tx1"/>
                </a:solidFill>
                <a:effectLst/>
                <a:latin typeface="+mn-lt"/>
                <a:ea typeface="+mn-ea"/>
                <a:cs typeface="+mn-cs"/>
              </a:rPr>
              <a:t>presidant</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Supprimer : pour supprimer(</a:t>
            </a:r>
            <a:r>
              <a:rPr lang="fr-FR" sz="1200" kern="1200" dirty="0" err="1" smtClean="0">
                <a:solidFill>
                  <a:schemeClr val="tx1"/>
                </a:solidFill>
                <a:effectLst/>
                <a:latin typeface="+mn-lt"/>
                <a:ea typeface="+mn-ea"/>
                <a:cs typeface="+mn-cs"/>
              </a:rPr>
              <a:t>efacer</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22</a:t>
            </a:fld>
            <a:endParaRPr lang="fr-FR"/>
          </a:p>
        </p:txBody>
      </p:sp>
    </p:spTree>
    <p:extLst>
      <p:ext uri="{BB962C8B-B14F-4D97-AF65-F5344CB8AC3E}">
        <p14:creationId xmlns:p14="http://schemas.microsoft.com/office/powerpoint/2010/main" val="138986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Avant de commencer  la </a:t>
            </a:r>
            <a:r>
              <a:rPr lang="fr-FR" sz="1200" kern="1200" dirty="0" err="1" smtClean="0">
                <a:solidFill>
                  <a:schemeClr val="tx1"/>
                </a:solidFill>
                <a:effectLst/>
                <a:latin typeface="+mn-lt"/>
                <a:ea typeface="+mn-ea"/>
                <a:cs typeface="+mn-cs"/>
              </a:rPr>
              <a:t>presentation</a:t>
            </a:r>
            <a:r>
              <a:rPr lang="fr-FR" sz="1200" kern="1200" dirty="0" smtClean="0">
                <a:solidFill>
                  <a:schemeClr val="tx1"/>
                </a:solidFill>
                <a:effectLst/>
                <a:latin typeface="+mn-lt"/>
                <a:ea typeface="+mn-ea"/>
                <a:cs typeface="+mn-cs"/>
              </a:rPr>
              <a:t> de notre projet de fin d </a:t>
            </a:r>
            <a:r>
              <a:rPr lang="fr-FR" sz="1200" kern="1200" dirty="0" err="1" smtClean="0">
                <a:solidFill>
                  <a:schemeClr val="tx1"/>
                </a:solidFill>
                <a:effectLst/>
                <a:latin typeface="+mn-lt"/>
                <a:ea typeface="+mn-ea"/>
                <a:cs typeface="+mn-cs"/>
              </a:rPr>
              <a:t>etude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On </a:t>
            </a:r>
            <a:r>
              <a:rPr lang="fr-FR" sz="1200" kern="1200" dirty="0" err="1" smtClean="0">
                <a:solidFill>
                  <a:schemeClr val="tx1"/>
                </a:solidFill>
                <a:effectLst/>
                <a:latin typeface="+mn-lt"/>
                <a:ea typeface="+mn-ea"/>
                <a:cs typeface="+mn-cs"/>
              </a:rPr>
              <a:t>debute</a:t>
            </a:r>
            <a:r>
              <a:rPr lang="fr-FR" sz="1200" kern="1200" dirty="0" smtClean="0">
                <a:solidFill>
                  <a:schemeClr val="tx1"/>
                </a:solidFill>
                <a:effectLst/>
                <a:latin typeface="+mn-lt"/>
                <a:ea typeface="+mn-ea"/>
                <a:cs typeface="+mn-cs"/>
              </a:rPr>
              <a:t> par la présentation de l’organisme d’accueil qui est l’entreprise CorpoSense au niveau de laquelle notre stage s’est déroulé</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2</a:t>
            </a:fld>
            <a:endParaRPr lang="fr-FR"/>
          </a:p>
        </p:txBody>
      </p:sp>
    </p:spTree>
    <p:extLst>
      <p:ext uri="{BB962C8B-B14F-4D97-AF65-F5344CB8AC3E}">
        <p14:creationId xmlns:p14="http://schemas.microsoft.com/office/powerpoint/2010/main" val="104813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Maintenant qu'on a terminé la présentation de CorpoSense on va commencer a présenter notre projet  et pour le faire nous allons suivre un plan simple qui résume les points de notre travail</a:t>
            </a:r>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3</a:t>
            </a:fld>
            <a:endParaRPr lang="fr-FR"/>
          </a:p>
        </p:txBody>
      </p:sp>
    </p:spTree>
    <p:extLst>
      <p:ext uri="{BB962C8B-B14F-4D97-AF65-F5344CB8AC3E}">
        <p14:creationId xmlns:p14="http://schemas.microsoft.com/office/powerpoint/2010/main" val="285627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4</a:t>
            </a:fld>
            <a:endParaRPr lang="fr-FR"/>
          </a:p>
        </p:txBody>
      </p:sp>
    </p:spTree>
    <p:extLst>
      <p:ext uri="{BB962C8B-B14F-4D97-AF65-F5344CB8AC3E}">
        <p14:creationId xmlns:p14="http://schemas.microsoft.com/office/powerpoint/2010/main" val="112118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b="1" kern="1200" dirty="0" smtClean="0">
                <a:solidFill>
                  <a:srgbClr val="000000"/>
                </a:solidFill>
                <a:effectLst/>
                <a:latin typeface="Calibri" panose="020F0502020204030204" pitchFamily="34" charset="0"/>
              </a:rPr>
              <a:t>ces dernières années, Les applications web sont devenues,  parmi les choses les</a:t>
            </a:r>
            <a:r>
              <a:rPr lang="fr-FR" sz="1200" b="1" kern="1200" baseline="0" dirty="0" smtClean="0">
                <a:solidFill>
                  <a:srgbClr val="000000"/>
                </a:solidFill>
                <a:effectLst/>
                <a:latin typeface="Calibri" panose="020F0502020204030204" pitchFamily="34" charset="0"/>
              </a:rPr>
              <a:t> </a:t>
            </a:r>
            <a:r>
              <a:rPr lang="fr-FR" sz="1200" b="1" kern="1200" dirty="0" smtClean="0">
                <a:solidFill>
                  <a:srgbClr val="000000"/>
                </a:solidFill>
                <a:effectLst/>
                <a:latin typeface="Calibri" panose="020F0502020204030204" pitchFamily="34" charset="0"/>
              </a:rPr>
              <a:t>plus utilisées dans le monde. Dans cette optique, plusieurs domaines n’ont pas hésite  a exploiter les avancées technologiques que fourni le web .</a:t>
            </a:r>
            <a:endParaRPr lang="fr-FR" sz="1200"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5</a:t>
            </a:fld>
            <a:endParaRPr lang="fr-FR"/>
          </a:p>
        </p:txBody>
      </p:sp>
    </p:spTree>
    <p:extLst>
      <p:ext uri="{BB962C8B-B14F-4D97-AF65-F5344CB8AC3E}">
        <p14:creationId xmlns:p14="http://schemas.microsoft.com/office/powerpoint/2010/main" val="45021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eaLnBrk="1" latinLnBrk="0" hangingPunct="1"/>
            <a:r>
              <a:rPr lang="fr-FR" dirty="0" smtClean="0"/>
              <a:t>les</a:t>
            </a:r>
            <a:r>
              <a:rPr lang="fr-FR" baseline="0" dirty="0" smtClean="0"/>
              <a:t> problèmes les plus fréquents qu’on trouve dans les restaurant sont </a:t>
            </a:r>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6</a:t>
            </a:fld>
            <a:endParaRPr lang="fr-FR"/>
          </a:p>
        </p:txBody>
      </p:sp>
    </p:spTree>
    <p:extLst>
      <p:ext uri="{BB962C8B-B14F-4D97-AF65-F5344CB8AC3E}">
        <p14:creationId xmlns:p14="http://schemas.microsoft.com/office/powerpoint/2010/main" val="122779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7</a:t>
            </a:fld>
            <a:endParaRPr lang="fr-FR"/>
          </a:p>
        </p:txBody>
      </p:sp>
    </p:spTree>
    <p:extLst>
      <p:ext uri="{BB962C8B-B14F-4D97-AF65-F5344CB8AC3E}">
        <p14:creationId xmlns:p14="http://schemas.microsoft.com/office/powerpoint/2010/main" val="10030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solution qu’on propose</a:t>
            </a:r>
            <a:r>
              <a:rPr lang="fr-FR" baseline="0" dirty="0" smtClean="0"/>
              <a:t> est la suivante </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8</a:t>
            </a:fld>
            <a:endParaRPr lang="fr-FR"/>
          </a:p>
        </p:txBody>
      </p:sp>
    </p:spTree>
    <p:extLst>
      <p:ext uri="{BB962C8B-B14F-4D97-AF65-F5344CB8AC3E}">
        <p14:creationId xmlns:p14="http://schemas.microsoft.com/office/powerpoint/2010/main" val="88606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F32642A-B453-4800-A645-D0C430262CEA}" type="slidenum">
              <a:rPr lang="fr-FR" smtClean="0"/>
              <a:t>9</a:t>
            </a:fld>
            <a:endParaRPr lang="fr-FR"/>
          </a:p>
        </p:txBody>
      </p:sp>
    </p:spTree>
    <p:extLst>
      <p:ext uri="{BB962C8B-B14F-4D97-AF65-F5344CB8AC3E}">
        <p14:creationId xmlns:p14="http://schemas.microsoft.com/office/powerpoint/2010/main" val="2127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95802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80135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8158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24104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89426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4E34863-DD20-4CF1-B0EE-4751558A1E7A}" type="datetimeFigureOut">
              <a:rPr lang="fr-FR" smtClean="0"/>
              <a:t>04/10/2021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84305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4E34863-DD20-4CF1-B0EE-4751558A1E7A}" type="datetimeFigureOut">
              <a:rPr lang="fr-FR" smtClean="0"/>
              <a:t>04/10/2021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329281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4E34863-DD20-4CF1-B0EE-4751558A1E7A}" type="datetimeFigureOut">
              <a:rPr lang="fr-FR" smtClean="0"/>
              <a:t>04/10/2021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223986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4E34863-DD20-4CF1-B0EE-4751558A1E7A}" type="datetimeFigureOut">
              <a:rPr lang="fr-FR" smtClean="0"/>
              <a:t>04/10/2021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25084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E34863-DD20-4CF1-B0EE-4751558A1E7A}" type="datetimeFigureOut">
              <a:rPr lang="fr-FR" smtClean="0"/>
              <a:t>04/10/2021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197392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E34863-DD20-4CF1-B0EE-4751558A1E7A}" type="datetimeFigureOut">
              <a:rPr lang="fr-FR" smtClean="0"/>
              <a:t>04/10/2021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38BF0FB-FEDD-4B1A-AF9E-AF138DBAEC91}" type="slidenum">
              <a:rPr lang="fr-FR" smtClean="0"/>
              <a:t>‹N°›</a:t>
            </a:fld>
            <a:endParaRPr lang="fr-FR"/>
          </a:p>
        </p:txBody>
      </p:sp>
    </p:spTree>
    <p:extLst>
      <p:ext uri="{BB962C8B-B14F-4D97-AF65-F5344CB8AC3E}">
        <p14:creationId xmlns:p14="http://schemas.microsoft.com/office/powerpoint/2010/main" val="79366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34863-DD20-4CF1-B0EE-4751558A1E7A}" type="datetimeFigureOut">
              <a:rPr lang="fr-FR" smtClean="0"/>
              <a:t>04/10/2021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BF0FB-FEDD-4B1A-AF9E-AF138DBAEC91}" type="slidenum">
              <a:rPr lang="fr-FR" smtClean="0"/>
              <a:t>‹N°›</a:t>
            </a:fld>
            <a:endParaRPr lang="fr-FR"/>
          </a:p>
        </p:txBody>
      </p:sp>
    </p:spTree>
    <p:extLst>
      <p:ext uri="{BB962C8B-B14F-4D97-AF65-F5344CB8AC3E}">
        <p14:creationId xmlns:p14="http://schemas.microsoft.com/office/powerpoint/2010/main" val="260784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Google Shape;91;p14"/>
          <p:cNvSpPr txBox="1">
            <a:spLocks noGrp="1"/>
          </p:cNvSpPr>
          <p:nvPr>
            <p:ph type="ctrTitle"/>
          </p:nvPr>
        </p:nvSpPr>
        <p:spPr>
          <a:xfrm>
            <a:off x="2372933" y="2710197"/>
            <a:ext cx="7772400" cy="1102519"/>
          </a:xfrm>
          <a:prstGeom prst="rect">
            <a:avLst/>
          </a:prstGeom>
          <a:noFill/>
          <a:ln>
            <a:noFill/>
          </a:ln>
        </p:spPr>
        <p:txBody>
          <a:bodyPr spcFirstLastPara="1" wrap="square" lIns="91425" tIns="45700" rIns="91425" bIns="45700" anchor="ctr" anchorCtr="0">
            <a:noAutofit/>
          </a:bodyPr>
          <a:lstStyle/>
          <a:p>
            <a:pPr lvl="0">
              <a:spcBef>
                <a:spcPts val="0"/>
              </a:spcBef>
              <a:buClr>
                <a:schemeClr val="dk1"/>
              </a:buClr>
              <a:buSzPts val="2520"/>
            </a:pPr>
            <a:r>
              <a:rPr lang="fr-FR" sz="2520" b="1" dirty="0">
                <a:solidFill>
                  <a:schemeClr val="dk1"/>
                </a:solidFill>
                <a:latin typeface="Calibri"/>
                <a:ea typeface="Calibri"/>
                <a:cs typeface="Calibri"/>
                <a:sym typeface="Calibri"/>
              </a:rPr>
              <a:t>conception et réalisation d’une application web pour la Gestion d'un restaurant</a:t>
            </a:r>
          </a:p>
        </p:txBody>
      </p:sp>
      <p:sp>
        <p:nvSpPr>
          <p:cNvPr id="32" name="Google Shape;92;p14"/>
          <p:cNvSpPr txBox="1">
            <a:spLocks noGrp="1"/>
          </p:cNvSpPr>
          <p:nvPr>
            <p:ph type="subTitle" idx="1"/>
          </p:nvPr>
        </p:nvSpPr>
        <p:spPr>
          <a:xfrm>
            <a:off x="3112161" y="1917640"/>
            <a:ext cx="6400800" cy="8227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797979"/>
              </a:buClr>
              <a:buSzPts val="2000"/>
              <a:buFont typeface="Arial"/>
              <a:buNone/>
            </a:pPr>
            <a:r>
              <a:rPr lang="fr-FR" sz="2000" b="1" i="0" u="none" strike="noStrike" cap="none" dirty="0">
                <a:solidFill>
                  <a:srgbClr val="797979"/>
                </a:solidFill>
                <a:latin typeface="Calibri"/>
                <a:ea typeface="Calibri"/>
                <a:cs typeface="Calibri"/>
                <a:sym typeface="Calibri"/>
              </a:rPr>
              <a:t>Soutenance en vue de l'obtention </a:t>
            </a:r>
            <a:r>
              <a:rPr lang="fr-FR" sz="2000" b="1" i="0" u="none" strike="noStrike" cap="none" dirty="0" smtClean="0">
                <a:solidFill>
                  <a:srgbClr val="797979"/>
                </a:solidFill>
                <a:latin typeface="Calibri"/>
                <a:ea typeface="Calibri"/>
                <a:cs typeface="Calibri"/>
                <a:sym typeface="Calibri"/>
              </a:rPr>
              <a:t>d’un diplôme licence en informatique</a:t>
            </a:r>
            <a:endParaRPr sz="2000" b="1" i="0" u="none" strike="noStrike" cap="none" dirty="0">
              <a:solidFill>
                <a:srgbClr val="888888"/>
              </a:solidFill>
              <a:latin typeface="Calibri"/>
              <a:ea typeface="Calibri"/>
              <a:cs typeface="Calibri"/>
              <a:sym typeface="Calibri"/>
            </a:endParaRPr>
          </a:p>
        </p:txBody>
      </p:sp>
      <p:sp>
        <p:nvSpPr>
          <p:cNvPr id="39" name="Google Shape;99;p14"/>
          <p:cNvSpPr/>
          <p:nvPr/>
        </p:nvSpPr>
        <p:spPr>
          <a:xfrm>
            <a:off x="5573333" y="2770526"/>
            <a:ext cx="1371600" cy="91440"/>
          </a:xfrm>
          <a:prstGeom prst="rect">
            <a:avLst/>
          </a:prstGeom>
          <a:solidFill>
            <a:srgbClr val="23C7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100;p14"/>
          <p:cNvSpPr/>
          <p:nvPr/>
        </p:nvSpPr>
        <p:spPr>
          <a:xfrm>
            <a:off x="5626761" y="3660496"/>
            <a:ext cx="1371600" cy="91440"/>
          </a:xfrm>
          <a:prstGeom prst="rect">
            <a:avLst/>
          </a:prstGeom>
          <a:solidFill>
            <a:srgbClr val="D84D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101;p14"/>
          <p:cNvSpPr/>
          <p:nvPr/>
        </p:nvSpPr>
        <p:spPr>
          <a:xfrm>
            <a:off x="2830109" y="824246"/>
            <a:ext cx="5662906" cy="10326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0" i="0" u="none" strike="noStrike" cap="none" dirty="0">
                <a:solidFill>
                  <a:srgbClr val="000000"/>
                </a:solidFill>
                <a:latin typeface="Quattrocento Sans"/>
                <a:ea typeface="Quattrocento Sans"/>
                <a:cs typeface="Quattrocento Sans"/>
                <a:sym typeface="Quattrocento Sans"/>
              </a:rPr>
              <a:t>Ministère de l’Enseignement Supérieur et de la Recherche Scientifique </a:t>
            </a:r>
            <a:br>
              <a:rPr lang="fr-FR" sz="1400" b="0" i="0" u="none" strike="noStrike" cap="none" dirty="0">
                <a:solidFill>
                  <a:srgbClr val="000000"/>
                </a:solidFill>
                <a:latin typeface="Quattrocento Sans"/>
                <a:ea typeface="Quattrocento Sans"/>
                <a:cs typeface="Quattrocento Sans"/>
                <a:sym typeface="Quattrocento Sans"/>
              </a:rPr>
            </a:br>
            <a:r>
              <a:rPr lang="fr-FR" sz="1400" dirty="0" smtClean="0">
                <a:solidFill>
                  <a:srgbClr val="000000"/>
                </a:solidFill>
                <a:latin typeface="Quattrocento Sans"/>
                <a:ea typeface="Quattrocento Sans"/>
                <a:cs typeface="Quattrocento Sans"/>
                <a:sym typeface="Quattrocento Sans"/>
              </a:rPr>
              <a:t>Faculté des sciences</a:t>
            </a:r>
          </a:p>
          <a:p>
            <a:pPr marL="0" marR="0" lvl="0" indent="0" algn="ctr" rtl="0">
              <a:spcBef>
                <a:spcPts val="0"/>
              </a:spcBef>
              <a:spcAft>
                <a:spcPts val="0"/>
              </a:spcAft>
              <a:buNone/>
            </a:pPr>
            <a:r>
              <a:rPr lang="fr-FR" sz="1400" b="0" i="0" u="none" strike="noStrike" cap="none" dirty="0" smtClean="0">
                <a:solidFill>
                  <a:srgbClr val="000000"/>
                </a:solidFill>
                <a:latin typeface="Quattrocento Sans"/>
                <a:ea typeface="Quattrocento Sans"/>
                <a:cs typeface="Quattrocento Sans"/>
                <a:sym typeface="Quattrocento Sans"/>
              </a:rPr>
              <a:t>Université de M’</a:t>
            </a:r>
            <a:r>
              <a:rPr lang="fr-FR" sz="1400" b="0" i="0" u="none" strike="noStrike" cap="none" dirty="0" err="1" smtClean="0">
                <a:solidFill>
                  <a:srgbClr val="000000"/>
                </a:solidFill>
                <a:latin typeface="Quattrocento Sans"/>
                <a:ea typeface="Quattrocento Sans"/>
                <a:cs typeface="Quattrocento Sans"/>
                <a:sym typeface="Quattrocento Sans"/>
              </a:rPr>
              <a:t>hamed</a:t>
            </a:r>
            <a:r>
              <a:rPr lang="fr-FR" sz="1400" b="0" i="0" u="none" strike="noStrike" cap="none" dirty="0" smtClean="0">
                <a:solidFill>
                  <a:srgbClr val="000000"/>
                </a:solidFill>
                <a:latin typeface="Quattrocento Sans"/>
                <a:ea typeface="Quattrocento Sans"/>
                <a:cs typeface="Quattrocento Sans"/>
                <a:sym typeface="Quattrocento Sans"/>
              </a:rPr>
              <a:t> </a:t>
            </a:r>
            <a:r>
              <a:rPr lang="fr-FR" sz="1400" dirty="0" err="1">
                <a:solidFill>
                  <a:srgbClr val="000000"/>
                </a:solidFill>
                <a:latin typeface="Quattrocento Sans"/>
                <a:ea typeface="Quattrocento Sans"/>
                <a:cs typeface="Quattrocento Sans"/>
                <a:sym typeface="Quattrocento Sans"/>
              </a:rPr>
              <a:t>b</a:t>
            </a:r>
            <a:r>
              <a:rPr lang="fr-FR" sz="1400" b="0" i="0" u="none" strike="noStrike" cap="none" dirty="0" err="1" smtClean="0">
                <a:solidFill>
                  <a:srgbClr val="000000"/>
                </a:solidFill>
                <a:latin typeface="Quattrocento Sans"/>
                <a:ea typeface="Quattrocento Sans"/>
                <a:cs typeface="Quattrocento Sans"/>
                <a:sym typeface="Quattrocento Sans"/>
              </a:rPr>
              <a:t>ougara</a:t>
            </a:r>
            <a:r>
              <a:rPr lang="fr-FR" sz="1400" b="0" i="0" u="none" strike="noStrike" cap="none" dirty="0" smtClean="0">
                <a:solidFill>
                  <a:srgbClr val="000000"/>
                </a:solidFill>
                <a:latin typeface="Quattrocento Sans"/>
                <a:ea typeface="Quattrocento Sans"/>
                <a:cs typeface="Quattrocento Sans"/>
                <a:sym typeface="Quattrocento Sans"/>
              </a:rPr>
              <a:t> </a:t>
            </a:r>
            <a:r>
              <a:rPr lang="fr-FR" sz="1400" b="0" i="0" u="none" strike="noStrike" cap="none" dirty="0" err="1" smtClean="0">
                <a:solidFill>
                  <a:srgbClr val="000000"/>
                </a:solidFill>
                <a:latin typeface="Quattrocento Sans"/>
                <a:ea typeface="Quattrocento Sans"/>
                <a:cs typeface="Quattrocento Sans"/>
                <a:sym typeface="Quattrocento Sans"/>
              </a:rPr>
              <a:t>Boumerdes</a:t>
            </a:r>
            <a:r>
              <a:rPr lang="fr-FR" sz="1400" b="0" i="0" u="none" strike="noStrike" cap="none" dirty="0">
                <a:solidFill>
                  <a:srgbClr val="000000"/>
                </a:solidFill>
                <a:latin typeface="Quattrocento Sans"/>
                <a:ea typeface="Quattrocento Sans"/>
                <a:cs typeface="Quattrocento Sans"/>
                <a:sym typeface="Quattrocento Sans"/>
              </a:rPr>
              <a:t/>
            </a:r>
            <a:br>
              <a:rPr lang="fr-FR" sz="1400" b="0" i="0" u="none" strike="noStrike" cap="none" dirty="0">
                <a:solidFill>
                  <a:srgbClr val="000000"/>
                </a:solidFill>
                <a:latin typeface="Quattrocento Sans"/>
                <a:ea typeface="Quattrocento Sans"/>
                <a:cs typeface="Quattrocento Sans"/>
                <a:sym typeface="Quattrocento Sans"/>
              </a:rPr>
            </a:br>
            <a:endParaRPr sz="1400" b="1" i="0" u="none" strike="noStrike" cap="none" dirty="0">
              <a:solidFill>
                <a:srgbClr val="000000"/>
              </a:solidFill>
              <a:latin typeface="Quattrocento Sans"/>
              <a:ea typeface="Quattrocento Sans"/>
              <a:cs typeface="Quattrocento Sans"/>
              <a:sym typeface="Quattrocento Sans"/>
            </a:endParaRPr>
          </a:p>
        </p:txBody>
      </p:sp>
      <p:sp>
        <p:nvSpPr>
          <p:cNvPr id="42" name="Google Shape;102;p14"/>
          <p:cNvSpPr txBox="1"/>
          <p:nvPr/>
        </p:nvSpPr>
        <p:spPr>
          <a:xfrm>
            <a:off x="1991933" y="4233228"/>
            <a:ext cx="3276600" cy="12311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0" i="0" u="none" strike="noStrike" cap="none" dirty="0">
                <a:solidFill>
                  <a:schemeClr val="dk1"/>
                </a:solidFill>
                <a:latin typeface="Calibri"/>
                <a:ea typeface="Calibri"/>
                <a:cs typeface="Calibri"/>
                <a:sym typeface="Calibri"/>
              </a:rPr>
              <a:t>Réalisé par : </a:t>
            </a:r>
            <a:endParaRPr dirty="0"/>
          </a:p>
          <a:p>
            <a:pPr marL="285750" marR="0" lvl="0" indent="-285750" algn="l" rtl="0">
              <a:spcBef>
                <a:spcPts val="0"/>
              </a:spcBef>
              <a:spcAft>
                <a:spcPts val="0"/>
              </a:spcAft>
              <a:buClr>
                <a:schemeClr val="dk1"/>
              </a:buClr>
              <a:buSzPts val="1800"/>
              <a:buFont typeface="Noto Sans Symbols"/>
              <a:buChar char="▪"/>
            </a:pPr>
            <a:r>
              <a:rPr lang="fr-FR" dirty="0" err="1" smtClean="0">
                <a:solidFill>
                  <a:schemeClr val="dk1"/>
                </a:solidFill>
                <a:latin typeface="Calibri"/>
                <a:cs typeface="Calibri"/>
                <a:sym typeface="Calibri"/>
              </a:rPr>
              <a:t>Necer</a:t>
            </a:r>
            <a:r>
              <a:rPr lang="fr-FR" dirty="0" smtClean="0">
                <a:solidFill>
                  <a:schemeClr val="dk1"/>
                </a:solidFill>
                <a:latin typeface="Calibri"/>
                <a:cs typeface="Calibri"/>
                <a:sym typeface="Calibri"/>
              </a:rPr>
              <a:t> Brahim</a:t>
            </a:r>
            <a:endParaRPr dirty="0"/>
          </a:p>
          <a:p>
            <a:pPr marL="285750" marR="0" lvl="0" indent="-285750" algn="l" rtl="0">
              <a:spcBef>
                <a:spcPts val="0"/>
              </a:spcBef>
              <a:spcAft>
                <a:spcPts val="0"/>
              </a:spcAft>
              <a:buClr>
                <a:schemeClr val="dk1"/>
              </a:buClr>
              <a:buSzPts val="1800"/>
              <a:buFont typeface="Noto Sans Symbols"/>
              <a:buChar char="▪"/>
            </a:pPr>
            <a:r>
              <a:rPr lang="fr-FR" sz="1800" dirty="0" err="1" smtClean="0">
                <a:solidFill>
                  <a:schemeClr val="dk1"/>
                </a:solidFill>
                <a:latin typeface="Calibri"/>
                <a:ea typeface="Calibri"/>
                <a:cs typeface="Calibri"/>
                <a:sym typeface="Calibri"/>
              </a:rPr>
              <a:t>Cherfi</a:t>
            </a:r>
            <a:r>
              <a:rPr lang="fr-FR" sz="1800" dirty="0" smtClean="0">
                <a:solidFill>
                  <a:schemeClr val="dk1"/>
                </a:solidFill>
                <a:latin typeface="Calibri"/>
                <a:ea typeface="Calibri"/>
                <a:cs typeface="Calibri"/>
                <a:sym typeface="Calibri"/>
              </a:rPr>
              <a:t> islam</a:t>
            </a:r>
          </a:p>
          <a:p>
            <a:pPr marL="285750" marR="0" lvl="0" indent="-285750" algn="l" rtl="0">
              <a:spcBef>
                <a:spcPts val="0"/>
              </a:spcBef>
              <a:spcAft>
                <a:spcPts val="0"/>
              </a:spcAft>
              <a:buClr>
                <a:schemeClr val="dk1"/>
              </a:buClr>
              <a:buSzPts val="1800"/>
              <a:buFont typeface="Noto Sans Symbols"/>
              <a:buChar char="▪"/>
            </a:pPr>
            <a:r>
              <a:rPr lang="fr-FR" dirty="0" err="1" smtClean="0">
                <a:solidFill>
                  <a:schemeClr val="dk1"/>
                </a:solidFill>
                <a:latin typeface="Calibri"/>
                <a:ea typeface="Calibri"/>
                <a:cs typeface="Calibri"/>
                <a:sym typeface="Calibri"/>
              </a:rPr>
              <a:t>Belmokhtar</a:t>
            </a:r>
            <a:r>
              <a:rPr lang="fr-FR" dirty="0" smtClean="0">
                <a:solidFill>
                  <a:schemeClr val="dk1"/>
                </a:solidFill>
                <a:latin typeface="Calibri"/>
                <a:ea typeface="Calibri"/>
                <a:cs typeface="Calibri"/>
                <a:sym typeface="Calibri"/>
              </a:rPr>
              <a:t> </a:t>
            </a:r>
            <a:r>
              <a:rPr lang="fr-FR" dirty="0" err="1" smtClean="0">
                <a:solidFill>
                  <a:schemeClr val="dk1"/>
                </a:solidFill>
                <a:latin typeface="Calibri"/>
                <a:ea typeface="Calibri"/>
                <a:cs typeface="Calibri"/>
                <a:sym typeface="Calibri"/>
              </a:rPr>
              <a:t>idir</a:t>
            </a:r>
            <a:endParaRPr lang="fr-FR" sz="1800" dirty="0" smtClean="0">
              <a:solidFill>
                <a:schemeClr val="dk1"/>
              </a:solidFill>
              <a:latin typeface="Calibri"/>
              <a:ea typeface="Calibri"/>
              <a:cs typeface="Calibri"/>
              <a:sym typeface="Calibri"/>
            </a:endParaRPr>
          </a:p>
        </p:txBody>
      </p:sp>
      <p:sp>
        <p:nvSpPr>
          <p:cNvPr id="43" name="Google Shape;103;p14"/>
          <p:cNvSpPr txBox="1"/>
          <p:nvPr/>
        </p:nvSpPr>
        <p:spPr>
          <a:xfrm>
            <a:off x="4340682" y="4255796"/>
            <a:ext cx="4929190"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dirty="0" smtClean="0">
                <a:solidFill>
                  <a:srgbClr val="000000"/>
                </a:solidFill>
                <a:latin typeface="Calibri"/>
                <a:ea typeface="Calibri"/>
                <a:cs typeface="Calibri"/>
                <a:sym typeface="Calibri"/>
              </a:rPr>
              <a:t>Encadré par: </a:t>
            </a:r>
            <a:endParaRPr dirty="0" smtClean="0"/>
          </a:p>
          <a:p>
            <a:pPr marL="285750" marR="0" lvl="0" indent="-285750" algn="l" rtl="0">
              <a:spcBef>
                <a:spcPts val="0"/>
              </a:spcBef>
              <a:spcAft>
                <a:spcPts val="0"/>
              </a:spcAft>
              <a:buClr>
                <a:schemeClr val="dk1"/>
              </a:buClr>
              <a:buSzPts val="1800"/>
              <a:buFont typeface="Noto Sans Symbols"/>
              <a:buChar char="▪"/>
            </a:pPr>
            <a:r>
              <a:rPr lang="fr-FR" dirty="0" smtClean="0">
                <a:solidFill>
                  <a:schemeClr val="dk1"/>
                </a:solidFill>
                <a:latin typeface="Calibri"/>
                <a:ea typeface="Calibri"/>
                <a:cs typeface="Calibri"/>
                <a:sym typeface="Calibri"/>
              </a:rPr>
              <a:t>Mr </a:t>
            </a:r>
            <a:r>
              <a:rPr lang="fr-FR" dirty="0" err="1" smtClean="0"/>
              <a:t>Rahmoune</a:t>
            </a:r>
            <a:r>
              <a:rPr lang="fr-FR" dirty="0" smtClean="0"/>
              <a:t> </a:t>
            </a:r>
            <a:r>
              <a:rPr lang="fr-FR" dirty="0" err="1" smtClean="0"/>
              <a:t>Adel</a:t>
            </a:r>
            <a:r>
              <a:rPr lang="fr-FR" dirty="0" smtClean="0"/>
              <a:t> </a:t>
            </a:r>
          </a:p>
          <a:p>
            <a:pPr marL="285750" indent="-285750">
              <a:buClr>
                <a:schemeClr val="dk1"/>
              </a:buClr>
              <a:buSzPts val="1800"/>
              <a:buFont typeface="Noto Sans Symbols"/>
              <a:buChar char="▪"/>
            </a:pPr>
            <a:r>
              <a:rPr lang="fr-FR" dirty="0" smtClean="0">
                <a:solidFill>
                  <a:schemeClr val="dk1"/>
                </a:solidFill>
                <a:ea typeface="Calibri"/>
                <a:cs typeface="Calibri"/>
                <a:sym typeface="Calibri"/>
              </a:rPr>
              <a:t>Mr </a:t>
            </a:r>
            <a:r>
              <a:rPr lang="fr-FR" dirty="0"/>
              <a:t>Ammar </a:t>
            </a:r>
            <a:r>
              <a:rPr lang="fr-FR" dirty="0" err="1" smtClean="0"/>
              <a:t>Djbabla</a:t>
            </a:r>
            <a:r>
              <a:rPr lang="fr-FR" dirty="0" smtClean="0">
                <a:solidFill>
                  <a:schemeClr val="dk1"/>
                </a:solidFill>
                <a:ea typeface="Calibri"/>
                <a:cs typeface="Calibri"/>
                <a:sym typeface="Calibri"/>
              </a:rPr>
              <a:t>(CorpoSense)</a:t>
            </a:r>
            <a:endParaRPr sz="1800" dirty="0">
              <a:solidFill>
                <a:schemeClr val="dk1"/>
              </a:solidFill>
              <a:latin typeface="Calibri"/>
              <a:ea typeface="Calibri"/>
              <a:cs typeface="Calibri"/>
              <a:sym typeface="Calibri"/>
            </a:endParaRPr>
          </a:p>
        </p:txBody>
      </p:sp>
      <p:pic>
        <p:nvPicPr>
          <p:cNvPr id="46" name="Google Shape;106;p14"/>
          <p:cNvPicPr preferRelativeResize="0"/>
          <p:nvPr/>
        </p:nvPicPr>
        <p:blipFill>
          <a:blip r:embed="rId3" cstate="print">
            <a:extLst>
              <a:ext uri="{28A0092B-C50C-407E-A947-70E740481C1C}">
                <a14:useLocalDpi xmlns:a14="http://schemas.microsoft.com/office/drawing/2010/main" val="0"/>
              </a:ext>
            </a:extLst>
          </a:blip>
          <a:stretch>
            <a:fillRect/>
          </a:stretch>
        </p:blipFill>
        <p:spPr>
          <a:xfrm>
            <a:off x="8394412" y="615621"/>
            <a:ext cx="1750921" cy="1302019"/>
          </a:xfrm>
          <a:prstGeom prst="rect">
            <a:avLst/>
          </a:prstGeom>
          <a:noFill/>
          <a:ln>
            <a:noFill/>
          </a:ln>
        </p:spPr>
      </p:pic>
      <p:sp>
        <p:nvSpPr>
          <p:cNvPr id="10" name="Google Shape;103;p14"/>
          <p:cNvSpPr txBox="1"/>
          <p:nvPr/>
        </p:nvSpPr>
        <p:spPr>
          <a:xfrm>
            <a:off x="7970987" y="4233228"/>
            <a:ext cx="4929190" cy="954107"/>
          </a:xfrm>
          <a:prstGeom prst="rect">
            <a:avLst/>
          </a:prstGeom>
          <a:noFill/>
          <a:ln>
            <a:noFill/>
          </a:ln>
        </p:spPr>
        <p:txBody>
          <a:bodyPr spcFirstLastPara="1" wrap="square" lIns="91425" tIns="45700" rIns="91425" bIns="45700" anchor="t" anchorCtr="0">
            <a:noAutofit/>
          </a:bodyPr>
          <a:lstStyle/>
          <a:p>
            <a:pPr lvl="0"/>
            <a:r>
              <a:rPr lang="fr-FR" sz="2000" dirty="0"/>
              <a:t>Soutenus devant le jury</a:t>
            </a:r>
            <a:r>
              <a:rPr lang="fr-FR" sz="2000" dirty="0" smtClean="0">
                <a:solidFill>
                  <a:srgbClr val="000000"/>
                </a:solidFill>
                <a:latin typeface="Calibri"/>
                <a:ea typeface="Calibri"/>
                <a:cs typeface="Calibri"/>
                <a:sym typeface="Calibri"/>
              </a:rPr>
              <a:t>: </a:t>
            </a:r>
            <a:endParaRPr dirty="0" smtClean="0"/>
          </a:p>
          <a:p>
            <a:pPr marL="285750" lvl="0" indent="-285750">
              <a:buClr>
                <a:schemeClr val="dk1"/>
              </a:buClr>
              <a:buSzPts val="1800"/>
              <a:buFont typeface="Noto Sans Symbols"/>
              <a:buChar char="▪"/>
            </a:pPr>
            <a:r>
              <a:rPr lang="fr-FR" dirty="0" smtClean="0">
                <a:solidFill>
                  <a:schemeClr val="dk1"/>
                </a:solidFill>
                <a:latin typeface="Calibri"/>
                <a:ea typeface="Calibri"/>
                <a:cs typeface="Calibri"/>
                <a:sym typeface="Calibri"/>
              </a:rPr>
              <a:t>Mr </a:t>
            </a:r>
            <a:r>
              <a:rPr lang="fr-FR" dirty="0" err="1" smtClean="0"/>
              <a:t>Chaouche</a:t>
            </a:r>
            <a:r>
              <a:rPr lang="fr-FR" dirty="0" smtClean="0"/>
              <a:t> </a:t>
            </a:r>
          </a:p>
        </p:txBody>
      </p:sp>
    </p:spTree>
    <p:extLst>
      <p:ext uri="{BB962C8B-B14F-4D97-AF65-F5344CB8AC3E}">
        <p14:creationId xmlns:p14="http://schemas.microsoft.com/office/powerpoint/2010/main" val="4260975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Conception et modélisation</a:t>
            </a:r>
            <a:endParaRPr dirty="0"/>
          </a:p>
        </p:txBody>
      </p:sp>
      <p:sp>
        <p:nvSpPr>
          <p:cNvPr id="3"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4"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87168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3"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0"/>
              </a:spcBef>
              <a:buClr>
                <a:srgbClr val="FFFFFF"/>
              </a:buClr>
              <a:buSzPts val="3300"/>
            </a:pPr>
            <a:r>
              <a:rPr lang="fr-FR" sz="2800" b="1" dirty="0" smtClean="0">
                <a:solidFill>
                  <a:srgbClr val="FFFFFF"/>
                </a:solidFill>
                <a:latin typeface="Open Sans"/>
                <a:ea typeface="Open Sans"/>
                <a:cs typeface="Open Sans"/>
                <a:sym typeface="Open Sans"/>
              </a:rPr>
              <a:t>Conception et modélisation</a:t>
            </a:r>
            <a:endParaRPr lang="fr-FR" sz="2800" dirty="0"/>
          </a:p>
        </p:txBody>
      </p:sp>
      <p:sp>
        <p:nvSpPr>
          <p:cNvPr id="5" name="Rectangle 4"/>
          <p:cNvSpPr/>
          <p:nvPr/>
        </p:nvSpPr>
        <p:spPr>
          <a:xfrm>
            <a:off x="2802963" y="1873194"/>
            <a:ext cx="6096000" cy="923330"/>
          </a:xfrm>
          <a:prstGeom prst="rect">
            <a:avLst/>
          </a:prstGeom>
        </p:spPr>
        <p:txBody>
          <a:bodyPr>
            <a:spAutoFit/>
          </a:bodyPr>
          <a:lstStyle/>
          <a:p>
            <a:pPr marL="285750" lvl="0" indent="-285750">
              <a:buFont typeface="Wingdings" panose="05000000000000000000" pitchFamily="2" charset="2"/>
              <a:buChar char="Ø"/>
            </a:pPr>
            <a:r>
              <a:rPr lang="fr-FR" b="1" i="1" dirty="0" smtClean="0">
                <a:effectLst>
                  <a:outerShdw blurRad="38100" dist="38100" dir="2700000" algn="tl">
                    <a:srgbClr val="000000">
                      <a:alpha val="43137"/>
                    </a:srgbClr>
                  </a:outerShdw>
                </a:effectLst>
                <a:latin typeface="Calibri" panose="020F0502020204030204" pitchFamily="34" charset="0"/>
              </a:rPr>
              <a:t>   </a:t>
            </a:r>
            <a:r>
              <a:rPr lang="fr-FR" b="1" i="1" dirty="0">
                <a:effectLst>
                  <a:outerShdw blurRad="38100" dist="38100" dir="2700000" algn="tl">
                    <a:srgbClr val="000000">
                      <a:alpha val="43137"/>
                    </a:srgbClr>
                  </a:outerShdw>
                </a:effectLst>
              </a:rPr>
              <a:t>Identification des </a:t>
            </a:r>
            <a:r>
              <a:rPr lang="fr-FR" b="1" i="1" dirty="0" smtClean="0">
                <a:effectLst>
                  <a:outerShdw blurRad="38100" dist="38100" dir="2700000" algn="tl">
                    <a:srgbClr val="000000">
                      <a:alpha val="43137"/>
                    </a:srgbClr>
                  </a:outerShdw>
                </a:effectLst>
              </a:rPr>
              <a:t>acteurs</a:t>
            </a:r>
            <a:endParaRPr lang="fr-FR" b="1" i="1" dirty="0" smtClean="0">
              <a:effectLst>
                <a:outerShdw blurRad="38100" dist="38100" dir="2700000" algn="tl">
                  <a:srgbClr val="000000">
                    <a:alpha val="43137"/>
                  </a:srgbClr>
                </a:outerShdw>
              </a:effectLst>
              <a:latin typeface="Calibri" panose="020F0502020204030204" pitchFamily="34" charset="0"/>
            </a:endParaRPr>
          </a:p>
          <a:p>
            <a:pPr marL="285750" indent="-285750">
              <a:buFont typeface="Wingdings" panose="05000000000000000000" pitchFamily="2" charset="2"/>
              <a:buChar char="Ø"/>
            </a:pPr>
            <a:endParaRPr lang="fr-FR" b="1" i="1" dirty="0" smtClean="0">
              <a:effectLst>
                <a:outerShdw blurRad="38100" dist="38100" dir="2700000" algn="tl">
                  <a:srgbClr val="000000">
                    <a:alpha val="43137"/>
                  </a:srgbClr>
                </a:outerShdw>
              </a:effectLst>
              <a:latin typeface="Calibri" panose="020F0502020204030204" pitchFamily="34" charset="0"/>
            </a:endParaRPr>
          </a:p>
          <a:p>
            <a:pPr marL="285750" indent="-285750">
              <a:buFont typeface="Wingdings" panose="05000000000000000000" pitchFamily="2" charset="2"/>
              <a:buChar char="Ø"/>
            </a:pPr>
            <a:r>
              <a:rPr lang="fr-FR" b="1" i="1" dirty="0" smtClean="0">
                <a:effectLst>
                  <a:outerShdw blurRad="38100" dist="38100" dir="2700000" algn="tl">
                    <a:srgbClr val="000000">
                      <a:alpha val="43137"/>
                    </a:srgbClr>
                  </a:outerShdw>
                </a:effectLst>
                <a:latin typeface="Calibri" panose="020F0502020204030204" pitchFamily="34" charset="0"/>
              </a:rPr>
              <a:t>  Diagramme </a:t>
            </a:r>
            <a:r>
              <a:rPr lang="fr-FR" b="1" i="1" dirty="0">
                <a:effectLst>
                  <a:outerShdw blurRad="38100" dist="38100" dir="2700000" algn="tl">
                    <a:srgbClr val="000000">
                      <a:alpha val="43137"/>
                    </a:srgbClr>
                  </a:outerShdw>
                </a:effectLst>
                <a:latin typeface="Calibri" panose="020F0502020204030204" pitchFamily="34" charset="0"/>
              </a:rPr>
              <a:t>cas d’utilisation général</a:t>
            </a:r>
            <a:endParaRPr lang="fr-FR" b="1" i="1" dirty="0">
              <a:effectLst>
                <a:outerShdw blurRad="38100" dist="38100" dir="2700000" algn="tl">
                  <a:srgbClr val="000000">
                    <a:alpha val="43137"/>
                  </a:srgbClr>
                </a:outerShdw>
              </a:effectLst>
            </a:endParaRPr>
          </a:p>
        </p:txBody>
      </p:sp>
      <p:sp>
        <p:nvSpPr>
          <p:cNvPr id="7" name="Rectangle 6"/>
          <p:cNvSpPr/>
          <p:nvPr/>
        </p:nvSpPr>
        <p:spPr>
          <a:xfrm>
            <a:off x="2802963" y="2966921"/>
            <a:ext cx="6096000" cy="369332"/>
          </a:xfrm>
          <a:prstGeom prst="rect">
            <a:avLst/>
          </a:prstGeom>
        </p:spPr>
        <p:txBody>
          <a:bodyPr>
            <a:spAutoFit/>
          </a:bodyPr>
          <a:lstStyle/>
          <a:p>
            <a:r>
              <a:rPr lang="fr-FR" b="1" i="1" u="none" strike="noStrike" baseline="0" dirty="0" smtClean="0">
                <a:effectLst>
                  <a:outerShdw blurRad="38100" dist="38100" dir="2700000" algn="tl">
                    <a:srgbClr val="000000">
                      <a:alpha val="43137"/>
                    </a:srgbClr>
                  </a:outerShdw>
                </a:effectLst>
                <a:latin typeface="Wingdings" panose="05000000000000000000" pitchFamily="2" charset="2"/>
              </a:rPr>
              <a:t> </a:t>
            </a:r>
            <a:r>
              <a:rPr lang="fr-FR" b="1" i="1" dirty="0">
                <a:effectLst>
                  <a:outerShdw blurRad="38100" dist="38100" dir="2700000" algn="tl">
                    <a:srgbClr val="000000">
                      <a:alpha val="43137"/>
                    </a:srgbClr>
                  </a:outerShdw>
                </a:effectLst>
                <a:latin typeface="Calibri" panose="020F0502020204030204" pitchFamily="34" charset="0"/>
              </a:rPr>
              <a:t>Diagramme de </a:t>
            </a:r>
            <a:r>
              <a:rPr lang="fr-FR" b="1" i="1" dirty="0" smtClean="0">
                <a:effectLst>
                  <a:outerShdw blurRad="38100" dist="38100" dir="2700000" algn="tl">
                    <a:srgbClr val="000000">
                      <a:alpha val="43137"/>
                    </a:srgbClr>
                  </a:outerShdw>
                </a:effectLst>
                <a:latin typeface="Calibri" panose="020F0502020204030204" pitchFamily="34" charset="0"/>
              </a:rPr>
              <a:t>classe</a:t>
            </a:r>
            <a:endParaRPr lang="fr-FR" b="1" i="1" dirty="0">
              <a:effectLst>
                <a:outerShdw blurRad="38100" dist="38100" dir="2700000" algn="tl">
                  <a:srgbClr val="000000">
                    <a:alpha val="43137"/>
                  </a:srgbClr>
                </a:outerShdw>
              </a:effectLst>
            </a:endParaRPr>
          </a:p>
        </p:txBody>
      </p:sp>
      <p:sp>
        <p:nvSpPr>
          <p:cNvPr id="8" name="Rectangle 7"/>
          <p:cNvSpPr/>
          <p:nvPr/>
        </p:nvSpPr>
        <p:spPr>
          <a:xfrm>
            <a:off x="2802963" y="3501115"/>
            <a:ext cx="6096000" cy="646331"/>
          </a:xfrm>
          <a:prstGeom prst="rect">
            <a:avLst/>
          </a:prstGeom>
        </p:spPr>
        <p:txBody>
          <a:bodyPr>
            <a:spAutoFit/>
          </a:bodyPr>
          <a:lstStyle/>
          <a:p>
            <a:r>
              <a:rPr lang="fr-FR" b="1" i="1" u="none" strike="noStrike" baseline="0" dirty="0" smtClean="0">
                <a:effectLst>
                  <a:outerShdw blurRad="38100" dist="38100" dir="2700000" algn="tl">
                    <a:srgbClr val="000000">
                      <a:alpha val="43137"/>
                    </a:srgbClr>
                  </a:outerShdw>
                </a:effectLst>
                <a:latin typeface="Wingdings" panose="05000000000000000000" pitchFamily="2" charset="2"/>
              </a:rPr>
              <a:t> </a:t>
            </a:r>
            <a:r>
              <a:rPr lang="fr-FR" b="1" i="1" dirty="0">
                <a:effectLst>
                  <a:outerShdw blurRad="38100" dist="38100" dir="2700000" algn="tl">
                    <a:srgbClr val="000000">
                      <a:alpha val="43137"/>
                    </a:srgbClr>
                  </a:outerShdw>
                </a:effectLst>
                <a:latin typeface="Calibri" panose="020F0502020204030204" pitchFamily="34" charset="0"/>
              </a:rPr>
              <a:t>Diagramme de séquences crée utilisateur</a:t>
            </a:r>
            <a:endParaRPr lang="fr-FR" b="1" i="1" dirty="0">
              <a:effectLst>
                <a:outerShdw blurRad="38100" dist="38100" dir="2700000" algn="tl">
                  <a:srgbClr val="000000">
                    <a:alpha val="43137"/>
                  </a:srgbClr>
                </a:outerShdw>
              </a:effectLst>
            </a:endParaRPr>
          </a:p>
          <a:p>
            <a:endParaRPr lang="fr-FR" b="1" i="1" dirty="0">
              <a:effectLst>
                <a:outerShdw blurRad="38100" dist="38100" dir="2700000" algn="tl">
                  <a:srgbClr val="000000">
                    <a:alpha val="43137"/>
                  </a:srgbClr>
                </a:outerShdw>
              </a:effectLst>
            </a:endParaRPr>
          </a:p>
        </p:txBody>
      </p:sp>
      <p:sp>
        <p:nvSpPr>
          <p:cNvPr id="10" name="Rectangle 9"/>
          <p:cNvSpPr/>
          <p:nvPr/>
        </p:nvSpPr>
        <p:spPr>
          <a:xfrm>
            <a:off x="2802963" y="4034188"/>
            <a:ext cx="6096000" cy="646331"/>
          </a:xfrm>
          <a:prstGeom prst="rect">
            <a:avLst/>
          </a:prstGeom>
        </p:spPr>
        <p:txBody>
          <a:bodyPr>
            <a:spAutoFit/>
          </a:bodyPr>
          <a:lstStyle/>
          <a:p>
            <a:pPr marL="285750" indent="-285750">
              <a:buFont typeface="Wingdings" panose="05000000000000000000" pitchFamily="2" charset="2"/>
              <a:buChar char="Ø"/>
            </a:pPr>
            <a:r>
              <a:rPr lang="fr-FR" b="1" i="1" dirty="0" smtClean="0">
                <a:effectLst>
                  <a:outerShdw blurRad="38100" dist="38100" dir="2700000" algn="tl">
                    <a:srgbClr val="000000">
                      <a:alpha val="43137"/>
                    </a:srgbClr>
                  </a:outerShdw>
                </a:effectLst>
                <a:latin typeface="Calibri" panose="020F0502020204030204" pitchFamily="34" charset="0"/>
              </a:rPr>
              <a:t>  Diagramme </a:t>
            </a:r>
            <a:r>
              <a:rPr lang="fr-FR" b="1" i="1" dirty="0">
                <a:effectLst>
                  <a:outerShdw blurRad="38100" dist="38100" dir="2700000" algn="tl">
                    <a:srgbClr val="000000">
                      <a:alpha val="43137"/>
                    </a:srgbClr>
                  </a:outerShdw>
                </a:effectLst>
                <a:latin typeface="Calibri" panose="020F0502020204030204" pitchFamily="34" charset="0"/>
              </a:rPr>
              <a:t>de séquences crée plat</a:t>
            </a:r>
          </a:p>
          <a:p>
            <a:pPr marL="285750" indent="-285750">
              <a:buFont typeface="Wingdings" panose="05000000000000000000" pitchFamily="2" charset="2"/>
              <a:buChar char="Ø"/>
            </a:pPr>
            <a:endParaRPr lang="fr-FR" b="1" i="1" dirty="0" smtClean="0">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8656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237;p18"/>
          <p:cNvSpPr txBox="1"/>
          <p:nvPr/>
        </p:nvSpPr>
        <p:spPr>
          <a:xfrm>
            <a:off x="3973651" y="1739322"/>
            <a:ext cx="4215361" cy="842637"/>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fr-FR" sz="2400" b="1" i="1" dirty="0" smtClean="0">
                <a:solidFill>
                  <a:srgbClr val="00B050"/>
                </a:solidFill>
                <a:effectLst>
                  <a:outerShdw blurRad="38100" dist="38100" dir="2700000" algn="tl">
                    <a:srgbClr val="000000">
                      <a:alpha val="43137"/>
                    </a:srgbClr>
                  </a:outerShdw>
                </a:effectLst>
                <a:latin typeface="Arial"/>
                <a:ea typeface="Arial"/>
                <a:cs typeface="Arial"/>
                <a:sym typeface="Arial"/>
              </a:rPr>
              <a:t>  </a:t>
            </a:r>
            <a:r>
              <a:rPr lang="fr-FR" sz="2400" b="1" i="1" dirty="0" smtClean="0">
                <a:effectLst>
                  <a:outerShdw blurRad="38100" dist="38100" dir="2700000" algn="tl">
                    <a:srgbClr val="000000">
                      <a:alpha val="43137"/>
                    </a:srgbClr>
                  </a:outerShdw>
                </a:effectLst>
              </a:rPr>
              <a:t>Identification des acteurs</a:t>
            </a:r>
            <a:endParaRPr sz="24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sp>
        <p:nvSpPr>
          <p:cNvPr id="3"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5"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0"/>
              </a:spcBef>
              <a:buClr>
                <a:srgbClr val="FFFFFF"/>
              </a:buClr>
              <a:buSzPts val="3300"/>
            </a:pPr>
            <a:r>
              <a:rPr lang="fr-FR" sz="2800" b="1" dirty="0">
                <a:solidFill>
                  <a:srgbClr val="FFFFFF"/>
                </a:solidFill>
                <a:latin typeface="Open Sans"/>
                <a:ea typeface="Open Sans"/>
                <a:cs typeface="Open Sans"/>
                <a:sym typeface="Open Sans"/>
              </a:rPr>
              <a:t>Conception et modélisation</a:t>
            </a:r>
            <a:endParaRPr lang="fr-FR" sz="2800" dirty="0"/>
          </a:p>
        </p:txBody>
      </p:sp>
      <p:sp>
        <p:nvSpPr>
          <p:cNvPr id="7" name="Ellipse 6"/>
          <p:cNvSpPr/>
          <p:nvPr/>
        </p:nvSpPr>
        <p:spPr>
          <a:xfrm>
            <a:off x="2542796" y="5386665"/>
            <a:ext cx="2571955" cy="5205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i="1" dirty="0" smtClean="0">
                <a:effectLst>
                  <a:outerShdw blurRad="38100" dist="38100" dir="2700000" algn="tl">
                    <a:srgbClr val="000000">
                      <a:alpha val="43137"/>
                    </a:srgbClr>
                  </a:outerShdw>
                </a:effectLst>
              </a:rPr>
              <a:t>L’administrateur</a:t>
            </a:r>
            <a:endParaRPr lang="fr-FR" b="1" i="1" dirty="0">
              <a:effectLst>
                <a:outerShdw blurRad="38100" dist="38100" dir="2700000" algn="tl">
                  <a:srgbClr val="000000">
                    <a:alpha val="43137"/>
                  </a:srgbClr>
                </a:outerShdw>
              </a:effectLst>
            </a:endParaRPr>
          </a:p>
        </p:txBody>
      </p:sp>
      <p:sp>
        <p:nvSpPr>
          <p:cNvPr id="13" name="Ellipse 12"/>
          <p:cNvSpPr/>
          <p:nvPr/>
        </p:nvSpPr>
        <p:spPr>
          <a:xfrm>
            <a:off x="7049116" y="5383409"/>
            <a:ext cx="2571955" cy="5205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i="1" dirty="0" smtClean="0">
                <a:effectLst>
                  <a:outerShdw blurRad="38100" dist="38100" dir="2700000" algn="tl">
                    <a:srgbClr val="000000">
                      <a:alpha val="43137"/>
                    </a:srgbClr>
                  </a:outerShdw>
                </a:effectLst>
              </a:rPr>
              <a:t>Sous-gérant (</a:t>
            </a:r>
            <a:r>
              <a:rPr lang="fr-FR" b="1" i="1" dirty="0" err="1" smtClean="0">
                <a:effectLst>
                  <a:outerShdw blurRad="38100" dist="38100" dir="2700000" algn="tl">
                    <a:srgbClr val="000000">
                      <a:alpha val="43137"/>
                    </a:srgbClr>
                  </a:outerShdw>
                </a:effectLst>
              </a:rPr>
              <a:t>moderateur</a:t>
            </a:r>
            <a:r>
              <a:rPr lang="fr-FR" b="1" i="1" dirty="0" smtClean="0">
                <a:effectLst>
                  <a:outerShdw blurRad="38100" dist="38100" dir="2700000" algn="tl">
                    <a:srgbClr val="000000">
                      <a:alpha val="43137"/>
                    </a:srgbClr>
                  </a:outerShdw>
                </a:effectLst>
              </a:rPr>
              <a:t>)</a:t>
            </a:r>
            <a:endParaRPr lang="fr-FR" b="1" i="1" dirty="0">
              <a:effectLst>
                <a:outerShdw blurRad="38100" dist="38100" dir="2700000" algn="tl">
                  <a:srgbClr val="000000">
                    <a:alpha val="43137"/>
                  </a:srgbClr>
                </a:outerShdw>
              </a:effectLst>
            </a:endParaRPr>
          </a:p>
        </p:txBody>
      </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955" y="2968922"/>
            <a:ext cx="1571636" cy="1880836"/>
          </a:xfrm>
          <a:prstGeom prst="rect">
            <a:avLst/>
          </a:prstGeom>
        </p:spPr>
      </p:pic>
      <p:pic>
        <p:nvPicPr>
          <p:cNvPr id="21" name="Imag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140" y="2992370"/>
            <a:ext cx="1571636" cy="1857388"/>
          </a:xfrm>
          <a:prstGeom prst="rect">
            <a:avLst/>
          </a:prstGeom>
        </p:spPr>
      </p:pic>
      <p:sp>
        <p:nvSpPr>
          <p:cNvPr id="23" name="Google Shape;237;p18"/>
          <p:cNvSpPr txBox="1"/>
          <p:nvPr/>
        </p:nvSpPr>
        <p:spPr>
          <a:xfrm>
            <a:off x="3459731" y="1493125"/>
            <a:ext cx="676171" cy="842637"/>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fr-FR" sz="2400" b="1" i="1" dirty="0" smtClean="0">
                <a:solidFill>
                  <a:srgbClr val="00B050"/>
                </a:solidFill>
                <a:effectLst>
                  <a:outerShdw blurRad="38100" dist="38100" dir="2700000" algn="tl">
                    <a:srgbClr val="000000">
                      <a:alpha val="43137"/>
                    </a:srgbClr>
                  </a:outerShdw>
                </a:effectLst>
                <a:latin typeface="Arial"/>
                <a:ea typeface="Arial"/>
                <a:cs typeface="Arial"/>
                <a:sym typeface="Arial"/>
              </a:rPr>
              <a:t> </a:t>
            </a:r>
            <a:r>
              <a:rPr lang="fr-FR" sz="4800" b="1" i="1" dirty="0" smtClean="0">
                <a:solidFill>
                  <a:srgbClr val="00B050"/>
                </a:solidFill>
                <a:effectLst>
                  <a:outerShdw blurRad="38100" dist="38100" dir="2700000" algn="tl">
                    <a:srgbClr val="000000">
                      <a:alpha val="43137"/>
                    </a:srgbClr>
                  </a:outerShdw>
                </a:effectLst>
                <a:latin typeface="Arial"/>
                <a:ea typeface="Arial"/>
                <a:cs typeface="Arial"/>
                <a:sym typeface="Arial"/>
              </a:rPr>
              <a:t>1</a:t>
            </a:r>
            <a:endParaRPr sz="48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spTree>
    <p:extLst>
      <p:ext uri="{BB962C8B-B14F-4D97-AF65-F5344CB8AC3E}">
        <p14:creationId xmlns:p14="http://schemas.microsoft.com/office/powerpoint/2010/main" val="298822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heckerboard(across)">
                                      <p:cBhvr>
                                        <p:cTn id="30" dur="500"/>
                                        <p:tgtEl>
                                          <p:spTgt spid="21"/>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3"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3" name="Google Shape;125;p16"/>
          <p:cNvSpPr/>
          <p:nvPr/>
        </p:nvSpPr>
        <p:spPr>
          <a:xfrm>
            <a:off x="10906818" y="-2386"/>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grpSp>
        <p:nvGrpSpPr>
          <p:cNvPr id="5" name="Google Shape;235;p18"/>
          <p:cNvGrpSpPr/>
          <p:nvPr/>
        </p:nvGrpSpPr>
        <p:grpSpPr>
          <a:xfrm>
            <a:off x="2074332" y="-96982"/>
            <a:ext cx="6191764" cy="1525870"/>
            <a:chOff x="449732" y="1409410"/>
            <a:chExt cx="3606348" cy="908779"/>
          </a:xfrm>
        </p:grpSpPr>
        <p:sp>
          <p:nvSpPr>
            <p:cNvPr id="6" name="Google Shape;236;p18"/>
            <p:cNvSpPr txBox="1"/>
            <p:nvPr/>
          </p:nvSpPr>
          <p:spPr>
            <a:xfrm>
              <a:off x="449732" y="1409410"/>
              <a:ext cx="468501"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4000" b="1" i="1" dirty="0">
                  <a:solidFill>
                    <a:srgbClr val="00B050"/>
                  </a:solidFill>
                  <a:effectLst>
                    <a:outerShdw blurRad="38100" dist="38100" dir="2700000" algn="tl">
                      <a:srgbClr val="000000">
                        <a:alpha val="43137"/>
                      </a:srgbClr>
                    </a:outerShdw>
                  </a:effectLst>
                  <a:latin typeface="Arial"/>
                  <a:ea typeface="Arial"/>
                  <a:cs typeface="Arial"/>
                  <a:sym typeface="Arial"/>
                </a:rPr>
                <a:t>2</a:t>
              </a:r>
              <a:endParaRPr sz="4000" b="1" i="1" dirty="0">
                <a:solidFill>
                  <a:srgbClr val="00B050"/>
                </a:solidFill>
                <a:effectLst>
                  <a:outerShdw blurRad="38100" dist="38100" dir="2700000" algn="tl">
                    <a:srgbClr val="000000">
                      <a:alpha val="43137"/>
                    </a:srgbClr>
                  </a:outerShdw>
                </a:effectLst>
                <a:latin typeface="Arial"/>
                <a:ea typeface="Arial"/>
                <a:cs typeface="Arial"/>
                <a:sym typeface="Arial"/>
              </a:endParaRPr>
            </a:p>
          </p:txBody>
        </p:sp>
        <p:sp>
          <p:nvSpPr>
            <p:cNvPr id="7" name="Google Shape;237;p18"/>
            <p:cNvSpPr txBox="1"/>
            <p:nvPr/>
          </p:nvSpPr>
          <p:spPr>
            <a:xfrm>
              <a:off x="918233" y="1483893"/>
              <a:ext cx="3137847" cy="834296"/>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fr-FR" sz="2400" b="1" i="1" dirty="0" smtClean="0">
                  <a:solidFill>
                    <a:schemeClr val="bg1"/>
                  </a:solidFill>
                  <a:effectLst>
                    <a:outerShdw blurRad="38100" dist="38100" dir="2700000" algn="tl">
                      <a:srgbClr val="000000">
                        <a:alpha val="43137"/>
                      </a:srgbClr>
                    </a:outerShdw>
                  </a:effectLst>
                </a:rPr>
                <a:t>Diagramme de cas d’utilisation général</a:t>
              </a:r>
              <a:endParaRPr sz="2400" b="1" i="1" dirty="0">
                <a:solidFill>
                  <a:schemeClr val="bg1"/>
                </a:solidFill>
                <a:effectLst>
                  <a:outerShdw blurRad="38100" dist="38100" dir="2700000" algn="tl">
                    <a:srgbClr val="000000">
                      <a:alpha val="43137"/>
                    </a:srgbClr>
                  </a:outerShdw>
                </a:effectLst>
                <a:latin typeface="Calibri"/>
                <a:ea typeface="Calibri"/>
                <a:cs typeface="Calibri"/>
                <a:sym typeface="Calibri"/>
              </a:endParaRPr>
            </a:p>
          </p:txBody>
        </p:sp>
      </p:grpSp>
      <p:pic>
        <p:nvPicPr>
          <p:cNvPr id="10" name="Image 9"/>
          <p:cNvPicPr>
            <a:picLocks noChangeAspect="1"/>
          </p:cNvPicPr>
          <p:nvPr/>
        </p:nvPicPr>
        <p:blipFill>
          <a:blip r:embed="rId2"/>
          <a:stretch>
            <a:fillRect/>
          </a:stretch>
        </p:blipFill>
        <p:spPr>
          <a:xfrm>
            <a:off x="798514" y="597550"/>
            <a:ext cx="9732852" cy="6175810"/>
          </a:xfrm>
          <a:prstGeom prst="rect">
            <a:avLst/>
          </a:prstGeom>
        </p:spPr>
      </p:pic>
    </p:spTree>
    <p:extLst>
      <p:ext uri="{BB962C8B-B14F-4D97-AF65-F5344CB8AC3E}">
        <p14:creationId xmlns:p14="http://schemas.microsoft.com/office/powerpoint/2010/main" val="68736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8"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11" name="Google Shape;237;p18"/>
          <p:cNvSpPr txBox="1"/>
          <p:nvPr/>
        </p:nvSpPr>
        <p:spPr>
          <a:xfrm>
            <a:off x="270222" y="3049127"/>
            <a:ext cx="5387391" cy="1400811"/>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fr-FR" sz="2400" b="1" i="1" dirty="0" smtClean="0">
                <a:effectLst>
                  <a:outerShdw blurRad="38100" dist="38100" dir="2700000" algn="tl">
                    <a:srgbClr val="000000">
                      <a:alpha val="43137"/>
                    </a:srgbClr>
                  </a:outerShdw>
                </a:effectLst>
              </a:rPr>
              <a:t>Diagramme </a:t>
            </a:r>
          </a:p>
          <a:p>
            <a:pPr lvl="0">
              <a:buClr>
                <a:schemeClr val="dk1"/>
              </a:buClr>
              <a:buSzPts val="1400"/>
            </a:pPr>
            <a:r>
              <a:rPr lang="fr-FR" sz="2400" b="1" i="1" dirty="0" smtClean="0">
                <a:effectLst>
                  <a:outerShdw blurRad="38100" dist="38100" dir="2700000" algn="tl">
                    <a:srgbClr val="000000">
                      <a:alpha val="43137"/>
                    </a:srgbClr>
                  </a:outerShdw>
                </a:effectLst>
              </a:rPr>
              <a:t>       de </a:t>
            </a:r>
          </a:p>
          <a:p>
            <a:pPr lvl="0">
              <a:buClr>
                <a:schemeClr val="dk1"/>
              </a:buClr>
              <a:buSzPts val="1400"/>
            </a:pPr>
            <a:r>
              <a:rPr lang="fr-FR" sz="2400" b="1" i="1" dirty="0" smtClean="0">
                <a:effectLst>
                  <a:outerShdw blurRad="38100" dist="38100" dir="2700000" algn="tl">
                    <a:srgbClr val="000000">
                      <a:alpha val="43137"/>
                    </a:srgbClr>
                  </a:outerShdw>
                </a:effectLst>
              </a:rPr>
              <a:t>     class:</a:t>
            </a:r>
            <a:endParaRPr sz="2400" b="1" i="1" dirty="0">
              <a:effectLst>
                <a:outerShdw blurRad="38100" dist="38100" dir="2700000" algn="tl">
                  <a:srgbClr val="000000">
                    <a:alpha val="43137"/>
                  </a:srgbClr>
                </a:outerShdw>
              </a:effectLst>
              <a:latin typeface="Calibri"/>
              <a:ea typeface="Calibri"/>
              <a:cs typeface="Calibri"/>
              <a:sym typeface="Calibri"/>
            </a:endParaRPr>
          </a:p>
        </p:txBody>
      </p:sp>
      <p:sp>
        <p:nvSpPr>
          <p:cNvPr id="12" name="Google Shape;236;p18"/>
          <p:cNvSpPr txBox="1"/>
          <p:nvPr/>
        </p:nvSpPr>
        <p:spPr>
          <a:xfrm>
            <a:off x="843290" y="2280529"/>
            <a:ext cx="804373" cy="13201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4000" b="1" i="1" dirty="0">
                <a:solidFill>
                  <a:srgbClr val="00B050"/>
                </a:solidFill>
                <a:effectLst>
                  <a:outerShdw blurRad="38100" dist="38100" dir="2700000" algn="tl">
                    <a:srgbClr val="000000">
                      <a:alpha val="43137"/>
                    </a:srgbClr>
                  </a:outerShdw>
                </a:effectLst>
                <a:latin typeface="Arial"/>
                <a:ea typeface="Arial"/>
                <a:cs typeface="Arial"/>
                <a:sym typeface="Arial"/>
              </a:rPr>
              <a:t>3</a:t>
            </a:r>
            <a:endParaRPr sz="4000" b="1" i="1" dirty="0">
              <a:solidFill>
                <a:srgbClr val="00B050"/>
              </a:solidFill>
              <a:effectLst>
                <a:outerShdw blurRad="38100" dist="38100" dir="2700000" algn="tl">
                  <a:srgbClr val="000000">
                    <a:alpha val="43137"/>
                  </a:srgbClr>
                </a:outerShdw>
              </a:effectLst>
              <a:latin typeface="Arial"/>
              <a:ea typeface="Arial"/>
              <a:cs typeface="Arial"/>
              <a:sym typeface="Arial"/>
            </a:endParaRPr>
          </a:p>
        </p:txBody>
      </p:sp>
      <p:pic>
        <p:nvPicPr>
          <p:cNvPr id="13" name="Image 12"/>
          <p:cNvPicPr>
            <a:picLocks noChangeAspect="1"/>
          </p:cNvPicPr>
          <p:nvPr/>
        </p:nvPicPr>
        <p:blipFill>
          <a:blip r:embed="rId2"/>
          <a:stretch>
            <a:fillRect/>
          </a:stretch>
        </p:blipFill>
        <p:spPr>
          <a:xfrm>
            <a:off x="2490952" y="-11599"/>
            <a:ext cx="7124028" cy="6869599"/>
          </a:xfrm>
          <a:prstGeom prst="rect">
            <a:avLst/>
          </a:prstGeom>
        </p:spPr>
      </p:pic>
    </p:spTree>
    <p:extLst>
      <p:ext uri="{BB962C8B-B14F-4D97-AF65-F5344CB8AC3E}">
        <p14:creationId xmlns:p14="http://schemas.microsoft.com/office/powerpoint/2010/main" val="311192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9"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11" name="Google Shape;236;p18"/>
          <p:cNvSpPr txBox="1"/>
          <p:nvPr/>
        </p:nvSpPr>
        <p:spPr>
          <a:xfrm>
            <a:off x="1203024" y="2093589"/>
            <a:ext cx="804373" cy="13201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4000" b="1" i="1" dirty="0">
                <a:solidFill>
                  <a:srgbClr val="00B050"/>
                </a:solidFill>
                <a:effectLst>
                  <a:outerShdw blurRad="38100" dist="38100" dir="2700000" algn="tl">
                    <a:srgbClr val="000000">
                      <a:alpha val="43137"/>
                    </a:srgbClr>
                  </a:outerShdw>
                </a:effectLst>
                <a:latin typeface="Arial"/>
                <a:ea typeface="Arial"/>
                <a:cs typeface="Arial"/>
                <a:sym typeface="Arial"/>
              </a:rPr>
              <a:t>4</a:t>
            </a:r>
            <a:endParaRPr sz="4000" b="1" i="1" dirty="0">
              <a:solidFill>
                <a:srgbClr val="00B050"/>
              </a:solidFill>
              <a:effectLst>
                <a:outerShdw blurRad="38100" dist="38100" dir="2700000" algn="tl">
                  <a:srgbClr val="000000">
                    <a:alpha val="43137"/>
                  </a:srgbClr>
                </a:outerShdw>
              </a:effectLst>
              <a:latin typeface="Arial"/>
              <a:ea typeface="Arial"/>
              <a:cs typeface="Arial"/>
              <a:sym typeface="Arial"/>
            </a:endParaRPr>
          </a:p>
        </p:txBody>
      </p:sp>
      <p:sp>
        <p:nvSpPr>
          <p:cNvPr id="12" name="Rectangle 11"/>
          <p:cNvSpPr/>
          <p:nvPr/>
        </p:nvSpPr>
        <p:spPr>
          <a:xfrm>
            <a:off x="504496" y="2982515"/>
            <a:ext cx="6096000" cy="1200329"/>
          </a:xfrm>
          <a:prstGeom prst="rect">
            <a:avLst/>
          </a:prstGeom>
        </p:spPr>
        <p:txBody>
          <a:bodyPr>
            <a:spAutoFit/>
          </a:bodyPr>
          <a:lstStyle/>
          <a:p>
            <a:r>
              <a:rPr lang="fr-FR" sz="2400" b="1" i="1" dirty="0" smtClean="0">
                <a:effectLst>
                  <a:outerShdw blurRad="38100" dist="38100" dir="2700000" algn="tl">
                    <a:srgbClr val="000000">
                      <a:alpha val="43137"/>
                    </a:srgbClr>
                  </a:outerShdw>
                </a:effectLst>
                <a:latin typeface="Calibri" panose="020F0502020204030204" pitchFamily="34" charset="0"/>
              </a:rPr>
              <a:t>Diagramme </a:t>
            </a:r>
            <a:r>
              <a:rPr lang="fr-FR" sz="2400" b="1" i="1" dirty="0">
                <a:effectLst>
                  <a:outerShdw blurRad="38100" dist="38100" dir="2700000" algn="tl">
                    <a:srgbClr val="000000">
                      <a:alpha val="43137"/>
                    </a:srgbClr>
                  </a:outerShdw>
                </a:effectLst>
                <a:latin typeface="Calibri" panose="020F0502020204030204" pitchFamily="34" charset="0"/>
              </a:rPr>
              <a:t>de </a:t>
            </a:r>
            <a:endParaRPr lang="fr-FR" sz="2400" b="1" i="1" dirty="0" smtClean="0">
              <a:effectLst>
                <a:outerShdw blurRad="38100" dist="38100" dir="2700000" algn="tl">
                  <a:srgbClr val="000000">
                    <a:alpha val="43137"/>
                  </a:srgbClr>
                </a:outerShdw>
              </a:effectLst>
              <a:latin typeface="Calibri" panose="020F0502020204030204" pitchFamily="34" charset="0"/>
            </a:endParaRPr>
          </a:p>
          <a:p>
            <a:r>
              <a:rPr lang="fr-FR" sz="2400" b="1" i="1" dirty="0">
                <a:effectLst>
                  <a:outerShdw blurRad="38100" dist="38100" dir="2700000" algn="tl">
                    <a:srgbClr val="000000">
                      <a:alpha val="43137"/>
                    </a:srgbClr>
                  </a:outerShdw>
                </a:effectLst>
                <a:latin typeface="Calibri" panose="020F0502020204030204" pitchFamily="34" charset="0"/>
              </a:rPr>
              <a:t> </a:t>
            </a:r>
            <a:r>
              <a:rPr lang="fr-FR" sz="2400" b="1" i="1" dirty="0" smtClean="0">
                <a:effectLst>
                  <a:outerShdw blurRad="38100" dist="38100" dir="2700000" algn="tl">
                    <a:srgbClr val="000000">
                      <a:alpha val="43137"/>
                    </a:srgbClr>
                  </a:outerShdw>
                </a:effectLst>
                <a:latin typeface="Calibri" panose="020F0502020204030204" pitchFamily="34" charset="0"/>
              </a:rPr>
              <a:t>    séquences</a:t>
            </a:r>
          </a:p>
          <a:p>
            <a:r>
              <a:rPr lang="fr-FR" sz="2400" b="1" i="1" dirty="0">
                <a:effectLst>
                  <a:outerShdw blurRad="38100" dist="38100" dir="2700000" algn="tl">
                    <a:srgbClr val="000000">
                      <a:alpha val="43137"/>
                    </a:srgbClr>
                  </a:outerShdw>
                </a:effectLst>
                <a:latin typeface="Calibri" panose="020F0502020204030204" pitchFamily="34" charset="0"/>
              </a:rPr>
              <a:t> </a:t>
            </a:r>
            <a:r>
              <a:rPr lang="fr-FR" sz="2400" b="1" i="1" dirty="0" smtClean="0">
                <a:effectLst>
                  <a:outerShdw blurRad="38100" dist="38100" dir="2700000" algn="tl">
                    <a:srgbClr val="000000">
                      <a:alpha val="43137"/>
                    </a:srgbClr>
                  </a:outerShdw>
                </a:effectLst>
                <a:latin typeface="Calibri" panose="020F0502020204030204" pitchFamily="34" charset="0"/>
              </a:rPr>
              <a:t>crée </a:t>
            </a:r>
            <a:r>
              <a:rPr lang="fr-FR" sz="2400" b="1" i="1" dirty="0">
                <a:effectLst>
                  <a:outerShdw blurRad="38100" dist="38100" dir="2700000" algn="tl">
                    <a:srgbClr val="000000">
                      <a:alpha val="43137"/>
                    </a:srgbClr>
                  </a:outerShdw>
                </a:effectLst>
                <a:latin typeface="Calibri" panose="020F0502020204030204" pitchFamily="34" charset="0"/>
              </a:rPr>
              <a:t>utilisateur</a:t>
            </a:r>
            <a:endParaRPr lang="fr-FR" sz="2400" b="1" i="1" dirty="0">
              <a:effectLst>
                <a:outerShdw blurRad="38100" dist="38100" dir="2700000" algn="tl">
                  <a:srgbClr val="000000">
                    <a:alpha val="43137"/>
                  </a:srgbClr>
                </a:outerShdw>
              </a:effectLst>
            </a:endParaRPr>
          </a:p>
        </p:txBody>
      </p:sp>
      <p:pic>
        <p:nvPicPr>
          <p:cNvPr id="7" name="Image 6"/>
          <p:cNvPicPr>
            <a:picLocks noChangeAspect="1"/>
          </p:cNvPicPr>
          <p:nvPr/>
        </p:nvPicPr>
        <p:blipFill>
          <a:blip r:embed="rId2"/>
          <a:stretch>
            <a:fillRect/>
          </a:stretch>
        </p:blipFill>
        <p:spPr>
          <a:xfrm>
            <a:off x="3153104" y="-1"/>
            <a:ext cx="5647488" cy="6827560"/>
          </a:xfrm>
          <a:prstGeom prst="rect">
            <a:avLst/>
          </a:prstGeom>
        </p:spPr>
      </p:pic>
    </p:spTree>
    <p:extLst>
      <p:ext uri="{BB962C8B-B14F-4D97-AF65-F5344CB8AC3E}">
        <p14:creationId xmlns:p14="http://schemas.microsoft.com/office/powerpoint/2010/main" val="133457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2</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8"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11" name="Image 10"/>
          <p:cNvPicPr>
            <a:picLocks noChangeAspect="1"/>
          </p:cNvPicPr>
          <p:nvPr/>
        </p:nvPicPr>
        <p:blipFill>
          <a:blip r:embed="rId2"/>
          <a:stretch>
            <a:fillRect/>
          </a:stretch>
        </p:blipFill>
        <p:spPr>
          <a:xfrm>
            <a:off x="2544898" y="-1"/>
            <a:ext cx="7102203" cy="6858001"/>
          </a:xfrm>
          <a:prstGeom prst="rect">
            <a:avLst/>
          </a:prstGeom>
        </p:spPr>
      </p:pic>
      <p:sp>
        <p:nvSpPr>
          <p:cNvPr id="12" name="Google Shape;236;p18"/>
          <p:cNvSpPr txBox="1"/>
          <p:nvPr/>
        </p:nvSpPr>
        <p:spPr>
          <a:xfrm>
            <a:off x="798085" y="1905238"/>
            <a:ext cx="804373" cy="13201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4000" b="1" i="1" dirty="0">
                <a:solidFill>
                  <a:srgbClr val="00B050"/>
                </a:solidFill>
                <a:effectLst>
                  <a:outerShdw blurRad="38100" dist="38100" dir="2700000" algn="tl">
                    <a:srgbClr val="000000">
                      <a:alpha val="43137"/>
                    </a:srgbClr>
                  </a:outerShdw>
                </a:effectLst>
                <a:latin typeface="Arial"/>
                <a:ea typeface="Arial"/>
                <a:cs typeface="Arial"/>
                <a:sym typeface="Arial"/>
              </a:rPr>
              <a:t>5</a:t>
            </a:r>
            <a:endParaRPr sz="4000" b="1" i="1" dirty="0">
              <a:solidFill>
                <a:srgbClr val="00B050"/>
              </a:solidFill>
              <a:effectLst>
                <a:outerShdw blurRad="38100" dist="38100" dir="2700000" algn="tl">
                  <a:srgbClr val="000000">
                    <a:alpha val="43137"/>
                  </a:srgbClr>
                </a:outerShdw>
              </a:effectLst>
              <a:latin typeface="Arial"/>
              <a:ea typeface="Arial"/>
              <a:cs typeface="Arial"/>
              <a:sym typeface="Arial"/>
            </a:endParaRPr>
          </a:p>
        </p:txBody>
      </p:sp>
      <p:sp>
        <p:nvSpPr>
          <p:cNvPr id="13" name="Rectangle 12"/>
          <p:cNvSpPr/>
          <p:nvPr/>
        </p:nvSpPr>
        <p:spPr>
          <a:xfrm>
            <a:off x="294505" y="2828834"/>
            <a:ext cx="1940916" cy="1200329"/>
          </a:xfrm>
          <a:prstGeom prst="rect">
            <a:avLst/>
          </a:prstGeom>
        </p:spPr>
        <p:txBody>
          <a:bodyPr wrap="none">
            <a:spAutoFit/>
          </a:bodyPr>
          <a:lstStyle/>
          <a:p>
            <a:r>
              <a:rPr lang="fr-FR" sz="2400" b="1" i="1" dirty="0" smtClean="0">
                <a:effectLst>
                  <a:outerShdw blurRad="38100" dist="38100" dir="2700000" algn="tl">
                    <a:srgbClr val="000000">
                      <a:alpha val="43137"/>
                    </a:srgbClr>
                  </a:outerShdw>
                </a:effectLst>
                <a:latin typeface="Calibri" panose="020F0502020204030204" pitchFamily="34" charset="0"/>
              </a:rPr>
              <a:t> Diagramme </a:t>
            </a:r>
          </a:p>
          <a:p>
            <a:r>
              <a:rPr lang="fr-FR" sz="2400" b="1" i="1" dirty="0" smtClean="0">
                <a:effectLst>
                  <a:outerShdw blurRad="38100" dist="38100" dir="2700000" algn="tl">
                    <a:srgbClr val="000000">
                      <a:alpha val="43137"/>
                    </a:srgbClr>
                  </a:outerShdw>
                </a:effectLst>
                <a:latin typeface="Calibri" panose="020F0502020204030204" pitchFamily="34" charset="0"/>
              </a:rPr>
              <a:t>de </a:t>
            </a:r>
            <a:r>
              <a:rPr lang="fr-FR" sz="2400" b="1" i="1" dirty="0">
                <a:effectLst>
                  <a:outerShdw blurRad="38100" dist="38100" dir="2700000" algn="tl">
                    <a:srgbClr val="000000">
                      <a:alpha val="43137"/>
                    </a:srgbClr>
                  </a:outerShdw>
                </a:effectLst>
                <a:latin typeface="Calibri" panose="020F0502020204030204" pitchFamily="34" charset="0"/>
              </a:rPr>
              <a:t>séquences </a:t>
            </a:r>
            <a:endParaRPr lang="fr-FR" sz="2400" b="1" i="1" dirty="0" smtClean="0">
              <a:effectLst>
                <a:outerShdw blurRad="38100" dist="38100" dir="2700000" algn="tl">
                  <a:srgbClr val="000000">
                    <a:alpha val="43137"/>
                  </a:srgbClr>
                </a:outerShdw>
              </a:effectLst>
              <a:latin typeface="Calibri" panose="020F0502020204030204" pitchFamily="34" charset="0"/>
            </a:endParaRPr>
          </a:p>
          <a:p>
            <a:r>
              <a:rPr lang="fr-FR" sz="2400" b="1" i="1" dirty="0">
                <a:effectLst>
                  <a:outerShdw blurRad="38100" dist="38100" dir="2700000" algn="tl">
                    <a:srgbClr val="000000">
                      <a:alpha val="43137"/>
                    </a:srgbClr>
                  </a:outerShdw>
                </a:effectLst>
                <a:latin typeface="Calibri" panose="020F0502020204030204" pitchFamily="34" charset="0"/>
              </a:rPr>
              <a:t> </a:t>
            </a:r>
            <a:r>
              <a:rPr lang="fr-FR" sz="2400" b="1" i="1" dirty="0" smtClean="0">
                <a:effectLst>
                  <a:outerShdw blurRad="38100" dist="38100" dir="2700000" algn="tl">
                    <a:srgbClr val="000000">
                      <a:alpha val="43137"/>
                    </a:srgbClr>
                  </a:outerShdw>
                </a:effectLst>
                <a:latin typeface="Calibri" panose="020F0502020204030204" pitchFamily="34" charset="0"/>
              </a:rPr>
              <a:t>  crée </a:t>
            </a:r>
            <a:r>
              <a:rPr lang="fr-FR" sz="2400" b="1" i="1" dirty="0">
                <a:effectLst>
                  <a:outerShdw blurRad="38100" dist="38100" dir="2700000" algn="tl">
                    <a:srgbClr val="000000">
                      <a:alpha val="43137"/>
                    </a:srgbClr>
                  </a:outerShdw>
                </a:effectLst>
                <a:latin typeface="Calibri" panose="020F0502020204030204" pitchFamily="34" charset="0"/>
              </a:rPr>
              <a:t>plat</a:t>
            </a:r>
          </a:p>
        </p:txBody>
      </p:sp>
    </p:spTree>
    <p:extLst>
      <p:ext uri="{BB962C8B-B14F-4D97-AF65-F5344CB8AC3E}">
        <p14:creationId xmlns:p14="http://schemas.microsoft.com/office/powerpoint/2010/main" val="208060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Implémentation</a:t>
            </a:r>
            <a:endParaRPr dirty="0"/>
          </a:p>
        </p:txBody>
      </p:sp>
      <p:sp>
        <p:nvSpPr>
          <p:cNvPr id="3"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4"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1011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8"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9" name="Google Shape;117;p16"/>
          <p:cNvSpPr txBox="1">
            <a:spLocks/>
          </p:cNvSpPr>
          <p:nvPr/>
        </p:nvSpPr>
        <p:spPr>
          <a:xfrm>
            <a:off x="575019" y="37038"/>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fr-FR" sz="2800" b="1" i="1" dirty="0" smtClean="0">
                <a:solidFill>
                  <a:schemeClr val="bg1"/>
                </a:solidFill>
                <a:effectLst>
                  <a:outerShdw blurRad="38100" dist="38100" dir="2700000" algn="tl">
                    <a:srgbClr val="000000">
                      <a:alpha val="43137"/>
                    </a:srgbClr>
                  </a:outerShdw>
                </a:effectLst>
                <a:latin typeface="Arial"/>
                <a:cs typeface="Arial"/>
                <a:sym typeface="Arial"/>
              </a:rPr>
              <a:t>Les outils de développement</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2" name="Ellipse 1"/>
          <p:cNvSpPr/>
          <p:nvPr/>
        </p:nvSpPr>
        <p:spPr>
          <a:xfrm>
            <a:off x="4540250" y="3505200"/>
            <a:ext cx="3111500" cy="1092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i="1" dirty="0" smtClean="0">
                <a:effectLst>
                  <a:outerShdw blurRad="38100" dist="38100" dir="2700000" algn="tl">
                    <a:srgbClr val="000000">
                      <a:alpha val="43137"/>
                    </a:srgbClr>
                  </a:outerShdw>
                </a:effectLst>
              </a:rPr>
              <a:t>Les outils utilisés pour la réalisation</a:t>
            </a:r>
            <a:endParaRPr lang="fr-FR" b="1" i="1" dirty="0">
              <a:effectLst>
                <a:outerShdw blurRad="38100" dist="38100" dir="2700000" algn="tl">
                  <a:srgbClr val="000000">
                    <a:alpha val="43137"/>
                  </a:srgbClr>
                </a:outerShdw>
              </a:effectLst>
            </a:endParaRPr>
          </a:p>
        </p:txBody>
      </p:sp>
      <p:cxnSp>
        <p:nvCxnSpPr>
          <p:cNvPr id="36" name="Connecteur droit avec flèche 35"/>
          <p:cNvCxnSpPr>
            <a:stCxn id="2" idx="2"/>
          </p:cNvCxnSpPr>
          <p:nvPr/>
        </p:nvCxnSpPr>
        <p:spPr>
          <a:xfrm flipH="1">
            <a:off x="2690446" y="4051300"/>
            <a:ext cx="1849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5827094" y="4597400"/>
            <a:ext cx="30392" cy="443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p:nvPr/>
        </p:nvCxnSpPr>
        <p:spPr>
          <a:xfrm flipV="1">
            <a:off x="5863421" y="2482477"/>
            <a:ext cx="4028" cy="102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15">
            <a:extLst>
              <a:ext uri="{FF2B5EF4-FFF2-40B4-BE49-F238E27FC236}">
                <a16:creationId xmlns:a16="http://schemas.microsoft.com/office/drawing/2014/main" xmlns="" id="{0197A761-D56E-4F64-BE71-18E179A4D873}"/>
              </a:ext>
            </a:extLst>
          </p:cNvPr>
          <p:cNvPicPr>
            <a:picLocks noChangeAspect="1"/>
          </p:cNvPicPr>
          <p:nvPr/>
        </p:nvPicPr>
        <p:blipFill>
          <a:blip r:embed="rId3"/>
          <a:stretch>
            <a:fillRect/>
          </a:stretch>
        </p:blipFill>
        <p:spPr>
          <a:xfrm>
            <a:off x="4099630" y="5192640"/>
            <a:ext cx="3739038" cy="1456504"/>
          </a:xfrm>
          <a:prstGeom prst="rect">
            <a:avLst/>
          </a:prstGeom>
        </p:spPr>
      </p:pic>
      <p:pic>
        <p:nvPicPr>
          <p:cNvPr id="37" name="Image 36" descr="logo-bootstrap"/>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27677" y="3391541"/>
            <a:ext cx="1352850" cy="1242870"/>
          </a:xfrm>
          <a:prstGeom prst="rect">
            <a:avLst/>
          </a:prstGeom>
          <a:noFill/>
          <a:ln>
            <a:noFill/>
          </a:ln>
        </p:spPr>
      </p:pic>
      <p:pic>
        <p:nvPicPr>
          <p:cNvPr id="13" name="Image 12"/>
          <p:cNvPicPr>
            <a:picLocks noChangeAspect="1"/>
          </p:cNvPicPr>
          <p:nvPr/>
        </p:nvPicPr>
        <p:blipFill>
          <a:blip r:embed="rId5"/>
          <a:stretch>
            <a:fillRect/>
          </a:stretch>
        </p:blipFill>
        <p:spPr>
          <a:xfrm>
            <a:off x="1080721" y="3365500"/>
            <a:ext cx="1609725" cy="1371600"/>
          </a:xfrm>
          <a:prstGeom prst="rect">
            <a:avLst/>
          </a:prstGeom>
        </p:spPr>
      </p:pic>
      <p:pic>
        <p:nvPicPr>
          <p:cNvPr id="39" name="Image 38" descr="pngkey"/>
          <p:cNvPicPr/>
          <p:nvPr/>
        </p:nvPicPr>
        <p:blipFill>
          <a:blip r:embed="rId6">
            <a:extLst>
              <a:ext uri="{28A0092B-C50C-407E-A947-70E740481C1C}">
                <a14:useLocalDpi xmlns:a14="http://schemas.microsoft.com/office/drawing/2010/main" val="0"/>
              </a:ext>
            </a:extLst>
          </a:blip>
          <a:srcRect/>
          <a:stretch>
            <a:fillRect/>
          </a:stretch>
        </p:blipFill>
        <p:spPr bwMode="auto">
          <a:xfrm>
            <a:off x="4099630" y="1534386"/>
            <a:ext cx="3192213" cy="891402"/>
          </a:xfrm>
          <a:prstGeom prst="rect">
            <a:avLst/>
          </a:prstGeom>
          <a:noFill/>
          <a:ln>
            <a:noFill/>
          </a:ln>
        </p:spPr>
      </p:pic>
      <p:cxnSp>
        <p:nvCxnSpPr>
          <p:cNvPr id="23" name="Connecteur droit avec flèche 22"/>
          <p:cNvCxnSpPr>
            <a:endCxn id="37" idx="1"/>
          </p:cNvCxnSpPr>
          <p:nvPr/>
        </p:nvCxnSpPr>
        <p:spPr>
          <a:xfrm flipV="1">
            <a:off x="7676898" y="4012976"/>
            <a:ext cx="2750779" cy="3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bootsrap  cest un Framework open source qui nous a aidé a la création rapide du design de site et l’application web.</a:t>
            </a:r>
            <a:endParaRPr kumimoji="0" 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73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wipe(right)">
                                      <p:cBhvr>
                                        <p:cTn id="33" dur="500"/>
                                        <p:tgtEl>
                                          <p:spTgt spid="8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right)">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1130300" y="68680"/>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err="1">
                <a:solidFill>
                  <a:schemeClr val="bg1"/>
                </a:solidFill>
                <a:effectLst>
                  <a:outerShdw blurRad="38100" dist="38100" dir="2700000" algn="tl">
                    <a:srgbClr val="000000">
                      <a:alpha val="43137"/>
                    </a:srgbClr>
                  </a:outerShdw>
                </a:effectLst>
                <a:latin typeface="Century Gothic" panose="020B0502020202020204" pitchFamily="34" charset="0"/>
              </a:rPr>
              <a:t>L’authentification</a:t>
            </a:r>
            <a:r>
              <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rPr>
              <a:t> </a:t>
            </a:r>
          </a:p>
        </p:txBody>
      </p:sp>
      <p:pic>
        <p:nvPicPr>
          <p:cNvPr id="8" name="Image 7"/>
          <p:cNvPicPr>
            <a:picLocks noChangeAspect="1"/>
          </p:cNvPicPr>
          <p:nvPr/>
        </p:nvPicPr>
        <p:blipFill>
          <a:blip r:embed="rId3"/>
          <a:stretch>
            <a:fillRect/>
          </a:stretch>
        </p:blipFill>
        <p:spPr>
          <a:xfrm>
            <a:off x="3846623" y="669926"/>
            <a:ext cx="3918264" cy="6057424"/>
          </a:xfrm>
          <a:prstGeom prst="rect">
            <a:avLst/>
          </a:prstGeom>
        </p:spPr>
      </p:pic>
    </p:spTree>
    <p:extLst>
      <p:ext uri="{BB962C8B-B14F-4D97-AF65-F5344CB8AC3E}">
        <p14:creationId xmlns:p14="http://schemas.microsoft.com/office/powerpoint/2010/main" val="43653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11277600"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lt1"/>
              </a:buClr>
              <a:buSzPts val="3240"/>
              <a:buFont typeface="Calibri"/>
              <a:buNone/>
            </a:pPr>
            <a:endParaRPr lang="fr-FR" sz="3200" b="1" i="1" dirty="0">
              <a:effectLst>
                <a:outerShdw blurRad="38100" dist="38100" dir="2700000" algn="tl">
                  <a:srgbClr val="000000">
                    <a:alpha val="43137"/>
                  </a:srgbClr>
                </a:outerShdw>
              </a:effectLst>
            </a:endParaRPr>
          </a:p>
        </p:txBody>
      </p:sp>
      <p:grpSp>
        <p:nvGrpSpPr>
          <p:cNvPr id="11" name="Google Shape;235;p18"/>
          <p:cNvGrpSpPr/>
          <p:nvPr/>
        </p:nvGrpSpPr>
        <p:grpSpPr>
          <a:xfrm>
            <a:off x="-1194582" y="1374232"/>
            <a:ext cx="11398638" cy="1117295"/>
            <a:chOff x="-9422" y="1282004"/>
            <a:chExt cx="4289732" cy="1241028"/>
          </a:xfrm>
        </p:grpSpPr>
        <p:sp>
          <p:nvSpPr>
            <p:cNvPr id="12" name="Google Shape;236;p18"/>
            <p:cNvSpPr txBox="1"/>
            <p:nvPr/>
          </p:nvSpPr>
          <p:spPr>
            <a:xfrm>
              <a:off x="-9422" y="1282004"/>
              <a:ext cx="1774603"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0070C0"/>
                </a:solidFill>
                <a:effectLst>
                  <a:outerShdw blurRad="38100" dist="38100" dir="2700000" algn="tl">
                    <a:srgbClr val="000000">
                      <a:alpha val="43137"/>
                    </a:srgbClr>
                  </a:outerShdw>
                </a:effectLst>
                <a:latin typeface="Arial"/>
                <a:ea typeface="Arial"/>
                <a:cs typeface="Arial"/>
                <a:sym typeface="Arial"/>
              </a:endParaRPr>
            </a:p>
          </p:txBody>
        </p:sp>
        <p:sp>
          <p:nvSpPr>
            <p:cNvPr id="13" name="Google Shape;237;p18"/>
            <p:cNvSpPr txBox="1"/>
            <p:nvPr/>
          </p:nvSpPr>
          <p:spPr>
            <a:xfrm>
              <a:off x="1142463" y="1688736"/>
              <a:ext cx="3137847" cy="834296"/>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1400"/>
                <a:buFont typeface="Noto Sans Symbols"/>
                <a:buChar char="❑"/>
              </a:pPr>
              <a:r>
                <a:rPr lang="fr-FR" sz="2400" b="1" dirty="0"/>
                <a:t>CorpoSense  est une entreprise disposant d’un réseau d’experts des différents secteurs et métier, Le groupe CorpoSense travaille sur l’analyse et le développement des systèmes d’informations des entreprises déjà existantes, il développe aussi des solutions informatiques concrètes personnalisées pour ces clients,</a:t>
              </a:r>
            </a:p>
            <a:p>
              <a:pPr marL="342900" lvl="0" indent="-342900">
                <a:buClr>
                  <a:schemeClr val="dk1"/>
                </a:buClr>
                <a:buSzPts val="1400"/>
                <a:buFont typeface="Noto Sans Symbols"/>
                <a:buChar char="❑"/>
              </a:pPr>
              <a:endParaRPr lang="fr-FR" sz="2400" b="1" i="1" dirty="0">
                <a:effectLst>
                  <a:outerShdw blurRad="38100" dist="38100" dir="2700000" algn="tl">
                    <a:srgbClr val="000000">
                      <a:alpha val="43137"/>
                    </a:srgbClr>
                  </a:outerShdw>
                </a:effectLst>
              </a:endParaRPr>
            </a:p>
          </p:txBody>
        </p:sp>
      </p:grpSp>
      <p:grpSp>
        <p:nvGrpSpPr>
          <p:cNvPr id="17" name="Google Shape;241;p18"/>
          <p:cNvGrpSpPr/>
          <p:nvPr/>
        </p:nvGrpSpPr>
        <p:grpSpPr>
          <a:xfrm>
            <a:off x="396328" y="4401501"/>
            <a:ext cx="8911068" cy="1021487"/>
            <a:chOff x="-1921" y="1026271"/>
            <a:chExt cx="3544227" cy="1134612"/>
          </a:xfrm>
        </p:grpSpPr>
        <p:sp>
          <p:nvSpPr>
            <p:cNvPr id="18" name="Google Shape;242;p18"/>
            <p:cNvSpPr txBox="1"/>
            <p:nvPr/>
          </p:nvSpPr>
          <p:spPr>
            <a:xfrm>
              <a:off x="-1921" y="1026271"/>
              <a:ext cx="353734" cy="7862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16A085"/>
                </a:solidFill>
                <a:effectLst>
                  <a:outerShdw blurRad="38100" dist="38100" dir="2700000" algn="tl">
                    <a:srgbClr val="000000">
                      <a:alpha val="43137"/>
                    </a:srgbClr>
                  </a:outerShdw>
                </a:effectLst>
                <a:latin typeface="Arial"/>
                <a:ea typeface="Arial"/>
                <a:cs typeface="Arial"/>
                <a:sym typeface="Arial"/>
              </a:endParaRPr>
            </a:p>
          </p:txBody>
        </p:sp>
        <p:sp>
          <p:nvSpPr>
            <p:cNvPr id="19" name="Google Shape;243;p18"/>
            <p:cNvSpPr txBox="1"/>
            <p:nvPr/>
          </p:nvSpPr>
          <p:spPr>
            <a:xfrm>
              <a:off x="345717" y="1419410"/>
              <a:ext cx="3196589" cy="741473"/>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endParaRPr sz="20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grpSp>
      <p:pic>
        <p:nvPicPr>
          <p:cNvPr id="14" name="Image 13" descr="Capture d’écran 2021-08-07 174601"/>
          <p:cNvPicPr/>
          <p:nvPr/>
        </p:nvPicPr>
        <p:blipFill>
          <a:blip r:embed="rId3">
            <a:extLst>
              <a:ext uri="{28A0092B-C50C-407E-A947-70E740481C1C}">
                <a14:useLocalDpi xmlns:a14="http://schemas.microsoft.com/office/drawing/2010/main" val="0"/>
              </a:ext>
            </a:extLst>
          </a:blip>
          <a:srcRect/>
          <a:stretch>
            <a:fillRect/>
          </a:stretch>
        </p:blipFill>
        <p:spPr bwMode="auto">
          <a:xfrm>
            <a:off x="4196801" y="4527638"/>
            <a:ext cx="3676650" cy="895350"/>
          </a:xfrm>
          <a:prstGeom prst="rect">
            <a:avLst/>
          </a:prstGeom>
          <a:noFill/>
          <a:ln>
            <a:noFill/>
          </a:ln>
        </p:spPr>
      </p:pic>
    </p:spTree>
    <p:extLst>
      <p:ext uri="{BB962C8B-B14F-4D97-AF65-F5344CB8AC3E}">
        <p14:creationId xmlns:p14="http://schemas.microsoft.com/office/powerpoint/2010/main" val="181286886"/>
      </p:ext>
    </p:extLst>
  </p:cSld>
  <p:clrMapOvr>
    <a:masterClrMapping/>
  </p:clrMapOvr>
  <mc:AlternateContent xmlns:mc="http://schemas.openxmlformats.org/markup-compatibility/2006" xmlns:p14="http://schemas.microsoft.com/office/powerpoint/2010/main">
    <mc:Choice Requires="p14">
      <p:transition spd="slow" p14:dur="2000" advClick="0" advTm="70000"/>
    </mc:Choice>
    <mc:Fallback xmlns="">
      <p:transition spd="slow" advClick="0" advTm="7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8" name="Google Shape;117;p16"/>
          <p:cNvSpPr txBox="1">
            <a:spLocks/>
          </p:cNvSpPr>
          <p:nvPr/>
        </p:nvSpPr>
        <p:spPr>
          <a:xfrm>
            <a:off x="821997" y="68680"/>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a:solidFill>
                  <a:schemeClr val="bg1"/>
                </a:solidFill>
              </a:rPr>
              <a:t>L’interface d’accueil </a:t>
            </a:r>
            <a:r>
              <a:rPr lang="fr-FR" sz="2800" b="1" dirty="0" err="1">
                <a:solidFill>
                  <a:schemeClr val="bg1"/>
                </a:solidFill>
              </a:rPr>
              <a:t>admin</a:t>
            </a:r>
            <a:r>
              <a:rPr lang="fr-FR" sz="2800" b="1" dirty="0">
                <a:solidFill>
                  <a:schemeClr val="bg1"/>
                </a:solidFill>
              </a:rPr>
              <a:t> </a:t>
            </a:r>
            <a:endParaRPr lang="fr-FR" sz="2800" dirty="0">
              <a:solidFill>
                <a:schemeClr val="bg1"/>
              </a:solidFill>
            </a:endParaRPr>
          </a:p>
        </p:txBody>
      </p:sp>
      <p:pic>
        <p:nvPicPr>
          <p:cNvPr id="10" name="Image 9" descr="2"/>
          <p:cNvPicPr/>
          <p:nvPr/>
        </p:nvPicPr>
        <p:blipFill>
          <a:blip r:embed="rId3">
            <a:extLst>
              <a:ext uri="{28A0092B-C50C-407E-A947-70E740481C1C}">
                <a14:useLocalDpi xmlns:a14="http://schemas.microsoft.com/office/drawing/2010/main" val="0"/>
              </a:ext>
            </a:extLst>
          </a:blip>
          <a:srcRect/>
          <a:stretch>
            <a:fillRect/>
          </a:stretch>
        </p:blipFill>
        <p:spPr bwMode="auto">
          <a:xfrm>
            <a:off x="1978063" y="695537"/>
            <a:ext cx="10200289" cy="5944395"/>
          </a:xfrm>
          <a:prstGeom prst="rect">
            <a:avLst/>
          </a:prstGeom>
          <a:noFill/>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45" y="1304131"/>
            <a:ext cx="1571636" cy="1880836"/>
          </a:xfrm>
          <a:prstGeom prst="rect">
            <a:avLst/>
          </a:prstGeom>
        </p:spPr>
      </p:pic>
      <p:sp>
        <p:nvSpPr>
          <p:cNvPr id="12" name="Ellipse 11"/>
          <p:cNvSpPr/>
          <p:nvPr/>
        </p:nvSpPr>
        <p:spPr>
          <a:xfrm>
            <a:off x="136530" y="3548488"/>
            <a:ext cx="1760666" cy="5990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i="1" dirty="0" smtClean="0">
                <a:effectLst>
                  <a:outerShdw blurRad="38100" dist="38100" dir="2700000" algn="tl">
                    <a:srgbClr val="000000">
                      <a:alpha val="43137"/>
                    </a:srgbClr>
                  </a:outerShdw>
                </a:effectLst>
              </a:rPr>
              <a:t>L’</a:t>
            </a:r>
            <a:r>
              <a:rPr lang="fr-FR" b="1" i="1" dirty="0" err="1" smtClean="0">
                <a:effectLst>
                  <a:outerShdw blurRad="38100" dist="38100" dir="2700000" algn="tl">
                    <a:srgbClr val="000000">
                      <a:alpha val="43137"/>
                    </a:srgbClr>
                  </a:outerShdw>
                </a:effectLst>
              </a:rPr>
              <a:t>admin</a:t>
            </a:r>
            <a:endParaRPr lang="fr-FR"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337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36077"/>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a:solidFill>
                  <a:schemeClr val="bg1"/>
                </a:solidFill>
              </a:rPr>
              <a:t>L’interface d’accueil </a:t>
            </a:r>
            <a:r>
              <a:rPr lang="fr-FR" sz="2800" b="1" i="1" dirty="0" smtClean="0">
                <a:solidFill>
                  <a:schemeClr val="bg1"/>
                </a:solidFill>
                <a:effectLst>
                  <a:outerShdw blurRad="38100" dist="38100" dir="2700000" algn="tl">
                    <a:srgbClr val="000000">
                      <a:alpha val="43137"/>
                    </a:srgbClr>
                  </a:outerShdw>
                </a:effectLst>
              </a:rPr>
              <a:t>Sous gérant(simple employé)</a:t>
            </a:r>
            <a:endParaRPr lang="fr-FR" sz="2800" b="1" i="1" dirty="0">
              <a:solidFill>
                <a:schemeClr val="bg1"/>
              </a:solidFill>
              <a:effectLst>
                <a:outerShdw blurRad="38100" dist="38100" dir="2700000" algn="tl">
                  <a:srgbClr val="000000">
                    <a:alpha val="43137"/>
                  </a:srgbClr>
                </a:outerShdw>
              </a:effectLst>
            </a:endParaRPr>
          </a:p>
        </p:txBody>
      </p:sp>
      <p:pic>
        <p:nvPicPr>
          <p:cNvPr id="10" name="Image 9"/>
          <p:cNvPicPr/>
          <p:nvPr/>
        </p:nvPicPr>
        <p:blipFill>
          <a:blip r:embed="rId3">
            <a:extLst>
              <a:ext uri="{28A0092B-C50C-407E-A947-70E740481C1C}">
                <a14:useLocalDpi xmlns:a14="http://schemas.microsoft.com/office/drawing/2010/main" val="0"/>
              </a:ext>
            </a:extLst>
          </a:blip>
          <a:srcRect/>
          <a:stretch>
            <a:fillRect/>
          </a:stretch>
        </p:blipFill>
        <p:spPr bwMode="auto">
          <a:xfrm>
            <a:off x="2433145" y="1074173"/>
            <a:ext cx="9758855" cy="5013435"/>
          </a:xfrm>
          <a:prstGeom prst="rect">
            <a:avLst/>
          </a:prstGeom>
          <a:noFill/>
          <a:ln>
            <a:noFill/>
          </a:ln>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28" y="1737150"/>
            <a:ext cx="1571636" cy="1857388"/>
          </a:xfrm>
          <a:prstGeom prst="rect">
            <a:avLst/>
          </a:prstGeom>
        </p:spPr>
      </p:pic>
      <p:sp>
        <p:nvSpPr>
          <p:cNvPr id="12" name="Ellipse 11"/>
          <p:cNvSpPr/>
          <p:nvPr/>
        </p:nvSpPr>
        <p:spPr>
          <a:xfrm>
            <a:off x="74208" y="3749510"/>
            <a:ext cx="2215875" cy="5205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i="1" dirty="0">
                <a:effectLst>
                  <a:outerShdw blurRad="38100" dist="38100" dir="2700000" algn="tl">
                    <a:srgbClr val="000000">
                      <a:alpha val="43137"/>
                    </a:srgbClr>
                  </a:outerShdw>
                </a:effectLst>
              </a:rPr>
              <a:t>Sous gérant</a:t>
            </a:r>
          </a:p>
        </p:txBody>
      </p:sp>
    </p:spTree>
    <p:extLst>
      <p:ext uri="{BB962C8B-B14F-4D97-AF65-F5344CB8AC3E}">
        <p14:creationId xmlns:p14="http://schemas.microsoft.com/office/powerpoint/2010/main" val="27417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6908"/>
            <a:ext cx="12192000" cy="4564184"/>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:Factures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descr="1632639564767"/>
          <p:cNvPicPr/>
          <p:nvPr/>
        </p:nvPicPr>
        <p:blipFill>
          <a:blip r:embed="rId4">
            <a:extLst>
              <a:ext uri="{28A0092B-C50C-407E-A947-70E740481C1C}">
                <a14:useLocalDpi xmlns:a14="http://schemas.microsoft.com/office/drawing/2010/main" val="0"/>
              </a:ext>
            </a:extLst>
          </a:blip>
          <a:srcRect/>
          <a:stretch>
            <a:fillRect/>
          </a:stretch>
        </p:blipFill>
        <p:spPr bwMode="auto">
          <a:xfrm>
            <a:off x="851382" y="846258"/>
            <a:ext cx="1755140" cy="1381760"/>
          </a:xfrm>
          <a:prstGeom prst="rect">
            <a:avLst/>
          </a:prstGeom>
          <a:noFill/>
        </p:spPr>
      </p:pic>
    </p:spTree>
    <p:extLst>
      <p:ext uri="{BB962C8B-B14F-4D97-AF65-F5344CB8AC3E}">
        <p14:creationId xmlns:p14="http://schemas.microsoft.com/office/powerpoint/2010/main" val="131116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7955"/>
            <a:ext cx="12192000" cy="5922090"/>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a:t>
            </a:r>
            <a:r>
              <a:rPr lang="fr-FR" sz="2800" b="1" dirty="0">
                <a:solidFill>
                  <a:schemeClr val="bg1"/>
                </a:solidFill>
              </a:rPr>
              <a:t>interfaces </a:t>
            </a:r>
            <a:r>
              <a:rPr lang="fr-FR" sz="2800" b="1" dirty="0" smtClean="0">
                <a:solidFill>
                  <a:schemeClr val="bg1"/>
                </a:solidFill>
              </a:rPr>
              <a:t>secondaire</a:t>
            </a:r>
            <a:r>
              <a:rPr lang="fr-FR" sz="2800" b="1" dirty="0">
                <a:solidFill>
                  <a:schemeClr val="bg1"/>
                </a:solidFill>
              </a:rPr>
              <a:t> </a:t>
            </a:r>
            <a:r>
              <a:rPr lang="fr-FR" sz="2800" b="1" dirty="0" smtClean="0">
                <a:solidFill>
                  <a:schemeClr val="bg1"/>
                </a:solidFill>
              </a:rPr>
              <a:t>:</a:t>
            </a:r>
            <a:r>
              <a:rPr lang="fr-FR" sz="2800" b="1" dirty="0" err="1" smtClean="0">
                <a:solidFill>
                  <a:schemeClr val="bg1"/>
                </a:solidFill>
              </a:rPr>
              <a:t>paiment</a:t>
            </a:r>
            <a:r>
              <a:rPr lang="fr-FR" sz="2800" b="1" dirty="0" smtClean="0">
                <a:solidFill>
                  <a:schemeClr val="bg1"/>
                </a:solidFill>
              </a:rPr>
              <a:t> de </a:t>
            </a:r>
            <a:r>
              <a:rPr lang="fr-FR" sz="2800" b="1" dirty="0" err="1" smtClean="0">
                <a:solidFill>
                  <a:schemeClr val="bg1"/>
                </a:solidFill>
              </a:rPr>
              <a:t>laFacture</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descr="1632639564771"/>
          <p:cNvPicPr/>
          <p:nvPr/>
        </p:nvPicPr>
        <p:blipFill>
          <a:blip r:embed="rId3">
            <a:extLst>
              <a:ext uri="{28A0092B-C50C-407E-A947-70E740481C1C}">
                <a14:useLocalDpi xmlns:a14="http://schemas.microsoft.com/office/drawing/2010/main" val="0"/>
              </a:ext>
            </a:extLst>
          </a:blip>
          <a:srcRect/>
          <a:stretch>
            <a:fillRect/>
          </a:stretch>
        </p:blipFill>
        <p:spPr bwMode="auto">
          <a:xfrm>
            <a:off x="560299" y="761305"/>
            <a:ext cx="1769745" cy="1435100"/>
          </a:xfrm>
          <a:prstGeom prst="rect">
            <a:avLst/>
          </a:prstGeom>
          <a:noFill/>
        </p:spPr>
      </p:pic>
    </p:spTree>
    <p:extLst>
      <p:ext uri="{BB962C8B-B14F-4D97-AF65-F5344CB8AC3E}">
        <p14:creationId xmlns:p14="http://schemas.microsoft.com/office/powerpoint/2010/main" val="324511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 achats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8" name="Imag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55" y="1008994"/>
            <a:ext cx="11785381" cy="5029200"/>
          </a:xfrm>
          <a:prstGeom prst="rect">
            <a:avLst/>
          </a:prstGeom>
          <a:noFill/>
          <a:ln>
            <a:noFill/>
          </a:ln>
        </p:spPr>
      </p:pic>
      <p:pic>
        <p:nvPicPr>
          <p:cNvPr id="9" name="Image 8" descr="1632639564776"/>
          <p:cNvPicPr/>
          <p:nvPr/>
        </p:nvPicPr>
        <p:blipFill>
          <a:blip r:embed="rId3">
            <a:extLst>
              <a:ext uri="{28A0092B-C50C-407E-A947-70E740481C1C}">
                <a14:useLocalDpi xmlns:a14="http://schemas.microsoft.com/office/drawing/2010/main" val="0"/>
              </a:ext>
            </a:extLst>
          </a:blip>
          <a:srcRect/>
          <a:stretch>
            <a:fillRect/>
          </a:stretch>
        </p:blipFill>
        <p:spPr bwMode="auto">
          <a:xfrm>
            <a:off x="1082785" y="1139989"/>
            <a:ext cx="1765300" cy="1330325"/>
          </a:xfrm>
          <a:prstGeom prst="rect">
            <a:avLst/>
          </a:prstGeom>
          <a:noFill/>
        </p:spPr>
      </p:pic>
    </p:spTree>
    <p:extLst>
      <p:ext uri="{BB962C8B-B14F-4D97-AF65-F5344CB8AC3E}">
        <p14:creationId xmlns:p14="http://schemas.microsoft.com/office/powerpoint/2010/main" val="24244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316"/>
            <a:ext cx="12192000" cy="4551918"/>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interfaces secondaire</a:t>
            </a:r>
            <a:r>
              <a:rPr lang="fr-FR" sz="2800" b="1" dirty="0">
                <a:solidFill>
                  <a:schemeClr val="bg1"/>
                </a:solidFill>
              </a:rPr>
              <a:t> </a:t>
            </a:r>
            <a:r>
              <a:rPr lang="fr-FR" sz="2800" b="1" dirty="0" smtClean="0">
                <a:solidFill>
                  <a:schemeClr val="bg1"/>
                </a:solidFill>
              </a:rPr>
              <a:t>:clients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11" name="Image 10" descr="C:\Users\ibelm\AppData\Local\Microsoft\Windows\INetCache\Content.Word\163263956478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456" y="853194"/>
            <a:ext cx="1876425" cy="1401445"/>
          </a:xfrm>
          <a:prstGeom prst="rect">
            <a:avLst/>
          </a:prstGeom>
          <a:noFill/>
          <a:ln>
            <a:noFill/>
          </a:ln>
        </p:spPr>
      </p:pic>
    </p:spTree>
    <p:extLst>
      <p:ext uri="{BB962C8B-B14F-4D97-AF65-F5344CB8AC3E}">
        <p14:creationId xmlns:p14="http://schemas.microsoft.com/office/powerpoint/2010/main" val="28165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0438"/>
            <a:ext cx="12192000" cy="4353646"/>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:utilisateurs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descr="1632639564762"/>
          <p:cNvPicPr/>
          <p:nvPr/>
        </p:nvPicPr>
        <p:blipFill>
          <a:blip r:embed="rId3">
            <a:extLst>
              <a:ext uri="{28A0092B-C50C-407E-A947-70E740481C1C}">
                <a14:useLocalDpi xmlns:a14="http://schemas.microsoft.com/office/drawing/2010/main" val="0"/>
              </a:ext>
            </a:extLst>
          </a:blip>
          <a:srcRect/>
          <a:stretch>
            <a:fillRect/>
          </a:stretch>
        </p:blipFill>
        <p:spPr bwMode="auto">
          <a:xfrm>
            <a:off x="1104900" y="748753"/>
            <a:ext cx="1752600" cy="1563370"/>
          </a:xfrm>
          <a:prstGeom prst="rect">
            <a:avLst/>
          </a:prstGeom>
          <a:noFill/>
        </p:spPr>
      </p:pic>
    </p:spTree>
    <p:extLst>
      <p:ext uri="{BB962C8B-B14F-4D97-AF65-F5344CB8AC3E}">
        <p14:creationId xmlns:p14="http://schemas.microsoft.com/office/powerpoint/2010/main" val="262390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489"/>
            <a:ext cx="12192000" cy="3855742"/>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:types principaux(</a:t>
            </a:r>
            <a:r>
              <a:rPr lang="fr-FR" sz="2800" b="1" dirty="0" err="1" smtClean="0">
                <a:solidFill>
                  <a:schemeClr val="bg1"/>
                </a:solidFill>
              </a:rPr>
              <a:t>categories</a:t>
            </a:r>
            <a:r>
              <a:rPr lang="fr-FR" sz="2800" b="1" dirty="0" smtClean="0">
                <a:solidFill>
                  <a:schemeClr val="bg1"/>
                </a:solidFill>
              </a:rPr>
              <a:t>)</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descr="1632639564758"/>
          <p:cNvPicPr/>
          <p:nvPr/>
        </p:nvPicPr>
        <p:blipFill>
          <a:blip r:embed="rId3">
            <a:extLst>
              <a:ext uri="{28A0092B-C50C-407E-A947-70E740481C1C}">
                <a14:useLocalDpi xmlns:a14="http://schemas.microsoft.com/office/drawing/2010/main" val="0"/>
              </a:ext>
            </a:extLst>
          </a:blip>
          <a:srcRect/>
          <a:stretch>
            <a:fillRect/>
          </a:stretch>
        </p:blipFill>
        <p:spPr bwMode="auto">
          <a:xfrm>
            <a:off x="1134339" y="876136"/>
            <a:ext cx="2450465" cy="1952625"/>
          </a:xfrm>
          <a:prstGeom prst="rect">
            <a:avLst/>
          </a:prstGeom>
          <a:noFill/>
        </p:spPr>
      </p:pic>
    </p:spTree>
    <p:extLst>
      <p:ext uri="{BB962C8B-B14F-4D97-AF65-F5344CB8AC3E}">
        <p14:creationId xmlns:p14="http://schemas.microsoft.com/office/powerpoint/2010/main" val="26642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4082"/>
            <a:ext cx="12192000" cy="4319859"/>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:la nourriture (les plats)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descr="1632639564754"/>
          <p:cNvPicPr/>
          <p:nvPr/>
        </p:nvPicPr>
        <p:blipFill>
          <a:blip r:embed="rId3">
            <a:extLst>
              <a:ext uri="{28A0092B-C50C-407E-A947-70E740481C1C}">
                <a14:useLocalDpi xmlns:a14="http://schemas.microsoft.com/office/drawing/2010/main" val="0"/>
              </a:ext>
            </a:extLst>
          </a:blip>
          <a:srcRect/>
          <a:stretch>
            <a:fillRect/>
          </a:stretch>
        </p:blipFill>
        <p:spPr bwMode="auto">
          <a:xfrm>
            <a:off x="986640" y="669926"/>
            <a:ext cx="2186305" cy="1725295"/>
          </a:xfrm>
          <a:prstGeom prst="rect">
            <a:avLst/>
          </a:prstGeom>
          <a:noFill/>
        </p:spPr>
      </p:pic>
    </p:spTree>
    <p:extLst>
      <p:ext uri="{BB962C8B-B14F-4D97-AF65-F5344CB8AC3E}">
        <p14:creationId xmlns:p14="http://schemas.microsoft.com/office/powerpoint/2010/main" val="94979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:gestion de l’inventaire</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396328" y="2412125"/>
            <a:ext cx="11312416" cy="4083268"/>
          </a:xfrm>
          <a:prstGeom prst="rect">
            <a:avLst/>
          </a:prstGeom>
          <a:noFill/>
          <a:ln>
            <a:noFill/>
          </a:ln>
        </p:spPr>
      </p:pic>
      <p:pic>
        <p:nvPicPr>
          <p:cNvPr id="9" name="Image 8" descr="1632639564749"/>
          <p:cNvPicPr/>
          <p:nvPr/>
        </p:nvPicPr>
        <p:blipFill>
          <a:blip r:embed="rId3">
            <a:extLst>
              <a:ext uri="{28A0092B-C50C-407E-A947-70E740481C1C}">
                <a14:useLocalDpi xmlns:a14="http://schemas.microsoft.com/office/drawing/2010/main" val="0"/>
              </a:ext>
            </a:extLst>
          </a:blip>
          <a:srcRect/>
          <a:stretch>
            <a:fillRect/>
          </a:stretch>
        </p:blipFill>
        <p:spPr bwMode="auto">
          <a:xfrm>
            <a:off x="1136344" y="933187"/>
            <a:ext cx="1922166" cy="1478938"/>
          </a:xfrm>
          <a:prstGeom prst="rect">
            <a:avLst/>
          </a:prstGeom>
          <a:noFill/>
        </p:spPr>
      </p:pic>
    </p:spTree>
    <p:extLst>
      <p:ext uri="{BB962C8B-B14F-4D97-AF65-F5344CB8AC3E}">
        <p14:creationId xmlns:p14="http://schemas.microsoft.com/office/powerpoint/2010/main" val="428889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rapezoid 6">
            <a:extLst>
              <a:ext uri="{FF2B5EF4-FFF2-40B4-BE49-F238E27FC236}">
                <a16:creationId xmlns="" xmlns:a16="http://schemas.microsoft.com/office/drawing/2014/main" id="{3B937E33-48A3-4276-AA11-BC97061C1A21}"/>
              </a:ext>
            </a:extLst>
          </p:cNvPr>
          <p:cNvSpPr/>
          <p:nvPr/>
        </p:nvSpPr>
        <p:spPr>
          <a:xfrm>
            <a:off x="101234" y="1440692"/>
            <a:ext cx="11666094" cy="743494"/>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i="1">
              <a:effectLst>
                <a:outerShdw blurRad="38100" dist="38100" dir="2700000" algn="tl">
                  <a:srgbClr val="000000">
                    <a:alpha val="43137"/>
                  </a:srgbClr>
                </a:outerShdw>
              </a:effectLst>
            </a:endParaRPr>
          </a:p>
        </p:txBody>
      </p:sp>
      <p:sp>
        <p:nvSpPr>
          <p:cNvPr id="71" name="Rectangle: Rounded Corners 23">
            <a:extLst>
              <a:ext uri="{FF2B5EF4-FFF2-40B4-BE49-F238E27FC236}">
                <a16:creationId xmlns="" xmlns:a16="http://schemas.microsoft.com/office/drawing/2014/main" id="{3770B1AF-50EA-4B04-8D16-FFD8EAD8D549}"/>
              </a:ext>
            </a:extLst>
          </p:cNvPr>
          <p:cNvSpPr/>
          <p:nvPr/>
        </p:nvSpPr>
        <p:spPr>
          <a:xfrm>
            <a:off x="103032" y="911946"/>
            <a:ext cx="11977352" cy="76557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72" name="Rectangle: Rounded Corners 24">
            <a:extLst>
              <a:ext uri="{FF2B5EF4-FFF2-40B4-BE49-F238E27FC236}">
                <a16:creationId xmlns="" xmlns:a16="http://schemas.microsoft.com/office/drawing/2014/main" id="{D9C3D2FB-878E-4317-B67F-993A16206C10}"/>
              </a:ext>
            </a:extLst>
          </p:cNvPr>
          <p:cNvSpPr/>
          <p:nvPr/>
        </p:nvSpPr>
        <p:spPr>
          <a:xfrm>
            <a:off x="296215" y="1118942"/>
            <a:ext cx="11589188"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nvGrpSpPr>
          <p:cNvPr id="97" name="Group 2">
            <a:extLst>
              <a:ext uri="{FF2B5EF4-FFF2-40B4-BE49-F238E27FC236}">
                <a16:creationId xmlns="" xmlns:a16="http://schemas.microsoft.com/office/drawing/2014/main" id="{D8FA8295-C1A7-4773-88C6-725B3B35F50D}"/>
              </a:ext>
            </a:extLst>
          </p:cNvPr>
          <p:cNvGrpSpPr/>
          <p:nvPr/>
        </p:nvGrpSpPr>
        <p:grpSpPr>
          <a:xfrm>
            <a:off x="2698920" y="860360"/>
            <a:ext cx="2208628" cy="5188114"/>
            <a:chOff x="2946244" y="414801"/>
            <a:chExt cx="2208628" cy="5188114"/>
          </a:xfrm>
        </p:grpSpPr>
        <p:sp>
          <p:nvSpPr>
            <p:cNvPr id="98" name="Freeform: Shape 73">
              <a:extLst>
                <a:ext uri="{FF2B5EF4-FFF2-40B4-BE49-F238E27FC236}">
                  <a16:creationId xmlns="" xmlns:a16="http://schemas.microsoft.com/office/drawing/2014/main" id="{D7BE03DD-D845-433B-8D65-3F374AC9FB91}"/>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99" name="Freeform: Shape 18">
              <a:extLst>
                <a:ext uri="{FF2B5EF4-FFF2-40B4-BE49-F238E27FC236}">
                  <a16:creationId xmlns="" xmlns:a16="http://schemas.microsoft.com/office/drawing/2014/main" id="{289F9BD3-AFE2-479D-8EFA-651C98F06908}"/>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nvGrpSpPr>
            <p:cNvPr id="100" name="Group 40">
              <a:extLst>
                <a:ext uri="{FF2B5EF4-FFF2-40B4-BE49-F238E27FC236}">
                  <a16:creationId xmlns="" xmlns:a16="http://schemas.microsoft.com/office/drawing/2014/main" id="{A283ED2C-FB38-4E24-BB58-E4DD922AE5D3}"/>
                </a:ext>
              </a:extLst>
            </p:cNvPr>
            <p:cNvGrpSpPr/>
            <p:nvPr/>
          </p:nvGrpSpPr>
          <p:grpSpPr>
            <a:xfrm>
              <a:off x="3657625" y="414801"/>
              <a:ext cx="769257" cy="769257"/>
              <a:chOff x="3120599" y="400287"/>
              <a:chExt cx="769257" cy="769257"/>
            </a:xfrm>
          </p:grpSpPr>
          <p:sp>
            <p:nvSpPr>
              <p:cNvPr id="107" name="Oval 29">
                <a:extLst>
                  <a:ext uri="{FF2B5EF4-FFF2-40B4-BE49-F238E27FC236}">
                    <a16:creationId xmlns="" xmlns:a16="http://schemas.microsoft.com/office/drawing/2014/main" id="{4722BFA1-8133-4D7D-98FB-358C29FC0D02}"/>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8" name="Oval 30">
                <a:extLst>
                  <a:ext uri="{FF2B5EF4-FFF2-40B4-BE49-F238E27FC236}">
                    <a16:creationId xmlns="" xmlns:a16="http://schemas.microsoft.com/office/drawing/2014/main" id="{546ADDB2-FE29-4DBC-9B09-410876138581}"/>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i="1">
                  <a:effectLst>
                    <a:outerShdw blurRad="38100" dist="38100" dir="2700000" algn="tl">
                      <a:srgbClr val="000000">
                        <a:alpha val="43137"/>
                      </a:srgbClr>
                    </a:outerShdw>
                  </a:effectLst>
                </a:endParaRPr>
              </a:p>
            </p:txBody>
          </p:sp>
        </p:grpSp>
        <p:cxnSp>
          <p:nvCxnSpPr>
            <p:cNvPr id="101" name="Straight Connector 47">
              <a:extLst>
                <a:ext uri="{FF2B5EF4-FFF2-40B4-BE49-F238E27FC236}">
                  <a16:creationId xmlns="" xmlns:a16="http://schemas.microsoft.com/office/drawing/2014/main" id="{2AB7DF42-404C-4667-ACEF-E1455B4B57F8}"/>
                </a:ext>
              </a:extLst>
            </p:cNvPr>
            <p:cNvCxnSpPr>
              <a:cxnSpLocks/>
              <a:stCxn id="107" idx="4"/>
              <a:endCxn id="99"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74">
              <a:extLst>
                <a:ext uri="{FF2B5EF4-FFF2-40B4-BE49-F238E27FC236}">
                  <a16:creationId xmlns="" xmlns:a16="http://schemas.microsoft.com/office/drawing/2014/main" id="{41654E2A-E43B-4221-AFC7-1E564C660AFB}"/>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3" name="Freeform: Shape 75">
              <a:extLst>
                <a:ext uri="{FF2B5EF4-FFF2-40B4-BE49-F238E27FC236}">
                  <a16:creationId xmlns="" xmlns:a16="http://schemas.microsoft.com/office/drawing/2014/main" id="{7B0A1992-ADCB-478E-ACC2-C977A99DD7AF}"/>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4" name="Freeform: Shape 76">
              <a:extLst>
                <a:ext uri="{FF2B5EF4-FFF2-40B4-BE49-F238E27FC236}">
                  <a16:creationId xmlns="" xmlns:a16="http://schemas.microsoft.com/office/drawing/2014/main" id="{E64F327D-3774-4617-B795-F3350EC95C25}"/>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5" name="Oval 95">
              <a:extLst>
                <a:ext uri="{FF2B5EF4-FFF2-40B4-BE49-F238E27FC236}">
                  <a16:creationId xmlns="" xmlns:a16="http://schemas.microsoft.com/office/drawing/2014/main" id="{70AB8EA1-3F30-4177-82AE-0C56809CBE97}"/>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6" name="TextBox 111">
              <a:extLst>
                <a:ext uri="{FF2B5EF4-FFF2-40B4-BE49-F238E27FC236}">
                  <a16:creationId xmlns="" xmlns:a16="http://schemas.microsoft.com/office/drawing/2014/main" id="{7FCB114E-30DC-4937-915F-46F567371654}"/>
                </a:ext>
              </a:extLst>
            </p:cNvPr>
            <p:cNvSpPr txBox="1"/>
            <p:nvPr/>
          </p:nvSpPr>
          <p:spPr>
            <a:xfrm>
              <a:off x="3261199" y="4066852"/>
              <a:ext cx="1700505" cy="830997"/>
            </a:xfrm>
            <a:prstGeom prst="rect">
              <a:avLst/>
            </a:prstGeom>
            <a:noFill/>
          </p:spPr>
          <p:txBody>
            <a:bodyPr wrap="square" rtlCol="0">
              <a:spAutoFit/>
            </a:bodyPr>
            <a:lstStyle/>
            <a:p>
              <a:pPr algn="ctr"/>
              <a:r>
                <a:rPr lang="en" sz="1600" b="1" dirty="0">
                  <a:latin typeface="Roboto"/>
                  <a:ea typeface="Roboto"/>
                  <a:cs typeface="Roboto"/>
                  <a:sym typeface="Roboto"/>
                </a:rPr>
                <a:t>Analyse &amp; Conception</a:t>
              </a:r>
              <a:endParaRPr lang="en-US" sz="1600" b="1" i="1" dirty="0">
                <a:effectLst>
                  <a:outerShdw blurRad="38100" dist="38100" dir="2700000" algn="tl">
                    <a:srgbClr val="000000">
                      <a:alpha val="43137"/>
                    </a:srgbClr>
                  </a:outerShdw>
                </a:effectLst>
                <a:latin typeface="Century Gothic" panose="020B0502020202020204" pitchFamily="34" charset="0"/>
              </a:endParaRPr>
            </a:p>
            <a:p>
              <a:pPr algn="ctr"/>
              <a:endParaRPr lang="en-US" sz="1600" b="1" i="1" dirty="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endParaRPr>
            </a:p>
          </p:txBody>
        </p:sp>
      </p:grpSp>
      <p:grpSp>
        <p:nvGrpSpPr>
          <p:cNvPr id="109" name="Group 3">
            <a:extLst>
              <a:ext uri="{FF2B5EF4-FFF2-40B4-BE49-F238E27FC236}">
                <a16:creationId xmlns="" xmlns:a16="http://schemas.microsoft.com/office/drawing/2014/main" id="{2E74503D-3E31-4501-ACC1-9E54432DCB14}"/>
              </a:ext>
            </a:extLst>
          </p:cNvPr>
          <p:cNvGrpSpPr/>
          <p:nvPr/>
        </p:nvGrpSpPr>
        <p:grpSpPr>
          <a:xfrm>
            <a:off x="5003824" y="860360"/>
            <a:ext cx="2208628" cy="5340577"/>
            <a:chOff x="4864290" y="359569"/>
            <a:chExt cx="2208628" cy="5340577"/>
          </a:xfrm>
        </p:grpSpPr>
        <p:sp>
          <p:nvSpPr>
            <p:cNvPr id="110" name="Freeform: Shape 79">
              <a:extLst>
                <a:ext uri="{FF2B5EF4-FFF2-40B4-BE49-F238E27FC236}">
                  <a16:creationId xmlns=""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1" name="Freeform: Shape 19">
              <a:extLst>
                <a:ext uri="{FF2B5EF4-FFF2-40B4-BE49-F238E27FC236}">
                  <a16:creationId xmlns=""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nvGrpSpPr>
            <p:cNvPr id="112" name="Group 39">
              <a:extLst>
                <a:ext uri="{FF2B5EF4-FFF2-40B4-BE49-F238E27FC236}">
                  <a16:creationId xmlns=""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119" name="Oval 31">
                <a:extLst>
                  <a:ext uri="{FF2B5EF4-FFF2-40B4-BE49-F238E27FC236}">
                    <a16:creationId xmlns=""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0" name="Oval 32">
                <a:extLst>
                  <a:ext uri="{FF2B5EF4-FFF2-40B4-BE49-F238E27FC236}">
                    <a16:creationId xmlns="" xmlns:a16="http://schemas.microsoft.com/office/drawing/2014/main"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i="1">
                  <a:effectLst>
                    <a:outerShdw blurRad="38100" dist="38100" dir="2700000" algn="tl">
                      <a:srgbClr val="000000">
                        <a:alpha val="43137"/>
                      </a:srgbClr>
                    </a:outerShdw>
                  </a:effectLst>
                </a:endParaRPr>
              </a:p>
            </p:txBody>
          </p:sp>
        </p:grpSp>
        <p:cxnSp>
          <p:nvCxnSpPr>
            <p:cNvPr id="113" name="Straight Connector 52">
              <a:extLst>
                <a:ext uri="{FF2B5EF4-FFF2-40B4-BE49-F238E27FC236}">
                  <a16:creationId xmlns="" xmlns:a16="http://schemas.microsoft.com/office/drawing/2014/main" id="{CCCF36B1-C983-4D8D-A2BC-232598546795}"/>
                </a:ext>
              </a:extLst>
            </p:cNvPr>
            <p:cNvCxnSpPr>
              <a:cxnSpLocks/>
              <a:stCxn id="119" idx="4"/>
              <a:endCxn id="111"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reeform: Shape 80">
              <a:extLst>
                <a:ext uri="{FF2B5EF4-FFF2-40B4-BE49-F238E27FC236}">
                  <a16:creationId xmlns=""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5" name="Freeform: Shape 81">
              <a:extLst>
                <a:ext uri="{FF2B5EF4-FFF2-40B4-BE49-F238E27FC236}">
                  <a16:creationId xmlns=""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6" name="Freeform: Shape 82">
              <a:extLst>
                <a:ext uri="{FF2B5EF4-FFF2-40B4-BE49-F238E27FC236}">
                  <a16:creationId xmlns=""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7" name="Oval 96">
              <a:extLst>
                <a:ext uri="{FF2B5EF4-FFF2-40B4-BE49-F238E27FC236}">
                  <a16:creationId xmlns=""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8" name="TextBox 113">
              <a:extLst>
                <a:ext uri="{FF2B5EF4-FFF2-40B4-BE49-F238E27FC236}">
                  <a16:creationId xmlns="" xmlns:a16="http://schemas.microsoft.com/office/drawing/2014/main" id="{BC33EEB7-A335-44CA-B7DA-88683F00B158}"/>
                </a:ext>
              </a:extLst>
            </p:cNvPr>
            <p:cNvSpPr txBox="1"/>
            <p:nvPr/>
          </p:nvSpPr>
          <p:spPr>
            <a:xfrm>
              <a:off x="5086803" y="4305317"/>
              <a:ext cx="1700505" cy="338554"/>
            </a:xfrm>
            <a:prstGeom prst="rect">
              <a:avLst/>
            </a:prstGeom>
            <a:noFill/>
          </p:spPr>
          <p:txBody>
            <a:bodyPr wrap="square" rtlCol="0">
              <a:spAutoFit/>
            </a:bodyPr>
            <a:lstStyle/>
            <a:p>
              <a:pPr lvl="0" algn="ctr"/>
              <a:r>
                <a:rPr lang="fr-FR" sz="1600" b="1" dirty="0">
                  <a:latin typeface="Open Sans"/>
                  <a:ea typeface="Open Sans"/>
                  <a:cs typeface="Open Sans"/>
                  <a:sym typeface="Open Sans"/>
                </a:rPr>
                <a:t>Implémentation</a:t>
              </a:r>
              <a:endParaRPr lang="fr-FR" sz="1600" dirty="0"/>
            </a:p>
          </p:txBody>
        </p:sp>
      </p:grpSp>
      <p:grpSp>
        <p:nvGrpSpPr>
          <p:cNvPr id="121" name="Group 1">
            <a:extLst>
              <a:ext uri="{FF2B5EF4-FFF2-40B4-BE49-F238E27FC236}">
                <a16:creationId xmlns="" xmlns:a16="http://schemas.microsoft.com/office/drawing/2014/main" id="{E9257BD5-7609-4C83-AD03-33FF14164024}"/>
              </a:ext>
            </a:extLst>
          </p:cNvPr>
          <p:cNvGrpSpPr/>
          <p:nvPr/>
        </p:nvGrpSpPr>
        <p:grpSpPr>
          <a:xfrm>
            <a:off x="549372" y="911946"/>
            <a:ext cx="2208628" cy="5714698"/>
            <a:chOff x="1231952" y="400287"/>
            <a:chExt cx="2208628" cy="5714698"/>
          </a:xfrm>
        </p:grpSpPr>
        <p:sp>
          <p:nvSpPr>
            <p:cNvPr id="122" name="Oval 94">
              <a:extLst>
                <a:ext uri="{FF2B5EF4-FFF2-40B4-BE49-F238E27FC236}">
                  <a16:creationId xmlns="" xmlns:a16="http://schemas.microsoft.com/office/drawing/2014/main"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3" name="Freeform: Shape 69">
              <a:extLst>
                <a:ext uri="{FF2B5EF4-FFF2-40B4-BE49-F238E27FC236}">
                  <a16:creationId xmlns=""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4" name="Freeform: Shape 17">
              <a:extLst>
                <a:ext uri="{FF2B5EF4-FFF2-40B4-BE49-F238E27FC236}">
                  <a16:creationId xmlns="" xmlns:a16="http://schemas.microsoft.com/office/drawing/2014/main"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effectLst>
                  <a:outerShdw blurRad="38100" dist="38100" dir="2700000" algn="tl">
                    <a:srgbClr val="000000">
                      <a:alpha val="43137"/>
                    </a:srgbClr>
                  </a:outerShdw>
                </a:effectLst>
              </a:endParaRPr>
            </a:p>
          </p:txBody>
        </p:sp>
        <p:sp>
          <p:nvSpPr>
            <p:cNvPr id="125" name="TextBox 110">
              <a:extLst>
                <a:ext uri="{FF2B5EF4-FFF2-40B4-BE49-F238E27FC236}">
                  <a16:creationId xmlns="" xmlns:a16="http://schemas.microsoft.com/office/drawing/2014/main" id="{2D87A166-A63D-40E6-A1A5-C6B78D047052}"/>
                </a:ext>
              </a:extLst>
            </p:cNvPr>
            <p:cNvSpPr txBox="1"/>
            <p:nvPr/>
          </p:nvSpPr>
          <p:spPr>
            <a:xfrm>
              <a:off x="1443759" y="4496553"/>
              <a:ext cx="1700505" cy="830997"/>
            </a:xfrm>
            <a:prstGeom prst="rect">
              <a:avLst/>
            </a:prstGeom>
            <a:noFill/>
          </p:spPr>
          <p:txBody>
            <a:bodyPr wrap="square" rtlCol="0">
              <a:spAutoFit/>
            </a:bodyPr>
            <a:lstStyle/>
            <a:p>
              <a:pPr algn="ctr"/>
              <a:r>
                <a:rPr lang="en-US" sz="1600" b="1" i="1" dirty="0" smtClean="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rPr>
                <a:t>Introduction </a:t>
              </a:r>
            </a:p>
            <a:p>
              <a:pPr algn="ctr"/>
              <a:r>
                <a:rPr lang="en-US" sz="1600" b="1" i="1" dirty="0" err="1" smtClean="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rPr>
                <a:t>Problématique</a:t>
              </a:r>
              <a:r>
                <a:rPr lang="en-US" sz="1600" b="1" i="1" dirty="0" smtClean="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rPr>
                <a:t> </a:t>
              </a:r>
            </a:p>
            <a:p>
              <a:pPr algn="ctr"/>
              <a:r>
                <a:rPr lang="en-US" sz="1600" b="1" i="1" dirty="0" smtClean="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rPr>
                <a:t>solution</a:t>
              </a:r>
              <a:endParaRPr lang="en-US" sz="1600" b="1" i="1" dirty="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endParaRPr>
            </a:p>
          </p:txBody>
        </p:sp>
        <p:grpSp>
          <p:nvGrpSpPr>
            <p:cNvPr id="126" name="Group 41">
              <a:extLst>
                <a:ext uri="{FF2B5EF4-FFF2-40B4-BE49-F238E27FC236}">
                  <a16:creationId xmlns="" xmlns:a16="http://schemas.microsoft.com/office/drawing/2014/main" id="{2F64701E-F31D-4C6B-9219-1EE401EA8FC0}"/>
                </a:ext>
              </a:extLst>
            </p:cNvPr>
            <p:cNvGrpSpPr/>
            <p:nvPr/>
          </p:nvGrpSpPr>
          <p:grpSpPr>
            <a:xfrm>
              <a:off x="1960039" y="400287"/>
              <a:ext cx="769257" cy="769257"/>
              <a:chOff x="1742328" y="400287"/>
              <a:chExt cx="769257" cy="769257"/>
            </a:xfrm>
          </p:grpSpPr>
          <p:sp>
            <p:nvSpPr>
              <p:cNvPr id="132" name="Oval 27">
                <a:extLst>
                  <a:ext uri="{FF2B5EF4-FFF2-40B4-BE49-F238E27FC236}">
                    <a16:creationId xmlns="" xmlns:a16="http://schemas.microsoft.com/office/drawing/2014/main"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3" name="Oval 28">
                <a:extLst>
                  <a:ext uri="{FF2B5EF4-FFF2-40B4-BE49-F238E27FC236}">
                    <a16:creationId xmlns="" xmlns:a16="http://schemas.microsoft.com/office/drawing/2014/main"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cxnSp>
          <p:nvCxnSpPr>
            <p:cNvPr id="127" name="Straight Connector 43">
              <a:extLst>
                <a:ext uri="{FF2B5EF4-FFF2-40B4-BE49-F238E27FC236}">
                  <a16:creationId xmlns="" xmlns:a16="http://schemas.microsoft.com/office/drawing/2014/main" id="{B1AFB019-8DC7-4C04-9081-61E2B3AF30CF}"/>
                </a:ext>
              </a:extLst>
            </p:cNvPr>
            <p:cNvCxnSpPr>
              <a:cxnSpLocks/>
              <a:stCxn id="132" idx="4"/>
              <a:endCxn id="124"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Freeform: Shape 66">
              <a:extLst>
                <a:ext uri="{FF2B5EF4-FFF2-40B4-BE49-F238E27FC236}">
                  <a16:creationId xmlns=""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9" name="Freeform: Shape 70">
              <a:extLst>
                <a:ext uri="{FF2B5EF4-FFF2-40B4-BE49-F238E27FC236}">
                  <a16:creationId xmlns=""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0" name="Freeform: Shape 72">
              <a:extLst>
                <a:ext uri="{FF2B5EF4-FFF2-40B4-BE49-F238E27FC236}">
                  <a16:creationId xmlns=""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1" name="TextBox 109">
              <a:extLst>
                <a:ext uri="{FF2B5EF4-FFF2-40B4-BE49-F238E27FC236}">
                  <a16:creationId xmlns="" xmlns:a16="http://schemas.microsoft.com/office/drawing/2014/main" id="{30AB8D3D-0B6D-4A3E-AEA3-75150ED9E562}"/>
                </a:ext>
              </a:extLst>
            </p:cNvPr>
            <p:cNvSpPr txBox="1"/>
            <p:nvPr/>
          </p:nvSpPr>
          <p:spPr>
            <a:xfrm>
              <a:off x="1978453" y="4294449"/>
              <a:ext cx="184731" cy="307777"/>
            </a:xfrm>
            <a:prstGeom prst="rect">
              <a:avLst/>
            </a:prstGeom>
            <a:noFill/>
          </p:spPr>
          <p:txBody>
            <a:bodyPr wrap="none" rtlCol="0">
              <a:spAutoFit/>
            </a:bodyPr>
            <a:lstStyle/>
            <a:p>
              <a:endParaRPr lang="en-US" sz="1400" b="1" i="1" dirty="0">
                <a:effectLst>
                  <a:outerShdw blurRad="38100" dist="38100" dir="2700000" algn="tl">
                    <a:srgbClr val="000000">
                      <a:alpha val="43137"/>
                    </a:srgbClr>
                  </a:outerShdw>
                </a:effectLst>
                <a:latin typeface="Century Gothic" panose="020B0502020202020204" pitchFamily="34" charset="0"/>
              </a:endParaRPr>
            </a:p>
          </p:txBody>
        </p:sp>
      </p:grpSp>
      <p:grpSp>
        <p:nvGrpSpPr>
          <p:cNvPr id="134" name="Group 1">
            <a:extLst>
              <a:ext uri="{FF2B5EF4-FFF2-40B4-BE49-F238E27FC236}">
                <a16:creationId xmlns="" xmlns:a16="http://schemas.microsoft.com/office/drawing/2014/main" id="{E9257BD5-7609-4C83-AD03-33FF14164024}"/>
              </a:ext>
            </a:extLst>
          </p:cNvPr>
          <p:cNvGrpSpPr/>
          <p:nvPr/>
        </p:nvGrpSpPr>
        <p:grpSpPr>
          <a:xfrm>
            <a:off x="9694596" y="859326"/>
            <a:ext cx="2208628" cy="5714698"/>
            <a:chOff x="1231952" y="400287"/>
            <a:chExt cx="2208628" cy="5714698"/>
          </a:xfrm>
          <a:solidFill>
            <a:srgbClr val="FF5B5B">
              <a:alpha val="98039"/>
            </a:srgbClr>
          </a:solidFill>
        </p:grpSpPr>
        <p:sp>
          <p:nvSpPr>
            <p:cNvPr id="135" name="Oval 94">
              <a:extLst>
                <a:ext uri="{FF2B5EF4-FFF2-40B4-BE49-F238E27FC236}">
                  <a16:creationId xmlns="" xmlns:a16="http://schemas.microsoft.com/office/drawing/2014/main" id="{1BC12887-63DE-4338-9904-5BC6DB12E994}"/>
                </a:ext>
              </a:extLst>
            </p:cNvPr>
            <p:cNvSpPr/>
            <p:nvPr/>
          </p:nvSpPr>
          <p:spPr>
            <a:xfrm>
              <a:off x="1480949" y="6043988"/>
              <a:ext cx="1794737" cy="70997"/>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6" name="Freeform: Shape 69">
              <a:extLst>
                <a:ext uri="{FF2B5EF4-FFF2-40B4-BE49-F238E27FC236}">
                  <a16:creationId xmlns=""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7" name="Freeform: Shape 17">
              <a:extLst>
                <a:ext uri="{FF2B5EF4-FFF2-40B4-BE49-F238E27FC236}">
                  <a16:creationId xmlns="" xmlns:a16="http://schemas.microsoft.com/office/drawing/2014/main"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p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effectLst>
                  <a:outerShdw blurRad="38100" dist="38100" dir="2700000" algn="tl">
                    <a:srgbClr val="000000">
                      <a:alpha val="43137"/>
                    </a:srgbClr>
                  </a:outerShdw>
                </a:effectLst>
              </a:endParaRPr>
            </a:p>
          </p:txBody>
        </p:sp>
        <p:sp>
          <p:nvSpPr>
            <p:cNvPr id="138" name="TextBox 110">
              <a:extLst>
                <a:ext uri="{FF2B5EF4-FFF2-40B4-BE49-F238E27FC236}">
                  <a16:creationId xmlns="" xmlns:a16="http://schemas.microsoft.com/office/drawing/2014/main" id="{2D87A166-A63D-40E6-A1A5-C6B78D047052}"/>
                </a:ext>
              </a:extLst>
            </p:cNvPr>
            <p:cNvSpPr txBox="1"/>
            <p:nvPr/>
          </p:nvSpPr>
          <p:spPr>
            <a:xfrm>
              <a:off x="1487827" y="4734543"/>
              <a:ext cx="1700505" cy="584775"/>
            </a:xfrm>
            <a:prstGeom prst="rect">
              <a:avLst/>
            </a:prstGeom>
            <a:grpFill/>
          </p:spPr>
          <p:txBody>
            <a:bodyPr wrap="square" rtlCol="0">
              <a:spAutoFit/>
            </a:bodyPr>
            <a:lstStyle/>
            <a:p>
              <a:pPr lvl="0" algn="ctr"/>
              <a:r>
                <a:rPr lang="fr-FR" sz="1600" b="1" dirty="0" smtClean="0">
                  <a:latin typeface="Roboto"/>
                  <a:ea typeface="Roboto"/>
                  <a:cs typeface="Roboto"/>
                  <a:sym typeface="Roboto"/>
                </a:rPr>
                <a:t>Démonstration</a:t>
              </a:r>
              <a:endParaRPr lang="fr-FR" sz="1600" b="1" dirty="0"/>
            </a:p>
            <a:p>
              <a:pPr algn="ctr"/>
              <a:endParaRPr lang="en-US" sz="1600" b="1" i="1" dirty="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endParaRPr>
            </a:p>
          </p:txBody>
        </p:sp>
        <p:grpSp>
          <p:nvGrpSpPr>
            <p:cNvPr id="139" name="Group 41">
              <a:extLst>
                <a:ext uri="{FF2B5EF4-FFF2-40B4-BE49-F238E27FC236}">
                  <a16:creationId xmlns="" xmlns:a16="http://schemas.microsoft.com/office/drawing/2014/main" id="{2F64701E-F31D-4C6B-9219-1EE401EA8FC0}"/>
                </a:ext>
              </a:extLst>
            </p:cNvPr>
            <p:cNvGrpSpPr/>
            <p:nvPr/>
          </p:nvGrpSpPr>
          <p:grpSpPr>
            <a:xfrm>
              <a:off x="1960039" y="400287"/>
              <a:ext cx="769257" cy="769257"/>
              <a:chOff x="1742328" y="400287"/>
              <a:chExt cx="769257" cy="769257"/>
            </a:xfrm>
            <a:grpFill/>
          </p:grpSpPr>
          <p:sp>
            <p:nvSpPr>
              <p:cNvPr id="144" name="Oval 27">
                <a:extLst>
                  <a:ext uri="{FF2B5EF4-FFF2-40B4-BE49-F238E27FC236}">
                    <a16:creationId xmlns="" xmlns:a16="http://schemas.microsoft.com/office/drawing/2014/main" id="{982E62F5-DD20-4F0B-BB5C-E1CB87472CE4}"/>
                  </a:ext>
                </a:extLst>
              </p:cNvPr>
              <p:cNvSpPr/>
              <p:nvPr/>
            </p:nvSpPr>
            <p:spPr>
              <a:xfrm>
                <a:off x="1742328" y="400287"/>
                <a:ext cx="769257" cy="76925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45" name="Oval 28">
                <a:extLst>
                  <a:ext uri="{FF2B5EF4-FFF2-40B4-BE49-F238E27FC236}">
                    <a16:creationId xmlns="" xmlns:a16="http://schemas.microsoft.com/office/drawing/2014/main" id="{34B2BBF9-0535-47F9-8B63-D311C6F9FADA}"/>
                  </a:ext>
                </a:extLst>
              </p:cNvPr>
              <p:cNvSpPr/>
              <p:nvPr/>
            </p:nvSpPr>
            <p:spPr>
              <a:xfrm>
                <a:off x="1917637" y="575111"/>
                <a:ext cx="418638" cy="418638"/>
              </a:xfrm>
              <a:prstGeom prst="ellipse">
                <a:avLst/>
              </a:prstGeom>
              <a:grpFill/>
              <a:ln>
                <a:solidFill>
                  <a:srgbClr val="FF5B5B"/>
                </a:soli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cxnSp>
          <p:nvCxnSpPr>
            <p:cNvPr id="140" name="Straight Connector 43">
              <a:extLst>
                <a:ext uri="{FF2B5EF4-FFF2-40B4-BE49-F238E27FC236}">
                  <a16:creationId xmlns="" xmlns:a16="http://schemas.microsoft.com/office/drawing/2014/main" id="{B1AFB019-8DC7-4C04-9081-61E2B3AF30CF}"/>
                </a:ext>
              </a:extLst>
            </p:cNvPr>
            <p:cNvCxnSpPr>
              <a:cxnSpLocks/>
              <a:stCxn id="144" idx="4"/>
              <a:endCxn id="137" idx="5"/>
            </p:cNvCxnSpPr>
            <p:nvPr/>
          </p:nvCxnSpPr>
          <p:spPr>
            <a:xfrm flipH="1">
              <a:off x="2336266" y="1169544"/>
              <a:ext cx="8402" cy="265134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Freeform: Shape 66">
              <a:extLst>
                <a:ext uri="{FF2B5EF4-FFF2-40B4-BE49-F238E27FC236}">
                  <a16:creationId xmlns=""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42" name="Freeform: Shape 70">
              <a:extLst>
                <a:ext uri="{FF2B5EF4-FFF2-40B4-BE49-F238E27FC236}">
                  <a16:creationId xmlns=""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43" name="Freeform: Shape 72">
              <a:extLst>
                <a:ext uri="{FF2B5EF4-FFF2-40B4-BE49-F238E27FC236}">
                  <a16:creationId xmlns=""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sp>
        <p:nvSpPr>
          <p:cNvPr id="146" name="Ellipse 145"/>
          <p:cNvSpPr/>
          <p:nvPr/>
        </p:nvSpPr>
        <p:spPr>
          <a:xfrm>
            <a:off x="4016757" y="141453"/>
            <a:ext cx="4028847" cy="6136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i="1" dirty="0" smtClean="0">
                <a:effectLst>
                  <a:outerShdw blurRad="38100" dist="38100" dir="2700000" algn="tl">
                    <a:srgbClr val="000000">
                      <a:alpha val="43137"/>
                    </a:srgbClr>
                  </a:outerShdw>
                </a:effectLst>
              </a:rPr>
              <a:t>Plan de travail</a:t>
            </a:r>
            <a:endParaRPr lang="fr-FR" b="1" i="1" dirty="0">
              <a:effectLst>
                <a:outerShdw blurRad="38100" dist="38100" dir="2700000" algn="tl">
                  <a:srgbClr val="000000">
                    <a:alpha val="43137"/>
                  </a:srgbClr>
                </a:outerShdw>
              </a:effectLst>
            </a:endParaRPr>
          </a:p>
        </p:txBody>
      </p:sp>
      <p:grpSp>
        <p:nvGrpSpPr>
          <p:cNvPr id="67" name="Group 3">
            <a:extLst>
              <a:ext uri="{FF2B5EF4-FFF2-40B4-BE49-F238E27FC236}">
                <a16:creationId xmlns="" xmlns:a16="http://schemas.microsoft.com/office/drawing/2014/main" id="{2E74503D-3E31-4501-ACC1-9E54432DCB14}"/>
              </a:ext>
            </a:extLst>
          </p:cNvPr>
          <p:cNvGrpSpPr/>
          <p:nvPr/>
        </p:nvGrpSpPr>
        <p:grpSpPr>
          <a:xfrm>
            <a:off x="7452541" y="859326"/>
            <a:ext cx="2208628" cy="5340577"/>
            <a:chOff x="4864290" y="359569"/>
            <a:chExt cx="2208628" cy="5340577"/>
          </a:xfrm>
        </p:grpSpPr>
        <p:sp>
          <p:nvSpPr>
            <p:cNvPr id="68" name="Freeform: Shape 79">
              <a:extLst>
                <a:ext uri="{FF2B5EF4-FFF2-40B4-BE49-F238E27FC236}">
                  <a16:creationId xmlns=""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69" name="Freeform: Shape 19">
              <a:extLst>
                <a:ext uri="{FF2B5EF4-FFF2-40B4-BE49-F238E27FC236}">
                  <a16:creationId xmlns=""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solidFill>
              <a:schemeClr val="accent1"/>
            </a:soli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grpSp>
          <p:nvGrpSpPr>
            <p:cNvPr id="76" name="Group 39">
              <a:extLst>
                <a:ext uri="{FF2B5EF4-FFF2-40B4-BE49-F238E27FC236}">
                  <a16:creationId xmlns=""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90" name="Oval 31">
                <a:extLst>
                  <a:ext uri="{FF2B5EF4-FFF2-40B4-BE49-F238E27FC236}">
                    <a16:creationId xmlns=""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91" name="Oval 32">
                <a:extLst>
                  <a:ext uri="{FF2B5EF4-FFF2-40B4-BE49-F238E27FC236}">
                    <a16:creationId xmlns="" xmlns:a16="http://schemas.microsoft.com/office/drawing/2014/main" id="{62897699-3D79-4867-97B6-52C3DCD0AE86}"/>
                  </a:ext>
                </a:extLst>
              </p:cNvPr>
              <p:cNvSpPr/>
              <p:nvPr/>
            </p:nvSpPr>
            <p:spPr>
              <a:xfrm>
                <a:off x="4674179" y="575111"/>
                <a:ext cx="418638" cy="418638"/>
              </a:xfrm>
              <a:prstGeom prst="ellipse">
                <a:avLst/>
              </a:prstGeom>
              <a:solidFill>
                <a:schemeClr val="accent1"/>
              </a:soli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i="1">
                  <a:effectLst>
                    <a:outerShdw blurRad="38100" dist="38100" dir="2700000" algn="tl">
                      <a:srgbClr val="000000">
                        <a:alpha val="43137"/>
                      </a:srgbClr>
                    </a:outerShdw>
                  </a:effectLst>
                </a:endParaRPr>
              </a:p>
            </p:txBody>
          </p:sp>
        </p:grpSp>
        <p:cxnSp>
          <p:nvCxnSpPr>
            <p:cNvPr id="84" name="Straight Connector 52">
              <a:extLst>
                <a:ext uri="{FF2B5EF4-FFF2-40B4-BE49-F238E27FC236}">
                  <a16:creationId xmlns="" xmlns:a16="http://schemas.microsoft.com/office/drawing/2014/main" id="{CCCF36B1-C983-4D8D-A2BC-232598546795}"/>
                </a:ext>
              </a:extLst>
            </p:cNvPr>
            <p:cNvCxnSpPr>
              <a:cxnSpLocks/>
              <a:stCxn id="90" idx="4"/>
              <a:endCxn id="69"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Freeform: Shape 80">
              <a:extLst>
                <a:ext uri="{FF2B5EF4-FFF2-40B4-BE49-F238E27FC236}">
                  <a16:creationId xmlns=""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86" name="Freeform: Shape 81">
              <a:extLst>
                <a:ext uri="{FF2B5EF4-FFF2-40B4-BE49-F238E27FC236}">
                  <a16:creationId xmlns=""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87" name="Freeform: Shape 82">
              <a:extLst>
                <a:ext uri="{FF2B5EF4-FFF2-40B4-BE49-F238E27FC236}">
                  <a16:creationId xmlns=""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88" name="Oval 96">
              <a:extLst>
                <a:ext uri="{FF2B5EF4-FFF2-40B4-BE49-F238E27FC236}">
                  <a16:creationId xmlns=""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89" name="TextBox 113">
              <a:extLst>
                <a:ext uri="{FF2B5EF4-FFF2-40B4-BE49-F238E27FC236}">
                  <a16:creationId xmlns="" xmlns:a16="http://schemas.microsoft.com/office/drawing/2014/main" id="{BC33EEB7-A335-44CA-B7DA-88683F00B158}"/>
                </a:ext>
              </a:extLst>
            </p:cNvPr>
            <p:cNvSpPr txBox="1"/>
            <p:nvPr/>
          </p:nvSpPr>
          <p:spPr>
            <a:xfrm>
              <a:off x="5086803" y="4305317"/>
              <a:ext cx="1700505" cy="338554"/>
            </a:xfrm>
            <a:prstGeom prst="rect">
              <a:avLst/>
            </a:prstGeom>
            <a:noFill/>
          </p:spPr>
          <p:txBody>
            <a:bodyPr wrap="square" rtlCol="0">
              <a:spAutoFit/>
            </a:bodyPr>
            <a:lstStyle/>
            <a:p>
              <a:pPr lvl="0" algn="ctr"/>
              <a:r>
                <a:rPr lang="en-US" sz="1600" b="1" i="1" dirty="0">
                  <a:solidFill>
                    <a:schemeClr val="tx1">
                      <a:lumMod val="85000"/>
                      <a:lumOff val="15000"/>
                    </a:schemeClr>
                  </a:solidFill>
                  <a:effectLst>
                    <a:outerShdw blurRad="38100" dist="38100" dir="2700000" algn="tl">
                      <a:srgbClr val="000000">
                        <a:alpha val="43137"/>
                      </a:srgbClr>
                    </a:outerShdw>
                  </a:effectLst>
                  <a:latin typeface="Century Gothic" panose="020B0502020202020204" pitchFamily="34" charset="0"/>
                </a:rPr>
                <a:t>Conclusion</a:t>
              </a:r>
              <a:endParaRPr lang="fr-FR" sz="1600" dirty="0"/>
            </a:p>
          </p:txBody>
        </p:sp>
      </p:grpSp>
    </p:spTree>
    <p:extLst>
      <p:ext uri="{BB962C8B-B14F-4D97-AF65-F5344CB8AC3E}">
        <p14:creationId xmlns:p14="http://schemas.microsoft.com/office/powerpoint/2010/main" val="30646596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14:presetBounceEnd="48000">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14:bounceEnd="48000">
                                          <p:cBhvr additive="base">
                                            <p:cTn id="7" dur="2000" fill="hold"/>
                                            <p:tgtEl>
                                              <p:spTgt spid="121"/>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14:presetBounceEnd="44000">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14:bounceEnd="44000">
                                          <p:cBhvr additive="base">
                                            <p:cTn id="13" dur="2000" fill="hold"/>
                                            <p:tgtEl>
                                              <p:spTgt spid="97"/>
                                            </p:tgtEl>
                                            <p:attrNameLst>
                                              <p:attrName>ppt_x</p:attrName>
                                            </p:attrNameLst>
                                          </p:cBhvr>
                                          <p:tavLst>
                                            <p:tav tm="0">
                                              <p:val>
                                                <p:strVal val="0-#ppt_w/2"/>
                                              </p:val>
                                            </p:tav>
                                            <p:tav tm="100000">
                                              <p:val>
                                                <p:strVal val="#ppt_x"/>
                                              </p:val>
                                            </p:tav>
                                          </p:tavLst>
                                        </p:anim>
                                        <p:anim calcmode="lin" valueType="num" p14:bounceEnd="44000">
                                          <p:cBhvr additive="base">
                                            <p:cTn id="14"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14:presetBounceEnd="44000">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14:bounceEnd="44000">
                                          <p:cBhvr additive="base">
                                            <p:cTn id="19" dur="2000" fill="hold"/>
                                            <p:tgtEl>
                                              <p:spTgt spid="109"/>
                                            </p:tgtEl>
                                            <p:attrNameLst>
                                              <p:attrName>ppt_x</p:attrName>
                                            </p:attrNameLst>
                                          </p:cBhvr>
                                          <p:tavLst>
                                            <p:tav tm="0">
                                              <p:val>
                                                <p:strVal val="0-#ppt_w/2"/>
                                              </p:val>
                                            </p:tav>
                                            <p:tav tm="100000">
                                              <p:val>
                                                <p:strVal val="#ppt_x"/>
                                              </p:val>
                                            </p:tav>
                                          </p:tavLst>
                                        </p:anim>
                                        <p:anim calcmode="lin" valueType="num" p14:bounceEnd="44000">
                                          <p:cBhvr additive="base">
                                            <p:cTn id="20" dur="20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28000" fill="hold" nodeType="clickEffect" p14:presetBounceEnd="44000">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14:bounceEnd="44000">
                                          <p:cBhvr additive="base">
                                            <p:cTn id="25" dur="3600" fill="hold"/>
                                            <p:tgtEl>
                                              <p:spTgt spid="67"/>
                                            </p:tgtEl>
                                            <p:attrNameLst>
                                              <p:attrName>ppt_x</p:attrName>
                                            </p:attrNameLst>
                                          </p:cBhvr>
                                          <p:tavLst>
                                            <p:tav tm="0">
                                              <p:val>
                                                <p:strVal val="0-#ppt_w/2"/>
                                              </p:val>
                                            </p:tav>
                                            <p:tav tm="100000">
                                              <p:val>
                                                <p:strVal val="#ppt_x"/>
                                              </p:val>
                                            </p:tav>
                                          </p:tavLst>
                                        </p:anim>
                                        <p:anim calcmode="lin" valueType="num" p14:bounceEnd="44000">
                                          <p:cBhvr additive="base">
                                            <p:cTn id="26" dur="36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9000" fill="hold" nodeType="clickEffect" p14:presetBounceEnd="48000">
                                      <p:stCondLst>
                                        <p:cond delay="0"/>
                                      </p:stCondLst>
                                      <p:childTnLst>
                                        <p:set>
                                          <p:cBhvr>
                                            <p:cTn id="30" dur="1" fill="hold">
                                              <p:stCondLst>
                                                <p:cond delay="0"/>
                                              </p:stCondLst>
                                            </p:cTn>
                                            <p:tgtEl>
                                              <p:spTgt spid="134"/>
                                            </p:tgtEl>
                                            <p:attrNameLst>
                                              <p:attrName>style.visibility</p:attrName>
                                            </p:attrNameLst>
                                          </p:cBhvr>
                                          <p:to>
                                            <p:strVal val="visible"/>
                                          </p:to>
                                        </p:set>
                                        <p:anim calcmode="lin" valueType="num" p14:bounceEnd="48000">
                                          <p:cBhvr additive="base">
                                            <p:cTn id="31" dur="2000" fill="hold"/>
                                            <p:tgtEl>
                                              <p:spTgt spid="134"/>
                                            </p:tgtEl>
                                            <p:attrNameLst>
                                              <p:attrName>ppt_x</p:attrName>
                                            </p:attrNameLst>
                                          </p:cBhvr>
                                          <p:tavLst>
                                            <p:tav tm="0">
                                              <p:val>
                                                <p:strVal val="1+#ppt_w/2"/>
                                              </p:val>
                                            </p:tav>
                                            <p:tav tm="100000">
                                              <p:val>
                                                <p:strVal val="#ppt_x"/>
                                              </p:val>
                                            </p:tav>
                                          </p:tavLst>
                                        </p:anim>
                                        <p:anim calcmode="lin" valueType="num" p14:bounceEnd="48000">
                                          <p:cBhvr additive="base">
                                            <p:cTn id="32" dur="2000" fill="hold"/>
                                            <p:tgtEl>
                                              <p:spTgt spid="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2000" fill="hold"/>
                                            <p:tgtEl>
                                              <p:spTgt spid="121"/>
                                            </p:tgtEl>
                                            <p:attrNameLst>
                                              <p:attrName>ppt_x</p:attrName>
                                            </p:attrNameLst>
                                          </p:cBhvr>
                                          <p:tavLst>
                                            <p:tav tm="0">
                                              <p:val>
                                                <p:strVal val="0-#ppt_w/2"/>
                                              </p:val>
                                            </p:tav>
                                            <p:tav tm="100000">
                                              <p:val>
                                                <p:strVal val="#ppt_x"/>
                                              </p:val>
                                            </p:tav>
                                          </p:tavLst>
                                        </p:anim>
                                        <p:anim calcmode="lin" valueType="num">
                                          <p:cBhvr additive="base">
                                            <p:cTn id="8" dur="20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2000" fill="hold"/>
                                            <p:tgtEl>
                                              <p:spTgt spid="97"/>
                                            </p:tgtEl>
                                            <p:attrNameLst>
                                              <p:attrName>ppt_x</p:attrName>
                                            </p:attrNameLst>
                                          </p:cBhvr>
                                          <p:tavLst>
                                            <p:tav tm="0">
                                              <p:val>
                                                <p:strVal val="0-#ppt_w/2"/>
                                              </p:val>
                                            </p:tav>
                                            <p:tav tm="100000">
                                              <p:val>
                                                <p:strVal val="#ppt_x"/>
                                              </p:val>
                                            </p:tav>
                                          </p:tavLst>
                                        </p:anim>
                                        <p:anim calcmode="lin" valueType="num">
                                          <p:cBhvr additive="base">
                                            <p:cTn id="14"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additive="base">
                                            <p:cTn id="19" dur="2000" fill="hold"/>
                                            <p:tgtEl>
                                              <p:spTgt spid="109"/>
                                            </p:tgtEl>
                                            <p:attrNameLst>
                                              <p:attrName>ppt_x</p:attrName>
                                            </p:attrNameLst>
                                          </p:cBhvr>
                                          <p:tavLst>
                                            <p:tav tm="0">
                                              <p:val>
                                                <p:strVal val="0-#ppt_w/2"/>
                                              </p:val>
                                            </p:tav>
                                            <p:tav tm="100000">
                                              <p:val>
                                                <p:strVal val="#ppt_x"/>
                                              </p:val>
                                            </p:tav>
                                          </p:tavLst>
                                        </p:anim>
                                        <p:anim calcmode="lin" valueType="num">
                                          <p:cBhvr additive="base">
                                            <p:cTn id="20" dur="20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2800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3600" fill="hold"/>
                                            <p:tgtEl>
                                              <p:spTgt spid="67"/>
                                            </p:tgtEl>
                                            <p:attrNameLst>
                                              <p:attrName>ppt_x</p:attrName>
                                            </p:attrNameLst>
                                          </p:cBhvr>
                                          <p:tavLst>
                                            <p:tav tm="0">
                                              <p:val>
                                                <p:strVal val="0-#ppt_w/2"/>
                                              </p:val>
                                            </p:tav>
                                            <p:tav tm="100000">
                                              <p:val>
                                                <p:strVal val="#ppt_x"/>
                                              </p:val>
                                            </p:tav>
                                          </p:tavLst>
                                        </p:anim>
                                        <p:anim calcmode="lin" valueType="num">
                                          <p:cBhvr additive="base">
                                            <p:cTn id="26" dur="36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9000" fill="hold" nodeType="clickEffect">
                                      <p:stCondLst>
                                        <p:cond delay="0"/>
                                      </p:stCondLst>
                                      <p:childTnLst>
                                        <p:set>
                                          <p:cBhvr>
                                            <p:cTn id="30" dur="1" fill="hold">
                                              <p:stCondLst>
                                                <p:cond delay="0"/>
                                              </p:stCondLst>
                                            </p:cTn>
                                            <p:tgtEl>
                                              <p:spTgt spid="134"/>
                                            </p:tgtEl>
                                            <p:attrNameLst>
                                              <p:attrName>style.visibility</p:attrName>
                                            </p:attrNameLst>
                                          </p:cBhvr>
                                          <p:to>
                                            <p:strVal val="visible"/>
                                          </p:to>
                                        </p:set>
                                        <p:anim calcmode="lin" valueType="num">
                                          <p:cBhvr additive="base">
                                            <p:cTn id="31" dur="2000" fill="hold"/>
                                            <p:tgtEl>
                                              <p:spTgt spid="134"/>
                                            </p:tgtEl>
                                            <p:attrNameLst>
                                              <p:attrName>ppt_x</p:attrName>
                                            </p:attrNameLst>
                                          </p:cBhvr>
                                          <p:tavLst>
                                            <p:tav tm="0">
                                              <p:val>
                                                <p:strVal val="1+#ppt_w/2"/>
                                              </p:val>
                                            </p:tav>
                                            <p:tav tm="100000">
                                              <p:val>
                                                <p:strVal val="#ppt_x"/>
                                              </p:val>
                                            </p:tav>
                                          </p:tavLst>
                                        </p:anim>
                                        <p:anim calcmode="lin" valueType="num">
                                          <p:cBhvr additive="base">
                                            <p:cTn id="32" dur="2000" fill="hold"/>
                                            <p:tgtEl>
                                              <p:spTgt spid="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:rapports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852870" y="1039585"/>
            <a:ext cx="10074166" cy="5391806"/>
          </a:xfrm>
          <a:prstGeom prst="rect">
            <a:avLst/>
          </a:prstGeom>
          <a:noFill/>
          <a:ln>
            <a:noFill/>
          </a:ln>
        </p:spPr>
      </p:pic>
      <p:pic>
        <p:nvPicPr>
          <p:cNvPr id="10" name="Image 9" descr="1632639564745"/>
          <p:cNvPicPr/>
          <p:nvPr/>
        </p:nvPicPr>
        <p:blipFill>
          <a:blip r:embed="rId3">
            <a:extLst>
              <a:ext uri="{28A0092B-C50C-407E-A947-70E740481C1C}">
                <a14:useLocalDpi xmlns:a14="http://schemas.microsoft.com/office/drawing/2010/main" val="0"/>
              </a:ext>
            </a:extLst>
          </a:blip>
          <a:srcRect/>
          <a:stretch>
            <a:fillRect/>
          </a:stretch>
        </p:blipFill>
        <p:spPr bwMode="auto">
          <a:xfrm>
            <a:off x="1413532" y="641064"/>
            <a:ext cx="1860550" cy="1450340"/>
          </a:xfrm>
          <a:prstGeom prst="rect">
            <a:avLst/>
          </a:prstGeom>
          <a:noFill/>
        </p:spPr>
      </p:pic>
    </p:spTree>
    <p:extLst>
      <p:ext uri="{BB962C8B-B14F-4D97-AF65-F5344CB8AC3E}">
        <p14:creationId xmlns:p14="http://schemas.microsoft.com/office/powerpoint/2010/main" val="30643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:client</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328" y="779107"/>
            <a:ext cx="11546708" cy="5344511"/>
          </a:xfrm>
          <a:prstGeom prst="rect">
            <a:avLst/>
          </a:prstGeom>
          <a:noFill/>
          <a:ln>
            <a:noFill/>
          </a:ln>
        </p:spPr>
      </p:pic>
      <p:pic>
        <p:nvPicPr>
          <p:cNvPr id="10" name="Image 9" descr="1632639564740"/>
          <p:cNvPicPr/>
          <p:nvPr/>
        </p:nvPicPr>
        <p:blipFill>
          <a:blip r:embed="rId3">
            <a:extLst>
              <a:ext uri="{28A0092B-C50C-407E-A947-70E740481C1C}">
                <a14:useLocalDpi xmlns:a14="http://schemas.microsoft.com/office/drawing/2010/main" val="0"/>
              </a:ext>
            </a:extLst>
          </a:blip>
          <a:srcRect/>
          <a:stretch>
            <a:fillRect/>
          </a:stretch>
        </p:blipFill>
        <p:spPr bwMode="auto">
          <a:xfrm>
            <a:off x="751169" y="779108"/>
            <a:ext cx="2078858" cy="1740343"/>
          </a:xfrm>
          <a:prstGeom prst="rect">
            <a:avLst/>
          </a:prstGeom>
          <a:noFill/>
        </p:spPr>
      </p:pic>
    </p:spTree>
    <p:extLst>
      <p:ext uri="{BB962C8B-B14F-4D97-AF65-F5344CB8AC3E}">
        <p14:creationId xmlns:p14="http://schemas.microsoft.com/office/powerpoint/2010/main" val="349237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5845"/>
            <a:ext cx="12192000" cy="4882155"/>
          </a:xfrm>
          <a:prstGeom prst="rect">
            <a:avLst/>
          </a:prstGeom>
        </p:spPr>
      </p:pic>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:les chambres</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10" name="Image 9" descr="C:\Users\ibelm\AppData\Local\Microsoft\Windows\INetCache\Content.Word\163263956473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928" y="845393"/>
            <a:ext cx="2364658" cy="1771759"/>
          </a:xfrm>
          <a:prstGeom prst="rect">
            <a:avLst/>
          </a:prstGeom>
          <a:noFill/>
          <a:ln>
            <a:noFill/>
          </a:ln>
        </p:spPr>
      </p:pic>
    </p:spTree>
    <p:extLst>
      <p:ext uri="{BB962C8B-B14F-4D97-AF65-F5344CB8AC3E}">
        <p14:creationId xmlns:p14="http://schemas.microsoft.com/office/powerpoint/2010/main" val="35712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6"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a:solidFill>
                  <a:schemeClr val="lt1"/>
                </a:solidFill>
                <a:effectLst>
                  <a:outerShdw blurRad="38100" dist="38100" dir="2700000" algn="tl">
                    <a:srgbClr val="000000">
                      <a:alpha val="43137"/>
                    </a:srgbClr>
                  </a:outerShdw>
                </a:effectLst>
                <a:latin typeface="Calibri"/>
                <a:ea typeface="Calibri"/>
                <a:cs typeface="Calibri"/>
                <a:sym typeface="Calibri"/>
              </a:rPr>
              <a:t>3</a:t>
            </a:r>
            <a:endPar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7" name="Google Shape;117;p16"/>
          <p:cNvSpPr txBox="1">
            <a:spLocks/>
          </p:cNvSpPr>
          <p:nvPr/>
        </p:nvSpPr>
        <p:spPr>
          <a:xfrm>
            <a:off x="396328" y="28861"/>
            <a:ext cx="9547772"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b="1" dirty="0" smtClean="0">
                <a:solidFill>
                  <a:schemeClr val="bg1"/>
                </a:solidFill>
              </a:rPr>
              <a:t> interface secondaire</a:t>
            </a:r>
            <a:r>
              <a:rPr lang="fr-FR" sz="2800" b="1" dirty="0">
                <a:solidFill>
                  <a:schemeClr val="bg1"/>
                </a:solidFill>
              </a:rPr>
              <a:t> </a:t>
            </a:r>
            <a:r>
              <a:rPr lang="fr-FR" sz="2800" b="1" dirty="0" smtClean="0">
                <a:solidFill>
                  <a:schemeClr val="bg1"/>
                </a:solidFill>
              </a:rPr>
              <a:t>:paramètres du restaurant </a:t>
            </a:r>
            <a:endParaRPr lang="en-US" sz="2800" b="1" i="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546453" y="1188307"/>
            <a:ext cx="10686831" cy="5289440"/>
          </a:xfrm>
          <a:prstGeom prst="rect">
            <a:avLst/>
          </a:prstGeom>
          <a:noFill/>
          <a:ln>
            <a:noFill/>
          </a:ln>
        </p:spPr>
      </p:pic>
      <p:pic>
        <p:nvPicPr>
          <p:cNvPr id="10" name="Image 9" descr="1632639564727"/>
          <p:cNvPicPr/>
          <p:nvPr/>
        </p:nvPicPr>
        <p:blipFill>
          <a:blip r:embed="rId3">
            <a:extLst>
              <a:ext uri="{28A0092B-C50C-407E-A947-70E740481C1C}">
                <a14:useLocalDpi xmlns:a14="http://schemas.microsoft.com/office/drawing/2010/main" val="0"/>
              </a:ext>
            </a:extLst>
          </a:blip>
          <a:srcRect/>
          <a:stretch>
            <a:fillRect/>
          </a:stretch>
        </p:blipFill>
        <p:spPr bwMode="auto">
          <a:xfrm>
            <a:off x="396328" y="669926"/>
            <a:ext cx="2152650" cy="1722755"/>
          </a:xfrm>
          <a:prstGeom prst="rect">
            <a:avLst/>
          </a:prstGeom>
          <a:noFill/>
        </p:spPr>
      </p:pic>
    </p:spTree>
    <p:extLst>
      <p:ext uri="{BB962C8B-B14F-4D97-AF65-F5344CB8AC3E}">
        <p14:creationId xmlns:p14="http://schemas.microsoft.com/office/powerpoint/2010/main" val="5138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Conclusion</a:t>
            </a:r>
            <a:endParaRPr dirty="0"/>
          </a:p>
        </p:txBody>
      </p:sp>
      <p:sp>
        <p:nvSpPr>
          <p:cNvPr id="6"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7"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09436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ppt_w</p:attrName>
                                        </p:attrNameLst>
                                      </p:cBhvr>
                                      <p:tavLst>
                                        <p:tav tm="0">
                                          <p:val>
                                            <p:strVal val="0"/>
                                          </p:val>
                                        </p:tav>
                                        <p:tav tm="100000">
                                          <p:val>
                                            <p:strVal val="#ppt_w"/>
                                          </p:val>
                                        </p:tav>
                                      </p:tavLst>
                                    </p:anim>
                                    <p:anim calcmode="lin" valueType="num">
                                      <p:cBhvr additive="base">
                                        <p:cTn id="8" dur="500"/>
                                        <p:tgtEl>
                                          <p:spTgt spid="7"/>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686;p41"/>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1" i="1">
              <a:solidFill>
                <a:schemeClr val="lt1"/>
              </a:solidFill>
              <a:latin typeface="Calibri"/>
              <a:ea typeface="Calibri"/>
              <a:cs typeface="Calibri"/>
              <a:sym typeface="Calibri"/>
            </a:endParaRPr>
          </a:p>
        </p:txBody>
      </p:sp>
      <p:sp>
        <p:nvSpPr>
          <p:cNvPr id="3" name="Google Shape;687;p41"/>
          <p:cNvSpPr/>
          <p:nvPr/>
        </p:nvSpPr>
        <p:spPr>
          <a:xfrm>
            <a:off x="10927036" y="-1"/>
            <a:ext cx="1016000" cy="641065"/>
          </a:xfrm>
          <a:prstGeom prst="parallelogram">
            <a:avLst>
              <a:gd name="adj" fmla="val 25000"/>
            </a:avLst>
          </a:prstGeom>
          <a:solidFill>
            <a:srgbClr val="FF5F5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Calibri"/>
              <a:buNone/>
            </a:pPr>
            <a:r>
              <a:rPr lang="fr-FR" sz="2400" b="1" i="1" dirty="0">
                <a:solidFill>
                  <a:schemeClr val="lt1"/>
                </a:solidFill>
                <a:latin typeface="Calibri"/>
                <a:cs typeface="Calibri"/>
                <a:sym typeface="Calibri"/>
              </a:rPr>
              <a:t>5</a:t>
            </a:r>
            <a:endParaRPr dirty="0"/>
          </a:p>
        </p:txBody>
      </p:sp>
      <p:sp>
        <p:nvSpPr>
          <p:cNvPr id="4" name="Google Shape;688;p41"/>
          <p:cNvSpPr txBox="1"/>
          <p:nvPr/>
        </p:nvSpPr>
        <p:spPr>
          <a:xfrm>
            <a:off x="396328" y="28861"/>
            <a:ext cx="9547772" cy="50370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800"/>
              <a:buFont typeface="Century Gothic"/>
              <a:buNone/>
            </a:pPr>
            <a:r>
              <a:rPr lang="fr-FR" sz="2800" b="1" i="1" dirty="0">
                <a:solidFill>
                  <a:schemeClr val="lt1"/>
                </a:solidFill>
                <a:latin typeface="Century Gothic"/>
                <a:ea typeface="Century Gothic"/>
                <a:cs typeface="Century Gothic"/>
                <a:sym typeface="Century Gothic"/>
              </a:rPr>
              <a:t>Conclusion </a:t>
            </a:r>
            <a:endParaRPr sz="2800" b="1" i="1" dirty="0">
              <a:solidFill>
                <a:schemeClr val="lt1"/>
              </a:solidFill>
              <a:latin typeface="Century Gothic"/>
              <a:ea typeface="Century Gothic"/>
              <a:cs typeface="Century Gothic"/>
              <a:sym typeface="Century Gothic"/>
            </a:endParaRPr>
          </a:p>
        </p:txBody>
      </p:sp>
      <p:grpSp>
        <p:nvGrpSpPr>
          <p:cNvPr id="8" name="Google Shape;235;p18"/>
          <p:cNvGrpSpPr/>
          <p:nvPr/>
        </p:nvGrpSpPr>
        <p:grpSpPr>
          <a:xfrm>
            <a:off x="564826" y="2112059"/>
            <a:ext cx="10362210" cy="4379409"/>
            <a:chOff x="-9422" y="-112712"/>
            <a:chExt cx="3492364" cy="5185723"/>
          </a:xfrm>
        </p:grpSpPr>
        <p:sp>
          <p:nvSpPr>
            <p:cNvPr id="9" name="Google Shape;236;p18"/>
            <p:cNvSpPr txBox="1"/>
            <p:nvPr/>
          </p:nvSpPr>
          <p:spPr>
            <a:xfrm>
              <a:off x="-9422" y="1282004"/>
              <a:ext cx="1774603"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0070C0"/>
                </a:solidFill>
                <a:effectLst>
                  <a:outerShdw blurRad="38100" dist="38100" dir="2700000" algn="tl">
                    <a:srgbClr val="000000">
                      <a:alpha val="43137"/>
                    </a:srgbClr>
                  </a:outerShdw>
                </a:effectLst>
                <a:latin typeface="Arial"/>
                <a:ea typeface="Arial"/>
                <a:cs typeface="Arial"/>
                <a:sym typeface="Arial"/>
              </a:endParaRPr>
            </a:p>
          </p:txBody>
        </p:sp>
        <p:sp>
          <p:nvSpPr>
            <p:cNvPr id="10" name="Google Shape;237;p18"/>
            <p:cNvSpPr txBox="1"/>
            <p:nvPr/>
          </p:nvSpPr>
          <p:spPr>
            <a:xfrm>
              <a:off x="345095" y="-112712"/>
              <a:ext cx="3137847" cy="5185723"/>
            </a:xfrm>
            <a:prstGeom prst="rect">
              <a:avLst/>
            </a:prstGeom>
            <a:noFill/>
            <a:ln>
              <a:noFill/>
            </a:ln>
          </p:spPr>
          <p:txBody>
            <a:bodyPr spcFirstLastPara="1" wrap="square" lIns="91425" tIns="45700" rIns="91425" bIns="45700" anchor="t" anchorCtr="0">
              <a:noAutofit/>
            </a:bodyPr>
            <a:lstStyle/>
            <a:p>
              <a:r>
                <a:rPr lang="fr-FR" sz="2400" b="1" i="1" dirty="0" smtClean="0"/>
                <a:t>L’objectif </a:t>
              </a:r>
              <a:r>
                <a:rPr lang="fr-FR" sz="2400" b="1" i="1" dirty="0"/>
                <a:t>de notre projet était de réaliser une application </a:t>
              </a:r>
              <a:r>
                <a:rPr lang="fr-FR" sz="2400" b="1" i="1" dirty="0" smtClean="0"/>
                <a:t> </a:t>
              </a:r>
              <a:r>
                <a:rPr lang="fr-FR" sz="2400" b="1" i="1" dirty="0"/>
                <a:t>qui </a:t>
              </a:r>
              <a:r>
                <a:rPr lang="fr-FR" sz="2400" b="1" i="1" dirty="0" smtClean="0"/>
                <a:t>permet </a:t>
              </a:r>
              <a:r>
                <a:rPr lang="fr-FR" sz="2400" b="1" i="1" dirty="0"/>
                <a:t>aux </a:t>
              </a:r>
              <a:r>
                <a:rPr lang="fr-FR" sz="2400" b="1" i="1" dirty="0" smtClean="0"/>
                <a:t>restaurants </a:t>
              </a:r>
              <a:r>
                <a:rPr lang="fr-FR" sz="2400" b="1" i="1" dirty="0"/>
                <a:t>de bien </a:t>
              </a:r>
              <a:r>
                <a:rPr lang="fr-FR" sz="2400" b="1" i="1" dirty="0" smtClean="0"/>
                <a:t>gérer </a:t>
              </a:r>
              <a:r>
                <a:rPr lang="fr-FR" sz="2400" b="1" i="1" dirty="0"/>
                <a:t>l’inventaire</a:t>
              </a:r>
              <a:r>
                <a:rPr lang="fr-FR" sz="2400" b="1" i="1" dirty="0" smtClean="0"/>
                <a:t>, planifier la réservation de salle </a:t>
              </a:r>
              <a:r>
                <a:rPr lang="fr-FR" sz="2400" b="1" i="1" dirty="0"/>
                <a:t>,</a:t>
              </a:r>
              <a:r>
                <a:rPr lang="fr-FR" sz="2400" b="1" i="1" dirty="0" smtClean="0"/>
                <a:t> </a:t>
              </a:r>
              <a:r>
                <a:rPr lang="fr-FR" sz="2400" b="1" i="1" dirty="0"/>
                <a:t>organiser la gestion </a:t>
              </a:r>
              <a:r>
                <a:rPr lang="fr-FR" sz="2400" b="1" i="1" dirty="0" smtClean="0"/>
                <a:t>et d’avoir </a:t>
              </a:r>
              <a:r>
                <a:rPr lang="fr-FR" sz="2400" b="1" i="1" dirty="0"/>
                <a:t>une vue </a:t>
              </a:r>
              <a:r>
                <a:rPr lang="fr-FR" sz="2400" b="1" i="1" dirty="0" smtClean="0"/>
                <a:t>globale sur les rapports et les statistiques . Par </a:t>
              </a:r>
              <a:r>
                <a:rPr lang="fr-FR" sz="2400" b="1" i="1" dirty="0"/>
                <a:t>conséquent, </a:t>
              </a:r>
              <a:r>
                <a:rPr lang="fr-FR" sz="2400" b="1" i="1" dirty="0" smtClean="0"/>
                <a:t>résoudre </a:t>
              </a:r>
              <a:r>
                <a:rPr lang="fr-FR" sz="2400" b="1" i="1" dirty="0"/>
                <a:t>les problèmes préalablement </a:t>
              </a:r>
              <a:r>
                <a:rPr lang="fr-FR" sz="2400" b="1" i="1" dirty="0" smtClean="0"/>
                <a:t>identifiés dans la problématique.</a:t>
              </a:r>
              <a:endParaRPr lang="fr-FR" sz="2400" b="1" i="1" dirty="0"/>
            </a:p>
            <a:p>
              <a:pPr lvl="0"/>
              <a:endParaRPr lang="fr-FR" sz="2400" dirty="0"/>
            </a:p>
            <a:p>
              <a:pPr>
                <a:buClr>
                  <a:schemeClr val="dk1"/>
                </a:buClr>
                <a:buSzPts val="1400"/>
              </a:pPr>
              <a:endParaRPr lang="fr-FR" sz="2400" b="1" i="1" dirty="0">
                <a:solidFill>
                  <a:srgbClr val="222222"/>
                </a:solidFill>
              </a:endParaRPr>
            </a:p>
            <a:p>
              <a:pPr>
                <a:buClr>
                  <a:schemeClr val="dk1"/>
                </a:buClr>
                <a:buSzPts val="1400"/>
              </a:pPr>
              <a:endParaRPr lang="fr-FR" sz="2400" b="1" i="1" dirty="0">
                <a:solidFill>
                  <a:srgbClr val="222222"/>
                </a:solidFill>
              </a:endParaRPr>
            </a:p>
            <a:p>
              <a:pPr marL="342900" indent="-342900">
                <a:buClr>
                  <a:schemeClr val="dk1"/>
                </a:buClr>
                <a:buSzPts val="1400"/>
                <a:buFont typeface="Noto Sans Symbols"/>
                <a:buChar char="❑"/>
              </a:pPr>
              <a:endParaRPr lang="fr-FR" sz="2400" b="1" i="1" dirty="0"/>
            </a:p>
            <a:p>
              <a:pPr marL="342900" indent="-342900">
                <a:buClr>
                  <a:schemeClr val="dk1"/>
                </a:buClr>
                <a:buSzPts val="1400"/>
                <a:buFont typeface="Noto Sans Symbols"/>
                <a:buChar char="❑"/>
              </a:pPr>
              <a:endParaRPr lang="fr-FR" sz="2400" b="1" i="1" dirty="0">
                <a:solidFill>
                  <a:schemeClr val="dk1"/>
                </a:solidFill>
                <a:effectLst>
                  <a:outerShdw blurRad="38100" dist="38100" dir="2700000" algn="tl">
                    <a:srgbClr val="000000">
                      <a:alpha val="43137"/>
                    </a:srgbClr>
                  </a:outerShdw>
                </a:effectLst>
                <a:ea typeface="Calibri"/>
                <a:cs typeface="Calibri"/>
                <a:sym typeface="Calibri"/>
              </a:endParaRPr>
            </a:p>
            <a:p>
              <a:pPr lvl="0">
                <a:buClr>
                  <a:schemeClr val="dk1"/>
                </a:buClr>
                <a:buSzPts val="1400"/>
              </a:pPr>
              <a:endParaRPr sz="2400" b="1" i="1" dirty="0">
                <a:solidFill>
                  <a:schemeClr val="dk1"/>
                </a:solidFill>
                <a:effectLst>
                  <a:outerShdw blurRad="38100" dist="38100" dir="2700000" algn="tl">
                    <a:srgbClr val="000000">
                      <a:alpha val="43137"/>
                    </a:srgbClr>
                  </a:outerShdw>
                </a:effectLst>
                <a:ea typeface="Calibri"/>
                <a:cs typeface="Calibri"/>
                <a:sym typeface="Calibri"/>
              </a:endParaRPr>
            </a:p>
          </p:txBody>
        </p:sp>
      </p:grpSp>
    </p:spTree>
    <p:extLst>
      <p:ext uri="{BB962C8B-B14F-4D97-AF65-F5344CB8AC3E}">
        <p14:creationId xmlns:p14="http://schemas.microsoft.com/office/powerpoint/2010/main" val="147847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686;p41"/>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Calibri"/>
              <a:buNone/>
            </a:pPr>
            <a:endParaRPr sz="1600" b="1" i="1">
              <a:solidFill>
                <a:schemeClr val="lt1"/>
              </a:solidFill>
              <a:latin typeface="Calibri"/>
              <a:ea typeface="Calibri"/>
              <a:cs typeface="Calibri"/>
              <a:sym typeface="Calibri"/>
            </a:endParaRPr>
          </a:p>
        </p:txBody>
      </p:sp>
      <p:sp>
        <p:nvSpPr>
          <p:cNvPr id="3" name="Google Shape;687;p41"/>
          <p:cNvSpPr/>
          <p:nvPr/>
        </p:nvSpPr>
        <p:spPr>
          <a:xfrm>
            <a:off x="10927036" y="-1"/>
            <a:ext cx="1016000" cy="641065"/>
          </a:xfrm>
          <a:prstGeom prst="parallelogram">
            <a:avLst>
              <a:gd name="adj" fmla="val 25000"/>
            </a:avLst>
          </a:prstGeom>
          <a:solidFill>
            <a:srgbClr val="FF5F5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Calibri"/>
              <a:buNone/>
            </a:pPr>
            <a:r>
              <a:rPr lang="fr-FR" sz="2400" b="1" i="1">
                <a:solidFill>
                  <a:schemeClr val="lt1"/>
                </a:solidFill>
                <a:latin typeface="Calibri"/>
                <a:ea typeface="Calibri"/>
                <a:cs typeface="Calibri"/>
                <a:sym typeface="Calibri"/>
              </a:rPr>
              <a:t>6</a:t>
            </a:r>
            <a:endParaRPr/>
          </a:p>
        </p:txBody>
      </p:sp>
      <p:sp>
        <p:nvSpPr>
          <p:cNvPr id="11" name="Google Shape;243;p18"/>
          <p:cNvSpPr txBox="1"/>
          <p:nvPr/>
        </p:nvSpPr>
        <p:spPr>
          <a:xfrm>
            <a:off x="1611427" y="2135481"/>
            <a:ext cx="8969145" cy="667544"/>
          </a:xfrm>
          <a:prstGeom prst="rect">
            <a:avLst/>
          </a:prstGeom>
          <a:noFill/>
          <a:ln>
            <a:noFill/>
          </a:ln>
        </p:spPr>
        <p:txBody>
          <a:bodyPr spcFirstLastPara="1" wrap="square" lIns="91425" tIns="45700" rIns="91425" bIns="45700" anchor="t" anchorCtr="0">
            <a:noAutofit/>
          </a:bodyPr>
          <a:lstStyle/>
          <a:p>
            <a:r>
              <a:rPr lang="en" sz="2400" b="1" i="1" dirty="0">
                <a:solidFill>
                  <a:srgbClr val="000000"/>
                </a:solidFill>
                <a:ea typeface="Arial"/>
                <a:cs typeface="Arial"/>
                <a:sym typeface="Arial"/>
              </a:rPr>
              <a:t>Nous voulons bien </a:t>
            </a:r>
            <a:r>
              <a:rPr lang="en" sz="2400" b="1" i="1" dirty="0" smtClean="0">
                <a:solidFill>
                  <a:srgbClr val="000000"/>
                </a:solidFill>
                <a:ea typeface="Arial"/>
                <a:cs typeface="Arial"/>
                <a:sym typeface="Arial"/>
              </a:rPr>
              <a:t>terminer et améliorer </a:t>
            </a:r>
            <a:r>
              <a:rPr lang="en" sz="2400" b="1" i="1" dirty="0">
                <a:solidFill>
                  <a:srgbClr val="000000"/>
                </a:solidFill>
                <a:ea typeface="Arial"/>
                <a:cs typeface="Arial"/>
                <a:sym typeface="Arial"/>
              </a:rPr>
              <a:t>notre application dans le futur </a:t>
            </a:r>
            <a:r>
              <a:rPr lang="en" sz="2400" b="1" i="1" dirty="0" smtClean="0">
                <a:solidFill>
                  <a:srgbClr val="000000"/>
                </a:solidFill>
                <a:ea typeface="Arial"/>
                <a:cs typeface="Arial"/>
                <a:sym typeface="Arial"/>
              </a:rPr>
              <a:t>proche</a:t>
            </a:r>
            <a:r>
              <a:rPr lang="fr-FR" sz="2400" b="1" i="1" dirty="0">
                <a:sym typeface="Arial"/>
              </a:rPr>
              <a:t> </a:t>
            </a:r>
            <a:r>
              <a:rPr lang="fr-FR" sz="2400" b="1" i="1" dirty="0" smtClean="0">
                <a:sym typeface="Arial"/>
              </a:rPr>
              <a:t>, </a:t>
            </a:r>
            <a:r>
              <a:rPr lang="fr-FR" sz="2400" b="1" i="1" dirty="0" smtClean="0"/>
              <a:t>en  Ajoutant </a:t>
            </a:r>
            <a:r>
              <a:rPr lang="fr-FR" sz="2400" b="1" i="1" dirty="0"/>
              <a:t>une </a:t>
            </a:r>
            <a:r>
              <a:rPr lang="fr-FR" sz="2400" b="1" i="1" dirty="0" smtClean="0"/>
              <a:t>page pour afficher le menu et les services du restaurant a deux nouveau utilisateur le client qui s’identifie grâce a un compte </a:t>
            </a:r>
            <a:r>
              <a:rPr lang="fr-FR" sz="2400" b="1" i="1" dirty="0"/>
              <a:t>et </a:t>
            </a:r>
            <a:r>
              <a:rPr lang="fr-FR" sz="2400" b="1" i="1" dirty="0" smtClean="0"/>
              <a:t>l’utilisateur </a:t>
            </a:r>
            <a:r>
              <a:rPr lang="fr-FR" sz="2400" b="1" i="1" dirty="0"/>
              <a:t>invité </a:t>
            </a:r>
            <a:r>
              <a:rPr lang="fr-FR" sz="2400" b="1" i="1" dirty="0" smtClean="0"/>
              <a:t>qui ne possède  pas de </a:t>
            </a:r>
            <a:r>
              <a:rPr lang="fr-FR" sz="2400" b="1" i="1" dirty="0"/>
              <a:t>compte </a:t>
            </a:r>
          </a:p>
        </p:txBody>
      </p:sp>
      <p:sp>
        <p:nvSpPr>
          <p:cNvPr id="12" name="Google Shape;243;p18"/>
          <p:cNvSpPr txBox="1"/>
          <p:nvPr/>
        </p:nvSpPr>
        <p:spPr>
          <a:xfrm>
            <a:off x="4077583" y="-26480"/>
            <a:ext cx="8969145" cy="667544"/>
          </a:xfrm>
          <a:prstGeom prst="rect">
            <a:avLst/>
          </a:prstGeom>
          <a:noFill/>
          <a:ln>
            <a:noFill/>
          </a:ln>
        </p:spPr>
        <p:txBody>
          <a:bodyPr spcFirstLastPara="1" wrap="square" lIns="91425" tIns="45700" rIns="91425" bIns="45700" anchor="t" anchorCtr="0">
            <a:noAutofit/>
          </a:bodyPr>
          <a:lstStyle/>
          <a:p>
            <a:r>
              <a:rPr lang="fr-FR" sz="2800" b="1" dirty="0" smtClean="0">
                <a:solidFill>
                  <a:schemeClr val="bg1"/>
                </a:solidFill>
                <a:latin typeface="Century Gothic" panose="020B0502020202020204" pitchFamily="34" charset="0"/>
              </a:rPr>
              <a:t>Perspective</a:t>
            </a:r>
            <a:endParaRPr lang="fr-FR" sz="28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2764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lvl="0"/>
            <a:r>
              <a:rPr lang="fr-FR" sz="3600" b="1" dirty="0" smtClean="0">
                <a:solidFill>
                  <a:schemeClr val="bg1"/>
                </a:solidFill>
                <a:latin typeface="Roboto"/>
                <a:ea typeface="Roboto"/>
                <a:cs typeface="Roboto"/>
                <a:sym typeface="Roboto"/>
              </a:rPr>
              <a:t>                Démonstration</a:t>
            </a:r>
            <a:endParaRPr lang="fr-FR" sz="3600" dirty="0">
              <a:solidFill>
                <a:schemeClr val="bg1"/>
              </a:solidFill>
            </a:endParaRPr>
          </a:p>
        </p:txBody>
      </p:sp>
      <p:sp>
        <p:nvSpPr>
          <p:cNvPr id="6"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7"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357975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ppt_w</p:attrName>
                                        </p:attrNameLst>
                                      </p:cBhvr>
                                      <p:tavLst>
                                        <p:tav tm="0">
                                          <p:val>
                                            <p:strVal val="0"/>
                                          </p:val>
                                        </p:tav>
                                        <p:tav tm="100000">
                                          <p:val>
                                            <p:strVal val="#ppt_w"/>
                                          </p:val>
                                        </p:tav>
                                      </p:tavLst>
                                    </p:anim>
                                    <p:anim calcmode="lin" valueType="num">
                                      <p:cBhvr additive="base">
                                        <p:cTn id="8" dur="500"/>
                                        <p:tgtEl>
                                          <p:spTgt spid="7"/>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475;p53"/>
          <p:cNvSpPr txBox="1"/>
          <p:nvPr/>
        </p:nvSpPr>
        <p:spPr>
          <a:xfrm>
            <a:off x="2366941" y="2321517"/>
            <a:ext cx="6423471" cy="512365"/>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600"/>
              <a:buFont typeface="Open Sans"/>
              <a:buNone/>
            </a:pPr>
            <a:endParaRPr lang="fr-FR" sz="3600" b="1" dirty="0" smtClean="0">
              <a:solidFill>
                <a:srgbClr val="FFFFFF"/>
              </a:solidFill>
              <a:latin typeface="Open Sans"/>
              <a:ea typeface="Open Sans"/>
              <a:cs typeface="Open Sans"/>
              <a:sym typeface="Open Sans"/>
            </a:endParaRPr>
          </a:p>
          <a:p>
            <a:pPr marL="0" marR="0" lvl="0" indent="0" algn="ctr" rtl="0">
              <a:lnSpc>
                <a:spcPct val="90000"/>
              </a:lnSpc>
              <a:spcBef>
                <a:spcPts val="0"/>
              </a:spcBef>
              <a:spcAft>
                <a:spcPts val="0"/>
              </a:spcAft>
              <a:buClr>
                <a:srgbClr val="FFFFFF"/>
              </a:buClr>
              <a:buSzPts val="3600"/>
              <a:buFont typeface="Open Sans"/>
              <a:buNone/>
            </a:pPr>
            <a:r>
              <a:rPr lang="fr-FR" sz="3600" b="1" dirty="0" smtClean="0">
                <a:solidFill>
                  <a:srgbClr val="FFFFFF"/>
                </a:solidFill>
                <a:latin typeface="Open Sans"/>
                <a:ea typeface="Open Sans"/>
                <a:cs typeface="Open Sans"/>
                <a:sym typeface="Open Sans"/>
              </a:rPr>
              <a:t>Merci</a:t>
            </a:r>
            <a:endParaRPr dirty="0"/>
          </a:p>
          <a:p>
            <a:pPr marL="0" marR="0" lvl="0" indent="0" algn="ctr" rtl="0">
              <a:lnSpc>
                <a:spcPct val="90000"/>
              </a:lnSpc>
              <a:spcBef>
                <a:spcPts val="0"/>
              </a:spcBef>
              <a:spcAft>
                <a:spcPts val="0"/>
              </a:spcAft>
              <a:buClr>
                <a:srgbClr val="FFFFFF"/>
              </a:buClr>
              <a:buSzPts val="3300"/>
              <a:buFont typeface="Open Sans Light"/>
              <a:buNone/>
            </a:pPr>
            <a:endParaRPr lang="fr-FR" sz="3300" dirty="0" smtClean="0">
              <a:solidFill>
                <a:srgbClr val="FFFFFF"/>
              </a:solidFill>
              <a:latin typeface="Open Sans Light"/>
              <a:ea typeface="Open Sans Light"/>
              <a:cs typeface="Open Sans Light"/>
              <a:sym typeface="Open Sans Light"/>
            </a:endParaRPr>
          </a:p>
          <a:p>
            <a:pPr marL="0" marR="0" lvl="0" indent="0" algn="ctr" rtl="0">
              <a:lnSpc>
                <a:spcPct val="90000"/>
              </a:lnSpc>
              <a:spcBef>
                <a:spcPts val="0"/>
              </a:spcBef>
              <a:spcAft>
                <a:spcPts val="0"/>
              </a:spcAft>
              <a:buClr>
                <a:srgbClr val="FFFFFF"/>
              </a:buClr>
              <a:buSzPts val="3300"/>
              <a:buFont typeface="Open Sans Light"/>
              <a:buNone/>
            </a:pPr>
            <a:r>
              <a:rPr lang="fr-FR" sz="3300" dirty="0" smtClean="0">
                <a:solidFill>
                  <a:srgbClr val="FFFFFF"/>
                </a:solidFill>
                <a:latin typeface="Open Sans Light"/>
                <a:ea typeface="Open Sans Light"/>
                <a:cs typeface="Open Sans Light"/>
                <a:sym typeface="Open Sans Light"/>
              </a:rPr>
              <a:t>pour </a:t>
            </a:r>
            <a:r>
              <a:rPr lang="fr-FR" sz="3300" dirty="0">
                <a:solidFill>
                  <a:srgbClr val="FFFFFF"/>
                </a:solidFill>
                <a:latin typeface="Open Sans Light"/>
                <a:ea typeface="Open Sans Light"/>
                <a:cs typeface="Open Sans Light"/>
                <a:sym typeface="Open Sans Light"/>
              </a:rPr>
              <a:t>votre </a:t>
            </a:r>
            <a:r>
              <a:rPr lang="fr-FR" sz="3300" dirty="0" smtClean="0">
                <a:solidFill>
                  <a:srgbClr val="FFFFFF"/>
                </a:solidFill>
                <a:latin typeface="Open Sans Light"/>
                <a:ea typeface="Open Sans Light"/>
                <a:cs typeface="Open Sans Light"/>
                <a:sym typeface="Open Sans Light"/>
              </a:rPr>
              <a:t>attention</a:t>
            </a:r>
            <a:endParaRPr dirty="0"/>
          </a:p>
          <a:p>
            <a:pPr marL="0" marR="0" lvl="0" indent="0" algn="ctr" rtl="0">
              <a:lnSpc>
                <a:spcPct val="90000"/>
              </a:lnSpc>
              <a:spcBef>
                <a:spcPts val="0"/>
              </a:spcBef>
              <a:spcAft>
                <a:spcPts val="0"/>
              </a:spcAft>
              <a:buClr>
                <a:schemeClr val="lt2"/>
              </a:buClr>
              <a:buSzPts val="3300"/>
              <a:buFont typeface="Open Sans"/>
              <a:buNone/>
            </a:pPr>
            <a:endParaRPr sz="3300" dirty="0">
              <a:solidFill>
                <a:srgbClr val="FFFFFF"/>
              </a:solidFill>
              <a:latin typeface="Open Sans Light"/>
              <a:ea typeface="Open Sans Light"/>
              <a:cs typeface="Open Sans Light"/>
              <a:sym typeface="Open Sans Light"/>
            </a:endParaRPr>
          </a:p>
          <a:p>
            <a:pPr marL="0" marR="0" lvl="0" indent="0" algn="ctr" rtl="0">
              <a:lnSpc>
                <a:spcPct val="90000"/>
              </a:lnSpc>
              <a:spcBef>
                <a:spcPts val="0"/>
              </a:spcBef>
              <a:spcAft>
                <a:spcPts val="0"/>
              </a:spcAft>
              <a:buClr>
                <a:srgbClr val="FFFFFF"/>
              </a:buClr>
              <a:buSzPts val="3300"/>
              <a:buFont typeface="Open Sans Light"/>
              <a:buNone/>
            </a:pPr>
            <a:r>
              <a:rPr lang="fr-FR" sz="3300" dirty="0" smtClean="0">
                <a:solidFill>
                  <a:srgbClr val="FFFFFF"/>
                </a:solidFill>
                <a:latin typeface="Open Sans Light"/>
                <a:ea typeface="Open Sans Light"/>
                <a:cs typeface="Open Sans Light"/>
                <a:sym typeface="Open Sans Light"/>
              </a:rPr>
              <a:t>Des questions ? </a:t>
            </a:r>
          </a:p>
        </p:txBody>
      </p:sp>
      <p:sp>
        <p:nvSpPr>
          <p:cNvPr id="3" name="Google Shape;1476;p53"/>
          <p:cNvSpPr/>
          <p:nvPr/>
        </p:nvSpPr>
        <p:spPr>
          <a:xfrm>
            <a:off x="5285209" y="4634677"/>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chemeClr val="accent2"/>
              </a:solidFill>
              <a:latin typeface="Open Sans Light"/>
              <a:ea typeface="Open Sans Light"/>
              <a:cs typeface="Open Sans Light"/>
              <a:sym typeface="Open Sans Light"/>
            </a:endParaRPr>
          </a:p>
        </p:txBody>
      </p:sp>
      <p:pic>
        <p:nvPicPr>
          <p:cNvPr id="4" name="Google Shape;1477;p53"/>
          <p:cNvPicPr preferRelativeResize="0"/>
          <p:nvPr/>
        </p:nvPicPr>
        <p:blipFill rotWithShape="1">
          <a:blip r:embed="rId2">
            <a:alphaModFix/>
          </a:blip>
          <a:srcRect/>
          <a:stretch/>
        </p:blipFill>
        <p:spPr>
          <a:xfrm>
            <a:off x="5180072" y="1401415"/>
            <a:ext cx="792816" cy="792816"/>
          </a:xfrm>
          <a:prstGeom prst="rect">
            <a:avLst/>
          </a:prstGeom>
          <a:noFill/>
          <a:ln>
            <a:noFill/>
          </a:ln>
        </p:spPr>
      </p:pic>
    </p:spTree>
    <p:extLst>
      <p:ext uri="{BB962C8B-B14F-4D97-AF65-F5344CB8AC3E}">
        <p14:creationId xmlns:p14="http://schemas.microsoft.com/office/powerpoint/2010/main" val="218112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Introduction</a:t>
            </a:r>
            <a:endParaRPr dirty="0"/>
          </a:p>
        </p:txBody>
      </p:sp>
      <p:sp>
        <p:nvSpPr>
          <p:cNvPr id="3"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4"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425625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11277600"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lt1"/>
              </a:buClr>
              <a:buSzPts val="3240"/>
              <a:buFont typeface="Calibri"/>
              <a:buNone/>
            </a:pPr>
            <a:r>
              <a:rPr lang="fr-FR" sz="32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Introduction</a:t>
            </a:r>
            <a:endParaRPr lang="fr-FR" sz="3200" b="1" i="1" dirty="0">
              <a:effectLst>
                <a:outerShdw blurRad="38100" dist="38100" dir="2700000" algn="tl">
                  <a:srgbClr val="000000">
                    <a:alpha val="43137"/>
                  </a:srgbClr>
                </a:outerShdw>
              </a:effectLst>
            </a:endParaRPr>
          </a:p>
        </p:txBody>
      </p:sp>
      <p:sp>
        <p:nvSpPr>
          <p:cNvPr id="5"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1,1</a:t>
            </a:r>
            <a:endParaRPr sz="2400" b="1" i="1" dirty="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grpSp>
        <p:nvGrpSpPr>
          <p:cNvPr id="11" name="Google Shape;235;p18"/>
          <p:cNvGrpSpPr/>
          <p:nvPr/>
        </p:nvGrpSpPr>
        <p:grpSpPr>
          <a:xfrm>
            <a:off x="-1225579" y="886504"/>
            <a:ext cx="12164565" cy="1558913"/>
            <a:chOff x="-9422" y="1282004"/>
            <a:chExt cx="3954152" cy="1731552"/>
          </a:xfrm>
        </p:grpSpPr>
        <p:sp>
          <p:nvSpPr>
            <p:cNvPr id="12" name="Google Shape;236;p18"/>
            <p:cNvSpPr txBox="1"/>
            <p:nvPr/>
          </p:nvSpPr>
          <p:spPr>
            <a:xfrm>
              <a:off x="-9422" y="1282004"/>
              <a:ext cx="1774603"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0070C0"/>
                </a:solidFill>
                <a:effectLst>
                  <a:outerShdw blurRad="38100" dist="38100" dir="2700000" algn="tl">
                    <a:srgbClr val="000000">
                      <a:alpha val="43137"/>
                    </a:srgbClr>
                  </a:outerShdw>
                </a:effectLst>
                <a:latin typeface="Arial"/>
                <a:ea typeface="Arial"/>
                <a:cs typeface="Arial"/>
                <a:sym typeface="Arial"/>
              </a:endParaRPr>
            </a:p>
          </p:txBody>
        </p:sp>
        <p:sp>
          <p:nvSpPr>
            <p:cNvPr id="13" name="Google Shape;237;p18"/>
            <p:cNvSpPr txBox="1"/>
            <p:nvPr/>
          </p:nvSpPr>
          <p:spPr>
            <a:xfrm>
              <a:off x="806883" y="2179260"/>
              <a:ext cx="3137847" cy="834296"/>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1400"/>
                <a:buFont typeface="Noto Sans Symbols"/>
                <a:buChar char="❑"/>
              </a:pPr>
              <a:r>
                <a:rPr lang="fr-FR" sz="2400" b="1" dirty="0" smtClean="0">
                  <a:solidFill>
                    <a:srgbClr val="000000"/>
                  </a:solidFill>
                  <a:latin typeface="Calibri" panose="020F0502020204030204" pitchFamily="34" charset="0"/>
                </a:rPr>
                <a:t>Ces dernières </a:t>
              </a:r>
              <a:r>
                <a:rPr lang="fr-FR" sz="2400" b="1" dirty="0">
                  <a:solidFill>
                    <a:srgbClr val="000000"/>
                  </a:solidFill>
                  <a:latin typeface="Calibri" panose="020F0502020204030204" pitchFamily="34" charset="0"/>
                </a:rPr>
                <a:t>années, Les applications web sont devenues,  parmi les choses les plus utilisées dans le monde. Dans cette optique, plusieurs domaines n’ont pas </a:t>
              </a:r>
              <a:r>
                <a:rPr lang="fr-FR" sz="2400" b="1" dirty="0" smtClean="0">
                  <a:solidFill>
                    <a:srgbClr val="000000"/>
                  </a:solidFill>
                  <a:latin typeface="Calibri" panose="020F0502020204030204" pitchFamily="34" charset="0"/>
                </a:rPr>
                <a:t>hésité  </a:t>
              </a:r>
              <a:r>
                <a:rPr lang="fr-FR" sz="2400" b="1" dirty="0">
                  <a:solidFill>
                    <a:srgbClr val="000000"/>
                  </a:solidFill>
                  <a:latin typeface="Calibri" panose="020F0502020204030204" pitchFamily="34" charset="0"/>
                </a:rPr>
                <a:t>a exploiter les avancées technologiques que fourni le web </a:t>
              </a:r>
              <a:r>
                <a:rPr lang="fr-FR" sz="2400" b="1" dirty="0" smtClean="0">
                  <a:solidFill>
                    <a:srgbClr val="000000"/>
                  </a:solidFill>
                  <a:latin typeface="Calibri" panose="020F0502020204030204" pitchFamily="34" charset="0"/>
                </a:rPr>
                <a:t>.</a:t>
              </a:r>
            </a:p>
            <a:p>
              <a:pPr marL="342900" indent="-342900">
                <a:buClr>
                  <a:schemeClr val="dk1"/>
                </a:buClr>
                <a:buSzPts val="1400"/>
                <a:buFont typeface="Noto Sans Symbols"/>
                <a:buChar char="❑"/>
              </a:pPr>
              <a:endParaRPr lang="fr-FR" sz="2400" dirty="0"/>
            </a:p>
            <a:p>
              <a:pPr marL="342900" lvl="0" indent="-342900">
                <a:buClr>
                  <a:schemeClr val="dk1"/>
                </a:buClr>
                <a:buSzPts val="1400"/>
                <a:buFont typeface="Noto Sans Symbols"/>
                <a:buChar char="❑"/>
              </a:pPr>
              <a:r>
                <a:rPr lang="fr-FR" sz="2400" b="1" i="1" dirty="0" smtClean="0"/>
                <a:t>La </a:t>
              </a:r>
              <a:r>
                <a:rPr lang="fr-FR" sz="2400" b="1" i="1" dirty="0"/>
                <a:t>demande sur la gestion de restaurant augmente de plus en plus, chose qui a incité les professionnels à proposer des plateformes pour </a:t>
              </a:r>
              <a:r>
                <a:rPr lang="fr-FR" sz="2400" b="1" i="1" dirty="0" smtClean="0"/>
                <a:t>l’organisation </a:t>
              </a:r>
              <a:r>
                <a:rPr lang="fr-FR" sz="2400" b="1" i="1" dirty="0"/>
                <a:t>de la gestion </a:t>
              </a:r>
              <a:r>
                <a:rPr lang="fr-FR" sz="2400" b="1" i="1" dirty="0" smtClean="0"/>
                <a:t>de produit, </a:t>
              </a:r>
              <a:r>
                <a:rPr lang="fr-FR" sz="2400" b="1" i="1" dirty="0"/>
                <a:t>gestion d’utilisateur, </a:t>
              </a:r>
              <a:r>
                <a:rPr lang="fr-FR" sz="2400" b="1" i="1" dirty="0" err="1" smtClean="0"/>
                <a:t>facturation,gestion</a:t>
              </a:r>
              <a:r>
                <a:rPr lang="fr-FR" sz="2400" b="1" i="1" dirty="0" smtClean="0"/>
                <a:t> </a:t>
              </a:r>
              <a:r>
                <a:rPr lang="fr-FR" sz="2400" b="1" i="1" dirty="0"/>
                <a:t>de vente, livraison  . . .EXT</a:t>
              </a:r>
            </a:p>
          </p:txBody>
        </p:sp>
      </p:grpSp>
      <p:grpSp>
        <p:nvGrpSpPr>
          <p:cNvPr id="17" name="Google Shape;241;p18"/>
          <p:cNvGrpSpPr/>
          <p:nvPr/>
        </p:nvGrpSpPr>
        <p:grpSpPr>
          <a:xfrm>
            <a:off x="396328" y="4401501"/>
            <a:ext cx="8911068" cy="1021487"/>
            <a:chOff x="-1921" y="1026271"/>
            <a:chExt cx="3544227" cy="1134612"/>
          </a:xfrm>
        </p:grpSpPr>
        <p:sp>
          <p:nvSpPr>
            <p:cNvPr id="18" name="Google Shape;242;p18"/>
            <p:cNvSpPr txBox="1"/>
            <p:nvPr/>
          </p:nvSpPr>
          <p:spPr>
            <a:xfrm>
              <a:off x="-1921" y="1026271"/>
              <a:ext cx="353734" cy="7862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16A085"/>
                </a:solidFill>
                <a:effectLst>
                  <a:outerShdw blurRad="38100" dist="38100" dir="2700000" algn="tl">
                    <a:srgbClr val="000000">
                      <a:alpha val="43137"/>
                    </a:srgbClr>
                  </a:outerShdw>
                </a:effectLst>
                <a:latin typeface="Arial"/>
                <a:ea typeface="Arial"/>
                <a:cs typeface="Arial"/>
                <a:sym typeface="Arial"/>
              </a:endParaRPr>
            </a:p>
          </p:txBody>
        </p:sp>
        <p:sp>
          <p:nvSpPr>
            <p:cNvPr id="19" name="Google Shape;243;p18"/>
            <p:cNvSpPr txBox="1"/>
            <p:nvPr/>
          </p:nvSpPr>
          <p:spPr>
            <a:xfrm>
              <a:off x="345717" y="1419410"/>
              <a:ext cx="3196589" cy="741473"/>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endParaRPr sz="20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grpSp>
    </p:spTree>
    <p:extLst>
      <p:ext uri="{BB962C8B-B14F-4D97-AF65-F5344CB8AC3E}">
        <p14:creationId xmlns:p14="http://schemas.microsoft.com/office/powerpoint/2010/main" val="2515694140"/>
      </p:ext>
    </p:extLst>
  </p:cSld>
  <p:clrMapOvr>
    <a:masterClrMapping/>
  </p:clrMapOvr>
  <mc:AlternateContent xmlns:mc="http://schemas.openxmlformats.org/markup-compatibility/2006" xmlns:p14="http://schemas.microsoft.com/office/powerpoint/2010/main">
    <mc:Choice Requires="p14">
      <p:transition spd="slow" p14:dur="2000" advClick="0" advTm="70000"/>
    </mc:Choice>
    <mc:Fallback xmlns="">
      <p:transition spd="slow" advClick="0" advTm="7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22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Problématique</a:t>
            </a:r>
            <a:endParaRPr dirty="0"/>
          </a:p>
        </p:txBody>
      </p:sp>
      <p:sp>
        <p:nvSpPr>
          <p:cNvPr id="3"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4"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3086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11277600"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lt1"/>
              </a:buClr>
              <a:buSzPts val="3240"/>
              <a:buFont typeface="Calibri"/>
              <a:buNone/>
            </a:pPr>
            <a:r>
              <a:rPr lang="fr-FR" sz="32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Problématique</a:t>
            </a:r>
            <a:endParaRPr lang="fr-FR" sz="3200" b="1" i="1" dirty="0">
              <a:effectLst>
                <a:outerShdw blurRad="38100" dist="38100" dir="2700000" algn="tl">
                  <a:srgbClr val="000000">
                    <a:alpha val="43137"/>
                  </a:srgbClr>
                </a:outerShdw>
              </a:effectLst>
            </a:endParaRPr>
          </a:p>
        </p:txBody>
      </p:sp>
      <p:sp>
        <p:nvSpPr>
          <p:cNvPr id="5"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1,2</a:t>
            </a:r>
            <a:endParaRPr sz="2400" b="1" i="1" dirty="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grpSp>
        <p:nvGrpSpPr>
          <p:cNvPr id="11" name="Google Shape;235;p18"/>
          <p:cNvGrpSpPr/>
          <p:nvPr/>
        </p:nvGrpSpPr>
        <p:grpSpPr>
          <a:xfrm>
            <a:off x="-1117091" y="532562"/>
            <a:ext cx="11321149" cy="5260236"/>
            <a:chOff x="-9422" y="1282004"/>
            <a:chExt cx="4260570" cy="5842770"/>
          </a:xfrm>
        </p:grpSpPr>
        <p:sp>
          <p:nvSpPr>
            <p:cNvPr id="12" name="Google Shape;236;p18"/>
            <p:cNvSpPr txBox="1"/>
            <p:nvPr/>
          </p:nvSpPr>
          <p:spPr>
            <a:xfrm>
              <a:off x="-9422" y="1282004"/>
              <a:ext cx="1774603"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0070C0"/>
                </a:solidFill>
                <a:effectLst>
                  <a:outerShdw blurRad="38100" dist="38100" dir="2700000" algn="tl">
                    <a:srgbClr val="000000">
                      <a:alpha val="43137"/>
                    </a:srgbClr>
                  </a:outerShdw>
                </a:effectLst>
                <a:latin typeface="Arial"/>
                <a:ea typeface="Arial"/>
                <a:cs typeface="Arial"/>
                <a:sym typeface="Arial"/>
              </a:endParaRPr>
            </a:p>
          </p:txBody>
        </p:sp>
        <p:sp>
          <p:nvSpPr>
            <p:cNvPr id="13" name="Google Shape;237;p18"/>
            <p:cNvSpPr txBox="1"/>
            <p:nvPr/>
          </p:nvSpPr>
          <p:spPr>
            <a:xfrm>
              <a:off x="1113301" y="2140587"/>
              <a:ext cx="3137847" cy="4984187"/>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r>
                <a:rPr lang="fr-FR" sz="2400" b="1" i="1" dirty="0" smtClean="0"/>
                <a:t>Une mauvaise gestion des finances,</a:t>
              </a:r>
            </a:p>
            <a:p>
              <a:pPr marL="342900" lvl="0" indent="-342900">
                <a:buClr>
                  <a:schemeClr val="dk1"/>
                </a:buClr>
                <a:buSzPts val="1400"/>
                <a:buFont typeface="Noto Sans Symbols"/>
                <a:buChar char="❑"/>
              </a:pPr>
              <a:r>
                <a:rPr lang="fr-FR" sz="2400" b="1" i="1" dirty="0" smtClean="0"/>
                <a:t>problème du suivi des transactions : les entrées et les sorties des marchandises dans les restaurants ,</a:t>
              </a:r>
            </a:p>
            <a:p>
              <a:pPr marL="342900" indent="-342900">
                <a:buClr>
                  <a:schemeClr val="dk1"/>
                </a:buClr>
                <a:buSzPts val="1400"/>
                <a:buFont typeface="Noto Sans Symbols"/>
                <a:buChar char="❑"/>
              </a:pPr>
              <a:r>
                <a:rPr lang="fr-FR" sz="2400" b="1" i="1" dirty="0" smtClean="0"/>
                <a:t>Problèmes liés à la commande tel  que le Séquencement de commande, l’incapacité a modifier une commande ,les Fautes lors de la prise des  commandes ,</a:t>
              </a:r>
              <a:r>
                <a:rPr lang="fr-FR" sz="2400" b="1" i="1" dirty="0"/>
                <a:t> Inversement des commandes </a:t>
              </a:r>
              <a:r>
                <a:rPr lang="fr-FR" sz="2400" b="1" i="1" dirty="0" smtClean="0"/>
                <a:t>…</a:t>
              </a:r>
              <a:r>
                <a:rPr lang="fr-FR" sz="2400" b="1" i="1" dirty="0" err="1" smtClean="0"/>
                <a:t>ext</a:t>
              </a:r>
              <a:endParaRPr lang="fr-FR" sz="2400" b="1" i="1" dirty="0" smtClean="0"/>
            </a:p>
            <a:p>
              <a:pPr marL="342900" indent="-342900">
                <a:buClr>
                  <a:schemeClr val="dk1"/>
                </a:buClr>
                <a:buSzPts val="1400"/>
                <a:buFont typeface="Noto Sans Symbols"/>
                <a:buChar char="❑"/>
              </a:pPr>
              <a:r>
                <a:rPr lang="fr-FR" sz="2400" b="1" i="1" dirty="0"/>
                <a:t>Difficulté à communiquer avec le client sur les derniers défis du restaurant et tout changement dans le menu.</a:t>
              </a:r>
              <a:endParaRPr lang="fr-FR" sz="2400" dirty="0"/>
            </a:p>
            <a:p>
              <a:pPr marL="342900" indent="-342900">
                <a:buClr>
                  <a:schemeClr val="dk1"/>
                </a:buClr>
                <a:buSzPts val="1400"/>
                <a:buFont typeface="Noto Sans Symbols"/>
                <a:buChar char="❑"/>
              </a:pPr>
              <a:r>
                <a:rPr lang="fr-FR" sz="2400" b="1" i="1" dirty="0"/>
                <a:t>Absence des statistiques des </a:t>
              </a:r>
              <a:r>
                <a:rPr lang="fr-FR" sz="2400" b="1" i="1" dirty="0" smtClean="0"/>
                <a:t>dépenses </a:t>
              </a:r>
              <a:r>
                <a:rPr lang="fr-FR" sz="2400" b="1" i="1" dirty="0"/>
                <a:t>et des </a:t>
              </a:r>
              <a:r>
                <a:rPr lang="fr-FR" sz="2400" b="1" i="1" dirty="0" smtClean="0"/>
                <a:t>gain du restaurant</a:t>
              </a:r>
            </a:p>
            <a:p>
              <a:pPr marL="342900" indent="-342900">
                <a:buClr>
                  <a:schemeClr val="dk1"/>
                </a:buClr>
                <a:buSzPts val="1400"/>
                <a:buFont typeface="Noto Sans Symbols"/>
                <a:buChar char="❑"/>
              </a:pPr>
              <a:r>
                <a:rPr lang="fr-FR" sz="2400" b="1" i="1" dirty="0" smtClean="0"/>
                <a:t>Gestion de l’inventaire</a:t>
              </a:r>
            </a:p>
            <a:p>
              <a:pPr>
                <a:buClr>
                  <a:schemeClr val="dk1"/>
                </a:buClr>
                <a:buSzPts val="1400"/>
              </a:pPr>
              <a:endParaRPr lang="fr-FR" sz="2400" dirty="0" smtClean="0"/>
            </a:p>
            <a:p>
              <a:pPr marL="342900" indent="-342900">
                <a:buClr>
                  <a:schemeClr val="dk1"/>
                </a:buClr>
                <a:buSzPts val="1400"/>
                <a:buFont typeface="Noto Sans Symbols"/>
                <a:buChar char="❑"/>
              </a:pPr>
              <a:endParaRPr lang="fr-FR" sz="2400" dirty="0" smtClean="0"/>
            </a:p>
            <a:p>
              <a:pPr marL="342900" lvl="0" indent="-342900">
                <a:buClr>
                  <a:schemeClr val="dk1"/>
                </a:buClr>
                <a:buSzPts val="1400"/>
                <a:buFont typeface="Noto Sans Symbols"/>
                <a:buChar char="❑"/>
              </a:pPr>
              <a:endParaRPr lang="fr-FR" sz="2400" b="1" i="1" dirty="0" smtClean="0"/>
            </a:p>
            <a:p>
              <a:pPr lvl="0">
                <a:buClr>
                  <a:schemeClr val="dk1"/>
                </a:buClr>
                <a:buSzPts val="1400"/>
              </a:pPr>
              <a:endParaRPr lang="fr-FR" sz="2400" b="1" i="1" dirty="0" smtClean="0"/>
            </a:p>
            <a:p>
              <a:pPr marL="342900" lvl="0" indent="-342900">
                <a:buClr>
                  <a:schemeClr val="dk1"/>
                </a:buClr>
                <a:buSzPts val="1400"/>
                <a:buFont typeface="Noto Sans Symbols"/>
                <a:buChar char="❑"/>
              </a:pPr>
              <a:endParaRPr lang="fr-FR" sz="2400" b="1" i="1" dirty="0">
                <a:effectLst>
                  <a:outerShdw blurRad="38100" dist="38100" dir="2700000" algn="tl">
                    <a:srgbClr val="000000">
                      <a:alpha val="43137"/>
                    </a:srgbClr>
                  </a:outerShdw>
                </a:effectLst>
              </a:endParaRPr>
            </a:p>
          </p:txBody>
        </p:sp>
      </p:grpSp>
      <p:grpSp>
        <p:nvGrpSpPr>
          <p:cNvPr id="17" name="Google Shape;241;p18"/>
          <p:cNvGrpSpPr/>
          <p:nvPr/>
        </p:nvGrpSpPr>
        <p:grpSpPr>
          <a:xfrm>
            <a:off x="379011" y="8150541"/>
            <a:ext cx="8911068" cy="1021487"/>
            <a:chOff x="-1921" y="1026271"/>
            <a:chExt cx="3544227" cy="1134612"/>
          </a:xfrm>
        </p:grpSpPr>
        <p:sp>
          <p:nvSpPr>
            <p:cNvPr id="18" name="Google Shape;242;p18"/>
            <p:cNvSpPr txBox="1"/>
            <p:nvPr/>
          </p:nvSpPr>
          <p:spPr>
            <a:xfrm>
              <a:off x="-1921" y="1026271"/>
              <a:ext cx="353734" cy="7862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16A085"/>
                </a:solidFill>
                <a:effectLst>
                  <a:outerShdw blurRad="38100" dist="38100" dir="2700000" algn="tl">
                    <a:srgbClr val="000000">
                      <a:alpha val="43137"/>
                    </a:srgbClr>
                  </a:outerShdw>
                </a:effectLst>
                <a:latin typeface="Arial"/>
                <a:ea typeface="Arial"/>
                <a:cs typeface="Arial"/>
                <a:sym typeface="Arial"/>
              </a:endParaRPr>
            </a:p>
          </p:txBody>
        </p:sp>
        <p:sp>
          <p:nvSpPr>
            <p:cNvPr id="19" name="Google Shape;243;p18"/>
            <p:cNvSpPr txBox="1"/>
            <p:nvPr/>
          </p:nvSpPr>
          <p:spPr>
            <a:xfrm>
              <a:off x="345717" y="1419410"/>
              <a:ext cx="3196589" cy="741473"/>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endParaRPr sz="20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grpSp>
    </p:spTree>
    <p:extLst>
      <p:ext uri="{BB962C8B-B14F-4D97-AF65-F5344CB8AC3E}">
        <p14:creationId xmlns:p14="http://schemas.microsoft.com/office/powerpoint/2010/main" val="2500359222"/>
      </p:ext>
    </p:extLst>
  </p:cSld>
  <p:clrMapOvr>
    <a:masterClrMapping/>
  </p:clrMapOvr>
  <mc:AlternateContent xmlns:mc="http://schemas.openxmlformats.org/markup-compatibility/2006" xmlns:p14="http://schemas.microsoft.com/office/powerpoint/2010/main">
    <mc:Choice Requires="p14">
      <p:transition spd="slow" p14:dur="2000" advClick="0" advTm="70000"/>
    </mc:Choice>
    <mc:Fallback xmlns="">
      <p:transition spd="slow" advClick="0" advTm="7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22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1133;p40"/>
          <p:cNvSpPr txBox="1"/>
          <p:nvPr/>
        </p:nvSpPr>
        <p:spPr>
          <a:xfrm>
            <a:off x="2434600" y="2832036"/>
            <a:ext cx="6423471" cy="455222"/>
          </a:xfrm>
          <a:prstGeom prst="rect">
            <a:avLst/>
          </a:prstGeom>
          <a:noFill/>
          <a:ln>
            <a:noFill/>
          </a:ln>
        </p:spPr>
        <p:txBody>
          <a:bodyPr spcFirstLastPara="1" wrap="square" lIns="34275" tIns="17125" rIns="34275" bIns="17125" anchor="t" anchorCtr="0">
            <a:noAutofit/>
          </a:bodyPr>
          <a:lstStyle/>
          <a:p>
            <a:pPr marL="0" marR="0" lvl="0" indent="0" algn="ctr" rtl="0">
              <a:lnSpc>
                <a:spcPct val="90000"/>
              </a:lnSpc>
              <a:spcBef>
                <a:spcPts val="0"/>
              </a:spcBef>
              <a:spcAft>
                <a:spcPts val="0"/>
              </a:spcAft>
              <a:buClr>
                <a:srgbClr val="FFFFFF"/>
              </a:buClr>
              <a:buSzPts val="3300"/>
              <a:buFont typeface="Open Sans"/>
              <a:buNone/>
            </a:pPr>
            <a:r>
              <a:rPr lang="fr-FR" sz="3300" b="1" dirty="0" smtClean="0">
                <a:solidFill>
                  <a:srgbClr val="FFFFFF"/>
                </a:solidFill>
                <a:latin typeface="Open Sans"/>
                <a:ea typeface="Open Sans"/>
                <a:cs typeface="Open Sans"/>
                <a:sym typeface="Open Sans"/>
              </a:rPr>
              <a:t>Solution</a:t>
            </a:r>
            <a:endParaRPr dirty="0"/>
          </a:p>
        </p:txBody>
      </p:sp>
      <p:sp>
        <p:nvSpPr>
          <p:cNvPr id="3" name="Google Shape;1134;p40"/>
          <p:cNvSpPr/>
          <p:nvPr/>
        </p:nvSpPr>
        <p:spPr>
          <a:xfrm>
            <a:off x="5352904" y="3576279"/>
            <a:ext cx="582541" cy="47999"/>
          </a:xfrm>
          <a:prstGeom prst="rect">
            <a:avLst/>
          </a:prstGeom>
          <a:solidFill>
            <a:schemeClr val="lt1"/>
          </a:solidFill>
          <a:ln>
            <a:noFill/>
          </a:ln>
        </p:spPr>
        <p:txBody>
          <a:bodyPr spcFirstLastPara="1" wrap="square" lIns="34225" tIns="17125" rIns="34225" bIns="17125" anchor="ctr" anchorCtr="0">
            <a:noAutofit/>
          </a:bodyPr>
          <a:lstStyle/>
          <a:p>
            <a:pPr marL="0" marR="0" lvl="0" indent="0" algn="ctr" rtl="0">
              <a:spcBef>
                <a:spcPts val="0"/>
              </a:spcBef>
              <a:spcAft>
                <a:spcPts val="0"/>
              </a:spcAft>
              <a:buNone/>
            </a:pPr>
            <a:endParaRPr sz="1612">
              <a:solidFill>
                <a:srgbClr val="216BA9"/>
              </a:solidFill>
              <a:latin typeface="Open Sans Light"/>
              <a:ea typeface="Open Sans Light"/>
              <a:cs typeface="Open Sans Light"/>
              <a:sym typeface="Open Sans Light"/>
            </a:endParaRPr>
          </a:p>
        </p:txBody>
      </p:sp>
      <p:sp>
        <p:nvSpPr>
          <p:cNvPr id="4" name="Google Shape;1135;p40"/>
          <p:cNvSpPr/>
          <p:nvPr/>
        </p:nvSpPr>
        <p:spPr>
          <a:xfrm>
            <a:off x="5296356" y="2000570"/>
            <a:ext cx="708011" cy="542445"/>
          </a:xfrm>
          <a:custGeom>
            <a:avLst/>
            <a:gdLst/>
            <a:ahLst/>
            <a:cxnLst/>
            <a:rect l="l" t="t" r="r" b="b"/>
            <a:pathLst>
              <a:path w="718" h="549" extrusionOk="0">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lt1"/>
          </a:solidFill>
          <a:ln>
            <a:noFill/>
          </a:ln>
        </p:spPr>
        <p:txBody>
          <a:bodyPr spcFirstLastPara="1" wrap="square" lIns="34275" tIns="17125" rIns="34275" bIns="17125" anchor="t" anchorCtr="0">
            <a:noAutofit/>
          </a:bodyPr>
          <a:lstStyle/>
          <a:p>
            <a:pPr marL="0" marR="0" lvl="0" indent="0" algn="l" rtl="0">
              <a:spcBef>
                <a:spcPts val="0"/>
              </a:spcBef>
              <a:spcAft>
                <a:spcPts val="0"/>
              </a:spcAft>
              <a:buNone/>
            </a:pPr>
            <a:endParaRPr sz="1612">
              <a:solidFill>
                <a:srgbClr val="000000"/>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438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116;p16"/>
          <p:cNvSpPr/>
          <p:nvPr/>
        </p:nvSpPr>
        <p:spPr>
          <a:xfrm>
            <a:off x="0" y="0"/>
            <a:ext cx="12192000" cy="64106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1">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4" name="Google Shape;117;p16"/>
          <p:cNvSpPr txBox="1">
            <a:spLocks/>
          </p:cNvSpPr>
          <p:nvPr/>
        </p:nvSpPr>
        <p:spPr>
          <a:xfrm>
            <a:off x="396328" y="28861"/>
            <a:ext cx="11277600" cy="50370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lt1"/>
              </a:buClr>
              <a:buSzPts val="3240"/>
              <a:buFont typeface="Calibri"/>
              <a:buNone/>
            </a:pPr>
            <a:r>
              <a:rPr lang="fr-FR" sz="32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Solution</a:t>
            </a:r>
            <a:endParaRPr lang="fr-FR" sz="3200" b="1" i="1" dirty="0">
              <a:effectLst>
                <a:outerShdw blurRad="38100" dist="38100" dir="2700000" algn="tl">
                  <a:srgbClr val="000000">
                    <a:alpha val="43137"/>
                  </a:srgbClr>
                </a:outerShdw>
              </a:effectLst>
            </a:endParaRPr>
          </a:p>
        </p:txBody>
      </p:sp>
      <p:sp>
        <p:nvSpPr>
          <p:cNvPr id="5" name="Google Shape;125;p16"/>
          <p:cNvSpPr/>
          <p:nvPr/>
        </p:nvSpPr>
        <p:spPr>
          <a:xfrm>
            <a:off x="10927036" y="-1"/>
            <a:ext cx="1016000" cy="641065"/>
          </a:xfrm>
          <a:prstGeom prst="parallelogram">
            <a:avLst>
              <a:gd name="adj" fmla="val 25000"/>
            </a:avLst>
          </a:prstGeom>
          <a:solidFill>
            <a:srgbClr val="4EDA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i="1" dirty="0" smtClean="0">
                <a:solidFill>
                  <a:schemeClr val="lt1"/>
                </a:solidFill>
                <a:effectLst>
                  <a:outerShdw blurRad="38100" dist="38100" dir="2700000" algn="tl">
                    <a:srgbClr val="000000">
                      <a:alpha val="43137"/>
                    </a:srgbClr>
                  </a:outerShdw>
                </a:effectLst>
                <a:latin typeface="Calibri"/>
                <a:ea typeface="Calibri"/>
                <a:cs typeface="Calibri"/>
                <a:sym typeface="Calibri"/>
              </a:rPr>
              <a:t>1,3</a:t>
            </a:r>
            <a:endParaRPr sz="2400" b="1" i="1" dirty="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grpSp>
        <p:nvGrpSpPr>
          <p:cNvPr id="11" name="Google Shape;235;p18"/>
          <p:cNvGrpSpPr/>
          <p:nvPr/>
        </p:nvGrpSpPr>
        <p:grpSpPr>
          <a:xfrm>
            <a:off x="-1194582" y="1374232"/>
            <a:ext cx="11398641" cy="4797968"/>
            <a:chOff x="-9422" y="1282004"/>
            <a:chExt cx="4289733" cy="5329309"/>
          </a:xfrm>
        </p:grpSpPr>
        <p:sp>
          <p:nvSpPr>
            <p:cNvPr id="12" name="Google Shape;236;p18"/>
            <p:cNvSpPr txBox="1"/>
            <p:nvPr/>
          </p:nvSpPr>
          <p:spPr>
            <a:xfrm>
              <a:off x="-9422" y="1282004"/>
              <a:ext cx="1774603" cy="7862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0070C0"/>
                </a:solidFill>
                <a:effectLst>
                  <a:outerShdw blurRad="38100" dist="38100" dir="2700000" algn="tl">
                    <a:srgbClr val="000000">
                      <a:alpha val="43137"/>
                    </a:srgbClr>
                  </a:outerShdw>
                </a:effectLst>
                <a:latin typeface="Arial"/>
                <a:ea typeface="Arial"/>
                <a:cs typeface="Arial"/>
                <a:sym typeface="Arial"/>
              </a:endParaRPr>
            </a:p>
          </p:txBody>
        </p:sp>
        <p:sp>
          <p:nvSpPr>
            <p:cNvPr id="13" name="Google Shape;237;p18"/>
            <p:cNvSpPr txBox="1"/>
            <p:nvPr/>
          </p:nvSpPr>
          <p:spPr>
            <a:xfrm>
              <a:off x="1142464" y="1627126"/>
              <a:ext cx="3137847" cy="4984187"/>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endParaRPr lang="fr-FR" sz="2400" b="1" i="1" dirty="0">
                <a:effectLst>
                  <a:outerShdw blurRad="38100" dist="38100" dir="2700000" algn="tl">
                    <a:srgbClr val="000000">
                      <a:alpha val="43137"/>
                    </a:srgbClr>
                  </a:outerShdw>
                </a:effectLst>
              </a:endParaRPr>
            </a:p>
          </p:txBody>
        </p:sp>
      </p:grpSp>
      <p:grpSp>
        <p:nvGrpSpPr>
          <p:cNvPr id="17" name="Google Shape;241;p18"/>
          <p:cNvGrpSpPr/>
          <p:nvPr/>
        </p:nvGrpSpPr>
        <p:grpSpPr>
          <a:xfrm>
            <a:off x="379011" y="8150541"/>
            <a:ext cx="8911068" cy="1021487"/>
            <a:chOff x="-1921" y="1026271"/>
            <a:chExt cx="3544227" cy="1134612"/>
          </a:xfrm>
        </p:grpSpPr>
        <p:sp>
          <p:nvSpPr>
            <p:cNvPr id="18" name="Google Shape;242;p18"/>
            <p:cNvSpPr txBox="1"/>
            <p:nvPr/>
          </p:nvSpPr>
          <p:spPr>
            <a:xfrm>
              <a:off x="-1921" y="1026271"/>
              <a:ext cx="353734" cy="7862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i="1" dirty="0">
                <a:solidFill>
                  <a:srgbClr val="16A085"/>
                </a:solidFill>
                <a:effectLst>
                  <a:outerShdw blurRad="38100" dist="38100" dir="2700000" algn="tl">
                    <a:srgbClr val="000000">
                      <a:alpha val="43137"/>
                    </a:srgbClr>
                  </a:outerShdw>
                </a:effectLst>
                <a:latin typeface="Arial"/>
                <a:ea typeface="Arial"/>
                <a:cs typeface="Arial"/>
                <a:sym typeface="Arial"/>
              </a:endParaRPr>
            </a:p>
          </p:txBody>
        </p:sp>
        <p:sp>
          <p:nvSpPr>
            <p:cNvPr id="19" name="Google Shape;243;p18"/>
            <p:cNvSpPr txBox="1"/>
            <p:nvPr/>
          </p:nvSpPr>
          <p:spPr>
            <a:xfrm>
              <a:off x="345717" y="1419410"/>
              <a:ext cx="3196589" cy="741473"/>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1400"/>
                <a:buFont typeface="Noto Sans Symbols"/>
                <a:buChar char="❑"/>
              </a:pPr>
              <a:endParaRPr sz="2000" b="1" i="1" dirty="0">
                <a:solidFill>
                  <a:schemeClr val="dk1"/>
                </a:solidFill>
                <a:effectLst>
                  <a:outerShdw blurRad="38100" dist="38100" dir="2700000" algn="tl">
                    <a:srgbClr val="000000">
                      <a:alpha val="43137"/>
                    </a:srgbClr>
                  </a:outerShdw>
                </a:effectLst>
                <a:latin typeface="Calibri"/>
                <a:ea typeface="Calibri"/>
                <a:cs typeface="Calibri"/>
                <a:sym typeface="Calibri"/>
              </a:endParaRPr>
            </a:p>
          </p:txBody>
        </p:sp>
      </p:grpSp>
      <p:sp>
        <p:nvSpPr>
          <p:cNvPr id="2" name="Rectangle 1"/>
          <p:cNvSpPr/>
          <p:nvPr/>
        </p:nvSpPr>
        <p:spPr>
          <a:xfrm>
            <a:off x="2223569" y="2463430"/>
            <a:ext cx="6096000" cy="1200329"/>
          </a:xfrm>
          <a:prstGeom prst="rect">
            <a:avLst/>
          </a:prstGeom>
        </p:spPr>
        <p:txBody>
          <a:bodyPr>
            <a:spAutoFit/>
          </a:bodyPr>
          <a:lstStyle/>
          <a:p>
            <a:r>
              <a:rPr lang="fr-FR" sz="2400" b="1" i="1" dirty="0" smtClean="0">
                <a:effectLst>
                  <a:outerShdw blurRad="38100" dist="38100" dir="2700000" algn="tl" rotWithShape="0">
                    <a:srgbClr val="000000">
                      <a:alpha val="43000"/>
                    </a:srgbClr>
                  </a:outerShdw>
                </a:effectLst>
                <a:latin typeface="Calibri" panose="020F0502020204030204" pitchFamily="34" charset="0"/>
              </a:rPr>
              <a:t>une </a:t>
            </a:r>
            <a:r>
              <a:rPr lang="fr-FR" sz="2400" b="1" i="1" dirty="0">
                <a:effectLst>
                  <a:outerShdw blurRad="38100" dist="38100" dir="2700000" algn="tl" rotWithShape="0">
                    <a:srgbClr val="000000">
                      <a:alpha val="43000"/>
                    </a:srgbClr>
                  </a:outerShdw>
                </a:effectLst>
                <a:latin typeface="Calibri" panose="020F0502020204030204" pitchFamily="34" charset="0"/>
              </a:rPr>
              <a:t>application web pour la gestion </a:t>
            </a:r>
            <a:r>
              <a:rPr lang="fr-FR" sz="2400" b="1" i="1" dirty="0" smtClean="0">
                <a:effectLst>
                  <a:outerShdw blurRad="38100" dist="38100" dir="2700000" algn="tl" rotWithShape="0">
                    <a:srgbClr val="000000">
                      <a:alpha val="43000"/>
                    </a:srgbClr>
                  </a:outerShdw>
                </a:effectLst>
                <a:latin typeface="Calibri" panose="020F0502020204030204" pitchFamily="34" charset="0"/>
              </a:rPr>
              <a:t>d’un </a:t>
            </a:r>
            <a:r>
              <a:rPr lang="fr-FR" sz="2400" b="1" i="1" dirty="0">
                <a:effectLst>
                  <a:outerShdw blurRad="38100" dist="38100" dir="2700000" algn="tl" rotWithShape="0">
                    <a:srgbClr val="000000">
                      <a:alpha val="43000"/>
                    </a:srgbClr>
                  </a:outerShdw>
                </a:effectLst>
                <a:latin typeface="Calibri" panose="020F0502020204030204" pitchFamily="34" charset="0"/>
              </a:rPr>
              <a:t>restaurant pour résoudre </a:t>
            </a:r>
            <a:r>
              <a:rPr lang="fr-FR" sz="2400" b="1" i="1" dirty="0" smtClean="0">
                <a:effectLst>
                  <a:outerShdw blurRad="38100" dist="38100" dir="2700000" algn="tl" rotWithShape="0">
                    <a:srgbClr val="000000">
                      <a:alpha val="43000"/>
                    </a:srgbClr>
                  </a:outerShdw>
                </a:effectLst>
                <a:latin typeface="Calibri" panose="020F0502020204030204" pitchFamily="34" charset="0"/>
              </a:rPr>
              <a:t>ses </a:t>
            </a:r>
            <a:r>
              <a:rPr lang="fr-FR" sz="2400" b="1" i="1" dirty="0">
                <a:effectLst>
                  <a:outerShdw blurRad="38100" dist="38100" dir="2700000" algn="tl" rotWithShape="0">
                    <a:srgbClr val="000000">
                      <a:alpha val="43000"/>
                    </a:srgbClr>
                  </a:outerShdw>
                </a:effectLst>
                <a:latin typeface="Calibri" panose="020F0502020204030204" pitchFamily="34" charset="0"/>
              </a:rPr>
              <a:t>problèmes </a:t>
            </a:r>
            <a:r>
              <a:rPr lang="fr-FR" sz="2400" b="1" i="1" dirty="0" smtClean="0">
                <a:effectLst>
                  <a:outerShdw blurRad="38100" dist="38100" dir="2700000" algn="tl" rotWithShape="0">
                    <a:srgbClr val="000000">
                      <a:alpha val="43000"/>
                    </a:srgbClr>
                  </a:outerShdw>
                </a:effectLst>
                <a:latin typeface="Calibri" panose="020F0502020204030204" pitchFamily="34" charset="0"/>
              </a:rPr>
              <a:t>en </a:t>
            </a:r>
            <a:r>
              <a:rPr lang="fr-FR" sz="2400" b="1" i="1" dirty="0">
                <a:effectLst>
                  <a:outerShdw blurRad="38100" dist="38100" dir="2700000" algn="tl" rotWithShape="0">
                    <a:srgbClr val="000000">
                      <a:alpha val="43000"/>
                    </a:srgbClr>
                  </a:outerShdw>
                </a:effectLst>
                <a:latin typeface="Calibri" panose="020F0502020204030204" pitchFamily="34" charset="0"/>
              </a:rPr>
              <a:t>informatisant </a:t>
            </a:r>
            <a:r>
              <a:rPr lang="fr-FR" sz="2400" b="1" i="1" dirty="0" smtClean="0">
                <a:effectLst>
                  <a:outerShdw blurRad="38100" dist="38100" dir="2700000" algn="tl" rotWithShape="0">
                    <a:srgbClr val="000000">
                      <a:alpha val="43000"/>
                    </a:srgbClr>
                  </a:outerShdw>
                </a:effectLst>
                <a:latin typeface="Calibri" panose="020F0502020204030204" pitchFamily="34" charset="0"/>
              </a:rPr>
              <a:t>la </a:t>
            </a:r>
            <a:r>
              <a:rPr lang="fr-FR" sz="2400" b="1" i="1" dirty="0">
                <a:effectLst>
                  <a:outerShdw blurRad="38100" dist="38100" dir="2700000" algn="tl" rotWithShape="0">
                    <a:srgbClr val="000000">
                      <a:alpha val="43000"/>
                    </a:srgbClr>
                  </a:outerShdw>
                </a:effectLst>
                <a:latin typeface="Calibri" panose="020F0502020204030204" pitchFamily="34" charset="0"/>
              </a:rPr>
              <a:t>majeur partie de </a:t>
            </a:r>
            <a:r>
              <a:rPr lang="fr-FR" sz="2400" b="1" i="1" dirty="0" smtClean="0">
                <a:effectLst>
                  <a:outerShdw blurRad="38100" dist="38100" dir="2700000" algn="tl" rotWithShape="0">
                    <a:srgbClr val="000000">
                      <a:alpha val="43000"/>
                    </a:srgbClr>
                  </a:outerShdw>
                </a:effectLst>
                <a:latin typeface="Calibri" panose="020F0502020204030204" pitchFamily="34" charset="0"/>
              </a:rPr>
              <a:t>ces actions </a:t>
            </a:r>
            <a:endParaRPr lang="fr-FR" sz="2400" dirty="0"/>
          </a:p>
        </p:txBody>
      </p:sp>
    </p:spTree>
    <p:extLst>
      <p:ext uri="{BB962C8B-B14F-4D97-AF65-F5344CB8AC3E}">
        <p14:creationId xmlns:p14="http://schemas.microsoft.com/office/powerpoint/2010/main" val="1496472197"/>
      </p:ext>
    </p:extLst>
  </p:cSld>
  <p:clrMapOvr>
    <a:masterClrMapping/>
  </p:clrMapOvr>
  <mc:AlternateContent xmlns:mc="http://schemas.openxmlformats.org/markup-compatibility/2006" xmlns:p14="http://schemas.microsoft.com/office/powerpoint/2010/main">
    <mc:Choice Requires="p14">
      <p:transition spd="slow" p14:dur="2000" advClick="0" advTm="70000"/>
    </mc:Choice>
    <mc:Fallback xmlns="">
      <p:transition spd="slow" advClick="0" advTm="7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22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4164</TotalTime>
  <Words>934</Words>
  <Application>Microsoft Office PowerPoint</Application>
  <PresentationFormat>Grand écran</PresentationFormat>
  <Paragraphs>171</Paragraphs>
  <Slides>38</Slides>
  <Notes>17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38</vt:i4>
      </vt:variant>
    </vt:vector>
  </HeadingPairs>
  <TitlesOfParts>
    <vt:vector size="49" baseType="lpstr">
      <vt:lpstr>Arial</vt:lpstr>
      <vt:lpstr>Calibri</vt:lpstr>
      <vt:lpstr>Calibri Light</vt:lpstr>
      <vt:lpstr>Century Gothic</vt:lpstr>
      <vt:lpstr>Noto Sans Symbols</vt:lpstr>
      <vt:lpstr>Open Sans</vt:lpstr>
      <vt:lpstr>Open Sans Light</vt:lpstr>
      <vt:lpstr>Quattrocento Sans</vt:lpstr>
      <vt:lpstr>Roboto</vt:lpstr>
      <vt:lpstr>Wingdings</vt:lpstr>
      <vt:lpstr>Thème Office</vt:lpstr>
      <vt:lpstr>conception et réalisation d’une application web pour la Gestion d'un restaurant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réalisation d’une plateforme web pour la gestion des projets</dc:title>
  <dc:creator>Utilisateur Windows</dc:creator>
  <cp:lastModifiedBy>ibelmokhtar00@gmail.com</cp:lastModifiedBy>
  <cp:revision>150</cp:revision>
  <dcterms:created xsi:type="dcterms:W3CDTF">2021-09-15T14:22:46Z</dcterms:created>
  <dcterms:modified xsi:type="dcterms:W3CDTF">2021-10-04T07:15:28Z</dcterms:modified>
</cp:coreProperties>
</file>