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7" r:id="rId8"/>
    <p:sldId id="261" r:id="rId9"/>
    <p:sldId id="262" r:id="rId10"/>
    <p:sldId id="264" r:id="rId11"/>
    <p:sldId id="263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uriousily/credit-card-fraud-detection-using-autoencoders-in-keras-tensorflow-for-hackers-part-vii-20e0c85301bd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otenim/AnomalyDetectionUsingAutoencod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h.github.io/posts/2014-10-Visualizing-MN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utlier-analytics.org/odd13kdd/papers/emmott,das,dietterich,fern,wong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x.github.io/documentation/latest/reference/algorithms/generated/networkx.algorithms.coloring.greedy_color.html" TargetMode="External"/><Relationship Id="rId2" Type="http://schemas.openxmlformats.org/officeDocument/2006/relationships/hyperlink" Target="https://networkx.github.io/documentation/latest/reference/algorithms/generated/networkx.algorithms.tree.mst.maximum_spanning_tre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nghwa-kim.github.io/iforest.html" TargetMode="External"/><Relationship Id="rId2" Type="http://schemas.openxmlformats.org/officeDocument/2006/relationships/hyperlink" Target="https://scikit-learn.org/0.20/modules/generated/sklearn.ensemble.IsolationForest.html#sklearn.ensemble.IsolationFor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owardsdatascience.com/local-outlier-factor-for-anomaly-detection-cc0c770d2e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C62E-CB91-4569-B60D-88B6BC0C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161" y="993745"/>
            <a:ext cx="8825658" cy="2677648"/>
          </a:xfrm>
        </p:spPr>
        <p:txBody>
          <a:bodyPr/>
          <a:lstStyle/>
          <a:p>
            <a:r>
              <a:rPr lang="en-US" dirty="0"/>
              <a:t>Applied Materials 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09BBB-C279-4CCE-94A0-1FB79AC34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89105"/>
            <a:ext cx="8825658" cy="861420"/>
          </a:xfrm>
        </p:spPr>
        <p:txBody>
          <a:bodyPr>
            <a:normAutofit/>
          </a:bodyPr>
          <a:lstStyle/>
          <a:p>
            <a:r>
              <a:rPr lang="en-US" sz="4400" dirty="0" err="1"/>
              <a:t>Idit</a:t>
            </a:r>
            <a:r>
              <a:rPr lang="en-US" sz="4400" dirty="0"/>
              <a:t> Cohen – Home test</a:t>
            </a:r>
            <a:endParaRPr lang="en-IL" sz="4400" dirty="0"/>
          </a:p>
        </p:txBody>
      </p:sp>
    </p:spTree>
    <p:extLst>
      <p:ext uri="{BB962C8B-B14F-4D97-AF65-F5344CB8AC3E}">
        <p14:creationId xmlns:p14="http://schemas.microsoft.com/office/powerpoint/2010/main" val="4631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C7B0-4947-4ECA-A257-8CA5A8F2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614646" cy="706964"/>
          </a:xfrm>
        </p:spPr>
        <p:txBody>
          <a:bodyPr/>
          <a:lstStyle/>
          <a:p>
            <a:r>
              <a:rPr lang="en-US" dirty="0"/>
              <a:t>Local Outlier Factor - Results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203B04-AA34-414E-97B1-CE38F074A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59" y="2092112"/>
            <a:ext cx="4031234" cy="341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64A02E-B5ED-48A7-B4C9-8EB22C8DA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6" y="5647690"/>
            <a:ext cx="3619500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DE9DCF-4F34-4969-B535-39196A0EF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091" y="5603242"/>
            <a:ext cx="2466975" cy="115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A331A0-3852-4EDC-9366-06DD82D7E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091" y="2092112"/>
            <a:ext cx="4833937" cy="30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802085-4F93-4C40-8FDF-86B0D33E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451" y="3214811"/>
            <a:ext cx="5905772" cy="2711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C4C7B0-4947-4ECA-A257-8CA5A8F2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614646" cy="706964"/>
          </a:xfrm>
        </p:spPr>
        <p:txBody>
          <a:bodyPr/>
          <a:lstStyle/>
          <a:p>
            <a:r>
              <a:rPr lang="en-US" dirty="0"/>
              <a:t>Benchmark methods - </a:t>
            </a:r>
            <a:r>
              <a:rPr lang="en-US" dirty="0" err="1"/>
              <a:t>AutoEncoder</a:t>
            </a:r>
            <a:r>
              <a:rPr lang="en-US" dirty="0"/>
              <a:t> NN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F2B0-2CF3-4D1A-AF87-67F14B1F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20" y="2403203"/>
            <a:ext cx="5332931" cy="3416300"/>
          </a:xfrm>
        </p:spPr>
        <p:txBody>
          <a:bodyPr/>
          <a:lstStyle/>
          <a:p>
            <a:r>
              <a:rPr lang="en-IL" dirty="0"/>
              <a:t>An </a:t>
            </a:r>
            <a:r>
              <a:rPr lang="en-IL" b="1" dirty="0"/>
              <a:t>autoencoder</a:t>
            </a:r>
            <a:r>
              <a:rPr lang="en-IL" dirty="0"/>
              <a:t> is a type of artificial neural network used to learn efficient data </a:t>
            </a:r>
            <a:r>
              <a:rPr lang="en-US" dirty="0"/>
              <a:t>coding</a:t>
            </a:r>
            <a:r>
              <a:rPr lang="en-IL" dirty="0"/>
              <a:t> in an unsupervised manner.</a:t>
            </a:r>
          </a:p>
          <a:p>
            <a:r>
              <a:rPr lang="en-US" dirty="0"/>
              <a:t>The module is trained by calculating the loss between the output and the input using only the “normal” dataset</a:t>
            </a:r>
          </a:p>
          <a:p>
            <a:r>
              <a:rPr lang="en-US" dirty="0"/>
              <a:t>New samples using the model, will be identified as “anomalous” if the loss is large  </a:t>
            </a:r>
          </a:p>
          <a:p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59C34-4182-4188-9B20-798CF1C94831}"/>
              </a:ext>
            </a:extLst>
          </p:cNvPr>
          <p:cNvSpPr txBox="1"/>
          <p:nvPr/>
        </p:nvSpPr>
        <p:spPr>
          <a:xfrm>
            <a:off x="174346" y="5926241"/>
            <a:ext cx="11843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[9] </a:t>
            </a:r>
            <a:r>
              <a:rPr lang="en-US" dirty="0">
                <a:hlinkClick r:id="rId3"/>
              </a:rPr>
              <a:t>https://medium.com/@curiousily/credit-card-fraud-detection-using-autoencoders-in-keras-tensorflow</a:t>
            </a:r>
          </a:p>
          <a:p>
            <a:r>
              <a:rPr lang="en-US" dirty="0">
                <a:hlinkClick r:id="rId3"/>
              </a:rPr>
              <a:t>-for-hackers-part-vii-20e0c85301bd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6909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C7B0-4947-4ECA-A257-8CA5A8F2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614646" cy="706964"/>
          </a:xfrm>
        </p:spPr>
        <p:txBody>
          <a:bodyPr/>
          <a:lstStyle/>
          <a:p>
            <a:r>
              <a:rPr lang="en-US" dirty="0"/>
              <a:t>Benchmark methods - </a:t>
            </a:r>
            <a:r>
              <a:rPr lang="en-US" dirty="0" err="1"/>
              <a:t>AutoEncoder</a:t>
            </a:r>
            <a:r>
              <a:rPr lang="en-US" dirty="0"/>
              <a:t> NN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F2B0-2CF3-4D1A-AF87-67F14B1F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302486" cy="3416300"/>
          </a:xfrm>
        </p:spPr>
        <p:txBody>
          <a:bodyPr/>
          <a:lstStyle/>
          <a:p>
            <a:r>
              <a:rPr lang="en-US" dirty="0"/>
              <a:t>I built </a:t>
            </a:r>
            <a:r>
              <a:rPr lang="en-US" dirty="0" err="1"/>
              <a:t>AutoEncoder</a:t>
            </a:r>
            <a:r>
              <a:rPr lang="en-US" dirty="0"/>
              <a:t> neural network based on GitHub example [8]</a:t>
            </a:r>
          </a:p>
          <a:p>
            <a:r>
              <a:rPr lang="en-US" dirty="0"/>
              <a:t>I trained the model with the Normal dataset and predict the abnormal </a:t>
            </a:r>
          </a:p>
          <a:p>
            <a:r>
              <a:rPr lang="en-US" dirty="0"/>
              <a:t>I set the loss threshold at 0.03. A sample with Loss above the threshold is classified as Abnormal </a:t>
            </a:r>
          </a:p>
          <a:p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59C34-4182-4188-9B20-798CF1C94831}"/>
              </a:ext>
            </a:extLst>
          </p:cNvPr>
          <p:cNvSpPr txBox="1"/>
          <p:nvPr/>
        </p:nvSpPr>
        <p:spPr>
          <a:xfrm>
            <a:off x="152400" y="6336268"/>
            <a:ext cx="785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[8] </a:t>
            </a:r>
            <a:r>
              <a:rPr lang="en-US" dirty="0">
                <a:hlinkClick r:id="rId2"/>
              </a:rPr>
              <a:t>https://github.com/otenim/AnomalyDetectionUsingAutoencoder</a:t>
            </a:r>
            <a:endParaRPr lang="en-IL" dirty="0"/>
          </a:p>
          <a:p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600FF-33CC-4BC9-8FE2-E55E3BB2F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038" y="2346702"/>
            <a:ext cx="3000790" cy="353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8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C7B0-4947-4ECA-A257-8CA5A8F2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614646" cy="706964"/>
          </a:xfrm>
        </p:spPr>
        <p:txBody>
          <a:bodyPr/>
          <a:lstStyle/>
          <a:p>
            <a:r>
              <a:rPr lang="en-US"/>
              <a:t>AutoEncoder NN - Results</a:t>
            </a:r>
            <a:endParaRPr lang="en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42B711-09B3-48D6-9D82-E90B9022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95" y="2172072"/>
            <a:ext cx="3648075" cy="31356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36BD97-D36D-4980-A6A4-03FBB825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357" y="1930470"/>
            <a:ext cx="6223289" cy="46484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7BF77C-1F5C-40EB-A9A2-E558E3754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90" y="5493067"/>
            <a:ext cx="36099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2799EC-266F-4016-8E29-A6B666E7F917}"/>
              </a:ext>
            </a:extLst>
          </p:cNvPr>
          <p:cNvSpPr/>
          <p:nvPr/>
        </p:nvSpPr>
        <p:spPr>
          <a:xfrm>
            <a:off x="8220891" y="2377441"/>
            <a:ext cx="3356154" cy="35068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6D328-7E16-4ECD-B8BF-FCE0B4AD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638388"/>
            <a:ext cx="11226800" cy="1190412"/>
          </a:xfrm>
        </p:spPr>
        <p:txBody>
          <a:bodyPr/>
          <a:lstStyle/>
          <a:p>
            <a:r>
              <a:rPr lang="en-US" dirty="0"/>
              <a:t>Isolation Forest – Best Results, applicable time 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7E4EF-01B0-42ED-A82A-C6B7ACA1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66" y="4858313"/>
            <a:ext cx="1873290" cy="1139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28C8B1-A61E-4FCE-B2DA-F272CEB14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007" y="4858313"/>
            <a:ext cx="2196189" cy="102601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5560C8-DE63-4636-8BFC-33F05A386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89854" y="3358582"/>
            <a:ext cx="2844713" cy="815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7BB21-05DB-49EE-8259-5EF0EDD72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609" y="3283466"/>
            <a:ext cx="2992782" cy="850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E63955-EAE7-477F-8191-393766550777}"/>
              </a:ext>
            </a:extLst>
          </p:cNvPr>
          <p:cNvSpPr txBox="1"/>
          <p:nvPr/>
        </p:nvSpPr>
        <p:spPr>
          <a:xfrm>
            <a:off x="502461" y="2507168"/>
            <a:ext cx="3619500" cy="52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Local Outlier Factor</a:t>
            </a:r>
            <a:endParaRPr lang="en-IL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4E39C-CC44-4BCB-80F7-439F9EB75B1E}"/>
              </a:ext>
            </a:extLst>
          </p:cNvPr>
          <p:cNvSpPr txBox="1"/>
          <p:nvPr/>
        </p:nvSpPr>
        <p:spPr>
          <a:xfrm>
            <a:off x="4712105" y="2507168"/>
            <a:ext cx="27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Isolation Forest</a:t>
            </a:r>
            <a:endParaRPr lang="en-IL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1E2C6-066E-4055-AA0F-117AF1EAAEE4}"/>
              </a:ext>
            </a:extLst>
          </p:cNvPr>
          <p:cNvSpPr txBox="1"/>
          <p:nvPr/>
        </p:nvSpPr>
        <p:spPr>
          <a:xfrm>
            <a:off x="8070041" y="2503632"/>
            <a:ext cx="3507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Autoencoder Neural Network </a:t>
            </a:r>
            <a:endParaRPr lang="en-IL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166ADB-6BED-45D7-B232-F9C7D06B8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433" y="3283466"/>
            <a:ext cx="2844714" cy="8556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37C9BA-4FB4-4A03-86E0-6934D123D2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4284" y="4918966"/>
            <a:ext cx="2038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1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5D3C-1F15-43B5-B682-766D41CD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154" y="685432"/>
            <a:ext cx="8761413" cy="706964"/>
          </a:xfrm>
        </p:spPr>
        <p:txBody>
          <a:bodyPr/>
          <a:lstStyle/>
          <a:p>
            <a:r>
              <a:rPr lang="en-US" dirty="0"/>
              <a:t>Dataset characteristics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773B-8F40-427A-8F60-AE65B89C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34" y="2441257"/>
            <a:ext cx="4514325" cy="3416300"/>
          </a:xfrm>
        </p:spPr>
        <p:txBody>
          <a:bodyPr>
            <a:normAutofit/>
          </a:bodyPr>
          <a:lstStyle/>
          <a:p>
            <a:r>
              <a:rPr lang="en-US" sz="2000" dirty="0"/>
              <a:t>MNIST is a computer vision dataset. </a:t>
            </a:r>
          </a:p>
          <a:p>
            <a:r>
              <a:rPr lang="en-US" sz="2000" dirty="0"/>
              <a:t>It consists of 28x28 pixel images of handwritten digits, such as:</a:t>
            </a:r>
          </a:p>
          <a:p>
            <a:r>
              <a:rPr lang="en-IL" altLang="en-IL" sz="2000" dirty="0">
                <a:solidFill>
                  <a:srgbClr val="333333"/>
                </a:solidFill>
              </a:rPr>
              <a:t>Every MNIST data point </a:t>
            </a:r>
            <a:r>
              <a:rPr lang="en-US" altLang="en-IL" sz="2000" dirty="0">
                <a:solidFill>
                  <a:srgbClr val="333333"/>
                </a:solidFill>
              </a:rPr>
              <a:t>is an</a:t>
            </a:r>
            <a:r>
              <a:rPr lang="en-IL" altLang="en-IL" sz="2000" dirty="0">
                <a:solidFill>
                  <a:srgbClr val="333333"/>
                </a:solidFill>
              </a:rPr>
              <a:t> image</a:t>
            </a:r>
            <a:r>
              <a:rPr lang="en-US" altLang="en-IL" sz="2000" dirty="0">
                <a:solidFill>
                  <a:srgbClr val="333333"/>
                </a:solidFill>
              </a:rPr>
              <a:t> that </a:t>
            </a:r>
            <a:r>
              <a:rPr lang="en-IL" altLang="en-IL" sz="2000" dirty="0">
                <a:solidFill>
                  <a:srgbClr val="333333"/>
                </a:solidFill>
              </a:rPr>
              <a:t>can be thought of as an array of numbers describing how dark each pixel is. For example, </a:t>
            </a:r>
            <a:r>
              <a:rPr lang="en-US" altLang="en-IL" sz="2000" dirty="0">
                <a:solidFill>
                  <a:srgbClr val="333333"/>
                </a:solidFill>
              </a:rPr>
              <a:t>the digit 1 locks</a:t>
            </a:r>
            <a:r>
              <a:rPr lang="en-IL" altLang="en-IL" sz="2000" dirty="0">
                <a:solidFill>
                  <a:srgbClr val="333333"/>
                </a:solidFill>
              </a:rPr>
              <a:t> something like</a:t>
            </a:r>
            <a:r>
              <a:rPr lang="en-US" altLang="en-IL" sz="2000" dirty="0">
                <a:solidFill>
                  <a:srgbClr val="333333"/>
                </a:solidFill>
              </a:rPr>
              <a:t> that </a:t>
            </a:r>
            <a:r>
              <a:rPr lang="en-US" altLang="en-IL" sz="2000" dirty="0">
                <a:solidFill>
                  <a:srgbClr val="333333"/>
                </a:solidFill>
                <a:sym typeface="Wingdings" panose="05000000000000000000" pitchFamily="2" charset="2"/>
              </a:rPr>
              <a:t></a:t>
            </a:r>
            <a:endParaRPr lang="en-US" altLang="en-IL" sz="2000" dirty="0">
              <a:solidFill>
                <a:srgbClr val="333333"/>
              </a:solidFill>
            </a:endParaRPr>
          </a:p>
          <a:p>
            <a:endParaRPr lang="en-IL" altLang="en-IL" sz="20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C0CFD-C9BD-43F4-A03F-4B1151E6538A}"/>
              </a:ext>
            </a:extLst>
          </p:cNvPr>
          <p:cNvSpPr txBox="1"/>
          <p:nvPr/>
        </p:nvSpPr>
        <p:spPr>
          <a:xfrm>
            <a:off x="396240" y="6289040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[1] https://colah.github.io/posts/2014-10-Visualizing-MNIST/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A1A3D-1D1B-455A-B01C-4D7D70139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07" y="2472635"/>
            <a:ext cx="4162425" cy="1095375"/>
          </a:xfrm>
          <a:prstGeom prst="rect">
            <a:avLst/>
          </a:prstGeom>
        </p:spPr>
      </p:pic>
      <p:sp>
        <p:nvSpPr>
          <p:cNvPr id="7" name="AutoShape 2" descr="https://colah.github.io/posts/2014-10-Visualizing-MNIST/img/mnist/1-1.png">
            <a:extLst>
              <a:ext uri="{FF2B5EF4-FFF2-40B4-BE49-F238E27FC236}">
                <a16:creationId xmlns:a16="http://schemas.microsoft.com/office/drawing/2014/main" id="{E5814933-2D33-4A4E-9C1A-5A18466F5F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88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1028" name="Picture 4" descr="https://colah.github.io/posts/2014-10-Visualizing-MNIST/img/mnist/1-1.png">
            <a:extLst>
              <a:ext uri="{FF2B5EF4-FFF2-40B4-BE49-F238E27FC236}">
                <a16:creationId xmlns:a16="http://schemas.microsoft.com/office/drawing/2014/main" id="{D4CA0ECB-159B-4CA7-BF4A-A8AFEA13F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538" y="-396875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3A330-16E0-4A14-BAD6-4A6BFF8D9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207" y="4043254"/>
            <a:ext cx="4750925" cy="1857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01BA7F-6B5B-4421-B618-EE3930FDD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207" y="1486426"/>
            <a:ext cx="35718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9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B705-7F2C-4F35-9D31-C65873D8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83" y="933028"/>
            <a:ext cx="11037046" cy="706964"/>
          </a:xfrm>
        </p:spPr>
        <p:txBody>
          <a:bodyPr/>
          <a:lstStyle/>
          <a:p>
            <a:r>
              <a:rPr lang="en-US" dirty="0"/>
              <a:t>Dataset generation for anomaly detection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63D0-00DE-4F2C-AB8C-4B7AF4D0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1" y="2357120"/>
            <a:ext cx="4470400" cy="3662680"/>
          </a:xfrm>
        </p:spPr>
        <p:txBody>
          <a:bodyPr/>
          <a:lstStyle/>
          <a:p>
            <a:r>
              <a:rPr lang="en-US" dirty="0"/>
              <a:t>The objective is to</a:t>
            </a:r>
            <a:r>
              <a:rPr lang="en-IL" dirty="0"/>
              <a:t> maximizing the difficulty of telling </a:t>
            </a:r>
            <a:r>
              <a:rPr lang="en-US" dirty="0"/>
              <a:t>the two </a:t>
            </a:r>
            <a:r>
              <a:rPr lang="en-IL" dirty="0"/>
              <a:t>sets</a:t>
            </a:r>
            <a:r>
              <a:rPr lang="en-US" dirty="0"/>
              <a:t> (normal and anomalous)</a:t>
            </a:r>
            <a:r>
              <a:rPr lang="en-IL" dirty="0"/>
              <a:t> apart</a:t>
            </a:r>
            <a:endParaRPr lang="en-US" dirty="0"/>
          </a:p>
          <a:p>
            <a:r>
              <a:rPr lang="en-US" b="1" dirty="0"/>
              <a:t>Step 1</a:t>
            </a:r>
            <a:r>
              <a:rPr lang="en-US" dirty="0"/>
              <a:t>: T</a:t>
            </a:r>
            <a:r>
              <a:rPr lang="en-IL" dirty="0"/>
              <a:t>raining a Random Forest</a:t>
            </a:r>
            <a:r>
              <a:rPr lang="en-US" dirty="0"/>
              <a:t> </a:t>
            </a:r>
            <a:r>
              <a:rPr lang="en-IL" dirty="0"/>
              <a:t>to solve the multi-class classification problem</a:t>
            </a:r>
            <a:endParaRPr lang="en-US" dirty="0"/>
          </a:p>
          <a:p>
            <a:r>
              <a:rPr lang="en-US" b="1" dirty="0"/>
              <a:t>Step 2</a:t>
            </a:r>
            <a:r>
              <a:rPr lang="en-US" dirty="0"/>
              <a:t>: Calculate</a:t>
            </a:r>
            <a:r>
              <a:rPr lang="en-IL" dirty="0"/>
              <a:t> the amount of confusion between each class</a:t>
            </a:r>
            <a:r>
              <a:rPr lang="en-US" dirty="0"/>
              <a:t> by using </a:t>
            </a:r>
            <a:r>
              <a:rPr lang="en-IL" dirty="0"/>
              <a:t>confusion matrix </a:t>
            </a:r>
            <a:endParaRPr lang="en-US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C3C3C-C7CF-41AE-841B-6F2EAD32739B}"/>
              </a:ext>
            </a:extLst>
          </p:cNvPr>
          <p:cNvSpPr txBox="1"/>
          <p:nvPr/>
        </p:nvSpPr>
        <p:spPr>
          <a:xfrm>
            <a:off x="250714" y="6278880"/>
            <a:ext cx="1047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 </a:t>
            </a:r>
            <a:r>
              <a:rPr lang="en-US" dirty="0">
                <a:hlinkClick r:id="rId2"/>
              </a:rPr>
              <a:t>http://www.outlier-analytics.org/odd13kdd/papers/emmott,das,dietterich,fern,wong.pdf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03A2A-C6B9-476F-A1A9-4DEDF6DBC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289" y="3752850"/>
            <a:ext cx="5305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6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B705-7F2C-4F35-9D31-C65873D8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34" y="689188"/>
            <a:ext cx="11037046" cy="706964"/>
          </a:xfrm>
        </p:spPr>
        <p:txBody>
          <a:bodyPr/>
          <a:lstStyle/>
          <a:p>
            <a:r>
              <a:rPr lang="en-US" dirty="0"/>
              <a:t>Dataset generation for anomaly detection tasks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63D0-00DE-4F2C-AB8C-4B7AF4D0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2357120"/>
            <a:ext cx="11037045" cy="2435597"/>
          </a:xfrm>
        </p:spPr>
        <p:txBody>
          <a:bodyPr/>
          <a:lstStyle/>
          <a:p>
            <a:r>
              <a:rPr lang="en-US" b="1" dirty="0"/>
              <a:t>Step 3</a:t>
            </a:r>
            <a:r>
              <a:rPr lang="en-US" dirty="0"/>
              <a:t>: Calculate the </a:t>
            </a:r>
            <a:r>
              <a:rPr lang="en-IL" dirty="0"/>
              <a:t>(unnormalized)</a:t>
            </a:r>
            <a:r>
              <a:rPr lang="en-US" dirty="0"/>
              <a:t> </a:t>
            </a:r>
            <a:r>
              <a:rPr lang="en-IL" dirty="0"/>
              <a:t>probability that a data point in class j will be confused with a data point in class k</a:t>
            </a:r>
            <a:r>
              <a:rPr lang="en-US" dirty="0"/>
              <a:t> by generating a </a:t>
            </a:r>
            <a:r>
              <a:rPr lang="en-IL" dirty="0"/>
              <a:t>graph in which each node is a class and each edge (between two classes j and k) has a weight equal to C[j, k] + C[k, j]</a:t>
            </a:r>
            <a:endParaRPr lang="en-US" dirty="0"/>
          </a:p>
          <a:p>
            <a:r>
              <a:rPr lang="en-US" b="1" dirty="0"/>
              <a:t>Step 4</a:t>
            </a:r>
            <a:r>
              <a:rPr lang="en-US" dirty="0"/>
              <a:t>: </a:t>
            </a:r>
            <a:r>
              <a:rPr lang="en-IL" dirty="0"/>
              <a:t>compute</a:t>
            </a:r>
            <a:r>
              <a:rPr lang="en-US" dirty="0"/>
              <a:t> </a:t>
            </a:r>
            <a:r>
              <a:rPr lang="en-IL" dirty="0"/>
              <a:t>“most-confusable” relationships between pairs of classes </a:t>
            </a:r>
            <a:r>
              <a:rPr lang="en-US" dirty="0"/>
              <a:t>by </a:t>
            </a:r>
            <a:r>
              <a:rPr lang="en-IL" dirty="0"/>
              <a:t>the maximum weight spanning tree of this </a:t>
            </a:r>
            <a:r>
              <a:rPr lang="en-IL" dirty="0" err="1"/>
              <a:t>grap</a:t>
            </a:r>
            <a:r>
              <a:rPr lang="en-US" dirty="0"/>
              <a:t>h [3]</a:t>
            </a:r>
          </a:p>
          <a:p>
            <a:r>
              <a:rPr lang="en-US" b="1" dirty="0"/>
              <a:t>Step 5</a:t>
            </a:r>
            <a:r>
              <a:rPr lang="en-US" dirty="0"/>
              <a:t>: T</a:t>
            </a:r>
            <a:r>
              <a:rPr lang="en-IL" dirty="0"/>
              <a:t>wo-</a:t>
            </a:r>
            <a:r>
              <a:rPr lang="en-IL" dirty="0" err="1"/>
              <a:t>colo</a:t>
            </a:r>
            <a:r>
              <a:rPr lang="en-US" dirty="0"/>
              <a:t>u</a:t>
            </a:r>
            <a:r>
              <a:rPr lang="en-IL" dirty="0"/>
              <a:t>r t</a:t>
            </a:r>
            <a:r>
              <a:rPr lang="en-US" dirty="0"/>
              <a:t>he</a:t>
            </a:r>
            <a:r>
              <a:rPr lang="en-IL" dirty="0"/>
              <a:t> tree so that no adjacent nodes have the same </a:t>
            </a:r>
            <a:r>
              <a:rPr lang="en-IL" dirty="0" err="1"/>
              <a:t>colo</a:t>
            </a:r>
            <a:r>
              <a:rPr lang="en-US" dirty="0"/>
              <a:t>u</a:t>
            </a:r>
            <a:r>
              <a:rPr lang="en-IL" dirty="0"/>
              <a:t>r</a:t>
            </a:r>
            <a:r>
              <a:rPr lang="en-US" dirty="0"/>
              <a:t> to </a:t>
            </a:r>
            <a:r>
              <a:rPr lang="en-IL" dirty="0"/>
              <a:t>define the two sets of points</a:t>
            </a:r>
            <a:r>
              <a:rPr lang="en-US" dirty="0"/>
              <a:t> [4]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C3C3C-C7CF-41AE-841B-6F2EAD32739B}"/>
              </a:ext>
            </a:extLst>
          </p:cNvPr>
          <p:cNvSpPr txBox="1"/>
          <p:nvPr/>
        </p:nvSpPr>
        <p:spPr>
          <a:xfrm>
            <a:off x="135101" y="5568647"/>
            <a:ext cx="11630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  <a:r>
              <a:rPr lang="en-US" dirty="0">
                <a:hlinkClick r:id="rId2"/>
              </a:rPr>
              <a:t>https://networkx.github.io/documentation/latest/reference/algorithms/generated/networkx.algorithms.tree.mst.maximum_spanning_tree.html</a:t>
            </a:r>
            <a:endParaRPr lang="en-US" dirty="0"/>
          </a:p>
          <a:p>
            <a:r>
              <a:rPr lang="en-US" dirty="0"/>
              <a:t>[4]</a:t>
            </a:r>
            <a:r>
              <a:rPr lang="en-US" dirty="0">
                <a:hlinkClick r:id="rId3"/>
              </a:rPr>
              <a:t>https://networkx.github.io/documentation/latest/reference/algorithms/generated/networkx.algorithms.coloring.greedy_color.html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ACDDB-9546-4F90-8050-A72D4C859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836" y="4363106"/>
            <a:ext cx="649793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8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B705-7F2C-4F35-9D31-C65873D8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34" y="689188"/>
            <a:ext cx="11037046" cy="706964"/>
          </a:xfrm>
        </p:spPr>
        <p:txBody>
          <a:bodyPr/>
          <a:lstStyle/>
          <a:p>
            <a:r>
              <a:rPr lang="en-US" dirty="0"/>
              <a:t>Dataset generation for anomaly detection tasks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63D0-00DE-4F2C-AB8C-4B7AF4D0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2357120"/>
            <a:ext cx="11037045" cy="243559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Step 6</a:t>
            </a:r>
            <a:r>
              <a:rPr lang="en-US" dirty="0"/>
              <a:t>: Set 0 as “normal” and 1 as “anomalous” according to 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Step 7</a:t>
            </a:r>
            <a:r>
              <a:rPr lang="en-US" dirty="0"/>
              <a:t>: Randomly down sample the “anomalous” set to 5%  </a:t>
            </a:r>
            <a:endParaRPr lang="en-IL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F6CA0-A943-4D0D-BD8B-D2A18FEC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9" y="4957996"/>
            <a:ext cx="9951186" cy="560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6E748-BDF8-4DB9-9C8B-7B8FBFE5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25" y="2802482"/>
            <a:ext cx="9897650" cy="15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6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0151-C8E4-4A14-B378-3F1750E0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 of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25CB-1B71-419B-B8AD-37F539CF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missing data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  <a:r>
              <a:rPr lang="en-US" dirty="0"/>
              <a:t>the data [10]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061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C7B0-4947-4ECA-A257-8CA5A8F2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14" y="821482"/>
            <a:ext cx="8761413" cy="706964"/>
          </a:xfrm>
        </p:spPr>
        <p:txBody>
          <a:bodyPr/>
          <a:lstStyle/>
          <a:p>
            <a:r>
              <a:rPr lang="en-US" dirty="0"/>
              <a:t>Benchmark methods - Isolation Forest</a:t>
            </a:r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9678CA-8207-44F3-92E1-CFAE5AC7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95" y="2461260"/>
            <a:ext cx="5042646" cy="3416300"/>
          </a:xfrm>
        </p:spPr>
        <p:txBody>
          <a:bodyPr/>
          <a:lstStyle/>
          <a:p>
            <a:r>
              <a:rPr lang="en-US" dirty="0"/>
              <a:t>Randomly selecting a feature and then randomly selecting a split value between the maximum and minimum values of the selected feature</a:t>
            </a:r>
          </a:p>
          <a:p>
            <a:r>
              <a:rPr lang="en-US" dirty="0"/>
              <a:t>Averaged the number of splitting required to isolate a sample over a forest of such random trees</a:t>
            </a:r>
          </a:p>
          <a:p>
            <a:r>
              <a:rPr lang="en-US" dirty="0"/>
              <a:t>Shorter path lengths for a sample, indicates higher likelihood to be anomaly 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166C2-283D-4057-9A37-EBC787449C78}"/>
              </a:ext>
            </a:extLst>
          </p:cNvPr>
          <p:cNvSpPr txBox="1"/>
          <p:nvPr/>
        </p:nvSpPr>
        <p:spPr>
          <a:xfrm>
            <a:off x="116047" y="5764152"/>
            <a:ext cx="12075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[6] </a:t>
            </a:r>
            <a:r>
              <a:rPr lang="en-US" dirty="0">
                <a:hlinkClick r:id="rId2"/>
              </a:rPr>
              <a:t>https://scikit-learn.org/0.20/modules/generated/sklearn.ensemble.IsolationForest.html#sklearn.ensemble.IsolationForest</a:t>
            </a:r>
            <a:endParaRPr lang="en-US" dirty="0"/>
          </a:p>
          <a:p>
            <a:r>
              <a:rPr lang="en-US" dirty="0"/>
              <a:t>[7] </a:t>
            </a:r>
            <a:r>
              <a:rPr lang="en-US" dirty="0">
                <a:hlinkClick r:id="rId3"/>
              </a:rPr>
              <a:t>https://donghwa-kim.github.io/iforest.html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A7E99-67C8-4DFE-BE11-D6FB6AC1C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080" y="2461260"/>
            <a:ext cx="5621766" cy="30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2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C7B0-4947-4ECA-A257-8CA5A8F2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Forest - Results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5C0F8-07AF-450E-BBB3-9DA294A8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208" y="5486187"/>
            <a:ext cx="1873290" cy="1139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B9D612-70C7-45D8-889F-B22146F90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" y="1917488"/>
            <a:ext cx="4245292" cy="3702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BF651-D243-4D11-81B2-574659355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70" y="5690792"/>
            <a:ext cx="3619500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E2AA0F-8274-479A-9673-45FC4D8E6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208" y="1871179"/>
            <a:ext cx="5408406" cy="34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0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C7B0-4947-4ECA-A257-8CA5A8F2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34" y="838200"/>
            <a:ext cx="10854166" cy="767080"/>
          </a:xfrm>
        </p:spPr>
        <p:txBody>
          <a:bodyPr/>
          <a:lstStyle/>
          <a:p>
            <a:r>
              <a:rPr lang="en-US" dirty="0"/>
              <a:t>Benchmark methods - Local Outlier Factor (LOF)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F2B0-2CF3-4D1A-AF87-67F14B1F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22" y="2291079"/>
            <a:ext cx="8714261" cy="4102101"/>
          </a:xfrm>
        </p:spPr>
        <p:txBody>
          <a:bodyPr>
            <a:normAutofit/>
          </a:bodyPr>
          <a:lstStyle/>
          <a:p>
            <a:r>
              <a:rPr lang="en-US" dirty="0"/>
              <a:t>Algorithm for finding anomalous data points by measuring the local deviation of a given data point with respect to its neighbors</a:t>
            </a:r>
          </a:p>
          <a:p>
            <a:r>
              <a:rPr lang="en-US" dirty="0"/>
              <a:t>Calculate  the local reachability density </a:t>
            </a:r>
          </a:p>
          <a:p>
            <a:pPr lvl="1"/>
            <a:r>
              <a:rPr lang="en-US" dirty="0"/>
              <a:t>Calculate the distance of point </a:t>
            </a:r>
            <a:r>
              <a:rPr lang="en-US" i="1" dirty="0"/>
              <a:t>a</a:t>
            </a:r>
            <a:r>
              <a:rPr lang="en-US" dirty="0"/>
              <a:t> to all its </a:t>
            </a:r>
            <a:r>
              <a:rPr lang="en-US" i="1" dirty="0"/>
              <a:t>k </a:t>
            </a:r>
            <a:r>
              <a:rPr lang="en-US" dirty="0"/>
              <a:t>nearest neighbors</a:t>
            </a:r>
          </a:p>
          <a:p>
            <a:pPr lvl="1"/>
            <a:r>
              <a:rPr lang="en-US" dirty="0"/>
              <a:t>Take the average of the k distances </a:t>
            </a:r>
          </a:p>
          <a:p>
            <a:pPr lvl="1"/>
            <a:r>
              <a:rPr lang="en-US" dirty="0"/>
              <a:t>Inverse the average </a:t>
            </a:r>
          </a:p>
          <a:p>
            <a:r>
              <a:rPr lang="en-US" dirty="0"/>
              <a:t>The LOF of a point is the density of the point compared to the density of its neighbors. </a:t>
            </a:r>
          </a:p>
          <a:p>
            <a:r>
              <a:rPr lang="en-US" dirty="0"/>
              <a:t>If the density of a point is much smaller than the densities of its neighbors (LOF ≫1), the point is far from dense areas and, hence, an outlier.</a:t>
            </a:r>
          </a:p>
          <a:p>
            <a:endParaRPr lang="en-IL" dirty="0"/>
          </a:p>
        </p:txBody>
      </p:sp>
      <p:sp>
        <p:nvSpPr>
          <p:cNvPr id="5" name="AutoShape 3" descr="k">
            <a:extLst>
              <a:ext uri="{FF2B5EF4-FFF2-40B4-BE49-F238E27FC236}">
                <a16:creationId xmlns:a16="http://schemas.microsoft.com/office/drawing/2014/main" id="{52EB7058-C0DB-47DE-B44F-A58C3C51A9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51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sp>
        <p:nvSpPr>
          <p:cNvPr id="7" name="AutoShape 5" descr="k">
            <a:extLst>
              <a:ext uri="{FF2B5EF4-FFF2-40B4-BE49-F238E27FC236}">
                <a16:creationId xmlns:a16="http://schemas.microsoft.com/office/drawing/2014/main" id="{C1B70366-2A86-41C9-BE19-32E2C885B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38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0A3B5-07A9-4D51-B45D-B763ACFAC533}"/>
              </a:ext>
            </a:extLst>
          </p:cNvPr>
          <p:cNvSpPr txBox="1"/>
          <p:nvPr/>
        </p:nvSpPr>
        <p:spPr>
          <a:xfrm>
            <a:off x="152400" y="6336268"/>
            <a:ext cx="108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[5] </a:t>
            </a:r>
            <a:r>
              <a:rPr lang="en-US" dirty="0">
                <a:hlinkClick r:id="rId2"/>
              </a:rPr>
              <a:t>https://towardsdatascience.com/local-outlier-factor-for-anomaly-detection-cc0c770d2ebe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0ED2A9-82AB-4347-8F7B-565CFDF3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083" y="3183826"/>
            <a:ext cx="2801791" cy="26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04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613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Applied Materials </vt:lpstr>
      <vt:lpstr>Dataset characteristics</vt:lpstr>
      <vt:lpstr>Dataset generation for anomaly detection</vt:lpstr>
      <vt:lpstr>Dataset generation for anomaly detection tasks</vt:lpstr>
      <vt:lpstr>Dataset generation for anomaly detection tasks</vt:lpstr>
      <vt:lpstr>preprocess of data</vt:lpstr>
      <vt:lpstr>Benchmark methods - Isolation Forest</vt:lpstr>
      <vt:lpstr>Isolation Forest - Results</vt:lpstr>
      <vt:lpstr>Benchmark methods - Local Outlier Factor (LOF)</vt:lpstr>
      <vt:lpstr>Local Outlier Factor - Results</vt:lpstr>
      <vt:lpstr>Benchmark methods - AutoEncoder NN</vt:lpstr>
      <vt:lpstr>Benchmark methods - AutoEncoder NN</vt:lpstr>
      <vt:lpstr>AutoEncoder NN - Results</vt:lpstr>
      <vt:lpstr>Isolation Forest – Best Results, applicable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10</cp:revision>
  <dcterms:created xsi:type="dcterms:W3CDTF">2019-07-22T11:10:38Z</dcterms:created>
  <dcterms:modified xsi:type="dcterms:W3CDTF">2019-07-22T18:09:09Z</dcterms:modified>
</cp:coreProperties>
</file>