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7" r:id="rId5"/>
    <p:sldId id="268" r:id="rId6"/>
    <p:sldId id="273" r:id="rId7"/>
    <p:sldId id="279" r:id="rId8"/>
    <p:sldId id="274" r:id="rId9"/>
    <p:sldId id="275" r:id="rId10"/>
    <p:sldId id="301" r:id="rId11"/>
    <p:sldId id="303" r:id="rId12"/>
    <p:sldId id="276" r:id="rId13"/>
    <p:sldId id="277" r:id="rId14"/>
    <p:sldId id="281" r:id="rId15"/>
    <p:sldId id="280" r:id="rId16"/>
    <p:sldId id="278" r:id="rId17"/>
    <p:sldId id="300" r:id="rId18"/>
    <p:sldId id="302" r:id="rId19"/>
    <p:sldId id="282" r:id="rId20"/>
    <p:sldId id="272" r:id="rId21"/>
    <p:sldId id="299" r:id="rId22"/>
    <p:sldId id="283" r:id="rId23"/>
    <p:sldId id="263" r:id="rId24"/>
    <p:sldId id="285" r:id="rId25"/>
    <p:sldId id="286" r:id="rId26"/>
    <p:sldId id="297" r:id="rId27"/>
    <p:sldId id="287" r:id="rId28"/>
    <p:sldId id="298" r:id="rId29"/>
    <p:sldId id="288" r:id="rId30"/>
    <p:sldId id="289" r:id="rId31"/>
    <p:sldId id="290" r:id="rId32"/>
    <p:sldId id="291" r:id="rId33"/>
    <p:sldId id="292" r:id="rId34"/>
    <p:sldId id="293" r:id="rId35"/>
    <p:sldId id="294" r:id="rId36"/>
    <p:sldId id="295" r:id="rId37"/>
    <p:sldId id="296" r:id="rId38"/>
    <p:sldId id="284"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5/6/2018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5/6/2018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5/6/2018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5/6/2018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5/6/2018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5/6/2018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ey_(cryptograph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6828" y="1547161"/>
            <a:ext cx="8735325" cy="2000251"/>
          </a:xfrm>
        </p:spPr>
        <p:txBody>
          <a:bodyPr>
            <a:normAutofit/>
          </a:bodyPr>
          <a:lstStyle/>
          <a:p>
            <a:r>
              <a:rPr lang="en-US" sz="8800" dirty="0" smtClean="0"/>
              <a:t>Intel SGX</a:t>
            </a:r>
            <a:endParaRPr lang="en-US" sz="8800" dirty="0"/>
          </a:p>
        </p:txBody>
      </p:sp>
      <p:sp>
        <p:nvSpPr>
          <p:cNvPr id="5" name="Subtitle 4"/>
          <p:cNvSpPr>
            <a:spLocks noGrp="1"/>
          </p:cNvSpPr>
          <p:nvPr>
            <p:ph type="subTitle" idx="1"/>
          </p:nvPr>
        </p:nvSpPr>
        <p:spPr>
          <a:xfrm>
            <a:off x="1871618" y="3547412"/>
            <a:ext cx="8735325" cy="1752600"/>
          </a:xfrm>
        </p:spPr>
        <p:txBody>
          <a:bodyPr>
            <a:normAutofit/>
          </a:bodyPr>
          <a:lstStyle/>
          <a:p>
            <a:r>
              <a:rPr lang="en-US" sz="2400" dirty="0" smtClean="0"/>
              <a:t>By </a:t>
            </a:r>
            <a:r>
              <a:rPr lang="en-US" sz="2400" dirty="0" err="1" smtClean="0"/>
              <a:t>dan</a:t>
            </a:r>
            <a:r>
              <a:rPr lang="en-US" sz="2400" dirty="0" smtClean="0"/>
              <a:t>, </a:t>
            </a:r>
            <a:r>
              <a:rPr lang="en-US" sz="2400" dirty="0" err="1" smtClean="0"/>
              <a:t>ido</a:t>
            </a:r>
            <a:r>
              <a:rPr lang="en-US" sz="2400" dirty="0" smtClean="0"/>
              <a:t> and </a:t>
            </a:r>
            <a:r>
              <a:rPr lang="en-US" sz="2400" dirty="0" err="1" smtClean="0"/>
              <a:t>daniella</a:t>
            </a:r>
            <a:endParaRPr lang="en-US" sz="24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SigRL</a:t>
            </a:r>
            <a:r>
              <a:rPr lang="en-US" dirty="0"/>
              <a:t> - Signature Revocation List</a:t>
            </a:r>
          </a:p>
        </p:txBody>
      </p:sp>
      <p:sp>
        <p:nvSpPr>
          <p:cNvPr id="14" name="Content Placeholder 13"/>
          <p:cNvSpPr>
            <a:spLocks noGrp="1"/>
          </p:cNvSpPr>
          <p:nvPr>
            <p:ph idx="1"/>
          </p:nvPr>
        </p:nvSpPr>
        <p:spPr/>
        <p:txBody>
          <a:bodyPr/>
          <a:lstStyle/>
          <a:p>
            <a:pPr algn="l" rtl="0"/>
            <a:r>
              <a:rPr lang="en-US" dirty="0"/>
              <a:t>a list of untrustworthy signatures, signed by the revocation authority. </a:t>
            </a:r>
            <a:endParaRPr lang="en-US" dirty="0" smtClean="0"/>
          </a:p>
          <a:p>
            <a:pPr algn="l" rtl="0"/>
            <a:r>
              <a:rPr lang="en-US" dirty="0"/>
              <a:t>Whenever a signature is determined to be untrustworthy by the revocation authority, the corresponding key is revoked and the signature is placed in the revocation list. </a:t>
            </a:r>
            <a:endParaRPr lang="en-US" dirty="0" smtClean="0"/>
          </a:p>
        </p:txBody>
      </p:sp>
    </p:spTree>
    <p:extLst>
      <p:ext uri="{BB962C8B-B14F-4D97-AF65-F5344CB8AC3E}">
        <p14:creationId xmlns:p14="http://schemas.microsoft.com/office/powerpoint/2010/main" val="412557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TCB - Intel Trusted Computing Base </a:t>
            </a:r>
          </a:p>
        </p:txBody>
      </p:sp>
      <p:sp>
        <p:nvSpPr>
          <p:cNvPr id="14" name="Content Placeholder 13"/>
          <p:cNvSpPr>
            <a:spLocks noGrp="1"/>
          </p:cNvSpPr>
          <p:nvPr>
            <p:ph idx="1"/>
          </p:nvPr>
        </p:nvSpPr>
        <p:spPr/>
        <p:txBody>
          <a:bodyPr/>
          <a:lstStyle/>
          <a:p>
            <a:pPr algn="l" rtl="0"/>
            <a:r>
              <a:rPr lang="en-US" dirty="0"/>
              <a:t>an entity responsible for protecting the secrets provisioned to the enclave (both the processor’s hardware and the software running inside the enclave</a:t>
            </a:r>
            <a:r>
              <a:rPr lang="en-US" dirty="0" smtClean="0"/>
              <a:t>).</a:t>
            </a:r>
            <a:endParaRPr lang="en-US" dirty="0"/>
          </a:p>
        </p:txBody>
      </p:sp>
    </p:spTree>
    <p:extLst>
      <p:ext uri="{BB962C8B-B14F-4D97-AF65-F5344CB8AC3E}">
        <p14:creationId xmlns:p14="http://schemas.microsoft.com/office/powerpoint/2010/main" val="311379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Quoting enclave </a:t>
            </a:r>
          </a:p>
        </p:txBody>
      </p:sp>
      <p:sp>
        <p:nvSpPr>
          <p:cNvPr id="14" name="Content Placeholder 13"/>
          <p:cNvSpPr>
            <a:spLocks noGrp="1"/>
          </p:cNvSpPr>
          <p:nvPr>
            <p:ph idx="1"/>
          </p:nvPr>
        </p:nvSpPr>
        <p:spPr/>
        <p:txBody>
          <a:bodyPr/>
          <a:lstStyle/>
          <a:p>
            <a:pPr algn="l" rtl="0"/>
            <a:r>
              <a:rPr lang="en-US" dirty="0"/>
              <a:t>The quoting enclave is a special enclave on every SQX processor and is tasked entirely with handling the remote attestation</a:t>
            </a:r>
            <a:r>
              <a:rPr lang="en-US" dirty="0" smtClean="0"/>
              <a:t>.</a:t>
            </a:r>
          </a:p>
          <a:p>
            <a:pPr algn="l" rtl="0"/>
            <a:r>
              <a:rPr lang="en-US" dirty="0"/>
              <a:t>It receives REPORTs from other enclaves, verifies them and signs them with an asymmetric key before returning the result, also known as a QUOTE, to the </a:t>
            </a:r>
            <a:r>
              <a:rPr lang="en-US" dirty="0" smtClean="0"/>
              <a:t>application.</a:t>
            </a:r>
          </a:p>
        </p:txBody>
      </p:sp>
    </p:spTree>
    <p:extLst>
      <p:ext uri="{BB962C8B-B14F-4D97-AF65-F5344CB8AC3E}">
        <p14:creationId xmlns:p14="http://schemas.microsoft.com/office/powerpoint/2010/main" val="20492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Symmetric </a:t>
            </a:r>
            <a:r>
              <a:rPr lang="en-US" dirty="0"/>
              <a:t>and asymmetric </a:t>
            </a:r>
            <a:r>
              <a:rPr lang="en-US" dirty="0" smtClean="0"/>
              <a:t>keys</a:t>
            </a:r>
            <a:endParaRPr lang="en-US" dirty="0"/>
          </a:p>
        </p:txBody>
      </p:sp>
      <p:sp>
        <p:nvSpPr>
          <p:cNvPr id="14" name="Content Placeholder 13"/>
          <p:cNvSpPr>
            <a:spLocks noGrp="1"/>
          </p:cNvSpPr>
          <p:nvPr>
            <p:ph idx="1"/>
          </p:nvPr>
        </p:nvSpPr>
        <p:spPr/>
        <p:txBody>
          <a:bodyPr>
            <a:normAutofit fontScale="92500" lnSpcReduction="10000"/>
          </a:bodyPr>
          <a:lstStyle/>
          <a:p>
            <a:pPr algn="l" rtl="0"/>
            <a:r>
              <a:rPr lang="en-US" dirty="0" smtClean="0"/>
              <a:t>In </a:t>
            </a:r>
            <a:r>
              <a:rPr lang="en-US" dirty="0"/>
              <a:t>symmetric key, e</a:t>
            </a:r>
            <a:r>
              <a:rPr lang="en-US" dirty="0" smtClean="0"/>
              <a:t>ncryption </a:t>
            </a:r>
            <a:r>
              <a:rPr lang="en-US" dirty="0"/>
              <a:t>key is different from decryption </a:t>
            </a:r>
            <a:r>
              <a:rPr lang="en-US" dirty="0" smtClean="0"/>
              <a:t>key.  </a:t>
            </a:r>
            <a:endParaRPr lang="en-US" dirty="0"/>
          </a:p>
          <a:p>
            <a:pPr algn="l" rtl="0"/>
            <a:r>
              <a:rPr lang="en-US" dirty="0"/>
              <a:t>In asymmetric key</a:t>
            </a:r>
            <a:r>
              <a:rPr lang="en-US" dirty="0" smtClean="0"/>
              <a:t>, </a:t>
            </a:r>
            <a:r>
              <a:rPr lang="en-US" dirty="0"/>
              <a:t>encryption key is the same as a decryption </a:t>
            </a:r>
            <a:r>
              <a:rPr lang="en-US" dirty="0" smtClean="0"/>
              <a:t>key.</a:t>
            </a:r>
          </a:p>
          <a:p>
            <a:pPr algn="l" rtl="0"/>
            <a:r>
              <a:rPr lang="en-US" dirty="0" smtClean="0"/>
              <a:t>In remote </a:t>
            </a:r>
            <a:r>
              <a:rPr lang="en-US" dirty="0"/>
              <a:t>attestation, both symmetric and asymmetric key systems are used</a:t>
            </a:r>
            <a:r>
              <a:rPr lang="en-US" dirty="0" smtClean="0"/>
              <a:t>.</a:t>
            </a:r>
          </a:p>
          <a:p>
            <a:pPr algn="l" rtl="0"/>
            <a:r>
              <a:rPr lang="en-US" dirty="0"/>
              <a:t>The symmetric key system is used in intra-platform enclave attestation with only the quoting enclave and the EREPORT instruction </a:t>
            </a:r>
            <a:r>
              <a:rPr lang="en-US" dirty="0" smtClean="0"/>
              <a:t>having </a:t>
            </a:r>
            <a:r>
              <a:rPr lang="en-US" dirty="0"/>
              <a:t>access to the authentication key</a:t>
            </a:r>
            <a:r>
              <a:rPr lang="en-US" dirty="0" smtClean="0"/>
              <a:t>.</a:t>
            </a:r>
          </a:p>
          <a:p>
            <a:pPr algn="l" rtl="0"/>
            <a:r>
              <a:rPr lang="en-US" dirty="0"/>
              <a:t>Asymmetric key system is used for creating an attestation that can be verified from other platforms (inter-platform attestation</a:t>
            </a:r>
            <a:r>
              <a:rPr lang="en-US" dirty="0" smtClean="0"/>
              <a:t>).</a:t>
            </a:r>
          </a:p>
          <a:p>
            <a:pPr algn="l" rtl="0"/>
            <a:r>
              <a:rPr lang="en-US" dirty="0"/>
              <a:t>The attestation key itself is asymmetric</a:t>
            </a:r>
            <a:r>
              <a:rPr lang="en-US" dirty="0" smtClean="0"/>
              <a:t>.</a:t>
            </a:r>
            <a:endParaRPr lang="en-US" dirty="0"/>
          </a:p>
        </p:txBody>
      </p:sp>
    </p:spTree>
    <p:extLst>
      <p:ext uri="{BB962C8B-B14F-4D97-AF65-F5344CB8AC3E}">
        <p14:creationId xmlns:p14="http://schemas.microsoft.com/office/powerpoint/2010/main" val="327720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Local Attestation</a:t>
            </a:r>
            <a:endParaRPr lang="en-US" dirty="0"/>
          </a:p>
        </p:txBody>
      </p:sp>
      <p:sp>
        <p:nvSpPr>
          <p:cNvPr id="14" name="Content Placeholder 13"/>
          <p:cNvSpPr>
            <a:spLocks noGrp="1"/>
          </p:cNvSpPr>
          <p:nvPr>
            <p:ph idx="1"/>
          </p:nvPr>
        </p:nvSpPr>
        <p:spPr/>
        <p:txBody>
          <a:bodyPr>
            <a:normAutofit/>
          </a:bodyPr>
          <a:lstStyle/>
          <a:p>
            <a:pPr algn="l" rtl="0"/>
            <a:r>
              <a:rPr lang="en-US" dirty="0" smtClean="0"/>
              <a:t>Allows </a:t>
            </a:r>
            <a:r>
              <a:rPr lang="en-US" dirty="0"/>
              <a:t>an enclave to attest its identity and its TCB to another enclave on the same </a:t>
            </a:r>
            <a:r>
              <a:rPr lang="en-US" dirty="0" smtClean="0"/>
              <a:t>platform.</a:t>
            </a:r>
          </a:p>
          <a:p>
            <a:pPr algn="l" rtl="0"/>
            <a:r>
              <a:rPr lang="en-US" dirty="0"/>
              <a:t>In an Intel SGX application, multiple enclaves might collaborate to perform certain functions</a:t>
            </a:r>
            <a:r>
              <a:rPr lang="en-US" dirty="0" smtClean="0"/>
              <a:t>.</a:t>
            </a:r>
          </a:p>
          <a:p>
            <a:pPr algn="l" rtl="0"/>
            <a:r>
              <a:rPr lang="en-US" dirty="0"/>
              <a:t> After the two enclaves verify the counterpart is trustworthy, they can exchange information on a protected channel, which typically provides confidentiality, integrity and replay protection</a:t>
            </a:r>
            <a:r>
              <a:rPr lang="en-US" dirty="0" smtClean="0"/>
              <a:t>.</a:t>
            </a:r>
          </a:p>
          <a:p>
            <a:pPr algn="l" rtl="0"/>
            <a:r>
              <a:rPr lang="en-US" dirty="0"/>
              <a:t>The local attestation and protected channel establishment uses the REPORT based </a:t>
            </a:r>
            <a:r>
              <a:rPr lang="en-US" dirty="0" err="1"/>
              <a:t>Diffie</a:t>
            </a:r>
            <a:r>
              <a:rPr lang="en-US" dirty="0"/>
              <a:t>-Hellman Key </a:t>
            </a:r>
            <a:r>
              <a:rPr lang="en-US" dirty="0" smtClean="0"/>
              <a:t>Exchange </a:t>
            </a:r>
            <a:r>
              <a:rPr lang="en-US" dirty="0"/>
              <a:t>protocol.</a:t>
            </a:r>
          </a:p>
        </p:txBody>
      </p:sp>
    </p:spTree>
    <p:extLst>
      <p:ext uri="{BB962C8B-B14F-4D97-AF65-F5344CB8AC3E}">
        <p14:creationId xmlns:p14="http://schemas.microsoft.com/office/powerpoint/2010/main" val="386700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Local Attestation</a:t>
            </a:r>
            <a:endParaRPr lang="en-US" dirty="0"/>
          </a:p>
        </p:txBody>
      </p:sp>
      <p:sp>
        <p:nvSpPr>
          <p:cNvPr id="14" name="Content Placeholder 13"/>
          <p:cNvSpPr>
            <a:spLocks noGrp="1"/>
          </p:cNvSpPr>
          <p:nvPr>
            <p:ph idx="1"/>
          </p:nvPr>
        </p:nvSpPr>
        <p:spPr/>
        <p:txBody>
          <a:bodyPr>
            <a:normAutofit/>
          </a:bodyPr>
          <a:lstStyle/>
          <a:p>
            <a:pPr algn="l" rtl="0"/>
            <a:r>
              <a:rPr lang="en-US" dirty="0"/>
              <a:t>SGX provides a hardware assertion, REPORT, that contains calling enclaves Attributes, Measurements and User supplied </a:t>
            </a:r>
            <a:r>
              <a:rPr lang="en-US" dirty="0" smtClean="0"/>
              <a:t>data.</a:t>
            </a:r>
          </a:p>
          <a:p>
            <a:pPr algn="l" rtl="0"/>
            <a:r>
              <a:rPr lang="en-US" dirty="0" smtClean="0"/>
              <a:t>Enclave </a:t>
            </a:r>
            <a:r>
              <a:rPr lang="en-US" dirty="0"/>
              <a:t>calls EREPORT instruction to generate REPORT structure for a desired destination </a:t>
            </a:r>
            <a:r>
              <a:rPr lang="en-US" dirty="0" smtClean="0"/>
              <a:t>enclave</a:t>
            </a:r>
          </a:p>
          <a:p>
            <a:pPr algn="l" rtl="0"/>
            <a:r>
              <a:rPr lang="en-US" dirty="0" smtClean="0"/>
              <a:t>REPORT </a:t>
            </a:r>
            <a:r>
              <a:rPr lang="en-US" dirty="0"/>
              <a:t>structure is secured using the REPORT key of the destination </a:t>
            </a:r>
            <a:r>
              <a:rPr lang="en-US" dirty="0" smtClean="0"/>
              <a:t>enclave</a:t>
            </a:r>
          </a:p>
          <a:p>
            <a:pPr algn="l" rtl="0"/>
            <a:r>
              <a:rPr lang="en-US" dirty="0" smtClean="0"/>
              <a:t>EGETKEY </a:t>
            </a:r>
            <a:r>
              <a:rPr lang="en-US" dirty="0"/>
              <a:t>is used by the destination to retrieve REPORT key and then verifies structure using software.</a:t>
            </a:r>
            <a:endParaRPr lang="en-US" dirty="0"/>
          </a:p>
        </p:txBody>
      </p:sp>
    </p:spTree>
    <p:extLst>
      <p:ext uri="{BB962C8B-B14F-4D97-AF65-F5344CB8AC3E}">
        <p14:creationId xmlns:p14="http://schemas.microsoft.com/office/powerpoint/2010/main" val="121925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287430"/>
            <a:ext cx="10360501" cy="661888"/>
          </a:xfrm>
        </p:spPr>
        <p:txBody>
          <a:bodyPr/>
          <a:lstStyle/>
          <a:p>
            <a:r>
              <a:rPr lang="en-US" dirty="0" smtClean="0"/>
              <a:t>Local attestation</a:t>
            </a:r>
            <a:endParaRPr lang="en-US" dirty="0"/>
          </a:p>
        </p:txBody>
      </p:sp>
      <p:pic>
        <p:nvPicPr>
          <p:cNvPr id="4" name="Picture 3"/>
          <p:cNvPicPr>
            <a:picLocks noChangeAspect="1"/>
          </p:cNvPicPr>
          <p:nvPr/>
        </p:nvPicPr>
        <p:blipFill rotWithShape="1">
          <a:blip r:embed="rId2"/>
          <a:srcRect l="14770" t="17863" r="16110" b="5431"/>
          <a:stretch/>
        </p:blipFill>
        <p:spPr>
          <a:xfrm>
            <a:off x="1485900" y="974354"/>
            <a:ext cx="8979985" cy="5602897"/>
          </a:xfrm>
          <a:prstGeom prst="rect">
            <a:avLst/>
          </a:prstGeom>
        </p:spPr>
      </p:pic>
    </p:spTree>
    <p:extLst>
      <p:ext uri="{BB962C8B-B14F-4D97-AF65-F5344CB8AC3E}">
        <p14:creationId xmlns:p14="http://schemas.microsoft.com/office/powerpoint/2010/main" val="18783113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Remote Attestation</a:t>
            </a:r>
            <a:endParaRPr lang="en-US" dirty="0"/>
          </a:p>
        </p:txBody>
      </p:sp>
      <p:sp>
        <p:nvSpPr>
          <p:cNvPr id="14" name="Content Placeholder 13"/>
          <p:cNvSpPr>
            <a:spLocks noGrp="1"/>
          </p:cNvSpPr>
          <p:nvPr>
            <p:ph idx="1"/>
          </p:nvPr>
        </p:nvSpPr>
        <p:spPr/>
        <p:txBody>
          <a:bodyPr>
            <a:normAutofit fontScale="92500" lnSpcReduction="10000"/>
          </a:bodyPr>
          <a:lstStyle/>
          <a:p>
            <a:pPr algn="l" rtl="0"/>
            <a:r>
              <a:rPr lang="en-US" dirty="0" smtClean="0"/>
              <a:t>An advanced </a:t>
            </a:r>
            <a:r>
              <a:rPr lang="en-US" dirty="0"/>
              <a:t>feature of Intel SGX, is the process of proving that an enclave has been established in a secure hardware </a:t>
            </a:r>
            <a:r>
              <a:rPr lang="en-US" dirty="0" smtClean="0"/>
              <a:t>environment. </a:t>
            </a:r>
          </a:p>
          <a:p>
            <a:pPr algn="l" rtl="0"/>
            <a:r>
              <a:rPr lang="en-US" dirty="0"/>
              <a:t>This means that a remote party can verify that the right application is running inside an enclave on an Intel SGX enabled </a:t>
            </a:r>
            <a:r>
              <a:rPr lang="en-US" dirty="0" smtClean="0"/>
              <a:t>platform.</a:t>
            </a:r>
          </a:p>
          <a:p>
            <a:pPr algn="l" rtl="0"/>
            <a:r>
              <a:rPr lang="en-US" dirty="0"/>
              <a:t>Remote attestation provides verification for three things: the application’s identity, its </a:t>
            </a:r>
            <a:r>
              <a:rPr lang="en-US" dirty="0" smtClean="0"/>
              <a:t>validity (that </a:t>
            </a:r>
            <a:r>
              <a:rPr lang="en-US" dirty="0"/>
              <a:t>it has not been </a:t>
            </a:r>
            <a:r>
              <a:rPr lang="en-US" dirty="0" smtClean="0"/>
              <a:t>changed by a malicious party), </a:t>
            </a:r>
            <a:r>
              <a:rPr lang="en-US" dirty="0"/>
              <a:t>and that it is running securely within an </a:t>
            </a:r>
            <a:r>
              <a:rPr lang="en-US" dirty="0" smtClean="0"/>
              <a:t>enclave on an Intel SGX enabled platform.</a:t>
            </a:r>
          </a:p>
          <a:p>
            <a:pPr algn="l" rtl="0"/>
            <a:r>
              <a:rPr lang="en-US" dirty="0"/>
              <a:t>Attestation is necessary in order to make remote access secure, since very often the enclave’s contents may have to be accessed remotely, not from the same </a:t>
            </a:r>
            <a:r>
              <a:rPr lang="en-US" dirty="0" smtClean="0"/>
              <a:t>platform.</a:t>
            </a:r>
            <a:endParaRPr lang="en-US" dirty="0"/>
          </a:p>
        </p:txBody>
      </p:sp>
    </p:spTree>
    <p:extLst>
      <p:ext uri="{BB962C8B-B14F-4D97-AF65-F5344CB8AC3E}">
        <p14:creationId xmlns:p14="http://schemas.microsoft.com/office/powerpoint/2010/main" val="161739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85900" y="216834"/>
            <a:ext cx="10360501" cy="733896"/>
          </a:xfrm>
        </p:spPr>
        <p:txBody>
          <a:bodyPr/>
          <a:lstStyle/>
          <a:p>
            <a:r>
              <a:rPr lang="en-US" dirty="0" smtClean="0"/>
              <a:t>Remote attestation</a:t>
            </a:r>
            <a:endParaRPr lang="en-US" dirty="0"/>
          </a:p>
        </p:txBody>
      </p:sp>
      <p:pic>
        <p:nvPicPr>
          <p:cNvPr id="4" name="Picture 3"/>
          <p:cNvPicPr>
            <a:picLocks noChangeAspect="1"/>
          </p:cNvPicPr>
          <p:nvPr/>
        </p:nvPicPr>
        <p:blipFill rotWithShape="1">
          <a:blip r:embed="rId2"/>
          <a:srcRect l="15145" t="14273" r="18098" b="7969"/>
          <a:stretch/>
        </p:blipFill>
        <p:spPr>
          <a:xfrm>
            <a:off x="1629916" y="947659"/>
            <a:ext cx="8712968" cy="5705838"/>
          </a:xfrm>
          <a:prstGeom prst="rect">
            <a:avLst/>
          </a:prstGeom>
        </p:spPr>
      </p:pic>
    </p:spTree>
    <p:extLst>
      <p:ext uri="{BB962C8B-B14F-4D97-AF65-F5344CB8AC3E}">
        <p14:creationId xmlns:p14="http://schemas.microsoft.com/office/powerpoint/2010/main" val="240183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I</a:t>
            </a:r>
            <a:r>
              <a:rPr lang="he-IL" dirty="0" smtClean="0"/>
              <a:t>nitializing the enclave and getting the attestation key</a:t>
            </a:r>
            <a:endParaRPr lang="en-US" dirty="0"/>
          </a:p>
        </p:txBody>
      </p:sp>
      <p:sp>
        <p:nvSpPr>
          <p:cNvPr id="14" name="Content Placeholder 13"/>
          <p:cNvSpPr>
            <a:spLocks noGrp="1"/>
          </p:cNvSpPr>
          <p:nvPr>
            <p:ph idx="1"/>
          </p:nvPr>
        </p:nvSpPr>
        <p:spPr/>
        <p:txBody>
          <a:bodyPr>
            <a:normAutofit fontScale="92500" lnSpcReduction="20000"/>
          </a:bodyPr>
          <a:lstStyle/>
          <a:p>
            <a:pPr algn="l" rtl="0"/>
            <a:r>
              <a:rPr lang="en-US" dirty="0"/>
              <a:t>When an enclave is set up (using the EADD/EEXTEND instructions), it takes a measurement of its contents by taking the SHA-256 hash of its memory pages. </a:t>
            </a:r>
            <a:endParaRPr lang="en-US" dirty="0" smtClean="0"/>
          </a:p>
          <a:p>
            <a:pPr algn="l" rtl="0"/>
            <a:r>
              <a:rPr lang="en-US" dirty="0"/>
              <a:t>An enclave gets a signed attestation for itself from a special Intel enclave called the </a:t>
            </a:r>
            <a:r>
              <a:rPr lang="en-US" i="1" dirty="0"/>
              <a:t>Quoting </a:t>
            </a:r>
            <a:r>
              <a:rPr lang="en-US" i="1" dirty="0" smtClean="0"/>
              <a:t>Enclave </a:t>
            </a:r>
            <a:r>
              <a:rPr lang="en-US" dirty="0" smtClean="0"/>
              <a:t>using </a:t>
            </a:r>
            <a:r>
              <a:rPr lang="en-US" dirty="0"/>
              <a:t>the local attestation </a:t>
            </a:r>
            <a:r>
              <a:rPr lang="en-US" dirty="0" smtClean="0"/>
              <a:t>process.</a:t>
            </a:r>
          </a:p>
          <a:p>
            <a:pPr algn="l" rtl="0"/>
            <a:r>
              <a:rPr lang="en-US" dirty="0"/>
              <a:t>First, the enclave requests a local attestation report using the EREPORT instruction. </a:t>
            </a:r>
            <a:endParaRPr lang="en-US" dirty="0" smtClean="0"/>
          </a:p>
          <a:p>
            <a:pPr algn="l" rtl="0"/>
            <a:r>
              <a:rPr lang="en-US" dirty="0"/>
              <a:t>The CPU computes an </a:t>
            </a:r>
            <a:r>
              <a:rPr lang="en-US" dirty="0" smtClean="0"/>
              <a:t>AES128-CMAC (‏</a:t>
            </a:r>
            <a:r>
              <a:rPr lang="en-US" dirty="0"/>
              <a:t>keyed hash function that is based on a symmetric key block cipher</a:t>
            </a:r>
            <a:r>
              <a:rPr lang="en-US" dirty="0" smtClean="0"/>
              <a:t>‏) </a:t>
            </a:r>
            <a:r>
              <a:rPr lang="en-US" dirty="0"/>
              <a:t>tag on the enclave's measurement and certificate to create the report</a:t>
            </a:r>
            <a:r>
              <a:rPr lang="en-US" dirty="0" smtClean="0"/>
              <a:t>.</a:t>
            </a:r>
          </a:p>
          <a:p>
            <a:pPr algn="l" rtl="0"/>
            <a:r>
              <a:rPr lang="en-US" dirty="0"/>
              <a:t>The Quoting Enclave checks the MAC on the report and replaces it with a signature using the CPU's </a:t>
            </a:r>
            <a:r>
              <a:rPr lang="en-US" i="1" dirty="0"/>
              <a:t>Attestation </a:t>
            </a:r>
            <a:r>
              <a:rPr lang="en-US" i="1" dirty="0" smtClean="0"/>
              <a:t>Key.</a:t>
            </a:r>
            <a:r>
              <a:rPr lang="en-US" dirty="0"/>
              <a:t> </a:t>
            </a:r>
            <a:endParaRPr lang="en-US" dirty="0" smtClean="0"/>
          </a:p>
        </p:txBody>
      </p:sp>
    </p:spTree>
    <p:extLst>
      <p:ext uri="{BB962C8B-B14F-4D97-AF65-F5344CB8AC3E}">
        <p14:creationId xmlns:p14="http://schemas.microsoft.com/office/powerpoint/2010/main" val="21738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 </a:t>
            </a:r>
            <a:endParaRPr lang="en-US" dirty="0"/>
          </a:p>
        </p:txBody>
      </p:sp>
      <p:sp>
        <p:nvSpPr>
          <p:cNvPr id="14" name="Content Placeholder 13"/>
          <p:cNvSpPr>
            <a:spLocks noGrp="1"/>
          </p:cNvSpPr>
          <p:nvPr>
            <p:ph idx="1"/>
          </p:nvPr>
        </p:nvSpPr>
        <p:spPr/>
        <p:txBody>
          <a:bodyPr/>
          <a:lstStyle/>
          <a:p>
            <a:pPr algn="l" rtl="0"/>
            <a:r>
              <a:rPr lang="en-US" dirty="0"/>
              <a:t>Software Guard Extensions (SGX) is a technology, the main function of which is to establish special protected software containers, also known as enclaves.</a:t>
            </a:r>
          </a:p>
          <a:p>
            <a:pPr algn="l" rtl="0"/>
            <a:r>
              <a:rPr lang="en-US" dirty="0"/>
              <a:t>These enclaves can be used for provisioning sensitive parts of a software executable in order to protect them from malicious entities</a:t>
            </a:r>
            <a:r>
              <a:rPr lang="en-US" dirty="0" smtClean="0"/>
              <a:t>.</a:t>
            </a:r>
          </a:p>
          <a:p>
            <a:pPr algn="l" rtl="0"/>
            <a:r>
              <a:rPr lang="en-US" dirty="0"/>
              <a:t>In order to verify remotely that an application is running securely within an enclave, a remote attestation must be performed.</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485900" y="1719935"/>
            <a:ext cx="9361040" cy="3797297"/>
          </a:xfrm>
          <a:prstGeom prst="rect">
            <a:avLst/>
          </a:prstGeom>
        </p:spPr>
        <p:txBody>
          <a:bodyPr>
            <a:noAutofit/>
          </a:bodyPr>
          <a:lstStyle>
            <a:lvl1pPr algn="l" defTabSz="1218987" rtl="1"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8000" b="1" spc="50" dirty="0">
                <a:ln w="9525" cmpd="sng">
                  <a:solidFill>
                    <a:schemeClr val="accent1"/>
                  </a:solidFill>
                  <a:prstDash val="solid"/>
                </a:ln>
                <a:solidFill>
                  <a:srgbClr val="70AD47">
                    <a:tint val="1000"/>
                  </a:srgbClr>
                </a:solidFill>
                <a:effectLst>
                  <a:glow rad="38100">
                    <a:schemeClr val="accent1">
                      <a:alpha val="40000"/>
                    </a:schemeClr>
                  </a:glow>
                </a:effectLst>
              </a:rPr>
              <a:t>The stages of </a:t>
            </a:r>
            <a:r>
              <a:rPr lang="en-US" sz="8000" b="1" spc="50" dirty="0" smtClean="0">
                <a:ln w="9525" cmpd="sng">
                  <a:solidFill>
                    <a:schemeClr val="accent1"/>
                  </a:solidFill>
                  <a:prstDash val="solid"/>
                </a:ln>
                <a:solidFill>
                  <a:srgbClr val="70AD47">
                    <a:tint val="1000"/>
                  </a:srgbClr>
                </a:solidFill>
                <a:effectLst>
                  <a:glow rad="38100">
                    <a:schemeClr val="accent1">
                      <a:alpha val="40000"/>
                    </a:schemeClr>
                  </a:glow>
                </a:effectLst>
              </a:rPr>
              <a:t>attestation</a:t>
            </a:r>
            <a:endParaRPr lang="en-US" sz="8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First stage</a:t>
            </a:r>
            <a:endParaRPr lang="en-US" dirty="0"/>
          </a:p>
        </p:txBody>
      </p:sp>
      <p:sp>
        <p:nvSpPr>
          <p:cNvPr id="14" name="Content Placeholder 13"/>
          <p:cNvSpPr>
            <a:spLocks noGrp="1"/>
          </p:cNvSpPr>
          <p:nvPr>
            <p:ph idx="1"/>
          </p:nvPr>
        </p:nvSpPr>
        <p:spPr/>
        <p:txBody>
          <a:bodyPr/>
          <a:lstStyle/>
          <a:p>
            <a:pPr algn="l" rtl="0"/>
            <a:r>
              <a:rPr lang="en-US" dirty="0"/>
              <a:t>The attestation process begins with the application establishing a communication with the challenger – an entity that wishes to validate whether the application is running securely within the enclaves (The challenger must be located remotely). </a:t>
            </a:r>
            <a:endParaRPr lang="en-US" dirty="0" smtClean="0"/>
          </a:p>
          <a:p>
            <a:pPr algn="l" rtl="0"/>
            <a:r>
              <a:rPr lang="en-US" dirty="0"/>
              <a:t>Firstly, after a communication is established by the application between the platform and the service providing </a:t>
            </a:r>
            <a:r>
              <a:rPr lang="en-US" dirty="0" smtClean="0"/>
              <a:t>system, </a:t>
            </a:r>
            <a:r>
              <a:rPr lang="en-US" dirty="0"/>
              <a:t>the application asks the challenger to provision secrets</a:t>
            </a:r>
            <a:r>
              <a:rPr lang="en-US" dirty="0" smtClean="0"/>
              <a:t>.</a:t>
            </a:r>
          </a:p>
          <a:p>
            <a:pPr algn="l" rtl="0"/>
            <a:r>
              <a:rPr lang="en-US" dirty="0"/>
              <a:t>The challenger then replies by sending an attestation request to the </a:t>
            </a:r>
            <a:r>
              <a:rPr lang="en-US" dirty="0" smtClean="0"/>
              <a:t>application.</a:t>
            </a:r>
          </a:p>
          <a:p>
            <a:pPr algn="l" rtl="0"/>
            <a:endParaRPr lang="en-US" dirty="0" smtClean="0"/>
          </a:p>
        </p:txBody>
      </p:sp>
    </p:spTree>
    <p:extLst>
      <p:ext uri="{BB962C8B-B14F-4D97-AF65-F5344CB8AC3E}">
        <p14:creationId xmlns:p14="http://schemas.microsoft.com/office/powerpoint/2010/main" val="19556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Second stage</a:t>
            </a:r>
            <a:endParaRPr lang="en-US" dirty="0"/>
          </a:p>
        </p:txBody>
      </p:sp>
      <p:sp>
        <p:nvSpPr>
          <p:cNvPr id="14" name="Content Placeholder 13"/>
          <p:cNvSpPr>
            <a:spLocks noGrp="1"/>
          </p:cNvSpPr>
          <p:nvPr>
            <p:ph idx="1"/>
          </p:nvPr>
        </p:nvSpPr>
        <p:spPr>
          <a:xfrm>
            <a:off x="1218883" y="1701797"/>
            <a:ext cx="10360501" cy="5039572"/>
          </a:xfrm>
        </p:spPr>
        <p:txBody>
          <a:bodyPr>
            <a:normAutofit fontScale="40000" lnSpcReduction="20000"/>
          </a:bodyPr>
          <a:lstStyle/>
          <a:p>
            <a:pPr algn="l" rtl="0"/>
            <a:r>
              <a:rPr lang="en-US" sz="7600" dirty="0"/>
              <a:t>Every application is linked to its quoting enclave by storing its Enclave Identity (a cryptographic hash of the enclave’s </a:t>
            </a:r>
            <a:r>
              <a:rPr lang="en-US" sz="7600" dirty="0" smtClean="0"/>
              <a:t>log).</a:t>
            </a:r>
          </a:p>
          <a:p>
            <a:pPr algn="l" rtl="0"/>
            <a:r>
              <a:rPr lang="en-US" sz="7600" dirty="0" smtClean="0"/>
              <a:t>In </a:t>
            </a:r>
            <a:r>
              <a:rPr lang="en-US" sz="7600" dirty="0"/>
              <a:t>this stage, the application sends the challenge and the enclave identity to the application enclave</a:t>
            </a:r>
            <a:r>
              <a:rPr lang="en-US" sz="7600" dirty="0" smtClean="0"/>
              <a:t>. </a:t>
            </a:r>
            <a:endParaRPr lang="en-US" sz="7600" dirty="0"/>
          </a:p>
          <a:p>
            <a:pPr algn="l" rtl="0"/>
            <a:r>
              <a:rPr lang="en-US" sz="7600" dirty="0" smtClean="0"/>
              <a:t>The </a:t>
            </a:r>
            <a:r>
              <a:rPr lang="en-US" sz="7600" dirty="0"/>
              <a:t>application performing ECALL (a call </a:t>
            </a:r>
            <a:r>
              <a:rPr lang="en-US" sz="7600" dirty="0" smtClean="0"/>
              <a:t>to the enclave) to </a:t>
            </a:r>
            <a:r>
              <a:rPr lang="en-US" sz="7600" dirty="0"/>
              <a:t>initialize the remote attestation by executing </a:t>
            </a:r>
            <a:r>
              <a:rPr lang="en-US" sz="7600" dirty="0" err="1"/>
              <a:t>sgx_ra_init</a:t>
            </a:r>
            <a:r>
              <a:rPr lang="en-US" sz="7600" dirty="0" smtClean="0"/>
              <a:t>().</a:t>
            </a:r>
          </a:p>
          <a:p>
            <a:pPr algn="l" rtl="0"/>
            <a:r>
              <a:rPr lang="en-US" sz="7600" dirty="0"/>
              <a:t>This function takes the challenger’s public key as an argument and creates a context for the </a:t>
            </a:r>
            <a:r>
              <a:rPr lang="en-US" sz="7600" dirty="0" err="1"/>
              <a:t>Diffie</a:t>
            </a:r>
            <a:r>
              <a:rPr lang="en-US" sz="7600" dirty="0"/>
              <a:t>-Hellmann key exchange (DHKE</a:t>
            </a:r>
            <a:r>
              <a:rPr lang="en-US" sz="7600" dirty="0" smtClean="0"/>
              <a:t>)</a:t>
            </a:r>
          </a:p>
          <a:p>
            <a:pPr algn="l" rtl="0"/>
            <a:r>
              <a:rPr lang="en-US" sz="7600" dirty="0"/>
              <a:t>the enclave returns a response to the application, and with it, the DHKE context</a:t>
            </a:r>
            <a:r>
              <a:rPr lang="en-US" sz="7600" dirty="0" smtClean="0"/>
              <a:t>.</a:t>
            </a:r>
          </a:p>
          <a:p>
            <a:pPr algn="l" rtl="0"/>
            <a:endParaRPr lang="en-US" dirty="0" smtClean="0"/>
          </a:p>
          <a:p>
            <a:pPr algn="l" rtl="0"/>
            <a:endParaRPr lang="en-US" dirty="0" smtClean="0"/>
          </a:p>
        </p:txBody>
      </p:sp>
    </p:spTree>
    <p:extLst>
      <p:ext uri="{BB962C8B-B14F-4D97-AF65-F5344CB8AC3E}">
        <p14:creationId xmlns:p14="http://schemas.microsoft.com/office/powerpoint/2010/main" val="174005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Second stage</a:t>
            </a:r>
            <a:endParaRPr lang="en-US" dirty="0"/>
          </a:p>
        </p:txBody>
      </p:sp>
      <p:sp>
        <p:nvSpPr>
          <p:cNvPr id="14" name="Content Placeholder 13"/>
          <p:cNvSpPr>
            <a:spLocks noGrp="1"/>
          </p:cNvSpPr>
          <p:nvPr>
            <p:ph idx="1"/>
          </p:nvPr>
        </p:nvSpPr>
        <p:spPr>
          <a:xfrm>
            <a:off x="1218883" y="1701797"/>
            <a:ext cx="10360501" cy="5039572"/>
          </a:xfrm>
        </p:spPr>
        <p:txBody>
          <a:bodyPr>
            <a:normAutofit fontScale="40000" lnSpcReduction="20000"/>
          </a:bodyPr>
          <a:lstStyle/>
          <a:p>
            <a:pPr algn="l" rtl="0"/>
            <a:r>
              <a:rPr lang="en-US" sz="7600" dirty="0" smtClean="0"/>
              <a:t>If </a:t>
            </a:r>
            <a:r>
              <a:rPr lang="en-US" sz="7600" dirty="0"/>
              <a:t>the response from </a:t>
            </a:r>
            <a:r>
              <a:rPr lang="en-US" sz="7600" dirty="0" err="1"/>
              <a:t>sgx_ra_init</a:t>
            </a:r>
            <a:r>
              <a:rPr lang="en-US" sz="7600" dirty="0"/>
              <a:t>() was positive, the application calls </a:t>
            </a:r>
            <a:r>
              <a:rPr lang="en-US" sz="7600" dirty="0" err="1"/>
              <a:t>sgx_get_extended_epid_group_id</a:t>
            </a:r>
            <a:r>
              <a:rPr lang="en-US" sz="7600" dirty="0"/>
              <a:t>(), a method for getting the Extended Group ID (also known as Extended GID) of the Intel Enhanced Privacy ID (referred to as EPID</a:t>
            </a:r>
            <a:r>
              <a:rPr lang="en-US" sz="7600" dirty="0" smtClean="0"/>
              <a:t>)</a:t>
            </a:r>
          </a:p>
          <a:p>
            <a:pPr algn="l" rtl="0"/>
            <a:r>
              <a:rPr lang="en-US" sz="7600" dirty="0"/>
              <a:t>The application then sends a message (msg0) back to the challenger, containing the Extended GID</a:t>
            </a:r>
            <a:r>
              <a:rPr lang="en-US" sz="7600" dirty="0" smtClean="0"/>
              <a:t>.</a:t>
            </a:r>
          </a:p>
          <a:p>
            <a:pPr algn="l" rtl="0"/>
            <a:r>
              <a:rPr lang="en-US" sz="7600" dirty="0" smtClean="0"/>
              <a:t>Once </a:t>
            </a:r>
            <a:r>
              <a:rPr lang="en-US" sz="7600" dirty="0"/>
              <a:t>the challenger receives the Extended GID, it has the option to verify whether it is legal and whether to commence the attestation or to halt the </a:t>
            </a:r>
            <a:r>
              <a:rPr lang="en-US" sz="7600" dirty="0" smtClean="0"/>
              <a:t>process</a:t>
            </a:r>
          </a:p>
          <a:p>
            <a:pPr algn="l" rtl="0"/>
            <a:r>
              <a:rPr lang="en-US" sz="7600" dirty="0"/>
              <a:t>For example, in the case of Intel Attestation Service, only the Extended GID value 0 is considered legal </a:t>
            </a:r>
          </a:p>
          <a:p>
            <a:pPr algn="l" rtl="0"/>
            <a:endParaRPr lang="en-US" dirty="0" smtClean="0"/>
          </a:p>
          <a:p>
            <a:pPr algn="l" rtl="0"/>
            <a:endParaRPr lang="en-US" dirty="0" smtClean="0"/>
          </a:p>
        </p:txBody>
      </p:sp>
    </p:spTree>
    <p:extLst>
      <p:ext uri="{BB962C8B-B14F-4D97-AF65-F5344CB8AC3E}">
        <p14:creationId xmlns:p14="http://schemas.microsoft.com/office/powerpoint/2010/main" val="202700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188640"/>
            <a:ext cx="10360501" cy="1223963"/>
          </a:xfrm>
        </p:spPr>
        <p:txBody>
          <a:bodyPr>
            <a:normAutofit/>
          </a:bodyPr>
          <a:lstStyle/>
          <a:p>
            <a:r>
              <a:rPr lang="en-US" dirty="0" smtClean="0"/>
              <a:t>Third stage</a:t>
            </a:r>
            <a:endParaRPr lang="en-US" dirty="0"/>
          </a:p>
        </p:txBody>
      </p:sp>
      <p:sp>
        <p:nvSpPr>
          <p:cNvPr id="14" name="Content Placeholder 13"/>
          <p:cNvSpPr>
            <a:spLocks noGrp="1"/>
          </p:cNvSpPr>
          <p:nvPr>
            <p:ph idx="1"/>
          </p:nvPr>
        </p:nvSpPr>
        <p:spPr>
          <a:xfrm>
            <a:off x="1218883" y="1413765"/>
            <a:ext cx="10360501" cy="4967563"/>
          </a:xfrm>
        </p:spPr>
        <p:txBody>
          <a:bodyPr>
            <a:noAutofit/>
          </a:bodyPr>
          <a:lstStyle/>
          <a:p>
            <a:pPr algn="l" rtl="0"/>
            <a:r>
              <a:rPr lang="en-US" dirty="0"/>
              <a:t>In the application enclave, an ephemeral public key is generated - one that only lasts for a short period of time</a:t>
            </a:r>
            <a:r>
              <a:rPr lang="en-US" dirty="0" smtClean="0"/>
              <a:t>.</a:t>
            </a:r>
          </a:p>
          <a:p>
            <a:pPr algn="l" rtl="0"/>
            <a:r>
              <a:rPr lang="en-US" dirty="0"/>
              <a:t>This key is to be used by the challenger for provisioning secrets to the enclave</a:t>
            </a:r>
            <a:r>
              <a:rPr lang="en-US" dirty="0" smtClean="0"/>
              <a:t>.</a:t>
            </a:r>
          </a:p>
          <a:p>
            <a:pPr algn="l" rtl="0"/>
            <a:r>
              <a:rPr lang="en-US" dirty="0"/>
              <a:t>The enclave also generates a response to the challenger. </a:t>
            </a:r>
            <a:endParaRPr lang="en-US" dirty="0" smtClean="0"/>
          </a:p>
          <a:p>
            <a:pPr algn="l" rtl="0"/>
            <a:r>
              <a:rPr lang="en-US" dirty="0" smtClean="0"/>
              <a:t>The </a:t>
            </a:r>
            <a:r>
              <a:rPr lang="en-US" dirty="0"/>
              <a:t>response and the ephemeral public key are tied together into a manifest and a hash digest is created of the combined key and response manifest, which is then sent back to the application in the form of a REPORT by calling </a:t>
            </a:r>
            <a:r>
              <a:rPr lang="en-US" dirty="0" smtClean="0"/>
              <a:t>EREPORT</a:t>
            </a:r>
          </a:p>
        </p:txBody>
      </p:sp>
    </p:spTree>
    <p:extLst>
      <p:ext uri="{BB962C8B-B14F-4D97-AF65-F5344CB8AC3E}">
        <p14:creationId xmlns:p14="http://schemas.microsoft.com/office/powerpoint/2010/main" val="68013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188640"/>
            <a:ext cx="10360501" cy="1223963"/>
          </a:xfrm>
        </p:spPr>
        <p:txBody>
          <a:bodyPr>
            <a:normAutofit/>
          </a:bodyPr>
          <a:lstStyle/>
          <a:p>
            <a:r>
              <a:rPr lang="en-US" dirty="0" smtClean="0"/>
              <a:t>Third stage</a:t>
            </a:r>
            <a:endParaRPr lang="en-US" dirty="0"/>
          </a:p>
        </p:txBody>
      </p:sp>
      <p:sp>
        <p:nvSpPr>
          <p:cNvPr id="14" name="Content Placeholder 13"/>
          <p:cNvSpPr>
            <a:spLocks noGrp="1"/>
          </p:cNvSpPr>
          <p:nvPr>
            <p:ph idx="1"/>
          </p:nvPr>
        </p:nvSpPr>
        <p:spPr>
          <a:xfrm>
            <a:off x="1218883" y="1413765"/>
            <a:ext cx="10360501" cy="4967563"/>
          </a:xfrm>
        </p:spPr>
        <p:txBody>
          <a:bodyPr>
            <a:noAutofit/>
          </a:bodyPr>
          <a:lstStyle/>
          <a:p>
            <a:pPr algn="l" rtl="0"/>
            <a:r>
              <a:rPr lang="en-US" sz="2400" dirty="0" smtClean="0"/>
              <a:t>Upon </a:t>
            </a:r>
            <a:r>
              <a:rPr lang="en-US" sz="2400" dirty="0"/>
              <a:t>getting a green light from the challenger to proceed with the attestation, the application calls the method sgx_ra_get_msg1(), which takes as parameters the application’s public key for the DHKE, the DHKE context found previously, and a pointer to the stub function </a:t>
            </a:r>
            <a:r>
              <a:rPr lang="en-US" sz="2400" dirty="0" err="1"/>
              <a:t>sgx_ra_get_ga</a:t>
            </a:r>
            <a:r>
              <a:rPr lang="en-US" sz="2400" dirty="0"/>
              <a:t>(), which computes the application-side DHKE secret. </a:t>
            </a:r>
            <a:endParaRPr lang="en-US" sz="2400" dirty="0" smtClean="0"/>
          </a:p>
          <a:p>
            <a:pPr algn="l" rtl="0"/>
            <a:r>
              <a:rPr lang="en-US" sz="2400" dirty="0" smtClean="0"/>
              <a:t>The </a:t>
            </a:r>
            <a:r>
              <a:rPr lang="en-US" sz="2400" dirty="0"/>
              <a:t>application then sends a message (msg1) consisting of the aforementioned data to the challenger</a:t>
            </a:r>
            <a:r>
              <a:rPr lang="en-US" sz="2400" dirty="0" smtClean="0"/>
              <a:t>.</a:t>
            </a:r>
          </a:p>
          <a:p>
            <a:pPr algn="l" rtl="0"/>
            <a:r>
              <a:rPr lang="en-US" sz="2400" dirty="0"/>
              <a:t>Having received the previous message from the application</a:t>
            </a:r>
            <a:r>
              <a:rPr lang="en-US" sz="2400" dirty="0" smtClean="0"/>
              <a:t>, </a:t>
            </a:r>
            <a:r>
              <a:rPr lang="en-US" sz="2400" dirty="0"/>
              <a:t>the challenger checks the values contained in the request and generates its own DHKE parameter. </a:t>
            </a:r>
            <a:endParaRPr lang="en-US" sz="2400" dirty="0" smtClean="0"/>
          </a:p>
          <a:p>
            <a:pPr algn="l" rtl="0"/>
            <a:r>
              <a:rPr lang="en-US" sz="2400" dirty="0"/>
              <a:t>After that, the challenger queries the IAS for a Signature Revocation List (</a:t>
            </a:r>
            <a:r>
              <a:rPr lang="en-US" sz="2400" dirty="0" err="1"/>
              <a:t>SigRL</a:t>
            </a:r>
            <a:r>
              <a:rPr lang="en-US" sz="2400" dirty="0"/>
              <a:t>). The challenger’s public key and </a:t>
            </a:r>
            <a:r>
              <a:rPr lang="en-US" sz="2400" dirty="0" err="1"/>
              <a:t>SigRL</a:t>
            </a:r>
            <a:r>
              <a:rPr lang="en-US" sz="2400" dirty="0"/>
              <a:t> data are combined together and sent to the application</a:t>
            </a:r>
            <a:endParaRPr lang="en-US" sz="2400" dirty="0" smtClean="0"/>
          </a:p>
        </p:txBody>
      </p:sp>
    </p:spTree>
    <p:extLst>
      <p:ext uri="{BB962C8B-B14F-4D97-AF65-F5344CB8AC3E}">
        <p14:creationId xmlns:p14="http://schemas.microsoft.com/office/powerpoint/2010/main" val="4358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Fourth stage</a:t>
            </a:r>
            <a:endParaRPr lang="en-US" dirty="0"/>
          </a:p>
        </p:txBody>
      </p:sp>
      <p:sp>
        <p:nvSpPr>
          <p:cNvPr id="14" name="Content Placeholder 13"/>
          <p:cNvSpPr>
            <a:spLocks noGrp="1"/>
          </p:cNvSpPr>
          <p:nvPr>
            <p:ph idx="1"/>
          </p:nvPr>
        </p:nvSpPr>
        <p:spPr/>
        <p:txBody>
          <a:bodyPr/>
          <a:lstStyle/>
          <a:p>
            <a:pPr algn="l" rtl="0"/>
            <a:r>
              <a:rPr lang="en-US" dirty="0"/>
              <a:t>In the fourth stage, the application simply receives the REPORT, which included information about the key and its originating enclave, and forwards it to the quoting enclave to be signed </a:t>
            </a:r>
            <a:endParaRPr lang="en-US" dirty="0" smtClean="0"/>
          </a:p>
        </p:txBody>
      </p:sp>
    </p:spTree>
    <p:extLst>
      <p:ext uri="{BB962C8B-B14F-4D97-AF65-F5344CB8AC3E}">
        <p14:creationId xmlns:p14="http://schemas.microsoft.com/office/powerpoint/2010/main" val="11879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Fifth stage</a:t>
            </a:r>
            <a:endParaRPr lang="en-US" dirty="0"/>
          </a:p>
        </p:txBody>
      </p:sp>
      <p:sp>
        <p:nvSpPr>
          <p:cNvPr id="14" name="Content Placeholder 13"/>
          <p:cNvSpPr>
            <a:spLocks noGrp="1"/>
          </p:cNvSpPr>
          <p:nvPr>
            <p:ph idx="1"/>
          </p:nvPr>
        </p:nvSpPr>
        <p:spPr/>
        <p:txBody>
          <a:bodyPr/>
          <a:lstStyle/>
          <a:p>
            <a:pPr algn="l" rtl="0"/>
            <a:r>
              <a:rPr lang="en-US" dirty="0"/>
              <a:t>The quoting enclave receives the REPORT and calls the hardware instruction EGETKEY to get its REPORT key</a:t>
            </a:r>
            <a:r>
              <a:rPr lang="en-US" dirty="0" smtClean="0"/>
              <a:t>.</a:t>
            </a:r>
          </a:p>
          <a:p>
            <a:pPr algn="l" rtl="0"/>
            <a:r>
              <a:rPr lang="en-US" dirty="0"/>
              <a:t>Using this REPORT key, the quoting enclave verifies the REPORT. </a:t>
            </a:r>
            <a:endParaRPr lang="en-US" dirty="0" smtClean="0"/>
          </a:p>
          <a:p>
            <a:pPr algn="l" rtl="0"/>
            <a:r>
              <a:rPr lang="en-US" dirty="0"/>
              <a:t>After that, a QUOTE structure is created and signed by the quoting enclave, using its EPID key, making it only verifiable by </a:t>
            </a:r>
            <a:r>
              <a:rPr lang="en-US" dirty="0" smtClean="0"/>
              <a:t>IAS(QUOTE </a:t>
            </a:r>
            <a:r>
              <a:rPr lang="en-US" dirty="0"/>
              <a:t>in itself is merely a signed </a:t>
            </a:r>
            <a:r>
              <a:rPr lang="en-US" dirty="0" smtClean="0"/>
              <a:t>REPORT).</a:t>
            </a:r>
          </a:p>
          <a:p>
            <a:pPr algn="l" rtl="0"/>
            <a:r>
              <a:rPr lang="en-US" dirty="0"/>
              <a:t>Finally, the quoting enclave sends the signed QUOTE to the application</a:t>
            </a:r>
            <a:endParaRPr lang="en-US" dirty="0" smtClean="0"/>
          </a:p>
        </p:txBody>
      </p:sp>
    </p:spTree>
    <p:extLst>
      <p:ext uri="{BB962C8B-B14F-4D97-AF65-F5344CB8AC3E}">
        <p14:creationId xmlns:p14="http://schemas.microsoft.com/office/powerpoint/2010/main" val="116317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Sixth stage</a:t>
            </a:r>
            <a:endParaRPr lang="en-US" dirty="0"/>
          </a:p>
        </p:txBody>
      </p:sp>
      <p:sp>
        <p:nvSpPr>
          <p:cNvPr id="14" name="Content Placeholder 13"/>
          <p:cNvSpPr>
            <a:spLocks noGrp="1"/>
          </p:cNvSpPr>
          <p:nvPr>
            <p:ph idx="1"/>
          </p:nvPr>
        </p:nvSpPr>
        <p:spPr/>
        <p:txBody>
          <a:bodyPr>
            <a:normAutofit fontScale="92500" lnSpcReduction="10000"/>
          </a:bodyPr>
          <a:lstStyle/>
          <a:p>
            <a:pPr algn="l" rtl="0"/>
            <a:r>
              <a:rPr lang="en-US" dirty="0"/>
              <a:t>In this stage, the application receives the QUOTE produced and signed by the quoting enclave, and forwards it back to the challenger. </a:t>
            </a:r>
            <a:endParaRPr lang="en-US" dirty="0" smtClean="0"/>
          </a:p>
          <a:p>
            <a:pPr algn="l" rtl="0"/>
            <a:r>
              <a:rPr lang="en-US" dirty="0"/>
              <a:t>In detail, the application calls the </a:t>
            </a:r>
            <a:r>
              <a:rPr lang="en-US" dirty="0" smtClean="0"/>
              <a:t>function sgx_ra_get_msg3_trusted</a:t>
            </a:r>
            <a:r>
              <a:rPr lang="en-US" dirty="0"/>
              <a:t>(). </a:t>
            </a:r>
            <a:endParaRPr lang="en-US" dirty="0" smtClean="0"/>
          </a:p>
          <a:p>
            <a:pPr algn="l" rtl="0"/>
            <a:r>
              <a:rPr lang="en-US" dirty="0" smtClean="0"/>
              <a:t>This </a:t>
            </a:r>
            <a:r>
              <a:rPr lang="en-US" dirty="0"/>
              <a:t>function’s tasks are verifying the challenger’s signature, checking the </a:t>
            </a:r>
            <a:r>
              <a:rPr lang="en-US" dirty="0" err="1"/>
              <a:t>SigRL</a:t>
            </a:r>
            <a:r>
              <a:rPr lang="en-US" dirty="0"/>
              <a:t> provided by the challenger, and generating a reply (msg3) to the challenger</a:t>
            </a:r>
            <a:r>
              <a:rPr lang="en-US" dirty="0" smtClean="0"/>
              <a:t>.</a:t>
            </a:r>
          </a:p>
          <a:p>
            <a:pPr algn="l" rtl="0"/>
            <a:r>
              <a:rPr lang="en-US" dirty="0"/>
              <a:t>The reply message will include the QUOTE that was produced by the quoting </a:t>
            </a:r>
            <a:r>
              <a:rPr lang="en-US" dirty="0" smtClean="0"/>
              <a:t>enclave( </a:t>
            </a:r>
            <a:r>
              <a:rPr lang="en-US" dirty="0"/>
              <a:t>It will also include information about aforementioned PSE that may be used on the </a:t>
            </a:r>
            <a:r>
              <a:rPr lang="en-US" dirty="0" smtClean="0"/>
              <a:t>platform). </a:t>
            </a:r>
          </a:p>
          <a:p>
            <a:pPr algn="l" rtl="0"/>
            <a:r>
              <a:rPr lang="en-US" dirty="0" smtClean="0"/>
              <a:t>This </a:t>
            </a:r>
            <a:r>
              <a:rPr lang="en-US" dirty="0"/>
              <a:t>stage ends with the application sending msg3 to the challenger.</a:t>
            </a:r>
            <a:endParaRPr lang="en-US" dirty="0" smtClean="0"/>
          </a:p>
        </p:txBody>
      </p:sp>
    </p:spTree>
    <p:extLst>
      <p:ext uri="{BB962C8B-B14F-4D97-AF65-F5344CB8AC3E}">
        <p14:creationId xmlns:p14="http://schemas.microsoft.com/office/powerpoint/2010/main" val="360771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Seventh stage</a:t>
            </a:r>
            <a:endParaRPr lang="en-US" dirty="0"/>
          </a:p>
        </p:txBody>
      </p:sp>
      <p:sp>
        <p:nvSpPr>
          <p:cNvPr id="14" name="Content Placeholder 13"/>
          <p:cNvSpPr>
            <a:spLocks noGrp="1"/>
          </p:cNvSpPr>
          <p:nvPr>
            <p:ph idx="1"/>
          </p:nvPr>
        </p:nvSpPr>
        <p:spPr/>
        <p:txBody>
          <a:bodyPr>
            <a:noAutofit/>
          </a:bodyPr>
          <a:lstStyle/>
          <a:p>
            <a:pPr algn="l" rtl="0"/>
            <a:r>
              <a:rPr lang="en-US" sz="2200" dirty="0"/>
              <a:t>In the final stage, the challenger uses the EPID public key certificate to validate the signature over the </a:t>
            </a:r>
            <a:r>
              <a:rPr lang="en-US" sz="2200" dirty="0" smtClean="0"/>
              <a:t>QUOTE.</a:t>
            </a:r>
          </a:p>
          <a:p>
            <a:pPr algn="l" rtl="0"/>
            <a:r>
              <a:rPr lang="en-US" sz="2200" dirty="0"/>
              <a:t>Message-wise, the challenger receives that message msg3 sent by the application in stage 6, and proceeds to check any parameters contained in the message, such as the DHKE parameters and the application enclave’s identity (embedded in the QUOTE). </a:t>
            </a:r>
            <a:endParaRPr lang="en-US" sz="2200" dirty="0" smtClean="0"/>
          </a:p>
          <a:p>
            <a:pPr algn="l" rtl="0"/>
            <a:r>
              <a:rPr lang="en-US" sz="2200" dirty="0"/>
              <a:t>After a successful check, the challenger forwards the QUOTE and the signature to the IAS to be properly verified</a:t>
            </a:r>
            <a:r>
              <a:rPr lang="en-US" sz="2200" dirty="0" smtClean="0"/>
              <a:t>.</a:t>
            </a:r>
          </a:p>
          <a:p>
            <a:pPr algn="l" rtl="0"/>
            <a:r>
              <a:rPr lang="en-US" sz="2200" dirty="0"/>
              <a:t>Once the IAS has verified the QUOTE and the challenger has received the verification results from IAS, the challenger generates a reply message (msg4) to the application. </a:t>
            </a:r>
            <a:endParaRPr lang="en-US" sz="2200" dirty="0" smtClean="0"/>
          </a:p>
          <a:p>
            <a:pPr algn="l" rtl="0"/>
            <a:r>
              <a:rPr lang="en-US" sz="2200" dirty="0"/>
              <a:t>This message contains the attestation result and optionally (only if both the enclave and PSE are trusted by IAS) the secret that is to be provisioned within the now trusted enclave and can be encrypted by the shared key obtained during the DHKE phase earlier.</a:t>
            </a:r>
            <a:endParaRPr lang="en-US" sz="2200" dirty="0" smtClean="0"/>
          </a:p>
        </p:txBody>
      </p:sp>
    </p:spTree>
    <p:extLst>
      <p:ext uri="{BB962C8B-B14F-4D97-AF65-F5344CB8AC3E}">
        <p14:creationId xmlns:p14="http://schemas.microsoft.com/office/powerpoint/2010/main" val="287797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076" y="1844824"/>
            <a:ext cx="6018095" cy="1446550"/>
          </a:xfrm>
          <a:prstGeom prst="rect">
            <a:avLst/>
          </a:prstGeom>
          <a:noFill/>
        </p:spPr>
        <p:txBody>
          <a:bodyPr wrap="square" lIns="91440" tIns="45720" rIns="91440" bIns="45720">
            <a:spAutoFit/>
          </a:bodyPr>
          <a:lstStyle/>
          <a:p>
            <a:pPr algn="ctr"/>
            <a:r>
              <a:rPr lang="en-US" sz="8800" b="1" spc="50" dirty="0" smtClean="0">
                <a:ln w="9525" cmpd="sng">
                  <a:solidFill>
                    <a:schemeClr val="accent1"/>
                  </a:solidFill>
                  <a:prstDash val="solid"/>
                </a:ln>
                <a:solidFill>
                  <a:srgbClr val="70AD47">
                    <a:tint val="1000"/>
                  </a:srgbClr>
                </a:solidFill>
                <a:effectLst>
                  <a:glow rad="38100">
                    <a:schemeClr val="accent1">
                      <a:alpha val="40000"/>
                    </a:schemeClr>
                  </a:glow>
                </a:effectLst>
              </a:rPr>
              <a:t>Definitions</a:t>
            </a:r>
            <a:endParaRPr lang="en-US" sz="8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63745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Attestation requirements</a:t>
            </a:r>
          </a:p>
        </p:txBody>
      </p:sp>
      <p:sp>
        <p:nvSpPr>
          <p:cNvPr id="14" name="Content Placeholder 13"/>
          <p:cNvSpPr>
            <a:spLocks noGrp="1"/>
          </p:cNvSpPr>
          <p:nvPr>
            <p:ph idx="1"/>
          </p:nvPr>
        </p:nvSpPr>
        <p:spPr/>
        <p:txBody>
          <a:bodyPr>
            <a:noAutofit/>
          </a:bodyPr>
          <a:lstStyle/>
          <a:p>
            <a:pPr algn="l" rtl="0"/>
            <a:r>
              <a:rPr lang="en-US" sz="2400" dirty="0"/>
              <a:t>First of all, Intel Trusted Computing Base (TCB) must be represented by a special platform attestation key, which has to be provided</a:t>
            </a:r>
            <a:r>
              <a:rPr lang="en-US" sz="2400" dirty="0" smtClean="0"/>
              <a:t>.</a:t>
            </a:r>
          </a:p>
          <a:p>
            <a:pPr algn="l" rtl="0"/>
            <a:r>
              <a:rPr lang="en-US" sz="2400" dirty="0"/>
              <a:t>Secondly, In case of an upgrade is made to the platform, the attestation key must be replaced</a:t>
            </a:r>
            <a:r>
              <a:rPr lang="en-US" sz="2400" dirty="0" smtClean="0"/>
              <a:t>.</a:t>
            </a:r>
          </a:p>
          <a:p>
            <a:pPr algn="l" rtl="0"/>
            <a:r>
              <a:rPr lang="en-US" sz="2400" dirty="0"/>
              <a:t>Thirdly, unsafe parts must have no access to additional attestation </a:t>
            </a:r>
            <a:r>
              <a:rPr lang="en-US" sz="2400" dirty="0" smtClean="0"/>
              <a:t>keys.</a:t>
            </a:r>
          </a:p>
          <a:p>
            <a:pPr algn="l" rtl="0"/>
            <a:r>
              <a:rPr lang="en-US" sz="2400" dirty="0" smtClean="0"/>
              <a:t>And </a:t>
            </a:r>
            <a:r>
              <a:rPr lang="en-US" sz="2400" dirty="0"/>
              <a:t>lastly, the attestation process must guarantee user privacy – that it would be impossible to uniquely identify who created the signature</a:t>
            </a:r>
            <a:r>
              <a:rPr lang="en-US" sz="2400" dirty="0" smtClean="0"/>
              <a:t>.</a:t>
            </a:r>
          </a:p>
          <a:p>
            <a:pPr algn="l" rtl="0"/>
            <a:endParaRPr lang="en-US" sz="2200" dirty="0" smtClean="0"/>
          </a:p>
        </p:txBody>
      </p:sp>
    </p:spTree>
    <p:extLst>
      <p:ext uri="{BB962C8B-B14F-4D97-AF65-F5344CB8AC3E}">
        <p14:creationId xmlns:p14="http://schemas.microsoft.com/office/powerpoint/2010/main" val="148623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The creation of attestation keys</a:t>
            </a:r>
          </a:p>
        </p:txBody>
      </p:sp>
      <p:sp>
        <p:nvSpPr>
          <p:cNvPr id="14" name="Content Placeholder 13"/>
          <p:cNvSpPr>
            <a:spLocks noGrp="1"/>
          </p:cNvSpPr>
          <p:nvPr>
            <p:ph idx="1"/>
          </p:nvPr>
        </p:nvSpPr>
        <p:spPr/>
        <p:txBody>
          <a:bodyPr>
            <a:noAutofit/>
          </a:bodyPr>
          <a:lstStyle/>
          <a:p>
            <a:pPr algn="l" rtl="0"/>
            <a:r>
              <a:rPr lang="en-US" sz="2400" dirty="0"/>
              <a:t>Creating an attestation key representing the hardware and software TCB of Intel SGX consists of two stages </a:t>
            </a:r>
            <a:endParaRPr lang="en-US" sz="2400" dirty="0" smtClean="0"/>
          </a:p>
          <a:p>
            <a:pPr algn="l" rtl="0"/>
            <a:r>
              <a:rPr lang="en-US" sz="2400" dirty="0" smtClean="0"/>
              <a:t> </a:t>
            </a:r>
            <a:r>
              <a:rPr lang="en-US" sz="2400" dirty="0"/>
              <a:t>one stands for updating the processor </a:t>
            </a:r>
            <a:r>
              <a:rPr lang="en-US" sz="2400" dirty="0" smtClean="0"/>
              <a:t>hardware</a:t>
            </a:r>
          </a:p>
          <a:p>
            <a:pPr algn="l" rtl="0"/>
            <a:r>
              <a:rPr lang="en-US" sz="2400" dirty="0" smtClean="0"/>
              <a:t> </a:t>
            </a:r>
            <a:r>
              <a:rPr lang="en-US" sz="2400" dirty="0"/>
              <a:t>the other stands for linking the software components of TBC and the hardware TBC key</a:t>
            </a:r>
            <a:endParaRPr lang="en-US" sz="2200" dirty="0" smtClean="0"/>
          </a:p>
        </p:txBody>
      </p:sp>
    </p:spTree>
    <p:extLst>
      <p:ext uri="{BB962C8B-B14F-4D97-AF65-F5344CB8AC3E}">
        <p14:creationId xmlns:p14="http://schemas.microsoft.com/office/powerpoint/2010/main" val="314973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Replacing attestation keys</a:t>
            </a:r>
          </a:p>
        </p:txBody>
      </p:sp>
      <p:sp>
        <p:nvSpPr>
          <p:cNvPr id="14" name="Content Placeholder 13"/>
          <p:cNvSpPr>
            <a:spLocks noGrp="1"/>
          </p:cNvSpPr>
          <p:nvPr>
            <p:ph idx="1"/>
          </p:nvPr>
        </p:nvSpPr>
        <p:spPr/>
        <p:txBody>
          <a:bodyPr>
            <a:noAutofit/>
          </a:bodyPr>
          <a:lstStyle/>
          <a:p>
            <a:pPr algn="l" rtl="0"/>
            <a:r>
              <a:rPr lang="en-US" sz="2400" dirty="0"/>
              <a:t>After a TCB upgrade, a new attestation key is requested. </a:t>
            </a:r>
            <a:endParaRPr lang="en-US" sz="2400" dirty="0" smtClean="0"/>
          </a:p>
          <a:p>
            <a:pPr algn="l" rtl="0"/>
            <a:r>
              <a:rPr lang="en-US" sz="2400" dirty="0" smtClean="0"/>
              <a:t>The </a:t>
            </a:r>
            <a:r>
              <a:rPr lang="en-US" sz="2400" dirty="0"/>
              <a:t>platform is only allowed to join a new EPID group once it has been determined that none of the keys issued to that platform earlier have been revoked</a:t>
            </a:r>
            <a:r>
              <a:rPr lang="en-US" sz="2400" dirty="0" smtClean="0"/>
              <a:t>.</a:t>
            </a:r>
          </a:p>
          <a:p>
            <a:pPr algn="l" rtl="0"/>
            <a:r>
              <a:rPr lang="en-US" sz="2400" dirty="0" smtClean="0"/>
              <a:t> </a:t>
            </a:r>
            <a:r>
              <a:rPr lang="en-US" sz="2400" dirty="0"/>
              <a:t>If none have been revoked, the platform is assigned to a new EPID group</a:t>
            </a:r>
            <a:endParaRPr lang="en-US" sz="2200" dirty="0" smtClean="0"/>
          </a:p>
        </p:txBody>
      </p:sp>
    </p:spTree>
    <p:extLst>
      <p:ext uri="{BB962C8B-B14F-4D97-AF65-F5344CB8AC3E}">
        <p14:creationId xmlns:p14="http://schemas.microsoft.com/office/powerpoint/2010/main" val="318648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620688"/>
            <a:ext cx="10360501" cy="1223963"/>
          </a:xfrm>
        </p:spPr>
        <p:txBody>
          <a:bodyPr>
            <a:normAutofit/>
          </a:bodyPr>
          <a:lstStyle/>
          <a:p>
            <a:r>
              <a:rPr lang="en-US" dirty="0"/>
              <a:t>Preventing compromised entities from accessing additional attestation keys</a:t>
            </a:r>
          </a:p>
        </p:txBody>
      </p:sp>
      <p:sp>
        <p:nvSpPr>
          <p:cNvPr id="14" name="Content Placeholder 13"/>
          <p:cNvSpPr>
            <a:spLocks noGrp="1"/>
          </p:cNvSpPr>
          <p:nvPr>
            <p:ph idx="1"/>
          </p:nvPr>
        </p:nvSpPr>
        <p:spPr>
          <a:xfrm>
            <a:off x="1218883" y="2060848"/>
            <a:ext cx="10360501" cy="4462272"/>
          </a:xfrm>
        </p:spPr>
        <p:txBody>
          <a:bodyPr>
            <a:noAutofit/>
          </a:bodyPr>
          <a:lstStyle/>
          <a:p>
            <a:pPr algn="l" rtl="0"/>
            <a:r>
              <a:rPr lang="en-US" sz="2400" dirty="0"/>
              <a:t>Compromised platforms (processors) are prevented from gaining access to additional attestation keys by applying the current revocation list before issuing new keys. </a:t>
            </a:r>
            <a:endParaRPr lang="en-US" sz="2400" dirty="0" smtClean="0"/>
          </a:p>
          <a:p>
            <a:pPr algn="l" rtl="0"/>
            <a:r>
              <a:rPr lang="en-US" sz="2400" dirty="0" smtClean="0"/>
              <a:t>If </a:t>
            </a:r>
            <a:r>
              <a:rPr lang="en-US" sz="2400" dirty="0"/>
              <a:t>an attestation key had been assigned to that platform before, but has been revoked, then the process fails </a:t>
            </a:r>
            <a:endParaRPr lang="en-US" sz="2200" dirty="0" smtClean="0"/>
          </a:p>
        </p:txBody>
      </p:sp>
    </p:spTree>
    <p:extLst>
      <p:ext uri="{BB962C8B-B14F-4D97-AF65-F5344CB8AC3E}">
        <p14:creationId xmlns:p14="http://schemas.microsoft.com/office/powerpoint/2010/main" val="91941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User privacy guarantee </a:t>
            </a:r>
          </a:p>
        </p:txBody>
      </p:sp>
      <p:sp>
        <p:nvSpPr>
          <p:cNvPr id="14" name="Content Placeholder 13"/>
          <p:cNvSpPr>
            <a:spLocks noGrp="1"/>
          </p:cNvSpPr>
          <p:nvPr>
            <p:ph idx="1"/>
          </p:nvPr>
        </p:nvSpPr>
        <p:spPr/>
        <p:txBody>
          <a:bodyPr>
            <a:noAutofit/>
          </a:bodyPr>
          <a:lstStyle/>
          <a:p>
            <a:pPr algn="l" rtl="0"/>
            <a:r>
              <a:rPr lang="en-US" sz="2400" dirty="0"/>
              <a:t>User privacy is guaranteed by using Intel Enhanced Privacy ID, also known as EPID. </a:t>
            </a:r>
            <a:endParaRPr lang="en-US" sz="2400" dirty="0" smtClean="0"/>
          </a:p>
          <a:p>
            <a:pPr algn="l" rtl="0"/>
            <a:r>
              <a:rPr lang="en-US" sz="2400" dirty="0" smtClean="0"/>
              <a:t>With </a:t>
            </a:r>
            <a:r>
              <a:rPr lang="en-US" sz="2400" dirty="0"/>
              <a:t>EPID, it is possible to sign objects (such as QUOTE) without identifying the platform or linking different signatures. </a:t>
            </a:r>
            <a:endParaRPr lang="en-US" sz="2400" dirty="0" smtClean="0"/>
          </a:p>
          <a:p>
            <a:pPr algn="l" rtl="0"/>
            <a:r>
              <a:rPr lang="en-US" sz="2400" dirty="0" smtClean="0"/>
              <a:t>No </a:t>
            </a:r>
            <a:r>
              <a:rPr lang="en-US" sz="2400" dirty="0"/>
              <a:t>signer has their own public key, instead signers are divided into groups and the group’s public key is used for verifying signatures. </a:t>
            </a:r>
            <a:endParaRPr lang="en-US" sz="2400" dirty="0" smtClean="0"/>
          </a:p>
          <a:p>
            <a:pPr algn="l" rtl="0"/>
            <a:r>
              <a:rPr lang="en-US" sz="2400" dirty="0" smtClean="0"/>
              <a:t>This </a:t>
            </a:r>
            <a:r>
              <a:rPr lang="en-US" sz="2400" dirty="0"/>
              <a:t>prevents from uniquely identifying the real signer, only the group it belongs to</a:t>
            </a:r>
            <a:endParaRPr lang="en-US" sz="2200" dirty="0" smtClean="0"/>
          </a:p>
        </p:txBody>
      </p:sp>
    </p:spTree>
    <p:extLst>
      <p:ext uri="{BB962C8B-B14F-4D97-AF65-F5344CB8AC3E}">
        <p14:creationId xmlns:p14="http://schemas.microsoft.com/office/powerpoint/2010/main" val="143865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5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Hardware instructions </a:t>
            </a:r>
          </a:p>
        </p:txBody>
      </p:sp>
      <p:sp>
        <p:nvSpPr>
          <p:cNvPr id="14" name="Content Placeholder 13"/>
          <p:cNvSpPr>
            <a:spLocks noGrp="1"/>
          </p:cNvSpPr>
          <p:nvPr>
            <p:ph idx="1"/>
          </p:nvPr>
        </p:nvSpPr>
        <p:spPr/>
        <p:txBody>
          <a:bodyPr>
            <a:normAutofit lnSpcReduction="10000"/>
          </a:bodyPr>
          <a:lstStyle/>
          <a:p>
            <a:pPr algn="l" rtl="0"/>
            <a:r>
              <a:rPr lang="en-US" dirty="0"/>
              <a:t>In order to carry out remote attestation, two hardware instructions are called during the process. </a:t>
            </a:r>
            <a:endParaRPr lang="en-US" dirty="0" smtClean="0"/>
          </a:p>
          <a:p>
            <a:pPr algn="l" rtl="0"/>
            <a:r>
              <a:rPr lang="en-US" dirty="0"/>
              <a:t>The two instructions are </a:t>
            </a:r>
            <a:r>
              <a:rPr lang="en-US" b="1" dirty="0"/>
              <a:t>EREPORT</a:t>
            </a:r>
            <a:r>
              <a:rPr lang="en-US" dirty="0"/>
              <a:t> and </a:t>
            </a:r>
            <a:r>
              <a:rPr lang="en-US" b="1" dirty="0"/>
              <a:t>EGETKEY</a:t>
            </a:r>
            <a:r>
              <a:rPr lang="en-US" dirty="0"/>
              <a:t>, which are both provided by the Intel SGX Architecture</a:t>
            </a:r>
            <a:r>
              <a:rPr lang="en-US" dirty="0" smtClean="0"/>
              <a:t>.</a:t>
            </a:r>
          </a:p>
          <a:p>
            <a:pPr algn="l" rtl="0"/>
            <a:r>
              <a:rPr lang="en-US" b="1" dirty="0"/>
              <a:t>EREPORT</a:t>
            </a:r>
            <a:r>
              <a:rPr lang="en-US" dirty="0"/>
              <a:t> provides cryptographical structures, also known as </a:t>
            </a:r>
            <a:r>
              <a:rPr lang="en-US" b="1" dirty="0"/>
              <a:t>REPORT</a:t>
            </a:r>
            <a:r>
              <a:rPr lang="en-US" dirty="0"/>
              <a:t>s, special signed structures that bind a key to the hardware (the enclave). </a:t>
            </a:r>
            <a:endParaRPr lang="en-US" dirty="0" smtClean="0"/>
          </a:p>
          <a:p>
            <a:pPr algn="l" rtl="0"/>
            <a:r>
              <a:rPr lang="en-US" b="1" dirty="0"/>
              <a:t>EGETKEY</a:t>
            </a:r>
            <a:r>
              <a:rPr lang="en-US" dirty="0"/>
              <a:t> enables the enclave to access the REPORT key used in </a:t>
            </a:r>
            <a:r>
              <a:rPr lang="en-US" dirty="0" smtClean="0"/>
              <a:t>attestation.</a:t>
            </a:r>
          </a:p>
          <a:p>
            <a:pPr algn="l" rtl="0"/>
            <a:r>
              <a:rPr lang="en-US" dirty="0"/>
              <a:t>This REPORT key can then be </a:t>
            </a:r>
            <a:r>
              <a:rPr lang="en-US" dirty="0" smtClean="0"/>
              <a:t>used </a:t>
            </a:r>
            <a:r>
              <a:rPr lang="en-US" dirty="0"/>
              <a:t>for verifying </a:t>
            </a:r>
            <a:r>
              <a:rPr lang="en-US" dirty="0" smtClean="0"/>
              <a:t>REPORTs.</a:t>
            </a:r>
          </a:p>
          <a:p>
            <a:pPr algn="l" rtl="0"/>
            <a:endParaRPr lang="en-US" dirty="0"/>
          </a:p>
        </p:txBody>
      </p:sp>
    </p:spTree>
    <p:extLst>
      <p:ext uri="{BB962C8B-B14F-4D97-AF65-F5344CB8AC3E}">
        <p14:creationId xmlns:p14="http://schemas.microsoft.com/office/powerpoint/2010/main" val="31749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Diffie</a:t>
            </a:r>
            <a:r>
              <a:rPr lang="en-US" dirty="0"/>
              <a:t>-Hellmann</a:t>
            </a:r>
          </a:p>
        </p:txBody>
      </p:sp>
      <p:pic>
        <p:nvPicPr>
          <p:cNvPr id="3" name="Content Placeholder 2"/>
          <p:cNvPicPr>
            <a:picLocks noGrp="1" noChangeAspect="1"/>
          </p:cNvPicPr>
          <p:nvPr>
            <p:ph idx="1"/>
          </p:nvPr>
        </p:nvPicPr>
        <p:blipFill>
          <a:blip r:embed="rId2"/>
          <a:stretch>
            <a:fillRect/>
          </a:stretch>
        </p:blipFill>
        <p:spPr>
          <a:xfrm>
            <a:off x="1989956" y="2708920"/>
            <a:ext cx="7737815" cy="3550915"/>
          </a:xfrm>
          <a:prstGeom prst="rect">
            <a:avLst/>
          </a:prstGeom>
        </p:spPr>
      </p:pic>
      <p:sp>
        <p:nvSpPr>
          <p:cNvPr id="4" name="Rectangle 3"/>
          <p:cNvSpPr/>
          <p:nvPr/>
        </p:nvSpPr>
        <p:spPr>
          <a:xfrm>
            <a:off x="1244923" y="1688261"/>
            <a:ext cx="9988097" cy="830997"/>
          </a:xfrm>
          <a:prstGeom prst="rect">
            <a:avLst/>
          </a:prstGeom>
        </p:spPr>
        <p:txBody>
          <a:bodyPr wrap="square">
            <a:spAutoFit/>
          </a:bodyPr>
          <a:lstStyle/>
          <a:p>
            <a:r>
              <a:rPr lang="en-US" b="1" dirty="0" err="1">
                <a:latin typeface="Arial" panose="020B0604020202020204" pitchFamily="34" charset="0"/>
                <a:cs typeface="Arial" panose="020B0604020202020204" pitchFamily="34" charset="0"/>
              </a:rPr>
              <a:t>Diffie</a:t>
            </a:r>
            <a:r>
              <a:rPr lang="en-US" b="1" dirty="0">
                <a:latin typeface="Arial" panose="020B0604020202020204" pitchFamily="34" charset="0"/>
                <a:cs typeface="Arial" panose="020B0604020202020204" pitchFamily="34" charset="0"/>
              </a:rPr>
              <a:t>–Hellman key exchange</a:t>
            </a: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DHKE</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is a method of securely exchanging </a:t>
            </a:r>
            <a:r>
              <a:rPr lang="en-US" dirty="0">
                <a:latin typeface="Arial" panose="020B0604020202020204" pitchFamily="34" charset="0"/>
                <a:cs typeface="Arial" panose="020B0604020202020204" pitchFamily="34" charset="0"/>
                <a:hlinkClick r:id="rId3" tooltip="Key (cryptography)"/>
              </a:rPr>
              <a:t>cryptographic </a:t>
            </a:r>
            <a:r>
              <a:rPr lang="en-US" dirty="0" smtClean="0">
                <a:latin typeface="Arial" panose="020B0604020202020204" pitchFamily="34" charset="0"/>
                <a:cs typeface="Arial" panose="020B0604020202020204" pitchFamily="34" charset="0"/>
                <a:hlinkClick r:id="rId3" tooltip="Key (cryptography)"/>
              </a:rPr>
              <a:t>keys</a:t>
            </a:r>
            <a:r>
              <a:rPr lang="en-US" dirty="0" smtClean="0">
                <a:latin typeface="Arial" panose="020B0604020202020204" pitchFamily="34" charset="0"/>
                <a:cs typeface="Arial" panose="020B0604020202020204" pitchFamily="34" charset="0"/>
              </a:rPr>
              <a:t> over </a:t>
            </a:r>
            <a:r>
              <a:rPr lang="en-US" dirty="0">
                <a:latin typeface="Arial" panose="020B0604020202020204" pitchFamily="34" charset="0"/>
                <a:cs typeface="Arial" panose="020B0604020202020204" pitchFamily="34" charset="0"/>
              </a:rPr>
              <a:t>a public </a:t>
            </a:r>
            <a:r>
              <a:rPr lang="en-US" dirty="0" smtClean="0">
                <a:latin typeface="Arial" panose="020B0604020202020204" pitchFamily="34" charset="0"/>
                <a:cs typeface="Arial" panose="020B0604020202020204" pitchFamily="34" charset="0"/>
              </a:rPr>
              <a:t>channel.</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636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Zero knowledge proof</a:t>
            </a:r>
            <a:r>
              <a:rPr lang="en-US" dirty="0" smtClean="0"/>
              <a:t> </a:t>
            </a:r>
            <a:endParaRPr lang="en-US" dirty="0"/>
          </a:p>
        </p:txBody>
      </p:sp>
      <p:sp>
        <p:nvSpPr>
          <p:cNvPr id="14" name="Content Placeholder 13"/>
          <p:cNvSpPr>
            <a:spLocks noGrp="1"/>
          </p:cNvSpPr>
          <p:nvPr>
            <p:ph idx="1"/>
          </p:nvPr>
        </p:nvSpPr>
        <p:spPr/>
        <p:txBody>
          <a:bodyPr>
            <a:normAutofit lnSpcReduction="10000"/>
          </a:bodyPr>
          <a:lstStyle/>
          <a:p>
            <a:pPr algn="l" rtl="0"/>
            <a:r>
              <a:rPr lang="en-US" dirty="0" smtClean="0"/>
              <a:t>Zero-knowledge protocol</a:t>
            </a:r>
            <a:r>
              <a:rPr lang="en-US" dirty="0"/>
              <a:t> is a method by which one party (the </a:t>
            </a:r>
            <a:r>
              <a:rPr lang="en-US" i="1" dirty="0" smtClean="0"/>
              <a:t>prover</a:t>
            </a:r>
            <a:r>
              <a:rPr lang="en-US" dirty="0" smtClean="0"/>
              <a:t>) </a:t>
            </a:r>
            <a:r>
              <a:rPr lang="en-US" dirty="0"/>
              <a:t>can prove to another party (the </a:t>
            </a:r>
            <a:r>
              <a:rPr lang="en-US" i="1" dirty="0" smtClean="0"/>
              <a:t>verifier</a:t>
            </a:r>
            <a:r>
              <a:rPr lang="en-US" dirty="0" smtClean="0"/>
              <a:t>) </a:t>
            </a:r>
            <a:r>
              <a:rPr lang="en-US" dirty="0"/>
              <a:t>that </a:t>
            </a:r>
            <a:r>
              <a:rPr lang="en-US" dirty="0" smtClean="0"/>
              <a:t>he </a:t>
            </a:r>
            <a:r>
              <a:rPr lang="en-US" dirty="0"/>
              <a:t>knows a value </a:t>
            </a:r>
            <a:r>
              <a:rPr lang="en-US" i="1" dirty="0"/>
              <a:t>x</a:t>
            </a:r>
            <a:r>
              <a:rPr lang="en-US" dirty="0"/>
              <a:t>, without conveying any information apart from the fact that </a:t>
            </a:r>
            <a:r>
              <a:rPr lang="en-US" dirty="0" smtClean="0"/>
              <a:t>he </a:t>
            </a:r>
            <a:r>
              <a:rPr lang="en-US" dirty="0"/>
              <a:t>knows the value </a:t>
            </a:r>
            <a:r>
              <a:rPr lang="en-US" i="1" dirty="0"/>
              <a:t>x</a:t>
            </a:r>
            <a:r>
              <a:rPr lang="en-US" dirty="0"/>
              <a:t>.</a:t>
            </a:r>
            <a:endParaRPr lang="en-US" dirty="0" smtClean="0"/>
          </a:p>
          <a:p>
            <a:pPr algn="l" rtl="0"/>
            <a:r>
              <a:rPr lang="en-US" dirty="0" smtClean="0"/>
              <a:t>A true zero knowledge proof has to meet 2 criteria:</a:t>
            </a:r>
          </a:p>
          <a:p>
            <a:pPr algn="l" rtl="0"/>
            <a:r>
              <a:rPr lang="en-US" dirty="0" smtClean="0"/>
              <a:t>Completeness – The commitment should absolutely convince the verifier that the prover has the correct data.</a:t>
            </a:r>
          </a:p>
          <a:p>
            <a:pPr algn="l" rtl="0"/>
            <a:r>
              <a:rPr lang="en-US" dirty="0" smtClean="0"/>
              <a:t>Soundness – If the prover doesn’t know the correct data, then whatever he does, the verifier should have a very small probability of accepting the proof.</a:t>
            </a:r>
          </a:p>
        </p:txBody>
      </p:sp>
    </p:spTree>
    <p:extLst>
      <p:ext uri="{BB962C8B-B14F-4D97-AF65-F5344CB8AC3E}">
        <p14:creationId xmlns:p14="http://schemas.microsoft.com/office/powerpoint/2010/main" val="196723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Sigma protocol </a:t>
            </a:r>
          </a:p>
        </p:txBody>
      </p:sp>
      <p:sp>
        <p:nvSpPr>
          <p:cNvPr id="14" name="Content Placeholder 13"/>
          <p:cNvSpPr>
            <a:spLocks noGrp="1"/>
          </p:cNvSpPr>
          <p:nvPr>
            <p:ph idx="1"/>
          </p:nvPr>
        </p:nvSpPr>
        <p:spPr/>
        <p:txBody>
          <a:bodyPr>
            <a:normAutofit fontScale="92500" lnSpcReduction="10000"/>
          </a:bodyPr>
          <a:lstStyle/>
          <a:p>
            <a:pPr algn="l" rtl="0"/>
            <a:r>
              <a:rPr lang="en-US" dirty="0"/>
              <a:t>Protocols which have the above three-move structure (commitment, challenge and response) are called </a:t>
            </a:r>
            <a:r>
              <a:rPr lang="en-US" i="1" dirty="0"/>
              <a:t>sigma protocols</a:t>
            </a:r>
            <a:r>
              <a:rPr lang="en-US" i="1" dirty="0" smtClean="0"/>
              <a:t>.</a:t>
            </a:r>
            <a:endParaRPr lang="en-US" dirty="0" smtClean="0"/>
          </a:p>
          <a:p>
            <a:pPr algn="l" rtl="0"/>
            <a:r>
              <a:rPr lang="en-US" dirty="0" smtClean="0"/>
              <a:t>Remote </a:t>
            </a:r>
            <a:r>
              <a:rPr lang="en-US" dirty="0"/>
              <a:t>attestation uses </a:t>
            </a:r>
            <a:r>
              <a:rPr lang="en-US" dirty="0" smtClean="0"/>
              <a:t>Sigma </a:t>
            </a:r>
            <a:r>
              <a:rPr lang="en-US" dirty="0"/>
              <a:t>protocol for assisting </a:t>
            </a:r>
            <a:r>
              <a:rPr lang="en-US" dirty="0" err="1"/>
              <a:t>Diffie</a:t>
            </a:r>
            <a:r>
              <a:rPr lang="en-US" dirty="0"/>
              <a:t>-Hellmann key exchange between the client (the application) and the service provider (the challenger</a:t>
            </a:r>
            <a:r>
              <a:rPr lang="en-US" dirty="0" smtClean="0"/>
              <a:t>).</a:t>
            </a:r>
          </a:p>
          <a:p>
            <a:pPr algn="l" rtl="0"/>
            <a:r>
              <a:rPr lang="en-US" dirty="0"/>
              <a:t>As a result of this exchange between the client and the service provider, a shared key between the enclave and the challenger is produced that can be used for </a:t>
            </a:r>
            <a:r>
              <a:rPr lang="en-US" dirty="0" smtClean="0"/>
              <a:t>encrypting </a:t>
            </a:r>
            <a:r>
              <a:rPr lang="en-US" dirty="0"/>
              <a:t>secrets that are to be provisioned in the enclave. </a:t>
            </a:r>
            <a:endParaRPr lang="en-US" dirty="0" smtClean="0"/>
          </a:p>
          <a:p>
            <a:pPr algn="l" rtl="0"/>
            <a:r>
              <a:rPr lang="en-US" dirty="0"/>
              <a:t>Once inside the enclave, these secrets could then be decrypted by the </a:t>
            </a:r>
            <a:r>
              <a:rPr lang="en-US" dirty="0" smtClean="0"/>
              <a:t>application.</a:t>
            </a:r>
          </a:p>
        </p:txBody>
      </p:sp>
    </p:spTree>
    <p:extLst>
      <p:ext uri="{BB962C8B-B14F-4D97-AF65-F5344CB8AC3E}">
        <p14:creationId xmlns:p14="http://schemas.microsoft.com/office/powerpoint/2010/main" val="65635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Commitment scheme</a:t>
            </a:r>
            <a:endParaRPr lang="en-US" dirty="0"/>
          </a:p>
        </p:txBody>
      </p:sp>
      <p:sp>
        <p:nvSpPr>
          <p:cNvPr id="14" name="Content Placeholder 13"/>
          <p:cNvSpPr>
            <a:spLocks noGrp="1"/>
          </p:cNvSpPr>
          <p:nvPr>
            <p:ph idx="1"/>
          </p:nvPr>
        </p:nvSpPr>
        <p:spPr/>
        <p:txBody>
          <a:bodyPr>
            <a:normAutofit/>
          </a:bodyPr>
          <a:lstStyle/>
          <a:p>
            <a:pPr algn="l" rtl="0"/>
            <a:r>
              <a:rPr lang="en-US" dirty="0" smtClean="0"/>
              <a:t>is </a:t>
            </a:r>
            <a:r>
              <a:rPr lang="en-US" dirty="0"/>
              <a:t>a </a:t>
            </a:r>
            <a:r>
              <a:rPr lang="en-US" dirty="0" smtClean="0"/>
              <a:t>cryptographic primitive</a:t>
            </a:r>
            <a:r>
              <a:rPr lang="en-US" dirty="0"/>
              <a:t> that allows one to commit to a chosen value (or chosen statement) while keeping it hidden to others, with the ability to reveal the committed value </a:t>
            </a:r>
            <a:r>
              <a:rPr lang="en-US" dirty="0" smtClean="0"/>
              <a:t>later.</a:t>
            </a:r>
          </a:p>
          <a:p>
            <a:pPr algn="l" rtl="0"/>
            <a:r>
              <a:rPr lang="en-US" dirty="0"/>
              <a:t>Commitment schemes: </a:t>
            </a:r>
            <a:endParaRPr lang="en-US" dirty="0" smtClean="0"/>
          </a:p>
          <a:p>
            <a:pPr algn="l" rtl="0"/>
            <a:r>
              <a:rPr lang="en-US" dirty="0" smtClean="0"/>
              <a:t>– </a:t>
            </a:r>
            <a:r>
              <a:rPr lang="en-US" dirty="0"/>
              <a:t>Binding: after the commitment phase, the committer cannot change the </a:t>
            </a:r>
            <a:r>
              <a:rPr lang="en-US" dirty="0" smtClean="0"/>
              <a:t>value. </a:t>
            </a:r>
          </a:p>
          <a:p>
            <a:pPr algn="l" rtl="0"/>
            <a:r>
              <a:rPr lang="en-US" dirty="0" smtClean="0"/>
              <a:t>– </a:t>
            </a:r>
            <a:r>
              <a:rPr lang="en-US" dirty="0"/>
              <a:t>Hiding: the receiver does not know anything about the </a:t>
            </a:r>
            <a:r>
              <a:rPr lang="en-US" dirty="0" smtClean="0"/>
              <a:t>commitment.</a:t>
            </a:r>
          </a:p>
        </p:txBody>
      </p:sp>
    </p:spTree>
    <p:extLst>
      <p:ext uri="{BB962C8B-B14F-4D97-AF65-F5344CB8AC3E}">
        <p14:creationId xmlns:p14="http://schemas.microsoft.com/office/powerpoint/2010/main" val="280029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EPID - </a:t>
            </a:r>
            <a:r>
              <a:rPr lang="en-US" dirty="0"/>
              <a:t>Intel Enhanced Privacy ID</a:t>
            </a:r>
          </a:p>
        </p:txBody>
      </p:sp>
      <p:sp>
        <p:nvSpPr>
          <p:cNvPr id="14" name="Content Placeholder 13"/>
          <p:cNvSpPr>
            <a:spLocks noGrp="1"/>
          </p:cNvSpPr>
          <p:nvPr>
            <p:ph idx="1"/>
          </p:nvPr>
        </p:nvSpPr>
        <p:spPr/>
        <p:txBody>
          <a:bodyPr>
            <a:normAutofit/>
          </a:bodyPr>
          <a:lstStyle/>
          <a:p>
            <a:pPr algn="l" rtl="0"/>
            <a:r>
              <a:rPr lang="en-US" dirty="0" smtClean="0"/>
              <a:t>EPID </a:t>
            </a:r>
            <a:r>
              <a:rPr lang="en-US" dirty="0"/>
              <a:t>enables signing objects without leaving a trace that can be uniquely backtracked to the signer, making the signing process </a:t>
            </a:r>
            <a:r>
              <a:rPr lang="en-US" dirty="0" smtClean="0"/>
              <a:t>anonymous.</a:t>
            </a:r>
            <a:endParaRPr lang="en-US" dirty="0"/>
          </a:p>
          <a:p>
            <a:pPr algn="l" rtl="0"/>
            <a:r>
              <a:rPr lang="en-US" dirty="0"/>
              <a:t>This is done by dividing signers to groups (also known as EPID groups), based on their processor type. </a:t>
            </a:r>
            <a:endParaRPr lang="en-US" dirty="0" smtClean="0"/>
          </a:p>
          <a:p>
            <a:pPr algn="l" rtl="0"/>
            <a:r>
              <a:rPr lang="en-US" dirty="0"/>
              <a:t>This way they create signatures with their own secret keys, but the signatures can be verified only with the public key of the group they belong to, making it possible to check that the signer belongs to the right group, but impossible to uniquely identify the </a:t>
            </a:r>
            <a:r>
              <a:rPr lang="en-US" dirty="0" smtClean="0"/>
              <a:t>signer.</a:t>
            </a:r>
            <a:endParaRPr lang="en-US" dirty="0"/>
          </a:p>
        </p:txBody>
      </p:sp>
    </p:spTree>
    <p:extLst>
      <p:ext uri="{BB962C8B-B14F-4D97-AF65-F5344CB8AC3E}">
        <p14:creationId xmlns:p14="http://schemas.microsoft.com/office/powerpoint/2010/main" val="227663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1327</TotalTime>
  <Words>2025</Words>
  <Application>Microsoft Office PowerPoint</Application>
  <PresentationFormat>Custom</PresentationFormat>
  <Paragraphs>138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Gisha</vt:lpstr>
      <vt:lpstr>Tech 16x9</vt:lpstr>
      <vt:lpstr>Intel SGX</vt:lpstr>
      <vt:lpstr>Introduction </vt:lpstr>
      <vt:lpstr>PowerPoint Presentation</vt:lpstr>
      <vt:lpstr>Hardware instructions </vt:lpstr>
      <vt:lpstr>Diffie-Hellmann</vt:lpstr>
      <vt:lpstr>Zero knowledge proof </vt:lpstr>
      <vt:lpstr>Sigma protocol </vt:lpstr>
      <vt:lpstr>Commitment scheme</vt:lpstr>
      <vt:lpstr>EPID - Intel Enhanced Privacy ID</vt:lpstr>
      <vt:lpstr>SigRL - Signature Revocation List</vt:lpstr>
      <vt:lpstr>TCB - Intel Trusted Computing Base </vt:lpstr>
      <vt:lpstr>Quoting enclave </vt:lpstr>
      <vt:lpstr>Symmetric and asymmetric keys</vt:lpstr>
      <vt:lpstr>Local Attestation</vt:lpstr>
      <vt:lpstr>Local Attestation</vt:lpstr>
      <vt:lpstr>Local attestation</vt:lpstr>
      <vt:lpstr>Remote Attestation</vt:lpstr>
      <vt:lpstr>Remote attestation</vt:lpstr>
      <vt:lpstr>Initializing the enclave and getting the attestation key</vt:lpstr>
      <vt:lpstr>PowerPoint Presentation</vt:lpstr>
      <vt:lpstr>First stage</vt:lpstr>
      <vt:lpstr>Second stage</vt:lpstr>
      <vt:lpstr>Second stage</vt:lpstr>
      <vt:lpstr>Third stage</vt:lpstr>
      <vt:lpstr>Third stage</vt:lpstr>
      <vt:lpstr>Fourth stage</vt:lpstr>
      <vt:lpstr>Fifth stage</vt:lpstr>
      <vt:lpstr>Sixth stage</vt:lpstr>
      <vt:lpstr>Seventh stage</vt:lpstr>
      <vt:lpstr>Attestation requirements</vt:lpstr>
      <vt:lpstr>The creation of attestation keys</vt:lpstr>
      <vt:lpstr>Replacing attestation keys</vt:lpstr>
      <vt:lpstr>Preventing compromised entities from accessing additional attestation keys</vt:lpstr>
      <vt:lpstr>User privacy guarantee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SGX</dc:title>
  <dc:creator>Chipopo</dc:creator>
  <cp:lastModifiedBy>Chipopo</cp:lastModifiedBy>
  <cp:revision>54</cp:revision>
  <dcterms:created xsi:type="dcterms:W3CDTF">2018-04-22T16:28:30Z</dcterms:created>
  <dcterms:modified xsi:type="dcterms:W3CDTF">2018-05-07T00:08:50Z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