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sldIdLst>
    <p:sldId id="256" r:id="rId8"/>
    <p:sldId id="258" r:id="rId9"/>
    <p:sldId id="257" r:id="rId10"/>
    <p:sldId id="259" r:id="rId11"/>
    <p:sldId id="260" r:id="rId12"/>
    <p:sldId id="261" r:id="rId13"/>
    <p:sldId id="263" r:id="rId14"/>
    <p:sldId id="262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740000"/>
    <a:srgbClr val="422C16"/>
    <a:srgbClr val="0C788E"/>
    <a:srgbClr val="321900"/>
    <a:srgbClr val="003300"/>
    <a:srgbClr val="5F5F5F"/>
    <a:srgbClr val="0B7297"/>
    <a:srgbClr val="444321"/>
    <a:srgbClr val="0BA14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3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970137" y="5260752"/>
            <a:ext cx="6986240" cy="544512"/>
          </a:xfrm>
          <a:noFill/>
          <a:ln/>
        </p:spPr>
        <p:txBody>
          <a:bodyPr/>
          <a:lstStyle/>
          <a:p>
            <a:r>
              <a:rPr lang="en-US" sz="4000" b="1" dirty="0" smtClean="0">
                <a:solidFill>
                  <a:srgbClr val="006600"/>
                </a:solidFill>
                <a:latin typeface="AR JULIAN" pitchFamily="2" charset="0"/>
              </a:rPr>
              <a:t>Binary Search Trees Analysis</a:t>
            </a:r>
            <a:endParaRPr lang="en-US" sz="4000" b="1" dirty="0">
              <a:solidFill>
                <a:srgbClr val="006600"/>
              </a:solidFill>
              <a:latin typeface="AR JULIA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6093296"/>
            <a:ext cx="6984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Ido</a:t>
            </a:r>
            <a:r>
              <a:rPr lang="en-US" dirty="0" smtClean="0">
                <a:latin typeface="Calibri" pitchFamily="34" charset="0"/>
              </a:rPr>
              <a:t> Begun, Yael Golan &amp; </a:t>
            </a:r>
            <a:r>
              <a:rPr lang="en-US" dirty="0" err="1" smtClean="0">
                <a:latin typeface="Calibri" pitchFamily="34" charset="0"/>
              </a:rPr>
              <a:t>Idan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Shabat</a:t>
            </a:r>
            <a:endParaRPr lang="he-IL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And what if there are different nodes in the same location in the trees?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V			  =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chemeClr val="tx1"/>
                </a:solidFill>
                <a:latin typeface="Calibri" pitchFamily="34" charset="0"/>
              </a:rPr>
              <a:t>τ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“general node” – may represent each node in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two BST-strings 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</a:rPr>
              <a:t>,w</a:t>
            </a:r>
            <a:r>
              <a:rPr lang="en-US" sz="2800" i="1" baseline="-25000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</a:rPr>
              <a:t>:    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≤w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 ↔ 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=w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 </a:t>
            </a:r>
            <a:r>
              <a:rPr lang="en-US" sz="2800" dirty="0" smtClean="0">
                <a:solidFill>
                  <a:srgbClr val="7030A0"/>
                </a:solidFill>
                <a:latin typeface="Calibri" pitchFamily="34" charset="0"/>
              </a:rPr>
              <a:t>V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Meet is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defined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analogously 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meet of two different nodes = the empty string</a:t>
            </a:r>
            <a:endParaRPr lang="en-US" sz="2400" baseline="-25000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קבוצה 77"/>
          <p:cNvGrpSpPr/>
          <p:nvPr/>
        </p:nvGrpSpPr>
        <p:grpSpPr>
          <a:xfrm>
            <a:off x="1763688" y="2111396"/>
            <a:ext cx="936782" cy="1254888"/>
            <a:chOff x="6012125" y="1628800"/>
            <a:chExt cx="1368186" cy="1758944"/>
          </a:xfrm>
        </p:grpSpPr>
        <p:grpSp>
          <p:nvGrpSpPr>
            <p:cNvPr id="79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84" name="אליפסה 83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5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81" name="מחבר מרפקי 80"/>
            <p:cNvCxnSpPr>
              <a:stCxn id="84" idx="4"/>
              <a:endCxn id="82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20517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16196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grpSp>
        <p:nvGrpSpPr>
          <p:cNvPr id="88" name="קבוצה 87"/>
          <p:cNvGrpSpPr/>
          <p:nvPr/>
        </p:nvGrpSpPr>
        <p:grpSpPr>
          <a:xfrm>
            <a:off x="3563889" y="2111396"/>
            <a:ext cx="1368150" cy="1254888"/>
            <a:chOff x="6012125" y="1628800"/>
            <a:chExt cx="1998206" cy="1758944"/>
          </a:xfrm>
        </p:grpSpPr>
        <p:grpSp>
          <p:nvGrpSpPr>
            <p:cNvPr id="89" name="קבוצה 88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9" name="אליפסה 108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0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96" name="אליפסה 95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8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1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4" name="אליפסה 93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5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2" name="מחבר מרפקי 91"/>
            <p:cNvCxnSpPr>
              <a:stCxn id="109" idx="4"/>
              <a:endCxn id="94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3" name="מחבר מרפקי 92"/>
            <p:cNvCxnSpPr>
              <a:stCxn id="109" idx="4"/>
              <a:endCxn id="96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1" name="TextBox 110"/>
          <p:cNvSpPr txBox="1"/>
          <p:nvPr/>
        </p:nvSpPr>
        <p:spPr>
          <a:xfrm>
            <a:off x="38519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198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44009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114" name="קבוצה 113"/>
          <p:cNvGrpSpPr/>
          <p:nvPr/>
        </p:nvGrpSpPr>
        <p:grpSpPr>
          <a:xfrm>
            <a:off x="5940153" y="2070140"/>
            <a:ext cx="1368150" cy="1254888"/>
            <a:chOff x="6012125" y="1628800"/>
            <a:chExt cx="1998206" cy="1758944"/>
          </a:xfrm>
        </p:grpSpPr>
        <p:grpSp>
          <p:nvGrpSpPr>
            <p:cNvPr id="115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24" name="אליפסה 123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5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16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122" name="אליפסה 12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117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120" name="אליפסה 119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1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18" name="מחבר מרפקי 117"/>
            <p:cNvCxnSpPr>
              <a:stCxn id="124" idx="4"/>
              <a:endCxn id="120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19" name="מחבר מרפקי 118"/>
            <p:cNvCxnSpPr>
              <a:stCxn id="124" idx="4"/>
              <a:endCxn id="122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6" name="TextBox 125"/>
          <p:cNvSpPr txBox="1"/>
          <p:nvPr/>
        </p:nvSpPr>
        <p:spPr>
          <a:xfrm>
            <a:off x="6228185" y="191683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796137" y="2564904"/>
            <a:ext cx="4320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n</a:t>
            </a:r>
            <a:r>
              <a:rPr lang="el-GR" sz="2000" b="1" i="1" baseline="-25000" dirty="0" smtClean="0">
                <a:latin typeface="Calibri" pitchFamily="34" charset="0"/>
              </a:rPr>
              <a:t>τ</a:t>
            </a:r>
            <a:endParaRPr lang="he-IL" sz="2000" b="1" i="1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020273" y="2636912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An abstract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set of BST-strings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Different BST-strings don’t have the same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root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where:</a:t>
            </a:r>
          </a:p>
          <a:p>
            <a:pPr lvl="1"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Meet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defined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analogously.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- A special additional element</a:t>
            </a:r>
          </a:p>
          <a:p>
            <a:pPr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Abstract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2233" y="2132856"/>
            <a:ext cx="6044263" cy="51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5253" y="2685774"/>
            <a:ext cx="5888098" cy="64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212976"/>
            <a:ext cx="53911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Binary Search Trees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 common database, used for storing data with comparable elements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Integers, strings etc.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Abbr. </a:t>
            </a:r>
            <a:r>
              <a:rPr lang="en-US" b="1" dirty="0" smtClean="0">
                <a:latin typeface="Calibri" pitchFamily="34" charset="0"/>
              </a:rPr>
              <a:t>BST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For each node with value </a:t>
            </a:r>
            <a:r>
              <a:rPr lang="en-US" i="1" dirty="0" smtClean="0"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left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40000"/>
                </a:solidFill>
                <a:latin typeface="Calibri" pitchFamily="34" charset="0"/>
              </a:rPr>
              <a:t>d’ ≤ d</a:t>
            </a:r>
            <a:endParaRPr lang="en-US" dirty="0" smtClean="0"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right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40000"/>
                </a:solidFill>
                <a:latin typeface="Calibri" pitchFamily="34" charset="0"/>
              </a:rPr>
              <a:t>d ≤ d’</a:t>
            </a:r>
          </a:p>
          <a:p>
            <a:pPr lvl="1"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4000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2" name="קבוצה 12"/>
          <p:cNvGrpSpPr/>
          <p:nvPr/>
        </p:nvGrpSpPr>
        <p:grpSpPr>
          <a:xfrm>
            <a:off x="6660312" y="1628800"/>
            <a:ext cx="720000" cy="720000"/>
            <a:chOff x="1332226" y="750954"/>
            <a:chExt cx="972031" cy="617240"/>
          </a:xfrm>
        </p:grpSpPr>
        <p:sp>
          <p:nvSpPr>
            <p:cNvPr id="34" name="אליפסה 33"/>
            <p:cNvSpPr/>
            <p:nvPr/>
          </p:nvSpPr>
          <p:spPr>
            <a:xfrm>
              <a:off x="1332226" y="750954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אליפסה 10"/>
            <p:cNvSpPr/>
            <p:nvPr/>
          </p:nvSpPr>
          <p:spPr>
            <a:xfrm>
              <a:off x="1474577" y="841347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קבוצה 14"/>
          <p:cNvGrpSpPr/>
          <p:nvPr/>
        </p:nvGrpSpPr>
        <p:grpSpPr>
          <a:xfrm>
            <a:off x="6012240" y="2667744"/>
            <a:ext cx="720000" cy="720000"/>
            <a:chOff x="702022" y="1650893"/>
            <a:chExt cx="972031" cy="617240"/>
          </a:xfrm>
        </p:grpSpPr>
        <p:sp>
          <p:nvSpPr>
            <p:cNvPr id="32" name="אליפסה 31"/>
            <p:cNvSpPr/>
            <p:nvPr/>
          </p:nvSpPr>
          <p:spPr>
            <a:xfrm>
              <a:off x="7020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אליפסה 13"/>
            <p:cNvSpPr/>
            <p:nvPr/>
          </p:nvSpPr>
          <p:spPr>
            <a:xfrm>
              <a:off x="8443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2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קבוצה 16"/>
          <p:cNvGrpSpPr/>
          <p:nvPr/>
        </p:nvGrpSpPr>
        <p:grpSpPr>
          <a:xfrm>
            <a:off x="5364088" y="3686517"/>
            <a:ext cx="720000" cy="720000"/>
            <a:chOff x="108003" y="2550832"/>
            <a:chExt cx="972031" cy="617240"/>
          </a:xfrm>
        </p:grpSpPr>
        <p:sp>
          <p:nvSpPr>
            <p:cNvPr id="30" name="אליפסה 29"/>
            <p:cNvSpPr/>
            <p:nvPr/>
          </p:nvSpPr>
          <p:spPr>
            <a:xfrm>
              <a:off x="108003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אליפסה 16"/>
            <p:cNvSpPr/>
            <p:nvPr/>
          </p:nvSpPr>
          <p:spPr>
            <a:xfrm>
              <a:off x="250354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-1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קבוצה 18"/>
          <p:cNvGrpSpPr/>
          <p:nvPr/>
        </p:nvGrpSpPr>
        <p:grpSpPr>
          <a:xfrm>
            <a:off x="6660130" y="3686517"/>
            <a:ext cx="720000" cy="720000"/>
            <a:chOff x="1296042" y="2550832"/>
            <a:chExt cx="972031" cy="617240"/>
          </a:xfrm>
        </p:grpSpPr>
        <p:sp>
          <p:nvSpPr>
            <p:cNvPr id="28" name="אליפסה 27"/>
            <p:cNvSpPr/>
            <p:nvPr/>
          </p:nvSpPr>
          <p:spPr>
            <a:xfrm>
              <a:off x="1296042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אליפסה 19"/>
            <p:cNvSpPr/>
            <p:nvPr/>
          </p:nvSpPr>
          <p:spPr>
            <a:xfrm>
              <a:off x="1438393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5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קבוצה 20"/>
          <p:cNvGrpSpPr/>
          <p:nvPr/>
        </p:nvGrpSpPr>
        <p:grpSpPr>
          <a:xfrm>
            <a:off x="7290332" y="2667744"/>
            <a:ext cx="720000" cy="720000"/>
            <a:chOff x="2016222" y="1650893"/>
            <a:chExt cx="972031" cy="617240"/>
          </a:xfrm>
        </p:grpSpPr>
        <p:sp>
          <p:nvSpPr>
            <p:cNvPr id="26" name="אליפסה 25"/>
            <p:cNvSpPr/>
            <p:nvPr/>
          </p:nvSpPr>
          <p:spPr>
            <a:xfrm>
              <a:off x="20162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אליפסה 22"/>
            <p:cNvSpPr/>
            <p:nvPr/>
          </p:nvSpPr>
          <p:spPr>
            <a:xfrm>
              <a:off x="21585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קבוצה 22"/>
          <p:cNvGrpSpPr/>
          <p:nvPr/>
        </p:nvGrpSpPr>
        <p:grpSpPr>
          <a:xfrm>
            <a:off x="8028464" y="3686517"/>
            <a:ext cx="720000" cy="720000"/>
            <a:chOff x="2484080" y="2550832"/>
            <a:chExt cx="972031" cy="617240"/>
          </a:xfrm>
        </p:grpSpPr>
        <p:sp>
          <p:nvSpPr>
            <p:cNvPr id="24" name="אליפסה 23"/>
            <p:cNvSpPr/>
            <p:nvPr/>
          </p:nvSpPr>
          <p:spPr>
            <a:xfrm>
              <a:off x="2484080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אליפסה 25"/>
            <p:cNvSpPr/>
            <p:nvPr/>
          </p:nvSpPr>
          <p:spPr>
            <a:xfrm>
              <a:off x="2626431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10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cxnSp>
        <p:nvCxnSpPr>
          <p:cNvPr id="37" name="מחבר מרפקי 36"/>
          <p:cNvCxnSpPr>
            <a:stCxn id="34" idx="4"/>
            <a:endCxn id="26" idx="0"/>
          </p:cNvCxnSpPr>
          <p:nvPr/>
        </p:nvCxnSpPr>
        <p:spPr bwMode="auto">
          <a:xfrm rot="16200000" flipH="1">
            <a:off x="7175850" y="2193262"/>
            <a:ext cx="318944" cy="6300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2" name="מחבר מרפקי 41"/>
          <p:cNvCxnSpPr>
            <a:stCxn id="34" idx="4"/>
            <a:endCxn id="32" idx="0"/>
          </p:cNvCxnSpPr>
          <p:nvPr/>
        </p:nvCxnSpPr>
        <p:spPr bwMode="auto">
          <a:xfrm rot="5400000">
            <a:off x="6536804" y="2184236"/>
            <a:ext cx="318944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מחבר מרפקי 44"/>
          <p:cNvCxnSpPr>
            <a:stCxn id="26" idx="4"/>
            <a:endCxn id="24" idx="0"/>
          </p:cNvCxnSpPr>
          <p:nvPr/>
        </p:nvCxnSpPr>
        <p:spPr bwMode="auto">
          <a:xfrm rot="16200000" flipH="1">
            <a:off x="7870012" y="3168064"/>
            <a:ext cx="298773" cy="73813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8" name="מחבר מרפקי 47"/>
          <p:cNvCxnSpPr>
            <a:stCxn id="32" idx="4"/>
            <a:endCxn id="28" idx="0"/>
          </p:cNvCxnSpPr>
          <p:nvPr/>
        </p:nvCxnSpPr>
        <p:spPr bwMode="auto">
          <a:xfrm rot="16200000" flipH="1">
            <a:off x="6546799" y="3213185"/>
            <a:ext cx="298773" cy="64789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51" name="מחבר מרפקי 50"/>
          <p:cNvCxnSpPr>
            <a:stCxn id="32" idx="4"/>
            <a:endCxn id="30" idx="0"/>
          </p:cNvCxnSpPr>
          <p:nvPr/>
        </p:nvCxnSpPr>
        <p:spPr bwMode="auto">
          <a:xfrm rot="5400000">
            <a:off x="5898778" y="3213054"/>
            <a:ext cx="298773" cy="64815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 Programs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Programs that uses BSTs should keep them </a:t>
            </a:r>
            <a:r>
              <a:rPr lang="en-US" b="1" dirty="0" smtClean="0">
                <a:latin typeface="Calibri" pitchFamily="34" charset="0"/>
              </a:rPr>
              <a:t>valid</a:t>
            </a:r>
            <a:r>
              <a:rPr lang="en-US" dirty="0" smtClean="0">
                <a:latin typeface="Calibri" pitchFamily="34" charset="0"/>
              </a:rPr>
              <a:t>, while supporting operations like: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Insertions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Setting values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>
                <a:latin typeface="Calibri" pitchFamily="34" charset="0"/>
              </a:rPr>
              <a:t>S</a:t>
            </a:r>
            <a:r>
              <a:rPr lang="en-US" dirty="0" smtClean="0">
                <a:latin typeface="Calibri" pitchFamily="34" charset="0"/>
              </a:rPr>
              <a:t>etting children</a:t>
            </a:r>
          </a:p>
          <a:p>
            <a:pPr lvl="1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Goal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given such program, verify that all of the BSTs created in it remain valid (at the end of the run, or at a certain interior point).</a:t>
            </a:r>
            <a:endParaRPr lang="en-US" u="sng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1" y="1988840"/>
            <a:ext cx="2376265" cy="3025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Create the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CFG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the program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72534"/>
            <a:ext cx="3733058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" name="אליפסה 6"/>
          <p:cNvSpPr/>
          <p:nvPr/>
        </p:nvSpPr>
        <p:spPr bwMode="auto">
          <a:xfrm>
            <a:off x="1007624" y="191683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אליפסה 7"/>
          <p:cNvSpPr/>
          <p:nvPr/>
        </p:nvSpPr>
        <p:spPr bwMode="auto">
          <a:xfrm>
            <a:off x="1007624" y="254689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אליפסה 8"/>
          <p:cNvSpPr/>
          <p:nvPr/>
        </p:nvSpPr>
        <p:spPr bwMode="auto">
          <a:xfrm>
            <a:off x="1007624" y="317695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אליפסה 9"/>
          <p:cNvSpPr/>
          <p:nvPr/>
        </p:nvSpPr>
        <p:spPr bwMode="auto">
          <a:xfrm>
            <a:off x="2087744" y="36810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אליפסה 10"/>
          <p:cNvSpPr/>
          <p:nvPr/>
        </p:nvSpPr>
        <p:spPr bwMode="auto">
          <a:xfrm>
            <a:off x="2087744" y="414908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אליפסה 11"/>
          <p:cNvSpPr/>
          <p:nvPr/>
        </p:nvSpPr>
        <p:spPr bwMode="auto">
          <a:xfrm>
            <a:off x="2087744" y="468084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אליפסה 12"/>
          <p:cNvSpPr/>
          <p:nvPr/>
        </p:nvSpPr>
        <p:spPr bwMode="auto">
          <a:xfrm>
            <a:off x="2087744" y="50851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אליפסה 13"/>
          <p:cNvSpPr/>
          <p:nvPr/>
        </p:nvSpPr>
        <p:spPr bwMode="auto">
          <a:xfrm>
            <a:off x="2087744" y="54812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208774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אליפסה 57"/>
          <p:cNvSpPr/>
          <p:nvPr/>
        </p:nvSpPr>
        <p:spPr bwMode="auto">
          <a:xfrm>
            <a:off x="2087744" y="623731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חץ ימינה מחורץ 65"/>
          <p:cNvSpPr/>
          <p:nvPr/>
        </p:nvSpPr>
        <p:spPr bwMode="auto">
          <a:xfrm>
            <a:off x="4355976" y="3573016"/>
            <a:ext cx="936104" cy="64807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4482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748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0494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090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7707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0883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317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092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6530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קבוצה 120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קבוצה 121"/>
          <p:cNvGrpSpPr/>
          <p:nvPr/>
        </p:nvGrpSpPr>
        <p:grpSpPr>
          <a:xfrm>
            <a:off x="-684584" y="2096832"/>
            <a:ext cx="4680520" cy="4284496"/>
            <a:chOff x="3995936" y="2024824"/>
            <a:chExt cx="4680520" cy="4284496"/>
          </a:xfrm>
        </p:grpSpPr>
        <p:cxnSp>
          <p:nvCxnSpPr>
            <p:cNvPr id="123" name="מחבר חץ ישר 122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4" name="מחבר חץ ישר 123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5" name="מחבר חץ ישר 124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6" name="מחבר חץ ישר 125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7" name="מחבר חץ ישר 12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מחבר חץ ישר 12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9" name="מחבר חץ ישר 12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0" name="קשת 12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1" name="מחבר חץ ישר 13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2" name="קשת 13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קשת 13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Initialize all the CFG nodes with the empty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 abstract state</a:t>
            </a:r>
            <a:endParaRPr 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5123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8129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1135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154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83479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15245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9583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156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1167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7171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grpSp>
        <p:nvGrpSpPr>
          <p:cNvPr id="2" name="קבוצה 120"/>
          <p:cNvGrpSpPr/>
          <p:nvPr/>
        </p:nvGrpSpPr>
        <p:grpSpPr>
          <a:xfrm>
            <a:off x="3995936" y="2073622"/>
            <a:ext cx="4680520" cy="4242105"/>
            <a:chOff x="3995936" y="2067215"/>
            <a:chExt cx="4680520" cy="4242105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6721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9727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327335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831431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99463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235567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631631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6027655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92080" y="167119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92080" y="231926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2967335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72200" y="34417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2200" y="3903439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4449886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72200" y="483954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72200" y="52419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20272" y="563163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72200" y="599167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grpSp>
        <p:nvGrpSpPr>
          <p:cNvPr id="61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an arbitrary node and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update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it: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else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Boolean Statement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or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!(Boolean Statement)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blocks, and before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   Previous States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skip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Previous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other commands: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command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]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(Previous State)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Continue with process, until a fix point is reached, or until we had enough iterations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3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 flipV="1">
            <a:off x="2411760" y="3121804"/>
            <a:ext cx="3965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z-Cyrl-AZ" sz="2800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endParaRPr lang="he-IL" sz="2800" i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461064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values of the BST nodes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integers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following commands are supported: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creates a new node with value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left child of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n’.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right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child of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’.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sets the value of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n+d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increments the value of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(n-d)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decrements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 value of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programs use the commands properly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There is no </a:t>
            </a:r>
            <a:r>
              <a:rPr lang="en-US" sz="2000" i="1" dirty="0" err="1" smtClean="0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if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is already created.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There is no </a:t>
            </a:r>
            <a:r>
              <a:rPr lang="en-US" sz="2000" i="1" dirty="0" err="1" smtClean="0">
                <a:solidFill>
                  <a:schemeClr val="tx1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or </a:t>
            </a:r>
            <a:r>
              <a:rPr lang="en-US" sz="2000" i="1" dirty="0" err="1" smtClean="0">
                <a:solidFill>
                  <a:schemeClr val="tx1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if 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already has a left or right child, respectively.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All nodes names inside the set-commands should exist.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Assumptions on the Program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denotes the set of nodes in the program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chemeClr val="tx1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= N ᴜ {null}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 concrete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finite set of partial functions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s: 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</a:t>
            </a:r>
            <a:r>
              <a:rPr lang="en-US" dirty="0" smtClean="0">
                <a:solidFill>
                  <a:srgbClr val="7030A0"/>
                </a:solidFill>
                <a:latin typeface="Castellar" pitchFamily="18" charset="0"/>
              </a:rPr>
              <a:t>Z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s(n) = (n</a:t>
            </a:r>
            <a:r>
              <a:rPr lang="en-US" i="1" baseline="-25000" dirty="0" smtClean="0">
                <a:solidFill>
                  <a:schemeClr val="tx1"/>
                </a:solidFill>
                <a:latin typeface="Calibri" pitchFamily="34" charset="0"/>
              </a:rPr>
              <a:t>l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chemeClr val="tx1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then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chemeClr val="tx1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are defined.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 	, Meet: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element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Concrete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030796" y="3789040"/>
            <a:ext cx="677108" cy="504056"/>
          </a:xfrm>
          <a:prstGeom prst="rect">
            <a:avLst/>
          </a:prstGeom>
          <a:noFill/>
        </p:spPr>
        <p:txBody>
          <a:bodyPr vert="vert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Ul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4284385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V="1">
            <a:off x="3491880" y="4293096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BST-string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made of matched parentheses, and represents a BST:</a:t>
            </a:r>
          </a:p>
          <a:p>
            <a:pPr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 (of BST-strings):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V		    =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160000"/>
              </a:lnSpc>
              <a:buSzPct val="80000"/>
              <a:buBlip>
                <a:blip r:embed="rId3"/>
              </a:buBlip>
            </a:pPr>
            <a:r>
              <a:rPr lang="en-US" sz="2000" i="1" dirty="0" smtClean="0">
                <a:solidFill>
                  <a:srgbClr val="7030A0"/>
                </a:solidFill>
              </a:rPr>
              <a:t>(r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 n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0</a:t>
            </a:r>
            <a:r>
              <a:rPr lang="en-US" sz="2000" i="1" dirty="0" smtClean="0">
                <a:solidFill>
                  <a:srgbClr val="7030A0"/>
                </a:solidFill>
              </a:rPr>
              <a:t>[d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-d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] r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) v </a:t>
            </a:r>
            <a:r>
              <a:rPr lang="en-US" sz="2000" i="1" dirty="0" smtClean="0">
                <a:solidFill>
                  <a:srgbClr val="7030A0"/>
                </a:solidFill>
              </a:rPr>
              <a:t>(</a:t>
            </a:r>
            <a:r>
              <a:rPr lang="en-US" sz="2000" i="1" dirty="0" smtClean="0">
                <a:solidFill>
                  <a:srgbClr val="7030A0"/>
                </a:solidFill>
              </a:rPr>
              <a:t>r’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 n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0</a:t>
            </a:r>
            <a:r>
              <a:rPr lang="en-US" sz="2000" i="1" dirty="0" smtClean="0">
                <a:solidFill>
                  <a:srgbClr val="7030A0"/>
                </a:solidFill>
              </a:rPr>
              <a:t>[d’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-d’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] </a:t>
            </a:r>
            <a:r>
              <a:rPr lang="en-US" sz="2000" i="1" dirty="0" smtClean="0">
                <a:solidFill>
                  <a:srgbClr val="7030A0"/>
                </a:solidFill>
              </a:rPr>
              <a:t>r’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) =</a:t>
            </a:r>
            <a:br>
              <a:rPr lang="en-US" sz="2000" i="1" dirty="0" smtClean="0">
                <a:solidFill>
                  <a:srgbClr val="7030A0"/>
                </a:solidFill>
              </a:rPr>
            </a:br>
            <a:r>
              <a:rPr lang="en-US" sz="2000" i="1" dirty="0" smtClean="0">
                <a:solidFill>
                  <a:srgbClr val="7030A0"/>
                </a:solidFill>
              </a:rPr>
              <a:t>(r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vr’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 n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0</a:t>
            </a:r>
            <a:r>
              <a:rPr lang="en-US" sz="2000" i="1" dirty="0" smtClean="0">
                <a:solidFill>
                  <a:srgbClr val="7030A0"/>
                </a:solidFill>
              </a:rPr>
              <a:t>[min{d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,d’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>
                <a:solidFill>
                  <a:srgbClr val="7030A0"/>
                </a:solidFill>
              </a:rPr>
              <a:t>}-max{d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,d’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}] r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vr’</a:t>
            </a:r>
            <a:r>
              <a:rPr lang="en-US" sz="2000" i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i="1" dirty="0" smtClean="0">
                <a:solidFill>
                  <a:srgbClr val="7030A0"/>
                </a:solidFill>
              </a:rPr>
              <a:t>)</a:t>
            </a:r>
            <a:endParaRPr lang="en-US" sz="2000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קבוצה 30"/>
          <p:cNvGrpSpPr/>
          <p:nvPr/>
        </p:nvGrpSpPr>
        <p:grpSpPr>
          <a:xfrm>
            <a:off x="2987824" y="1998132"/>
            <a:ext cx="1368150" cy="1254888"/>
            <a:chOff x="6012125" y="1628800"/>
            <a:chExt cx="1998206" cy="1758944"/>
          </a:xfrm>
        </p:grpSpPr>
        <p:grpSp>
          <p:nvGrpSpPr>
            <p:cNvPr id="20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21" name="אליפסה 2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24" name="אליפסה 23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27" name="אליפסה 26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9" name="מחבר מרפקי 28"/>
            <p:cNvCxnSpPr>
              <a:stCxn id="21" idx="4"/>
              <a:endCxn id="27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30" name="מחבר מרפקי 29"/>
            <p:cNvCxnSpPr>
              <a:stCxn id="21" idx="4"/>
              <a:endCxn id="24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חץ ימינה מחורץ 31"/>
          <p:cNvSpPr/>
          <p:nvPr/>
        </p:nvSpPr>
        <p:spPr bwMode="auto">
          <a:xfrm>
            <a:off x="4499992" y="2430180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2385882"/>
            <a:ext cx="25557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((n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[0-2])</a:t>
            </a:r>
            <a:r>
              <a:rPr lang="en-US" sz="1600" dirty="0" smtClean="0"/>
              <a:t> 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[4-5](n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[6-6]))</a:t>
            </a:r>
            <a:endParaRPr lang="he-I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5856" y="184482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7944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37" name="קבוצה 36"/>
          <p:cNvGrpSpPr/>
          <p:nvPr/>
        </p:nvGrpSpPr>
        <p:grpSpPr>
          <a:xfrm>
            <a:off x="1907703" y="3902304"/>
            <a:ext cx="936782" cy="1254888"/>
            <a:chOff x="6012125" y="1628800"/>
            <a:chExt cx="1368186" cy="1758944"/>
          </a:xfrm>
        </p:grpSpPr>
        <p:grpSp>
          <p:nvGrpSpPr>
            <p:cNvPr id="38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47" name="אליפסה 46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9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45" name="אליפסה 44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42" name="מחבר מרפקי 41"/>
            <p:cNvCxnSpPr>
              <a:stCxn id="47" idx="4"/>
              <a:endCxn id="45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21957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grpSp>
        <p:nvGrpSpPr>
          <p:cNvPr id="52" name="קבוצה 51"/>
          <p:cNvGrpSpPr/>
          <p:nvPr/>
        </p:nvGrpSpPr>
        <p:grpSpPr>
          <a:xfrm>
            <a:off x="3707904" y="3902304"/>
            <a:ext cx="1368150" cy="1254888"/>
            <a:chOff x="6012125" y="1628800"/>
            <a:chExt cx="1998206" cy="1758944"/>
          </a:xfrm>
        </p:grpSpPr>
        <p:grpSp>
          <p:nvGrpSpPr>
            <p:cNvPr id="53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66" name="אליפסה 6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4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60" name="אליפסה 5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5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56" name="מחבר מרפקי 55"/>
            <p:cNvCxnSpPr>
              <a:stCxn id="66" idx="4"/>
              <a:endCxn id="58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7" name="מחבר מרפקי 56"/>
            <p:cNvCxnSpPr>
              <a:stCxn id="66" idx="4"/>
              <a:endCxn id="60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39959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35638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8024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93" name="קבוצה 92"/>
          <p:cNvGrpSpPr/>
          <p:nvPr/>
        </p:nvGrpSpPr>
        <p:grpSpPr>
          <a:xfrm>
            <a:off x="6084168" y="3861048"/>
            <a:ext cx="1368150" cy="1254888"/>
            <a:chOff x="6012125" y="1628800"/>
            <a:chExt cx="1998206" cy="1758944"/>
          </a:xfrm>
        </p:grpSpPr>
        <p:grpSp>
          <p:nvGrpSpPr>
            <p:cNvPr id="94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3" name="אליפסה 10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5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9" name="אליפסה 98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0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7" name="מחבר מרפקי 96"/>
            <p:cNvCxnSpPr>
              <a:stCxn id="103" idx="4"/>
              <a:endCxn id="99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8" name="מחבר מרפקי 97"/>
            <p:cNvCxnSpPr>
              <a:stCxn id="103" idx="4"/>
              <a:endCxn id="101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Box 104"/>
          <p:cNvSpPr txBox="1"/>
          <p:nvPr/>
        </p:nvSpPr>
        <p:spPr>
          <a:xfrm>
            <a:off x="6372200" y="370774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0152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64288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14114</TotalTime>
  <Words>434</Words>
  <Application>Microsoft Office PowerPoint</Application>
  <PresentationFormat>‫הצגה על המסך 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7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Diseño predeterminado</vt:lpstr>
      <vt:lpstr>1_Diseño predeterminado</vt:lpstr>
      <vt:lpstr>2_Diseño predeterminado</vt:lpstr>
      <vt:lpstr>3_Diseño predeterminado</vt:lpstr>
      <vt:lpstr>4_Diseño predeterminado</vt:lpstr>
      <vt:lpstr>5_Diseño predeterminado</vt:lpstr>
      <vt:lpstr>6_Diseño predeterminado</vt:lpstr>
      <vt:lpstr>Binary Search Trees Analysis</vt:lpstr>
      <vt:lpstr>Binary Search Trees</vt:lpstr>
      <vt:lpstr>BST Programs</vt:lpstr>
      <vt:lpstr>The CFG Algorithm</vt:lpstr>
      <vt:lpstr>The CFG Algorithm</vt:lpstr>
      <vt:lpstr>The CFG Algorithm</vt:lpstr>
      <vt:lpstr>Assumptions on the Program</vt:lpstr>
      <vt:lpstr>Concrete States Lattice</vt:lpstr>
      <vt:lpstr>BST-strings</vt:lpstr>
      <vt:lpstr>BST-strings</vt:lpstr>
      <vt:lpstr>Abstract States Lattice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עידן</cp:lastModifiedBy>
  <cp:revision>736</cp:revision>
  <dcterms:created xsi:type="dcterms:W3CDTF">2010-05-23T14:28:12Z</dcterms:created>
  <dcterms:modified xsi:type="dcterms:W3CDTF">2016-09-08T18:35:07Z</dcterms:modified>
</cp:coreProperties>
</file>