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256" r:id="rId14"/>
    <p:sldId id="258" r:id="rId15"/>
    <p:sldId id="279" r:id="rId16"/>
    <p:sldId id="257" r:id="rId17"/>
    <p:sldId id="259" r:id="rId18"/>
    <p:sldId id="260" r:id="rId19"/>
    <p:sldId id="261" r:id="rId20"/>
    <p:sldId id="263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6" r:id="rId33"/>
    <p:sldId id="277" r:id="rId34"/>
    <p:sldId id="275" r:id="rId35"/>
    <p:sldId id="280" r:id="rId36"/>
    <p:sldId id="278" r:id="rId37"/>
    <p:sldId id="27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0000"/>
    <a:srgbClr val="FF0000"/>
    <a:srgbClr val="740000"/>
    <a:srgbClr val="422C16"/>
    <a:srgbClr val="0C788E"/>
    <a:srgbClr val="321900"/>
    <a:srgbClr val="003300"/>
    <a:srgbClr val="5F5F5F"/>
    <a:srgbClr val="0B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52" autoAdjust="0"/>
  </p:normalViewPr>
  <p:slideViewPr>
    <p:cSldViewPr>
      <p:cViewPr>
        <p:scale>
          <a:sx n="119" d="100"/>
          <a:sy n="119" d="100"/>
        </p:scale>
        <p:origin x="-7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</a:t>
            </a:r>
            <a:r>
              <a:rPr lang="en-US" dirty="0" err="1" smtClean="0">
                <a:latin typeface="Calibri" pitchFamily="34" charset="0"/>
              </a:rPr>
              <a:t>Harel</a:t>
            </a:r>
            <a:r>
              <a:rPr lang="en-US" dirty="0" smtClean="0">
                <a:latin typeface="Calibri" pitchFamily="34" charset="0"/>
              </a:rPr>
              <a:t>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 with a range of values at each node: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589240"/>
            <a:ext cx="6057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string.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56" name="קבוצה 55"/>
          <p:cNvGrpSpPr/>
          <p:nvPr/>
        </p:nvGrpSpPr>
        <p:grpSpPr>
          <a:xfrm>
            <a:off x="5796137" y="1916832"/>
            <a:ext cx="1656184" cy="1408196"/>
            <a:chOff x="5796137" y="1916832"/>
            <a:chExt cx="1656184" cy="1408196"/>
          </a:xfrm>
        </p:grpSpPr>
        <p:sp>
          <p:nvSpPr>
            <p:cNvPr id="124" name="אליפסה 123"/>
            <p:cNvSpPr/>
            <p:nvPr/>
          </p:nvSpPr>
          <p:spPr>
            <a:xfrm>
              <a:off x="6383959" y="2070140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0"/>
            <p:cNvSpPr/>
            <p:nvPr/>
          </p:nvSpPr>
          <p:spPr>
            <a:xfrm>
              <a:off x="6372200" y="2145366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4-5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940232" y="2811357"/>
              <a:ext cx="492977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3" name="אליפסה 13"/>
            <p:cNvSpPr/>
            <p:nvPr/>
          </p:nvSpPr>
          <p:spPr>
            <a:xfrm>
              <a:off x="5940153" y="2886583"/>
              <a:ext cx="432001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0-2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6815327" y="2811357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אליפסה 22"/>
            <p:cNvSpPr/>
            <p:nvPr/>
          </p:nvSpPr>
          <p:spPr>
            <a:xfrm>
              <a:off x="6804248" y="2886583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6-6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6732359" y="2481900"/>
              <a:ext cx="227545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294811" y="2475720"/>
              <a:ext cx="227545" cy="4437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6228185" y="191683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96137" y="2564904"/>
              <a:ext cx="4320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smtClean="0"/>
                <a:t>n</a:t>
              </a:r>
              <a:r>
                <a:rPr lang="el-GR" sz="2000" b="1" i="1" baseline="-25000" dirty="0" smtClean="0">
                  <a:latin typeface="Calibri" pitchFamily="34" charset="0"/>
                </a:rPr>
                <a:t>τ</a:t>
              </a:r>
              <a:endParaRPr lang="he-IL" sz="2000" b="1" i="1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20273" y="263691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root.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2" grpId="0" animBg="1"/>
      <p:bldP spid="173" grpId="0" animBg="1"/>
      <p:bldP spid="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command.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right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or replaces the existing value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l-GR" sz="2800" i="1" dirty="0" smtClean="0">
                <a:solidFill>
                  <a:srgbClr val="7030A0"/>
                </a:solidFill>
                <a:latin typeface="Calibri" pitchFamily="34" charset="0"/>
              </a:rPr>
              <a:t>ω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4" name="קבוצה 203"/>
          <p:cNvGrpSpPr/>
          <p:nvPr/>
        </p:nvGrpSpPr>
        <p:grpSpPr>
          <a:xfrm>
            <a:off x="7883691" y="3356992"/>
            <a:ext cx="1080797" cy="2128276"/>
            <a:chOff x="7883691" y="3356992"/>
            <a:chExt cx="1080797" cy="2128276"/>
          </a:xfrm>
        </p:grpSpPr>
        <p:grpSp>
          <p:nvGrpSpPr>
            <p:cNvPr id="279" name="קבוצה 12"/>
            <p:cNvGrpSpPr/>
            <p:nvPr/>
          </p:nvGrpSpPr>
          <p:grpSpPr>
            <a:xfrm>
              <a:off x="8459753" y="3510300"/>
              <a:ext cx="504735" cy="513671"/>
              <a:chOff x="1309040" y="750954"/>
              <a:chExt cx="995217" cy="617240"/>
            </a:xfrm>
          </p:grpSpPr>
          <p:sp>
            <p:nvSpPr>
              <p:cNvPr id="291" name="אליפסה 29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80" name="קבוצה 14"/>
            <p:cNvGrpSpPr/>
            <p:nvPr/>
          </p:nvGrpSpPr>
          <p:grpSpPr>
            <a:xfrm>
              <a:off x="8111392" y="4251517"/>
              <a:ext cx="493056" cy="513671"/>
              <a:chOff x="701866" y="1650893"/>
              <a:chExt cx="972187" cy="617240"/>
            </a:xfrm>
          </p:grpSpPr>
          <p:sp>
            <p:nvSpPr>
              <p:cNvPr id="289" name="אליפסה 288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0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81" name="מחבר מרפקי 280"/>
            <p:cNvCxnSpPr>
              <a:stCxn id="291" idx="4"/>
              <a:endCxn id="289" idx="0"/>
            </p:cNvCxnSpPr>
            <p:nvPr/>
          </p:nvCxnSpPr>
          <p:spPr bwMode="auto">
            <a:xfrm rot="5400000">
              <a:off x="8424207" y="3957724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2" name="TextBox 281"/>
            <p:cNvSpPr txBox="1"/>
            <p:nvPr/>
          </p:nvSpPr>
          <p:spPr>
            <a:xfrm>
              <a:off x="8315739" y="335699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883691" y="407707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84" name="מחבר מרפקי 283"/>
            <p:cNvCxnSpPr>
              <a:stCxn id="289" idx="4"/>
              <a:endCxn id="287" idx="0"/>
            </p:cNvCxnSpPr>
            <p:nvPr/>
          </p:nvCxnSpPr>
          <p:spPr bwMode="auto">
            <a:xfrm rot="16200000" flipH="1">
              <a:off x="8429276" y="4693872"/>
              <a:ext cx="206409" cy="349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5" name="קבוצה 14"/>
            <p:cNvGrpSpPr/>
            <p:nvPr/>
          </p:nvGrpSpPr>
          <p:grpSpPr>
            <a:xfrm>
              <a:off x="8460432" y="4971597"/>
              <a:ext cx="493056" cy="513671"/>
              <a:chOff x="701866" y="1650893"/>
              <a:chExt cx="972187" cy="617240"/>
            </a:xfrm>
          </p:grpSpPr>
          <p:sp>
            <p:nvSpPr>
              <p:cNvPr id="287" name="אליפסה 286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8244408" y="479715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Contents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definition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>
                <a:latin typeface="Calibri" pitchFamily="34" charset="0"/>
              </a:rPr>
              <a:t>Our </a:t>
            </a:r>
            <a:r>
              <a:rPr lang="en-US" sz="2800" dirty="0" smtClean="0">
                <a:latin typeface="Calibri" pitchFamily="34" charset="0"/>
              </a:rPr>
              <a:t>goal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CFG algorithm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Assumptions on the program</a:t>
            </a:r>
            <a:endParaRPr lang="en-US" sz="2800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Concrete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strings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Abstract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Galois connection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Transformers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Obstacles and solutions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Optimizations and future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– what to do with the existing child?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None/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Also, we can assume that the user won’t write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already has a left child.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467544" y="2996952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אליפסה 2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אליפסה 2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4" name="מחבר מרפקי 23"/>
            <p:cNvCxnSpPr>
              <a:stCxn id="30" idx="4"/>
              <a:endCxn id="2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5" name="מחבר מרפקי 24"/>
            <p:cNvCxnSpPr>
              <a:stCxn id="30" idx="4"/>
              <a:endCxn id="2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2040002" y="2996952"/>
            <a:ext cx="515774" cy="512851"/>
            <a:chOff x="2184018" y="2420888"/>
            <a:chExt cx="515774" cy="512851"/>
          </a:xfrm>
        </p:grpSpPr>
        <p:sp>
          <p:nvSpPr>
            <p:cNvPr id="32" name="אליפסה 31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חץ ימינה מחורץ 33"/>
          <p:cNvSpPr/>
          <p:nvPr/>
        </p:nvSpPr>
        <p:spPr bwMode="auto">
          <a:xfrm>
            <a:off x="2915816" y="3645024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16016" y="1556792"/>
            <a:ext cx="1379190" cy="1251859"/>
            <a:chOff x="611560" y="2420888"/>
            <a:chExt cx="1379190" cy="1251859"/>
          </a:xfrm>
        </p:grpSpPr>
        <p:sp>
          <p:nvSpPr>
            <p:cNvPr id="39" name="אליפסה 38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אליפסה 39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אליפסה 40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42" name="מחבר מרפקי 41"/>
            <p:cNvCxnSpPr>
              <a:stCxn id="39" idx="4"/>
              <a:endCxn id="41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43" name="מחבר מרפקי 42"/>
            <p:cNvCxnSpPr>
              <a:stCxn id="39" idx="4"/>
              <a:endCxn id="40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2996952"/>
            <a:ext cx="1379190" cy="1251859"/>
            <a:chOff x="611560" y="2420888"/>
            <a:chExt cx="1379190" cy="1251859"/>
          </a:xfrm>
        </p:grpSpPr>
        <p:sp>
          <p:nvSpPr>
            <p:cNvPr id="51" name="אליפסה 50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אליפסה 51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אליפסה 52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4" name="מחבר מרפקי 53"/>
            <p:cNvCxnSpPr>
              <a:stCxn id="51" idx="4"/>
              <a:endCxn id="53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5" name="מחבר מרפקי 54"/>
            <p:cNvCxnSpPr>
              <a:stCxn id="51" idx="4"/>
              <a:endCxn id="52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קבוצה 58"/>
          <p:cNvGrpSpPr/>
          <p:nvPr/>
        </p:nvGrpSpPr>
        <p:grpSpPr>
          <a:xfrm>
            <a:off x="6228184" y="2996952"/>
            <a:ext cx="515774" cy="512851"/>
            <a:chOff x="2184018" y="2420888"/>
            <a:chExt cx="515774" cy="512851"/>
          </a:xfrm>
        </p:grpSpPr>
        <p:sp>
          <p:nvSpPr>
            <p:cNvPr id="60" name="אליפסה 59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4716016" y="4409389"/>
            <a:ext cx="1379190" cy="1251859"/>
            <a:chOff x="611560" y="2420888"/>
            <a:chExt cx="1379190" cy="1251859"/>
          </a:xfrm>
        </p:grpSpPr>
        <p:sp>
          <p:nvSpPr>
            <p:cNvPr id="74" name="אליפסה 7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אליפסה 7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אליפסה 7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77" name="מחבר מרפקי 76"/>
            <p:cNvCxnSpPr>
              <a:stCxn id="74" idx="4"/>
              <a:endCxn id="7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78" name="מחבר מרפקי 77"/>
            <p:cNvCxnSpPr>
              <a:stCxn id="74" idx="4"/>
              <a:endCxn id="7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2" name="חץ ימינה מחורץ 81"/>
          <p:cNvSpPr/>
          <p:nvPr/>
        </p:nvSpPr>
        <p:spPr bwMode="auto">
          <a:xfrm rot="1208689">
            <a:off x="2915816" y="4591860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חץ ימינה מחורץ 82"/>
          <p:cNvSpPr/>
          <p:nvPr/>
        </p:nvSpPr>
        <p:spPr bwMode="auto">
          <a:xfrm rot="20148355">
            <a:off x="2915968" y="2680267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1772816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about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? What if the user try to access it?</a:t>
            </a:r>
            <a:endParaRPr lang="he-IL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60232" y="3573016"/>
            <a:ext cx="25922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if </a:t>
            </a:r>
            <a:r>
              <a:rPr lang="en-US" i="1" dirty="0" smtClean="0">
                <a:latin typeface="Calibri" pitchFamily="34" charset="0"/>
              </a:rPr>
              <a:t>c=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? We forbid trees with root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.</a:t>
            </a:r>
            <a:endParaRPr lang="he-IL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0232" y="4697421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option is sound.</a:t>
            </a:r>
            <a:endParaRPr lang="he-IL" b="1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What should the concrete and abstract transformers  do with invalid commands?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b,c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doesn’t exist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Ǝs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ϵ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 : s(b)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undefined,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f(S)=T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395536" y="3140968"/>
            <a:ext cx="1379190" cy="1251859"/>
            <a:chOff x="611560" y="2420888"/>
            <a:chExt cx="1379190" cy="1251859"/>
          </a:xfrm>
        </p:grpSpPr>
        <p:sp>
          <p:nvSpPr>
            <p:cNvPr id="87" name="אליפסה 8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אליפסה 8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אליפסה 8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90" name="מחבר מרפקי 89"/>
            <p:cNvCxnSpPr>
              <a:stCxn id="87" idx="4"/>
              <a:endCxn id="8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1" name="מחבר מרפקי 90"/>
            <p:cNvCxnSpPr>
              <a:stCxn id="87" idx="4"/>
              <a:endCxn id="8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קבוצה 94"/>
          <p:cNvGrpSpPr/>
          <p:nvPr/>
        </p:nvGrpSpPr>
        <p:grpSpPr>
          <a:xfrm>
            <a:off x="1907704" y="3212976"/>
            <a:ext cx="515774" cy="512851"/>
            <a:chOff x="2184018" y="2420888"/>
            <a:chExt cx="515774" cy="512851"/>
          </a:xfrm>
        </p:grpSpPr>
        <p:sp>
          <p:nvSpPr>
            <p:cNvPr id="96" name="אליפסה 9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TextBox 9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חץ ימינה מחורץ 97"/>
          <p:cNvSpPr/>
          <p:nvPr/>
        </p:nvSpPr>
        <p:spPr bwMode="auto">
          <a:xfrm rot="5400000">
            <a:off x="809616" y="4671104"/>
            <a:ext cx="61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99" name="קבוצה 98"/>
          <p:cNvGrpSpPr/>
          <p:nvPr/>
        </p:nvGrpSpPr>
        <p:grpSpPr>
          <a:xfrm>
            <a:off x="455826" y="5229200"/>
            <a:ext cx="947142" cy="1251859"/>
            <a:chOff x="1043608" y="2420888"/>
            <a:chExt cx="947142" cy="1251859"/>
          </a:xfrm>
        </p:grpSpPr>
        <p:sp>
          <p:nvSpPr>
            <p:cNvPr id="100" name="אליפסה 9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אליפסה 10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03" name="מחבר מרפקי 102"/>
            <p:cNvCxnSpPr>
              <a:stCxn id="100" idx="4"/>
              <a:endCxn id="10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קבוצה 107"/>
          <p:cNvGrpSpPr/>
          <p:nvPr/>
        </p:nvGrpSpPr>
        <p:grpSpPr>
          <a:xfrm>
            <a:off x="1535946" y="5301208"/>
            <a:ext cx="515774" cy="512851"/>
            <a:chOff x="2184018" y="2420888"/>
            <a:chExt cx="515774" cy="512851"/>
          </a:xfrm>
        </p:grpSpPr>
        <p:sp>
          <p:nvSpPr>
            <p:cNvPr id="109" name="אליפסה 10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1" name="חץ ימינה מחורץ 110"/>
          <p:cNvSpPr/>
          <p:nvPr/>
        </p:nvSpPr>
        <p:spPr bwMode="auto">
          <a:xfrm>
            <a:off x="2411760" y="5805264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51920" y="5589240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endParaRPr lang="he-IL" sz="3600" b="1" i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3" name="חץ ימינה מחורץ 112"/>
          <p:cNvSpPr/>
          <p:nvPr/>
        </p:nvSpPr>
        <p:spPr bwMode="auto">
          <a:xfrm>
            <a:off x="2411760" y="3789040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38" name="קבוצה 137"/>
          <p:cNvGrpSpPr/>
          <p:nvPr/>
        </p:nvGrpSpPr>
        <p:grpSpPr>
          <a:xfrm>
            <a:off x="3397116" y="2852936"/>
            <a:ext cx="1894964" cy="1881003"/>
            <a:chOff x="3552170" y="3140968"/>
            <a:chExt cx="1894964" cy="1881003"/>
          </a:xfrm>
        </p:grpSpPr>
        <p:sp>
          <p:nvSpPr>
            <p:cNvPr id="124" name="אליפסה 123"/>
            <p:cNvSpPr/>
            <p:nvPr/>
          </p:nvSpPr>
          <p:spPr>
            <a:xfrm>
              <a:off x="4655766" y="32938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24"/>
            <p:cNvSpPr/>
            <p:nvPr/>
          </p:nvSpPr>
          <p:spPr>
            <a:xfrm>
              <a:off x="4212039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6" name="אליפסה 125"/>
            <p:cNvSpPr/>
            <p:nvPr/>
          </p:nvSpPr>
          <p:spPr>
            <a:xfrm>
              <a:off x="5087134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27" name="מחבר מרפקי 126"/>
            <p:cNvCxnSpPr>
              <a:stCxn id="124" idx="4"/>
              <a:endCxn id="126" idx="0"/>
            </p:cNvCxnSpPr>
            <p:nvPr/>
          </p:nvCxnSpPr>
          <p:spPr bwMode="auto">
            <a:xfrm rot="16200000" flipH="1">
              <a:off x="4861946" y="362763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28" name="מחבר מרפקי 127"/>
            <p:cNvCxnSpPr>
              <a:stCxn id="124" idx="4"/>
              <a:endCxn id="125" idx="0"/>
            </p:cNvCxnSpPr>
            <p:nvPr/>
          </p:nvCxnSpPr>
          <p:spPr bwMode="auto">
            <a:xfrm rot="5400000">
              <a:off x="4424399" y="362146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4499992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67944" y="385890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32040" y="386104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3" name="אליפסה 132"/>
            <p:cNvSpPr/>
            <p:nvPr/>
          </p:nvSpPr>
          <p:spPr>
            <a:xfrm>
              <a:off x="3707944" y="46619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4" name="TextBox 133"/>
            <p:cNvSpPr txBox="1"/>
            <p:nvPr/>
          </p:nvSpPr>
          <p:spPr>
            <a:xfrm>
              <a:off x="3552170" y="4509120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35" name="מחבר מרפקי 134"/>
            <p:cNvCxnSpPr>
              <a:stCxn id="125" idx="4"/>
              <a:endCxn id="133" idx="0"/>
            </p:cNvCxnSpPr>
            <p:nvPr/>
          </p:nvCxnSpPr>
          <p:spPr bwMode="auto">
            <a:xfrm rot="5400000">
              <a:off x="4005420" y="4275352"/>
              <a:ext cx="269144" cy="50409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" name="קבוצה 142"/>
          <p:cNvGrpSpPr/>
          <p:nvPr/>
        </p:nvGrpSpPr>
        <p:grpSpPr>
          <a:xfrm>
            <a:off x="3851920" y="4725144"/>
            <a:ext cx="720080" cy="646331"/>
            <a:chOff x="3851920" y="4725144"/>
            <a:chExt cx="720080" cy="646331"/>
          </a:xfrm>
        </p:grpSpPr>
        <p:sp>
          <p:nvSpPr>
            <p:cNvPr id="139" name="TextBox 138"/>
            <p:cNvSpPr txBox="1"/>
            <p:nvPr/>
          </p:nvSpPr>
          <p:spPr>
            <a:xfrm rot="10800000">
              <a:off x="3851920" y="4725144"/>
              <a:ext cx="7200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z-Cyrl-AZ" sz="3600" b="1" i="1" dirty="0" smtClean="0">
                  <a:latin typeface="Calibri" pitchFamily="34" charset="0"/>
                </a:rPr>
                <a:t>П</a:t>
              </a:r>
              <a:r>
                <a:rPr lang="en-US" sz="3600" b="1" i="1" dirty="0" smtClean="0">
                  <a:latin typeface="Calibri" pitchFamily="34" charset="0"/>
                </a:rPr>
                <a:t>l</a:t>
              </a:r>
              <a:endParaRPr lang="he-IL" sz="3600" b="1" i="1" dirty="0">
                <a:latin typeface="Calibri" pitchFamily="34" charset="0"/>
              </a:endParaRPr>
            </a:p>
          </p:txBody>
        </p:sp>
        <p:cxnSp>
          <p:nvCxnSpPr>
            <p:cNvPr id="141" name="מחבר ישר 140"/>
            <p:cNvCxnSpPr/>
            <p:nvPr/>
          </p:nvCxnSpPr>
          <p:spPr bwMode="auto">
            <a:xfrm>
              <a:off x="3888000" y="4869160"/>
              <a:ext cx="61200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580112" y="3917374"/>
            <a:ext cx="3563888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Not sound.</a:t>
            </a:r>
          </a:p>
          <a:p>
            <a:r>
              <a:rPr lang="en-US" sz="2800" u="sng" dirty="0" smtClean="0">
                <a:latin typeface="Calibri" pitchFamily="34" charset="0"/>
              </a:rPr>
              <a:t>Better solution</a:t>
            </a:r>
            <a:r>
              <a:rPr lang="en-US" sz="2800" dirty="0" smtClean="0">
                <a:latin typeface="Calibri" pitchFamily="34" charset="0"/>
              </a:rPr>
              <a:t>: 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Ignore the invalid situations.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f(S) = f(S∩{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s(b) is defined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})</a:t>
            </a:r>
            <a:endParaRPr lang="he-IL" sz="24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1" grpId="0" animBg="1"/>
      <p:bldP spid="112" grpId="0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More problems that we have faced: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 elements in concrete and abstract lattices.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Abstract states can’t contain </a:t>
            </a:r>
            <a:r>
              <a:rPr lang="el-GR" dirty="0" smtClean="0">
                <a:solidFill>
                  <a:schemeClr val="tx1"/>
                </a:solidFill>
                <a:latin typeface="Calibri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Invalid concrete and abstract states (“cycles”).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inside an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what order should we scan the CFG nodes?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(root,0)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(left,-1)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(right,1)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while(root &lt; 11)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if(root &lt;= 5)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(right,right+2)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else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(left,left-2)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(root,root+1)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Code Example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2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Support deletions and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to existing children.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Get rid of </a:t>
            </a:r>
            <a:r>
              <a:rPr lang="en-US" sz="2800" i="1" dirty="0" smtClean="0">
                <a:solidFill>
                  <a:srgbClr val="000000"/>
                </a:solidFill>
              </a:rPr>
              <a:t>n</a:t>
            </a:r>
            <a:r>
              <a:rPr lang="el-GR" sz="2800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: Keep </a:t>
            </a:r>
            <a:r>
              <a:rPr lang="en-US" sz="2800" u="sng" dirty="0" smtClean="0">
                <a:solidFill>
                  <a:schemeClr val="tx1"/>
                </a:solidFill>
                <a:latin typeface="Calibri" pitchFamily="34" charset="0"/>
              </a:rPr>
              <a:t>a set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of names instead.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Not consider impossible cases.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sz="4000" dirty="0" smtClean="0">
                <a:solidFill>
                  <a:srgbClr val="740000"/>
                </a:solidFill>
                <a:latin typeface="AR JULIAN" pitchFamily="2" charset="0"/>
              </a:rPr>
              <a:t>Optimizations and Further Ideas</a:t>
            </a:r>
            <a:endParaRPr lang="he-IL" sz="40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251520" y="1569566"/>
            <a:ext cx="1379190" cy="1251859"/>
            <a:chOff x="611560" y="2420888"/>
            <a:chExt cx="1379190" cy="1251859"/>
          </a:xfrm>
        </p:grpSpPr>
        <p:sp>
          <p:nvSpPr>
            <p:cNvPr id="17" name="אליפסה 1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0" name="מחבר מרפקי 19"/>
            <p:cNvCxnSpPr>
              <a:stCxn id="17" idx="4"/>
              <a:endCxn id="1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1" name="מחבר מרפקי 20"/>
            <p:cNvCxnSpPr>
              <a:stCxn id="17" idx="4"/>
              <a:endCxn id="1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823978" y="1569566"/>
            <a:ext cx="515774" cy="512851"/>
            <a:chOff x="2184018" y="2420888"/>
            <a:chExt cx="515774" cy="512851"/>
          </a:xfrm>
        </p:grpSpPr>
        <p:sp>
          <p:nvSpPr>
            <p:cNvPr id="26" name="אליפסה 2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חץ ימינה מחורץ 27"/>
          <p:cNvSpPr/>
          <p:nvPr/>
        </p:nvSpPr>
        <p:spPr bwMode="auto">
          <a:xfrm>
            <a:off x="2699792" y="2217638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4499992" y="1569566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30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אליפסה 3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33" name="מחבר מרפקי 32"/>
            <p:cNvCxnSpPr>
              <a:stCxn id="30" idx="4"/>
              <a:endCxn id="3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4" name="מחבר מרפקי 33"/>
            <p:cNvCxnSpPr>
              <a:stCxn id="30" idx="4"/>
              <a:endCxn id="31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6012160" y="1547997"/>
            <a:ext cx="515774" cy="512851"/>
            <a:chOff x="2184018" y="2420888"/>
            <a:chExt cx="515774" cy="512851"/>
          </a:xfrm>
        </p:grpSpPr>
        <p:sp>
          <p:nvSpPr>
            <p:cNvPr id="39" name="אליפסה 3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4016" y="180475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43" name="קבוצה 42"/>
          <p:cNvGrpSpPr/>
          <p:nvPr/>
        </p:nvGrpSpPr>
        <p:grpSpPr>
          <a:xfrm>
            <a:off x="6648514" y="1556792"/>
            <a:ext cx="515774" cy="512851"/>
            <a:chOff x="2184018" y="2420888"/>
            <a:chExt cx="515774" cy="512851"/>
          </a:xfrm>
        </p:grpSpPr>
        <p:sp>
          <p:nvSpPr>
            <p:cNvPr id="44" name="אליפסה 43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7296586" y="1556792"/>
            <a:ext cx="515774" cy="512851"/>
            <a:chOff x="2184018" y="2420888"/>
            <a:chExt cx="515774" cy="512851"/>
          </a:xfrm>
        </p:grpSpPr>
        <p:sp>
          <p:nvSpPr>
            <p:cNvPr id="47" name="אליפסה 46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84368" y="1412776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…</a:t>
            </a:r>
            <a:endParaRPr lang="he-IL" sz="3600" dirty="0">
              <a:latin typeface="Calibri" pitchFamily="34" charset="0"/>
            </a:endParaRPr>
          </a:p>
        </p:txBody>
      </p:sp>
      <p:grpSp>
        <p:nvGrpSpPr>
          <p:cNvPr id="53" name="קבוצה 52"/>
          <p:cNvGrpSpPr/>
          <p:nvPr/>
        </p:nvGrpSpPr>
        <p:grpSpPr>
          <a:xfrm>
            <a:off x="7092280" y="2609189"/>
            <a:ext cx="1667222" cy="1251859"/>
            <a:chOff x="323528" y="2420888"/>
            <a:chExt cx="1667222" cy="1251859"/>
          </a:xfrm>
        </p:grpSpPr>
        <p:sp>
          <p:nvSpPr>
            <p:cNvPr id="54" name="אליפסה 5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אליפסה 5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אליפסה 5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7" name="מחבר מרפקי 56"/>
            <p:cNvCxnSpPr>
              <a:stCxn id="54" idx="4"/>
              <a:endCxn id="5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8" name="מחבר מרפקי 57"/>
            <p:cNvCxnSpPr>
              <a:stCxn id="54" idx="4"/>
              <a:endCxn id="5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313882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c,e,f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149080"/>
            <a:ext cx="2305961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מלבן 65"/>
          <p:cNvSpPr/>
          <p:nvPr/>
        </p:nvSpPr>
        <p:spPr bwMode="auto">
          <a:xfrm>
            <a:off x="6012160" y="4869160"/>
            <a:ext cx="2160240" cy="6480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מלבן 73"/>
          <p:cNvSpPr/>
          <p:nvPr/>
        </p:nvSpPr>
        <p:spPr bwMode="auto">
          <a:xfrm>
            <a:off x="6012160" y="5774821"/>
            <a:ext cx="2160240" cy="6480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5003884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Should we create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</a:rPr>
              <a:t>?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9" grpId="0"/>
      <p:bldP spid="66" grpId="0" animBg="1"/>
      <p:bldP spid="74" grpId="0" animBg="1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1988840"/>
            <a:ext cx="8229600" cy="864096"/>
          </a:xfrm>
        </p:spPr>
        <p:txBody>
          <a:bodyPr/>
          <a:lstStyle/>
          <a:p>
            <a:r>
              <a:rPr lang="en-US" sz="5400" dirty="0" smtClean="0">
                <a:solidFill>
                  <a:srgbClr val="740000"/>
                </a:solidFill>
                <a:latin typeface="AR JULIAN" pitchFamily="2" charset="0"/>
              </a:rPr>
              <a:t>Questions?</a:t>
            </a:r>
            <a:endParaRPr lang="he-IL" sz="54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46856" y="335699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AR JULIAN" pitchFamily="2" charset="0"/>
                <a:ea typeface="+mj-ea"/>
                <a:cs typeface="+mj-cs"/>
              </a:rPr>
              <a:t>Thank you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22031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are valid (at the end point of the run).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988840"/>
            <a:ext cx="25527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8679"/>
            <a:ext cx="374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 node in the CFG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the process (according to a certain order of the CFG nodes), until a fix point is reached, or until we had enough iterations.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47256" y="3356992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14701</TotalTime>
  <Words>1128</Words>
  <Application>Microsoft Office PowerPoint</Application>
  <PresentationFormat>On-screen Show (4:3)</PresentationFormat>
  <Paragraphs>492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10_Diseño predeterminado</vt:lpstr>
      <vt:lpstr>11_Diseño predeterminado</vt:lpstr>
      <vt:lpstr>12_Diseño predeterminado</vt:lpstr>
      <vt:lpstr>Binary Search Trees Analysis</vt:lpstr>
      <vt:lpstr>Contents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  <vt:lpstr>Obstacles and Solutions</vt:lpstr>
      <vt:lpstr>Obstacles and Solutions</vt:lpstr>
      <vt:lpstr>Obstacles and Solutions</vt:lpstr>
      <vt:lpstr>Code Example</vt:lpstr>
      <vt:lpstr>Optimizations and Further Ideas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Yael Golan</cp:lastModifiedBy>
  <cp:revision>814</cp:revision>
  <dcterms:created xsi:type="dcterms:W3CDTF">2010-05-23T14:28:12Z</dcterms:created>
  <dcterms:modified xsi:type="dcterms:W3CDTF">2016-09-24T09:50:38Z</dcterms:modified>
</cp:coreProperties>
</file>