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4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gif" ContentType="image/gif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sldIdLst>
    <p:sldId id="256" r:id="rId14"/>
    <p:sldId id="258" r:id="rId15"/>
    <p:sldId id="257" r:id="rId16"/>
    <p:sldId id="259" r:id="rId17"/>
    <p:sldId id="260" r:id="rId18"/>
    <p:sldId id="261" r:id="rId19"/>
    <p:sldId id="263" r:id="rId20"/>
    <p:sldId id="262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6" r:id="rId32"/>
    <p:sldId id="277" r:id="rId33"/>
    <p:sldId id="275" r:id="rId34"/>
    <p:sldId id="278" r:id="rId35"/>
    <p:sldId id="274" r:id="rId3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00000"/>
    <a:srgbClr val="FF0000"/>
    <a:srgbClr val="740000"/>
    <a:srgbClr val="422C16"/>
    <a:srgbClr val="0C788E"/>
    <a:srgbClr val="321900"/>
    <a:srgbClr val="003300"/>
    <a:srgbClr val="5F5F5F"/>
    <a:srgbClr val="0B729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9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3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970137" y="5260752"/>
            <a:ext cx="6986240" cy="544512"/>
          </a:xfrm>
          <a:noFill/>
          <a:ln/>
        </p:spPr>
        <p:txBody>
          <a:bodyPr/>
          <a:lstStyle/>
          <a:p>
            <a:r>
              <a:rPr lang="en-US" sz="4000" b="1" dirty="0" smtClean="0">
                <a:solidFill>
                  <a:srgbClr val="006600"/>
                </a:solidFill>
                <a:latin typeface="AR JULIAN" pitchFamily="2" charset="0"/>
              </a:rPr>
              <a:t>Binary Search Trees Analysis</a:t>
            </a:r>
            <a:endParaRPr lang="en-US" sz="4000" b="1" dirty="0">
              <a:solidFill>
                <a:srgbClr val="006600"/>
              </a:solidFill>
              <a:latin typeface="AR JULIA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6093296"/>
            <a:ext cx="6984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Ido</a:t>
            </a:r>
            <a:r>
              <a:rPr lang="en-US" dirty="0" smtClean="0">
                <a:latin typeface="Calibri" pitchFamily="34" charset="0"/>
              </a:rPr>
              <a:t> Begun, Yael </a:t>
            </a:r>
            <a:r>
              <a:rPr lang="en-US" dirty="0" err="1" smtClean="0">
                <a:latin typeface="Calibri" pitchFamily="34" charset="0"/>
              </a:rPr>
              <a:t>Harel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&amp; </a:t>
            </a:r>
            <a:r>
              <a:rPr lang="en-US" dirty="0" err="1" smtClean="0">
                <a:latin typeface="Calibri" pitchFamily="34" charset="0"/>
              </a:rPr>
              <a:t>Idan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Shabat</a:t>
            </a:r>
            <a:endParaRPr lang="he-IL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And what if there are different nodes in the same location in the trees?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V			  =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“general node” – may represent each node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two BST-strings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,w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</a:rPr>
              <a:t>:    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≤w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 ↔ 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=w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 </a:t>
            </a:r>
            <a:r>
              <a:rPr lang="en-US" sz="2800" dirty="0" smtClean="0">
                <a:solidFill>
                  <a:srgbClr val="7030A0"/>
                </a:solidFill>
                <a:latin typeface="Calibri" pitchFamily="34" charset="0"/>
              </a:rPr>
              <a:t>V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Meet is defined analogously.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meet of two different nodes = the empty string.</a:t>
            </a:r>
            <a:endParaRPr lang="en-US" sz="2400" baseline="-25000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קבוצה 77"/>
          <p:cNvGrpSpPr/>
          <p:nvPr/>
        </p:nvGrpSpPr>
        <p:grpSpPr>
          <a:xfrm>
            <a:off x="1763688" y="2111396"/>
            <a:ext cx="936782" cy="1254888"/>
            <a:chOff x="6012125" y="1628800"/>
            <a:chExt cx="1368186" cy="1758944"/>
          </a:xfrm>
        </p:grpSpPr>
        <p:grpSp>
          <p:nvGrpSpPr>
            <p:cNvPr id="79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84" name="אליפסה 83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5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81" name="מחבר מרפקי 80"/>
            <p:cNvCxnSpPr>
              <a:stCxn id="84" idx="4"/>
              <a:endCxn id="82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20517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16196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1</a:t>
            </a:r>
            <a:endParaRPr lang="he-IL" b="1" baseline="-25000" dirty="0"/>
          </a:p>
        </p:txBody>
      </p:sp>
      <p:grpSp>
        <p:nvGrpSpPr>
          <p:cNvPr id="88" name="קבוצה 87"/>
          <p:cNvGrpSpPr/>
          <p:nvPr/>
        </p:nvGrpSpPr>
        <p:grpSpPr>
          <a:xfrm>
            <a:off x="3563889" y="2111396"/>
            <a:ext cx="1368150" cy="1254888"/>
            <a:chOff x="6012125" y="1628800"/>
            <a:chExt cx="1998206" cy="1758944"/>
          </a:xfrm>
        </p:grpSpPr>
        <p:grpSp>
          <p:nvGrpSpPr>
            <p:cNvPr id="89" name="קבוצה 88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9" name="אליפסה 108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0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96" name="אליפסה 95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8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1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4" name="אליפסה 93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5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2" name="מחבר מרפקי 91"/>
            <p:cNvCxnSpPr>
              <a:stCxn id="109" idx="4"/>
              <a:endCxn id="94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3" name="מחבר מרפקי 92"/>
            <p:cNvCxnSpPr>
              <a:stCxn id="109" idx="4"/>
              <a:endCxn id="96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1" name="TextBox 110"/>
          <p:cNvSpPr txBox="1"/>
          <p:nvPr/>
        </p:nvSpPr>
        <p:spPr>
          <a:xfrm>
            <a:off x="38519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198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3</a:t>
            </a:r>
            <a:endParaRPr lang="he-IL" b="1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44009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56" name="קבוצה 55"/>
          <p:cNvGrpSpPr/>
          <p:nvPr/>
        </p:nvGrpSpPr>
        <p:grpSpPr>
          <a:xfrm>
            <a:off x="5796137" y="1916832"/>
            <a:ext cx="1656184" cy="1408196"/>
            <a:chOff x="5796137" y="1916832"/>
            <a:chExt cx="1656184" cy="1408196"/>
          </a:xfrm>
        </p:grpSpPr>
        <p:sp>
          <p:nvSpPr>
            <p:cNvPr id="124" name="אליפסה 123"/>
            <p:cNvSpPr/>
            <p:nvPr/>
          </p:nvSpPr>
          <p:spPr>
            <a:xfrm>
              <a:off x="6383959" y="2070140"/>
              <a:ext cx="492976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5" name="אליפסה 10"/>
            <p:cNvSpPr/>
            <p:nvPr/>
          </p:nvSpPr>
          <p:spPr>
            <a:xfrm>
              <a:off x="6372200" y="2145366"/>
              <a:ext cx="468000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4-5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sp>
          <p:nvSpPr>
            <p:cNvPr id="122" name="אליפסה 121"/>
            <p:cNvSpPr/>
            <p:nvPr/>
          </p:nvSpPr>
          <p:spPr>
            <a:xfrm>
              <a:off x="5940232" y="2811357"/>
              <a:ext cx="492977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3" name="אליפסה 13"/>
            <p:cNvSpPr/>
            <p:nvPr/>
          </p:nvSpPr>
          <p:spPr>
            <a:xfrm>
              <a:off x="5940153" y="2886583"/>
              <a:ext cx="432001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0-2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sp>
          <p:nvSpPr>
            <p:cNvPr id="120" name="אליפסה 119"/>
            <p:cNvSpPr/>
            <p:nvPr/>
          </p:nvSpPr>
          <p:spPr>
            <a:xfrm>
              <a:off x="6815327" y="2811357"/>
              <a:ext cx="492976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1" name="אליפסה 22"/>
            <p:cNvSpPr/>
            <p:nvPr/>
          </p:nvSpPr>
          <p:spPr>
            <a:xfrm>
              <a:off x="6804248" y="2886583"/>
              <a:ext cx="468000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6-6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cxnSp>
          <p:nvCxnSpPr>
            <p:cNvPr id="118" name="מחבר מרפקי 117"/>
            <p:cNvCxnSpPr>
              <a:stCxn id="124" idx="4"/>
              <a:endCxn id="120" idx="0"/>
            </p:cNvCxnSpPr>
            <p:nvPr/>
          </p:nvCxnSpPr>
          <p:spPr bwMode="auto">
            <a:xfrm rot="16200000" flipH="1">
              <a:off x="6732359" y="2481900"/>
              <a:ext cx="227545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19" name="מחבר מרפקי 118"/>
            <p:cNvCxnSpPr>
              <a:stCxn id="124" idx="4"/>
              <a:endCxn id="122" idx="0"/>
            </p:cNvCxnSpPr>
            <p:nvPr/>
          </p:nvCxnSpPr>
          <p:spPr bwMode="auto">
            <a:xfrm rot="5400000">
              <a:off x="6294811" y="2475720"/>
              <a:ext cx="227545" cy="44372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6228185" y="191683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96137" y="2564904"/>
              <a:ext cx="43204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 smtClean="0"/>
                <a:t>n</a:t>
              </a:r>
              <a:r>
                <a:rPr lang="el-GR" sz="2000" b="1" i="1" baseline="-25000" dirty="0" smtClean="0">
                  <a:latin typeface="Calibri" pitchFamily="34" charset="0"/>
                </a:rPr>
                <a:t>τ</a:t>
              </a:r>
              <a:endParaRPr lang="he-IL" sz="2000" b="1" i="1" baseline="-25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020273" y="263691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An abstract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set of BST-strings.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Different BST-strings don’t have the same root.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where:</a:t>
            </a:r>
          </a:p>
          <a:p>
            <a:pPr lvl="1"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Meet is defined analogously.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element.</a:t>
            </a:r>
          </a:p>
          <a:p>
            <a:pPr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Abstract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2233" y="2132856"/>
            <a:ext cx="6044263" cy="51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5253" y="2685774"/>
            <a:ext cx="5888098" cy="64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212976"/>
            <a:ext cx="53911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b="1" u="sng" dirty="0" smtClean="0">
                <a:solidFill>
                  <a:schemeClr val="tx1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Use function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on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root nodes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Given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a node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s.t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(n) = (down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 n[d-d] 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))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(null) =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ε</a:t>
            </a: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root node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it has no parent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no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satisfy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s(n’)=(n,…)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s(n’)=(…,n)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Only for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without “cycles”. For such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α(S) =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 τ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439766"/>
            <a:ext cx="6580152" cy="114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l-GR" b="1" u="sng" dirty="0" smtClean="0">
                <a:solidFill>
                  <a:schemeClr val="tx1"/>
                </a:solidFill>
                <a:latin typeface="Calibri" pitchFamily="34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Can be defined automatically by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56792"/>
            <a:ext cx="7622052" cy="99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" name="קבוצה 102"/>
          <p:cNvGrpSpPr/>
          <p:nvPr/>
        </p:nvGrpSpPr>
        <p:grpSpPr>
          <a:xfrm>
            <a:off x="2051720" y="2771636"/>
            <a:ext cx="1656184" cy="1408196"/>
            <a:chOff x="2195736" y="2771636"/>
            <a:chExt cx="1656184" cy="1408196"/>
          </a:xfrm>
        </p:grpSpPr>
        <p:grpSp>
          <p:nvGrpSpPr>
            <p:cNvPr id="1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" name="אליפסה 2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" name="אליפסה 2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" name="מחבר מרפקי 21"/>
              <p:cNvCxnSpPr>
                <a:stCxn id="28" idx="4"/>
                <a:endCxn id="2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" name="מחבר מרפקי 22"/>
              <p:cNvCxnSpPr>
                <a:stCxn id="28" idx="4"/>
                <a:endCxn id="2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35496" y="4437112"/>
            <a:ext cx="1656184" cy="1408196"/>
            <a:chOff x="971600" y="4643844"/>
            <a:chExt cx="1656184" cy="1408196"/>
          </a:xfrm>
        </p:grpSpPr>
        <p:grpSp>
          <p:nvGrpSpPr>
            <p:cNvPr id="33" name="קבוצה 32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3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9" name="אליפסה 3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7" name="מחבר מרפקי 36"/>
              <p:cNvCxnSpPr>
                <a:stCxn id="43" idx="4"/>
                <a:endCxn id="3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8" name="מחבר מרפקי 37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1547664" y="5157192"/>
            <a:ext cx="1656184" cy="1408196"/>
            <a:chOff x="971600" y="4643844"/>
            <a:chExt cx="1656184" cy="1408196"/>
          </a:xfrm>
        </p:grpSpPr>
        <p:grpSp>
          <p:nvGrpSpPr>
            <p:cNvPr id="50" name="קבוצה 49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74" name="אליפסה 7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61" name="אליפסה 6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9" name="אליפסה 5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7" name="מחבר מרפקי 56"/>
              <p:cNvCxnSpPr>
                <a:stCxn id="74" idx="4"/>
                <a:endCxn id="5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8" name="מחבר מרפקי 57"/>
              <p:cNvCxnSpPr>
                <a:stCxn id="74" idx="4"/>
                <a:endCxn id="6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TextBox 50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3419872" y="4973132"/>
            <a:ext cx="1224136" cy="1408196"/>
            <a:chOff x="1403648" y="4643844"/>
            <a:chExt cx="1224136" cy="1408196"/>
          </a:xfrm>
        </p:grpSpPr>
        <p:grpSp>
          <p:nvGrpSpPr>
            <p:cNvPr id="77" name="קבוצה 49"/>
            <p:cNvGrpSpPr/>
            <p:nvPr/>
          </p:nvGrpSpPr>
          <p:grpSpPr>
            <a:xfrm>
              <a:off x="1547664" y="4797152"/>
              <a:ext cx="936103" cy="1254888"/>
              <a:chOff x="6643137" y="1628800"/>
              <a:chExt cx="1367194" cy="1758944"/>
            </a:xfrm>
          </p:grpSpPr>
          <p:grpSp>
            <p:nvGrpSpPr>
              <p:cNvPr id="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0" name="אליפסה 8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8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86" name="אליפסה 8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84" name="מחבר מרפקי 83"/>
              <p:cNvCxnSpPr>
                <a:stCxn id="90" idx="4"/>
                <a:endCxn id="8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92" name="קבוצה 91"/>
          <p:cNvGrpSpPr/>
          <p:nvPr/>
        </p:nvGrpSpPr>
        <p:grpSpPr>
          <a:xfrm>
            <a:off x="4643329" y="4437112"/>
            <a:ext cx="648751" cy="666979"/>
            <a:chOff x="1403648" y="4643844"/>
            <a:chExt cx="648751" cy="666979"/>
          </a:xfrm>
        </p:grpSpPr>
        <p:grpSp>
          <p:nvGrpSpPr>
            <p:cNvPr id="96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grpSp>
        <p:nvGrpSpPr>
          <p:cNvPr id="104" name="קבוצה 103"/>
          <p:cNvGrpSpPr/>
          <p:nvPr/>
        </p:nvGrpSpPr>
        <p:grpSpPr>
          <a:xfrm>
            <a:off x="7019595" y="2668876"/>
            <a:ext cx="1080797" cy="1408196"/>
            <a:chOff x="2195736" y="2771636"/>
            <a:chExt cx="1080797" cy="1408196"/>
          </a:xfrm>
        </p:grpSpPr>
        <p:grpSp>
          <p:nvGrpSpPr>
            <p:cNvPr id="10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8" name="אליפסה 1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16" name="אליפסה 1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13" name="מחבר מרפקי 112"/>
              <p:cNvCxnSpPr>
                <a:stCxn id="118" idx="4"/>
                <a:endCxn id="1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6" name="TextBox 10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36" name="חץ ימינה מחורץ 135"/>
          <p:cNvSpPr/>
          <p:nvPr/>
        </p:nvSpPr>
        <p:spPr bwMode="auto">
          <a:xfrm rot="1709105">
            <a:off x="3818087" y="410782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חץ ימינה מחורץ 136"/>
          <p:cNvSpPr/>
          <p:nvPr/>
        </p:nvSpPr>
        <p:spPr bwMode="auto">
          <a:xfrm rot="8920021">
            <a:off x="1513789" y="4187126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חץ ימינה מחורץ 137"/>
          <p:cNvSpPr/>
          <p:nvPr/>
        </p:nvSpPr>
        <p:spPr bwMode="auto">
          <a:xfrm rot="6337479">
            <a:off x="2294298" y="450259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חץ ימינה מחורץ 138"/>
          <p:cNvSpPr/>
          <p:nvPr/>
        </p:nvSpPr>
        <p:spPr bwMode="auto">
          <a:xfrm rot="3690470">
            <a:off x="3198620" y="443928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0" name="קבוצה 139"/>
          <p:cNvGrpSpPr/>
          <p:nvPr/>
        </p:nvGrpSpPr>
        <p:grpSpPr>
          <a:xfrm>
            <a:off x="7956376" y="4397068"/>
            <a:ext cx="1080797" cy="1408196"/>
            <a:chOff x="971600" y="4643844"/>
            <a:chExt cx="1080797" cy="1408196"/>
          </a:xfrm>
        </p:grpSpPr>
        <p:grpSp>
          <p:nvGrpSpPr>
            <p:cNvPr id="141" name="קבוצה 140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4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4" name="אליפסה 15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8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2" name="אליפסה 151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3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49" name="מחבר מרפקי 148"/>
              <p:cNvCxnSpPr>
                <a:stCxn id="154" idx="4"/>
                <a:endCxn id="152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TextBox 141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</p:grpSp>
      <p:grpSp>
        <p:nvGrpSpPr>
          <p:cNvPr id="156" name="קבוצה 155"/>
          <p:cNvGrpSpPr/>
          <p:nvPr/>
        </p:nvGrpSpPr>
        <p:grpSpPr>
          <a:xfrm>
            <a:off x="5580112" y="4437112"/>
            <a:ext cx="1080797" cy="1408196"/>
            <a:chOff x="971600" y="4643844"/>
            <a:chExt cx="1080797" cy="1408196"/>
          </a:xfrm>
        </p:grpSpPr>
        <p:grpSp>
          <p:nvGrpSpPr>
            <p:cNvPr id="157" name="קבוצה 156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6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65" name="אליפסה 16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3" name="אליפסה 16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3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2" name="מחבר מרפקי 161"/>
              <p:cNvCxnSpPr>
                <a:stCxn id="165" idx="4"/>
                <a:endCxn id="16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8" name="TextBox 15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5</a:t>
              </a:r>
              <a:endParaRPr lang="he-IL" baseline="-25000" dirty="0"/>
            </a:p>
          </p:txBody>
        </p:sp>
      </p:grpSp>
      <p:grpSp>
        <p:nvGrpSpPr>
          <p:cNvPr id="167" name="קבוצה 166"/>
          <p:cNvGrpSpPr/>
          <p:nvPr/>
        </p:nvGrpSpPr>
        <p:grpSpPr>
          <a:xfrm>
            <a:off x="7019593" y="5085184"/>
            <a:ext cx="648751" cy="666979"/>
            <a:chOff x="1403648" y="4643844"/>
            <a:chExt cx="648751" cy="666979"/>
          </a:xfrm>
        </p:grpSpPr>
        <p:grpSp>
          <p:nvGrpSpPr>
            <p:cNvPr id="168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70" name="אליפסה 169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1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7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 rot="2258411">
            <a:off x="7847854" y="409714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חץ ימינה מחורץ 172"/>
          <p:cNvSpPr/>
          <p:nvPr/>
        </p:nvSpPr>
        <p:spPr bwMode="auto">
          <a:xfrm rot="8190964">
            <a:off x="6630291" y="4159185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חץ ימינה מחורץ 173"/>
          <p:cNvSpPr/>
          <p:nvPr/>
        </p:nvSpPr>
        <p:spPr bwMode="auto">
          <a:xfrm rot="5400000">
            <a:off x="7200292" y="4310524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6" name="מחבר ישר 175"/>
          <p:cNvCxnSpPr/>
          <p:nvPr/>
        </p:nvCxnSpPr>
        <p:spPr bwMode="auto">
          <a:xfrm>
            <a:off x="5580112" y="2636912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2" grpId="0" animBg="1"/>
      <p:bldP spid="173" grpId="0" animBg="1"/>
      <p:bldP spid="1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concrete transformers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ignore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’s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that aren’t valid to the next command.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E.g. if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s(n)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is defined,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will ignore 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Create Node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013895"/>
            <a:ext cx="5616624" cy="5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קבוצה 17"/>
          <p:cNvGrpSpPr/>
          <p:nvPr/>
        </p:nvGrpSpPr>
        <p:grpSpPr>
          <a:xfrm>
            <a:off x="179512" y="3717032"/>
            <a:ext cx="1656184" cy="1404000"/>
            <a:chOff x="2195736" y="2771636"/>
            <a:chExt cx="1656184" cy="1408196"/>
          </a:xfrm>
        </p:grpSpPr>
        <p:grpSp>
          <p:nvGrpSpPr>
            <p:cNvPr id="1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1907027" y="3748996"/>
            <a:ext cx="1080797" cy="1404000"/>
            <a:chOff x="2195736" y="2771636"/>
            <a:chExt cx="1080797" cy="1408196"/>
          </a:xfrm>
        </p:grpSpPr>
        <p:grpSp>
          <p:nvGrpSpPr>
            <p:cNvPr id="3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קבוצה 45"/>
          <p:cNvGrpSpPr/>
          <p:nvPr/>
        </p:nvGrpSpPr>
        <p:grpSpPr>
          <a:xfrm>
            <a:off x="5868144" y="3717032"/>
            <a:ext cx="1656184" cy="1408196"/>
            <a:chOff x="2195736" y="2771636"/>
            <a:chExt cx="1656184" cy="1408196"/>
          </a:xfrm>
        </p:grpSpPr>
        <p:grpSp>
          <p:nvGrpSpPr>
            <p:cNvPr id="4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4-7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7595659" y="3748996"/>
            <a:ext cx="1080797" cy="1408196"/>
            <a:chOff x="2195736" y="2771636"/>
            <a:chExt cx="1080797" cy="1408196"/>
          </a:xfrm>
        </p:grpSpPr>
        <p:grpSp>
          <p:nvGrpSpPr>
            <p:cNvPr id="7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7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82" name="אליפסה 8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80" name="אליפסה 7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79" name="מחבר מרפקי 78"/>
              <p:cNvCxnSpPr>
                <a:stCxn id="82" idx="4"/>
                <a:endCxn id="8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5" name="TextBox 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275856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,7)]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85" name="קבוצה 84"/>
          <p:cNvGrpSpPr/>
          <p:nvPr/>
        </p:nvGrpSpPr>
        <p:grpSpPr>
          <a:xfrm>
            <a:off x="179512" y="5373216"/>
            <a:ext cx="1656184" cy="1404000"/>
            <a:chOff x="2195736" y="2771636"/>
            <a:chExt cx="1656184" cy="1408196"/>
          </a:xfrm>
        </p:grpSpPr>
        <p:grpSp>
          <p:nvGrpSpPr>
            <p:cNvPr id="86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9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9" name="אליפסה 9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97" name="אליפסה 9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2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95" name="אליפסה 9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93" name="מחבר מרפקי 92"/>
              <p:cNvCxnSpPr>
                <a:stCxn id="99" idx="4"/>
                <a:endCxn id="9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94" name="מחבר מרפקי 93"/>
              <p:cNvCxnSpPr>
                <a:stCxn id="99" idx="4"/>
                <a:endCxn id="9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86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01" name="קבוצה 100"/>
          <p:cNvGrpSpPr/>
          <p:nvPr/>
        </p:nvGrpSpPr>
        <p:grpSpPr>
          <a:xfrm>
            <a:off x="1907027" y="5405180"/>
            <a:ext cx="1080797" cy="1404000"/>
            <a:chOff x="2195736" y="2771636"/>
            <a:chExt cx="1080797" cy="1408196"/>
          </a:xfrm>
        </p:grpSpPr>
        <p:grpSp>
          <p:nvGrpSpPr>
            <p:cNvPr id="10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0" name="אליפסה 10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08" name="אליפסה 10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07" name="מחבר מרפקי 106"/>
              <p:cNvCxnSpPr>
                <a:stCxn id="110" idx="4"/>
                <a:endCxn id="10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3" name="TextBox 10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12" name="חץ ימינה מחורץ 11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3" name="קבוצה 112"/>
          <p:cNvGrpSpPr/>
          <p:nvPr/>
        </p:nvGrpSpPr>
        <p:grpSpPr>
          <a:xfrm>
            <a:off x="5580112" y="5373216"/>
            <a:ext cx="1656184" cy="1408196"/>
            <a:chOff x="2195736" y="2771636"/>
            <a:chExt cx="1656184" cy="1408196"/>
          </a:xfrm>
        </p:grpSpPr>
        <p:grpSp>
          <p:nvGrpSpPr>
            <p:cNvPr id="11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1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27" name="אליפסה 12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25" name="אליפסה 12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2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23" name="אליפסה 12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21" name="מחבר מרפקי 120"/>
              <p:cNvCxnSpPr>
                <a:stCxn id="127" idx="4"/>
                <a:endCxn id="12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22" name="מחבר מרפקי 121"/>
              <p:cNvCxnSpPr>
                <a:stCxn id="127" idx="4"/>
                <a:endCxn id="12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5" name="TextBox 11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29" name="קבוצה 128"/>
          <p:cNvGrpSpPr/>
          <p:nvPr/>
        </p:nvGrpSpPr>
        <p:grpSpPr>
          <a:xfrm>
            <a:off x="7092280" y="5405180"/>
            <a:ext cx="1080797" cy="1408196"/>
            <a:chOff x="2195736" y="2771636"/>
            <a:chExt cx="1080797" cy="1408196"/>
          </a:xfrm>
        </p:grpSpPr>
        <p:grpSp>
          <p:nvGrpSpPr>
            <p:cNvPr id="13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38" name="אליפסה 13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36" name="אליפסה 13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35" name="מחבר מרפקי 134"/>
              <p:cNvCxnSpPr>
                <a:stCxn id="138" idx="4"/>
                <a:endCxn id="13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1" name="TextBox 13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3275856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,3)]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522920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4" name="קבוצה 143"/>
          <p:cNvGrpSpPr/>
          <p:nvPr/>
        </p:nvGrpSpPr>
        <p:grpSpPr>
          <a:xfrm>
            <a:off x="8316416" y="5405180"/>
            <a:ext cx="648749" cy="666979"/>
            <a:chOff x="2627784" y="2771636"/>
            <a:chExt cx="648749" cy="666979"/>
          </a:xfrm>
        </p:grpSpPr>
        <p:grpSp>
          <p:nvGrpSpPr>
            <p:cNvPr id="148" name="קבוצה 12"/>
            <p:cNvGrpSpPr/>
            <p:nvPr/>
          </p:nvGrpSpPr>
          <p:grpSpPr>
            <a:xfrm>
              <a:off x="2771798" y="2924944"/>
              <a:ext cx="504735" cy="513671"/>
              <a:chOff x="1309040" y="750954"/>
              <a:chExt cx="995217" cy="617240"/>
            </a:xfrm>
          </p:grpSpPr>
          <p:sp>
            <p:nvSpPr>
              <p:cNvPr id="153" name="אליפסה 15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3-3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4</a:t>
              </a:r>
              <a:endParaRPr lang="he-IL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fontScale="92500"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the set-commands, we define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replacement functions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 words: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reL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the existing left 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reR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the existing right 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reL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or replaces the existing value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Replacement Functions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44824"/>
            <a:ext cx="89644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64196"/>
            <a:ext cx="621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l-GR" sz="2800" i="1" dirty="0" smtClean="0">
                <a:solidFill>
                  <a:srgbClr val="7030A0"/>
                </a:solidFill>
                <a:latin typeface="Calibri" pitchFamily="34" charset="0"/>
              </a:rPr>
              <a:t>ω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’=treeof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(n’)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611560" y="2388924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2123051" y="2420888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30369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12" name="קבוצה 45"/>
          <p:cNvGrpSpPr/>
          <p:nvPr/>
        </p:nvGrpSpPr>
        <p:grpSpPr>
          <a:xfrm>
            <a:off x="5868144" y="2420888"/>
            <a:ext cx="1656184" cy="1408196"/>
            <a:chOff x="2195736" y="2771636"/>
            <a:chExt cx="1656184" cy="1408196"/>
          </a:xfrm>
        </p:grpSpPr>
        <p:grpSp>
          <p:nvGrpSpPr>
            <p:cNvPr id="1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492128" y="26769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93305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2" name="קבוצה 84"/>
          <p:cNvGrpSpPr/>
          <p:nvPr/>
        </p:nvGrpSpPr>
        <p:grpSpPr>
          <a:xfrm>
            <a:off x="179512" y="5445224"/>
            <a:ext cx="1656184" cy="1404000"/>
            <a:chOff x="2195736" y="2771636"/>
            <a:chExt cx="1656184" cy="1408196"/>
          </a:xfrm>
        </p:grpSpPr>
        <p:grpSp>
          <p:nvGrpSpPr>
            <p:cNvPr id="14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9" name="אליפסה 1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7" name="אליפסה 1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55" name="אליפסה 15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51" name="מחבר מרפקי 150"/>
              <p:cNvCxnSpPr>
                <a:stCxn id="159" idx="4"/>
                <a:endCxn id="15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52" name="מחבר מרפקי 151"/>
              <p:cNvCxnSpPr>
                <a:stCxn id="159" idx="4"/>
                <a:endCxn id="1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4" name="TextBox 14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1" name="קבוצה 100"/>
          <p:cNvGrpSpPr/>
          <p:nvPr/>
        </p:nvGrpSpPr>
        <p:grpSpPr>
          <a:xfrm>
            <a:off x="1907027" y="5477188"/>
            <a:ext cx="1080797" cy="1404000"/>
            <a:chOff x="2195736" y="2771636"/>
            <a:chExt cx="1080797" cy="1408196"/>
          </a:xfrm>
        </p:grpSpPr>
        <p:grpSp>
          <p:nvGrpSpPr>
            <p:cNvPr id="16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6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70" name="אליפסה 1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8" name="אליפסה 1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7" name="מחבר מרפקי 166"/>
              <p:cNvCxnSpPr>
                <a:stCxn id="170" idx="4"/>
                <a:endCxn id="1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3" name="TextBox 1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>
            <a:off x="3275856" y="60932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7332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2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7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517232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33"/>
          <p:cNvGrpSpPr/>
          <p:nvPr/>
        </p:nvGrpSpPr>
        <p:grpSpPr>
          <a:xfrm>
            <a:off x="35496" y="2425086"/>
            <a:ext cx="648749" cy="664990"/>
            <a:chOff x="2627784" y="2771636"/>
            <a:chExt cx="648749" cy="666977"/>
          </a:xfrm>
        </p:grpSpPr>
        <p:grpSp>
          <p:nvGrpSpPr>
            <p:cNvPr id="211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16" name="אליפסה 21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7" name="קבוצה 226"/>
          <p:cNvGrpSpPr/>
          <p:nvPr/>
        </p:nvGrpSpPr>
        <p:grpSpPr>
          <a:xfrm>
            <a:off x="7535329" y="1700808"/>
            <a:ext cx="1429159" cy="2128276"/>
            <a:chOff x="7463321" y="1844824"/>
            <a:chExt cx="1429159" cy="2128276"/>
          </a:xfrm>
        </p:grpSpPr>
        <p:grpSp>
          <p:nvGrpSpPr>
            <p:cNvPr id="19" name="קבוצה 12"/>
            <p:cNvGrpSpPr/>
            <p:nvPr/>
          </p:nvGrpSpPr>
          <p:grpSpPr>
            <a:xfrm>
              <a:off x="8387745" y="1998132"/>
              <a:ext cx="504735" cy="513671"/>
              <a:chOff x="1309040" y="750954"/>
              <a:chExt cx="99521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6-9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8039384" y="2739349"/>
              <a:ext cx="493056" cy="513671"/>
              <a:chOff x="701866" y="1650893"/>
              <a:chExt cx="972187" cy="617240"/>
            </a:xfrm>
          </p:grpSpPr>
          <p:sp>
            <p:nvSpPr>
              <p:cNvPr id="80" name="אליפסה 7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1-4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79" name="מחבר מרפקי 78"/>
            <p:cNvCxnSpPr>
              <a:stCxn id="82" idx="4"/>
              <a:endCxn id="80" idx="0"/>
            </p:cNvCxnSpPr>
            <p:nvPr/>
          </p:nvCxnSpPr>
          <p:spPr bwMode="auto">
            <a:xfrm rot="5400000">
              <a:off x="8352199" y="2445556"/>
              <a:ext cx="227546" cy="360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8243731" y="18448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683" y="256490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218" name="מחבר מרפקי 217"/>
            <p:cNvCxnSpPr>
              <a:stCxn id="80" idx="4"/>
              <a:endCxn id="222" idx="0"/>
            </p:cNvCxnSpPr>
            <p:nvPr/>
          </p:nvCxnSpPr>
          <p:spPr bwMode="auto">
            <a:xfrm rot="5400000">
              <a:off x="7966724" y="3140200"/>
              <a:ext cx="206409" cy="43204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1" name="קבוצה 14"/>
            <p:cNvGrpSpPr/>
            <p:nvPr/>
          </p:nvGrpSpPr>
          <p:grpSpPr>
            <a:xfrm>
              <a:off x="7607336" y="3459429"/>
              <a:ext cx="493056" cy="513671"/>
              <a:chOff x="701866" y="1650893"/>
              <a:chExt cx="972187" cy="617240"/>
            </a:xfrm>
          </p:grpSpPr>
          <p:sp>
            <p:nvSpPr>
              <p:cNvPr id="222" name="אליפסה 22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" name="TextBox 223"/>
            <p:cNvSpPr txBox="1"/>
            <p:nvPr/>
          </p:nvSpPr>
          <p:spPr>
            <a:xfrm>
              <a:off x="7463321" y="328498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4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28" name="קבוצה 17"/>
          <p:cNvGrpSpPr/>
          <p:nvPr/>
        </p:nvGrpSpPr>
        <p:grpSpPr>
          <a:xfrm>
            <a:off x="611560" y="4045108"/>
            <a:ext cx="1656184" cy="1404000"/>
            <a:chOff x="2195736" y="2771636"/>
            <a:chExt cx="1656184" cy="1408196"/>
          </a:xfrm>
        </p:grpSpPr>
        <p:grpSp>
          <p:nvGrpSpPr>
            <p:cNvPr id="22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2" name="אליפסה 24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0" name="אליפסה 23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38" name="אליפסה 23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36" name="מחבר מרפקי 235"/>
              <p:cNvCxnSpPr>
                <a:stCxn id="242" idx="4"/>
                <a:endCxn id="23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7" name="מחבר מרפקי 236"/>
              <p:cNvCxnSpPr>
                <a:stCxn id="242" idx="4"/>
                <a:endCxn id="24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0" name="TextBox 2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4" name="קבוצה 33"/>
          <p:cNvGrpSpPr/>
          <p:nvPr/>
        </p:nvGrpSpPr>
        <p:grpSpPr>
          <a:xfrm>
            <a:off x="2123051" y="4077072"/>
            <a:ext cx="1080797" cy="1404000"/>
            <a:chOff x="2195736" y="2771636"/>
            <a:chExt cx="1080797" cy="1408196"/>
          </a:xfrm>
        </p:grpSpPr>
        <p:grpSp>
          <p:nvGrpSpPr>
            <p:cNvPr id="24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3" name="אליפסה 25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1" name="אליפסה 25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0" name="מחבר מרפקי 249"/>
              <p:cNvCxnSpPr>
                <a:stCxn id="253" idx="4"/>
                <a:endCxn id="25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6" name="TextBox 2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55" name="חץ ימינה מחורץ 254"/>
          <p:cNvSpPr/>
          <p:nvPr/>
        </p:nvSpPr>
        <p:spPr bwMode="auto">
          <a:xfrm>
            <a:off x="3275856" y="4693180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256" name="קבוצה 45"/>
          <p:cNvGrpSpPr/>
          <p:nvPr/>
        </p:nvGrpSpPr>
        <p:grpSpPr>
          <a:xfrm>
            <a:off x="5868144" y="4077072"/>
            <a:ext cx="1656184" cy="1408196"/>
            <a:chOff x="2195736" y="2771636"/>
            <a:chExt cx="1656184" cy="1408196"/>
          </a:xfrm>
        </p:grpSpPr>
        <p:grpSp>
          <p:nvGrpSpPr>
            <p:cNvPr id="25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0" name="אליפסה 2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2" name="קבוצה 261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8" name="אליפסה 2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66" name="אליפסה 26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4" name="מחבר מרפקי 263"/>
              <p:cNvCxnSpPr>
                <a:stCxn id="270" idx="4"/>
                <a:endCxn id="26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65" name="מחבר מרפקי 264"/>
              <p:cNvCxnSpPr>
                <a:stCxn id="270" idx="4"/>
                <a:endCxn id="2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8" name="TextBox 25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1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419872" y="4333140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273" name="קבוצה 33"/>
          <p:cNvGrpSpPr/>
          <p:nvPr/>
        </p:nvGrpSpPr>
        <p:grpSpPr>
          <a:xfrm>
            <a:off x="35496" y="4081270"/>
            <a:ext cx="648749" cy="664990"/>
            <a:chOff x="2627784" y="2771636"/>
            <a:chExt cx="648749" cy="666977"/>
          </a:xfrm>
        </p:grpSpPr>
        <p:grpSp>
          <p:nvGrpSpPr>
            <p:cNvPr id="274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76" name="אליפסה 27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4" name="קבוצה 203"/>
          <p:cNvGrpSpPr/>
          <p:nvPr/>
        </p:nvGrpSpPr>
        <p:grpSpPr>
          <a:xfrm>
            <a:off x="7883691" y="3356992"/>
            <a:ext cx="1080797" cy="2128276"/>
            <a:chOff x="7883691" y="3356992"/>
            <a:chExt cx="1080797" cy="2128276"/>
          </a:xfrm>
        </p:grpSpPr>
        <p:grpSp>
          <p:nvGrpSpPr>
            <p:cNvPr id="279" name="קבוצה 12"/>
            <p:cNvGrpSpPr/>
            <p:nvPr/>
          </p:nvGrpSpPr>
          <p:grpSpPr>
            <a:xfrm>
              <a:off x="8459753" y="3510300"/>
              <a:ext cx="504735" cy="513671"/>
              <a:chOff x="1309040" y="750954"/>
              <a:chExt cx="995217" cy="617240"/>
            </a:xfrm>
          </p:grpSpPr>
          <p:sp>
            <p:nvSpPr>
              <p:cNvPr id="291" name="אליפסה 29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6-9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80" name="קבוצה 14"/>
            <p:cNvGrpSpPr/>
            <p:nvPr/>
          </p:nvGrpSpPr>
          <p:grpSpPr>
            <a:xfrm>
              <a:off x="8111392" y="4251517"/>
              <a:ext cx="493056" cy="513671"/>
              <a:chOff x="701866" y="1650893"/>
              <a:chExt cx="972187" cy="617240"/>
            </a:xfrm>
          </p:grpSpPr>
          <p:sp>
            <p:nvSpPr>
              <p:cNvPr id="289" name="אליפסה 288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0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1-4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81" name="מחבר מרפקי 280"/>
            <p:cNvCxnSpPr>
              <a:stCxn id="291" idx="4"/>
              <a:endCxn id="289" idx="0"/>
            </p:cNvCxnSpPr>
            <p:nvPr/>
          </p:nvCxnSpPr>
          <p:spPr bwMode="auto">
            <a:xfrm rot="5400000">
              <a:off x="8424207" y="3957724"/>
              <a:ext cx="227546" cy="360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2" name="TextBox 281"/>
            <p:cNvSpPr txBox="1"/>
            <p:nvPr/>
          </p:nvSpPr>
          <p:spPr>
            <a:xfrm>
              <a:off x="8315739" y="335699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883691" y="407707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84" name="מחבר מרפקי 283"/>
            <p:cNvCxnSpPr>
              <a:stCxn id="289" idx="4"/>
              <a:endCxn id="287" idx="0"/>
            </p:cNvCxnSpPr>
            <p:nvPr/>
          </p:nvCxnSpPr>
          <p:spPr bwMode="auto">
            <a:xfrm rot="16200000" flipH="1">
              <a:off x="8429276" y="4693872"/>
              <a:ext cx="206409" cy="349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5" name="קבוצה 14"/>
            <p:cNvGrpSpPr/>
            <p:nvPr/>
          </p:nvGrpSpPr>
          <p:grpSpPr>
            <a:xfrm>
              <a:off x="8460432" y="4971597"/>
              <a:ext cx="493056" cy="513671"/>
              <a:chOff x="701866" y="1650893"/>
              <a:chExt cx="972187" cy="617240"/>
            </a:xfrm>
          </p:grpSpPr>
          <p:sp>
            <p:nvSpPr>
              <p:cNvPr id="287" name="אליפסה 286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8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8244408" y="479715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4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93" name="קבוצה 84"/>
          <p:cNvGrpSpPr/>
          <p:nvPr/>
        </p:nvGrpSpPr>
        <p:grpSpPr>
          <a:xfrm>
            <a:off x="5868144" y="5445224"/>
            <a:ext cx="1656184" cy="1404000"/>
            <a:chOff x="2195736" y="2771636"/>
            <a:chExt cx="1656184" cy="1408196"/>
          </a:xfrm>
        </p:grpSpPr>
        <p:grpSp>
          <p:nvGrpSpPr>
            <p:cNvPr id="29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9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07" name="אליפסה 30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9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5" name="אליפסה 30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0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03" name="אליפסה 30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01" name="מחבר מרפקי 300"/>
              <p:cNvCxnSpPr>
                <a:stCxn id="307" idx="4"/>
                <a:endCxn id="30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02" name="מחבר מרפקי 301"/>
              <p:cNvCxnSpPr>
                <a:stCxn id="307" idx="4"/>
                <a:endCxn id="30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5" name="TextBox 29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9" name="קבוצה 100"/>
          <p:cNvGrpSpPr/>
          <p:nvPr/>
        </p:nvGrpSpPr>
        <p:grpSpPr>
          <a:xfrm>
            <a:off x="7595659" y="5477188"/>
            <a:ext cx="1080797" cy="1404000"/>
            <a:chOff x="2195736" y="2771636"/>
            <a:chExt cx="1080797" cy="1408196"/>
          </a:xfrm>
        </p:grpSpPr>
        <p:grpSp>
          <p:nvGrpSpPr>
            <p:cNvPr id="31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1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18" name="אליפסה 3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16" name="אליפסה 3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15" name="מחבר מרפקי 314"/>
              <p:cNvCxnSpPr>
                <a:stCxn id="318" idx="4"/>
                <a:endCxn id="3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1" name="TextBox 31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920" y="1628800"/>
            <a:ext cx="5486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179512" y="2132856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1907027" y="2164820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278092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92128" y="242088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+mj-lt"/>
              </a:rPr>
              <a:t>1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,5)]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12" name="חץ ימינה מחורץ 111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492128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78904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חץ ימינה מחורץ 17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37321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17"/>
          <p:cNvGrpSpPr/>
          <p:nvPr/>
        </p:nvGrpSpPr>
        <p:grpSpPr>
          <a:xfrm>
            <a:off x="5868144" y="2132856"/>
            <a:ext cx="1656184" cy="1404000"/>
            <a:chOff x="2195736" y="2771636"/>
            <a:chExt cx="1656184" cy="1408196"/>
          </a:xfrm>
        </p:grpSpPr>
        <p:grpSp>
          <p:nvGrpSpPr>
            <p:cNvPr id="20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12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21" name="אליפסה 22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3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19" name="אליפסה 21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4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17" name="אליפסה 216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8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15" name="מחבר מרפקי 214"/>
              <p:cNvCxnSpPr>
                <a:stCxn id="221" idx="4"/>
                <a:endCxn id="217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16" name="מחבר מרפקי 215"/>
              <p:cNvCxnSpPr>
                <a:stCxn id="221" idx="4"/>
                <a:endCxn id="21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3" name="קבוצה 33"/>
          <p:cNvGrpSpPr/>
          <p:nvPr/>
        </p:nvGrpSpPr>
        <p:grpSpPr>
          <a:xfrm>
            <a:off x="7595659" y="2164820"/>
            <a:ext cx="1080797" cy="1404000"/>
            <a:chOff x="2195736" y="2771636"/>
            <a:chExt cx="1080797" cy="1408196"/>
          </a:xfrm>
        </p:grpSpPr>
        <p:grpSp>
          <p:nvGrpSpPr>
            <p:cNvPr id="22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2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32" name="אליפסה 2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30" name="אליפסה 2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9" name="מחבר מרפקי 228"/>
              <p:cNvCxnSpPr>
                <a:stCxn id="232" idx="4"/>
                <a:endCxn id="2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5" name="TextBox 22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4" name="קבוצה 17"/>
          <p:cNvGrpSpPr/>
          <p:nvPr/>
        </p:nvGrpSpPr>
        <p:grpSpPr>
          <a:xfrm>
            <a:off x="179512" y="3861048"/>
            <a:ext cx="1656184" cy="1404000"/>
            <a:chOff x="2195736" y="2771636"/>
            <a:chExt cx="1656184" cy="1408196"/>
          </a:xfrm>
        </p:grpSpPr>
        <p:grpSp>
          <p:nvGrpSpPr>
            <p:cNvPr id="235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8" name="אליפסה 24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6" name="אליפסה 24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4" name="אליפסה 24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42" name="מחבר מרפקי 241"/>
              <p:cNvCxnSpPr>
                <a:stCxn id="248" idx="4"/>
                <a:endCxn id="24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43" name="מחבר מרפקי 242"/>
              <p:cNvCxnSpPr>
                <a:stCxn id="248" idx="4"/>
                <a:endCxn id="24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6" name="TextBox 2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0" name="קבוצה 33"/>
          <p:cNvGrpSpPr/>
          <p:nvPr/>
        </p:nvGrpSpPr>
        <p:grpSpPr>
          <a:xfrm>
            <a:off x="1907027" y="3893012"/>
            <a:ext cx="1080797" cy="1404000"/>
            <a:chOff x="2195736" y="2771636"/>
            <a:chExt cx="1080797" cy="1408196"/>
          </a:xfrm>
        </p:grpSpPr>
        <p:grpSp>
          <p:nvGrpSpPr>
            <p:cNvPr id="251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9" name="אליפסה 2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7" name="אליפסה 2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6" name="מחבר מרפקי 255"/>
              <p:cNvCxnSpPr>
                <a:stCxn id="259" idx="4"/>
                <a:endCxn id="2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2" name="TextBox 251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61" name="קבוצה 17"/>
          <p:cNvGrpSpPr/>
          <p:nvPr/>
        </p:nvGrpSpPr>
        <p:grpSpPr>
          <a:xfrm>
            <a:off x="179512" y="5377412"/>
            <a:ext cx="1656184" cy="1404000"/>
            <a:chOff x="2195736" y="2771636"/>
            <a:chExt cx="1656184" cy="1408196"/>
          </a:xfrm>
        </p:grpSpPr>
        <p:grpSp>
          <p:nvGrpSpPr>
            <p:cNvPr id="262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5" name="אליפסה 27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73" name="אליפסה 27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8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71" name="אליפסה 270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2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9" name="מחבר מרפקי 268"/>
              <p:cNvCxnSpPr>
                <a:stCxn id="275" idx="4"/>
                <a:endCxn id="271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0" name="מחבר מרפקי 269"/>
              <p:cNvCxnSpPr>
                <a:stCxn id="275" idx="4"/>
                <a:endCxn id="27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3" name="TextBox 2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7" name="קבוצה 33"/>
          <p:cNvGrpSpPr/>
          <p:nvPr/>
        </p:nvGrpSpPr>
        <p:grpSpPr>
          <a:xfrm>
            <a:off x="1907027" y="5409376"/>
            <a:ext cx="1080797" cy="1404000"/>
            <a:chOff x="2195736" y="2771636"/>
            <a:chExt cx="1080797" cy="1408196"/>
          </a:xfrm>
        </p:grpSpPr>
        <p:grpSp>
          <p:nvGrpSpPr>
            <p:cNvPr id="278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6" name="אליפסה 285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7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8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84" name="אליפסה 283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5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83" name="מחבר מרפקי 282"/>
              <p:cNvCxnSpPr>
                <a:stCxn id="286" idx="4"/>
                <a:endCxn id="284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9" name="TextBox 27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16" name="קבוצה 17"/>
          <p:cNvGrpSpPr/>
          <p:nvPr/>
        </p:nvGrpSpPr>
        <p:grpSpPr>
          <a:xfrm>
            <a:off x="5940152" y="5377412"/>
            <a:ext cx="1656184" cy="1404000"/>
            <a:chOff x="2195736" y="2771636"/>
            <a:chExt cx="1656184" cy="1408196"/>
          </a:xfrm>
        </p:grpSpPr>
        <p:grpSp>
          <p:nvGrpSpPr>
            <p:cNvPr id="31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2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30" name="אליפסה 32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28" name="אליפסה 32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26" name="אליפסה 32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24" name="מחבר מרפקי 323"/>
              <p:cNvCxnSpPr>
                <a:stCxn id="330" idx="4"/>
                <a:endCxn id="32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25" name="מחבר מרפקי 324"/>
              <p:cNvCxnSpPr>
                <a:stCxn id="330" idx="4"/>
                <a:endCxn id="32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8" name="TextBox 31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32" name="קבוצה 33"/>
          <p:cNvGrpSpPr/>
          <p:nvPr/>
        </p:nvGrpSpPr>
        <p:grpSpPr>
          <a:xfrm>
            <a:off x="7667667" y="5409376"/>
            <a:ext cx="1080797" cy="1404000"/>
            <a:chOff x="2195736" y="2771636"/>
            <a:chExt cx="1080797" cy="1408196"/>
          </a:xfrm>
        </p:grpSpPr>
        <p:grpSp>
          <p:nvGrpSpPr>
            <p:cNvPr id="333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3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41" name="אליפסה 34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3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39" name="אליפסה 33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38" name="מחבר מרפקי 337"/>
              <p:cNvCxnSpPr>
                <a:stCxn id="341" idx="4"/>
                <a:endCxn id="33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4" name="TextBox 33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43" name="קבוצה 17"/>
          <p:cNvGrpSpPr/>
          <p:nvPr/>
        </p:nvGrpSpPr>
        <p:grpSpPr>
          <a:xfrm>
            <a:off x="5940152" y="3865244"/>
            <a:ext cx="1656184" cy="1404000"/>
            <a:chOff x="2195736" y="2771636"/>
            <a:chExt cx="1656184" cy="1408196"/>
          </a:xfrm>
        </p:grpSpPr>
        <p:grpSp>
          <p:nvGrpSpPr>
            <p:cNvPr id="34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57" name="אליפסה 35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55" name="אליפסה 35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53" name="אליפסה 35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51" name="מחבר מרפקי 350"/>
              <p:cNvCxnSpPr>
                <a:stCxn id="357" idx="4"/>
                <a:endCxn id="35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52" name="מחבר מרפקי 351"/>
              <p:cNvCxnSpPr>
                <a:stCxn id="357" idx="4"/>
                <a:endCxn id="35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5" name="TextBox 34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9" name="קבוצה 33"/>
          <p:cNvGrpSpPr/>
          <p:nvPr/>
        </p:nvGrpSpPr>
        <p:grpSpPr>
          <a:xfrm>
            <a:off x="7667667" y="3897208"/>
            <a:ext cx="1080797" cy="1404000"/>
            <a:chOff x="2195736" y="2771636"/>
            <a:chExt cx="1080797" cy="1408196"/>
          </a:xfrm>
        </p:grpSpPr>
        <p:grpSp>
          <p:nvGrpSpPr>
            <p:cNvPr id="36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6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68" name="אליפסה 36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66" name="אליפסה 36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65" name="מחבר מרפקי 364"/>
              <p:cNvCxnSpPr>
                <a:stCxn id="368" idx="4"/>
                <a:endCxn id="36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1" name="TextBox 36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All of the abstract transformers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sound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with respect to their matched concrete transformers.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for all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	</a:t>
            </a:r>
            <a:endParaRPr lang="en-US" i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3229" y="2492896"/>
            <a:ext cx="3371059" cy="5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– what to do with the existing child?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None/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Also, we can assume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that the user won’t write 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already has a left child.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קבוצה 35"/>
          <p:cNvGrpSpPr/>
          <p:nvPr/>
        </p:nvGrpSpPr>
        <p:grpSpPr>
          <a:xfrm>
            <a:off x="467544" y="2996952"/>
            <a:ext cx="1379190" cy="1251859"/>
            <a:chOff x="611560" y="2420888"/>
            <a:chExt cx="1379190" cy="1251859"/>
          </a:xfrm>
        </p:grpSpPr>
        <p:sp>
          <p:nvSpPr>
            <p:cNvPr id="30" name="אליפסה 2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אליפסה 2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אליפסה 2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4" name="מחבר מרפקי 23"/>
            <p:cNvCxnSpPr>
              <a:stCxn id="30" idx="4"/>
              <a:endCxn id="2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25" name="מחבר מרפקי 24"/>
            <p:cNvCxnSpPr>
              <a:stCxn id="30" idx="4"/>
              <a:endCxn id="2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2040002" y="2996952"/>
            <a:ext cx="515774" cy="512851"/>
            <a:chOff x="2184018" y="2420888"/>
            <a:chExt cx="515774" cy="512851"/>
          </a:xfrm>
        </p:grpSpPr>
        <p:sp>
          <p:nvSpPr>
            <p:cNvPr id="32" name="אליפסה 31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4" name="חץ ימינה מחורץ 33"/>
          <p:cNvSpPr/>
          <p:nvPr/>
        </p:nvSpPr>
        <p:spPr bwMode="auto">
          <a:xfrm>
            <a:off x="2915816" y="3645024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38" name="קבוצה 37"/>
          <p:cNvGrpSpPr/>
          <p:nvPr/>
        </p:nvGrpSpPr>
        <p:grpSpPr>
          <a:xfrm>
            <a:off x="4716016" y="1556792"/>
            <a:ext cx="1379190" cy="1251859"/>
            <a:chOff x="611560" y="2420888"/>
            <a:chExt cx="1379190" cy="1251859"/>
          </a:xfrm>
        </p:grpSpPr>
        <p:sp>
          <p:nvSpPr>
            <p:cNvPr id="39" name="אליפסה 38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אליפסה 39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אליפסה 40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42" name="מחבר מרפקי 41"/>
            <p:cNvCxnSpPr>
              <a:stCxn id="39" idx="4"/>
              <a:endCxn id="41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43" name="מחבר מרפקי 42"/>
            <p:cNvCxnSpPr>
              <a:stCxn id="39" idx="4"/>
              <a:endCxn id="40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4716016" y="2996952"/>
            <a:ext cx="1379190" cy="1251859"/>
            <a:chOff x="611560" y="2420888"/>
            <a:chExt cx="1379190" cy="1251859"/>
          </a:xfrm>
        </p:grpSpPr>
        <p:sp>
          <p:nvSpPr>
            <p:cNvPr id="51" name="אליפסה 50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אליפסה 51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אליפסה 52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54" name="מחבר מרפקי 53"/>
            <p:cNvCxnSpPr>
              <a:stCxn id="51" idx="4"/>
              <a:endCxn id="53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5" name="מחבר מרפקי 54"/>
            <p:cNvCxnSpPr>
              <a:stCxn id="51" idx="4"/>
              <a:endCxn id="52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קבוצה 58"/>
          <p:cNvGrpSpPr/>
          <p:nvPr/>
        </p:nvGrpSpPr>
        <p:grpSpPr>
          <a:xfrm>
            <a:off x="6228184" y="2996952"/>
            <a:ext cx="515774" cy="512851"/>
            <a:chOff x="2184018" y="2420888"/>
            <a:chExt cx="515774" cy="512851"/>
          </a:xfrm>
        </p:grpSpPr>
        <p:sp>
          <p:nvSpPr>
            <p:cNvPr id="60" name="אליפסה 59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TextBox 60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4716016" y="4409389"/>
            <a:ext cx="1379190" cy="1251859"/>
            <a:chOff x="611560" y="2420888"/>
            <a:chExt cx="1379190" cy="1251859"/>
          </a:xfrm>
        </p:grpSpPr>
        <p:sp>
          <p:nvSpPr>
            <p:cNvPr id="74" name="אליפסה 73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אליפסה 74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אליפסה 7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77" name="מחבר מרפקי 76"/>
            <p:cNvCxnSpPr>
              <a:stCxn id="74" idx="4"/>
              <a:endCxn id="7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78" name="מחבר מרפקי 77"/>
            <p:cNvCxnSpPr>
              <a:stCxn id="74" idx="4"/>
              <a:endCxn id="75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2" name="חץ ימינה מחורץ 81"/>
          <p:cNvSpPr/>
          <p:nvPr/>
        </p:nvSpPr>
        <p:spPr bwMode="auto">
          <a:xfrm rot="1208689">
            <a:off x="2915816" y="4591860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3" name="חץ ימינה מחורץ 82"/>
          <p:cNvSpPr/>
          <p:nvPr/>
        </p:nvSpPr>
        <p:spPr bwMode="auto">
          <a:xfrm rot="20148355">
            <a:off x="2915968" y="2680267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60232" y="1772816"/>
            <a:ext cx="25922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What about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</a:rPr>
              <a:t>? What if the user try to access it?</a:t>
            </a:r>
            <a:endParaRPr lang="he-IL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60232" y="3573016"/>
            <a:ext cx="259228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What if </a:t>
            </a:r>
            <a:r>
              <a:rPr lang="en-US" i="1" dirty="0" smtClean="0">
                <a:latin typeface="Calibri" pitchFamily="34" charset="0"/>
              </a:rPr>
              <a:t>c=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? We forbid trees with root 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 .</a:t>
            </a:r>
            <a:endParaRPr lang="he-IL" baseline="-25000" dirty="0" smtClean="0">
              <a:solidFill>
                <a:srgbClr val="000000"/>
              </a:solidFill>
              <a:latin typeface="Calibri" pitchFamily="34" charset="0"/>
            </a:endParaRPr>
          </a:p>
          <a:p>
            <a:endParaRPr lang="he-IL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60232" y="4697421"/>
            <a:ext cx="25922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option is sound.</a:t>
            </a:r>
            <a:endParaRPr lang="he-IL" b="1" baseline="-25000" dirty="0" smtClean="0">
              <a:solidFill>
                <a:srgbClr val="000000"/>
              </a:solidFill>
              <a:latin typeface="Calibri" pitchFamily="34" charset="0"/>
            </a:endParaRPr>
          </a:p>
          <a:p>
            <a:endParaRPr lang="he-IL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2" grpId="0" animBg="1"/>
      <p:bldP spid="83" grpId="0" animBg="1"/>
      <p:bldP spid="84" grpId="0"/>
      <p:bldP spid="85" grpId="0"/>
      <p:bldP spid="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Binary Search Trees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 common database, used for storing data with comparable elements.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Integers, strings etc.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Abbr. </a:t>
            </a:r>
            <a:r>
              <a:rPr lang="en-US" b="1" dirty="0" smtClean="0">
                <a:latin typeface="Calibri" pitchFamily="34" charset="0"/>
              </a:rPr>
              <a:t>BST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For each node with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left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 ≤ d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right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 ≤ d’</a:t>
            </a:r>
          </a:p>
          <a:p>
            <a:pPr lvl="1"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4000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2" name="קבוצה 12"/>
          <p:cNvGrpSpPr/>
          <p:nvPr/>
        </p:nvGrpSpPr>
        <p:grpSpPr>
          <a:xfrm>
            <a:off x="6660312" y="1628800"/>
            <a:ext cx="720000" cy="720000"/>
            <a:chOff x="1332226" y="750954"/>
            <a:chExt cx="972031" cy="617240"/>
          </a:xfrm>
        </p:grpSpPr>
        <p:sp>
          <p:nvSpPr>
            <p:cNvPr id="34" name="אליפסה 33"/>
            <p:cNvSpPr/>
            <p:nvPr/>
          </p:nvSpPr>
          <p:spPr>
            <a:xfrm>
              <a:off x="1332226" y="750954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אליפסה 10"/>
            <p:cNvSpPr/>
            <p:nvPr/>
          </p:nvSpPr>
          <p:spPr>
            <a:xfrm>
              <a:off x="1474577" y="841347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קבוצה 14"/>
          <p:cNvGrpSpPr/>
          <p:nvPr/>
        </p:nvGrpSpPr>
        <p:grpSpPr>
          <a:xfrm>
            <a:off x="6012240" y="2667744"/>
            <a:ext cx="720000" cy="720000"/>
            <a:chOff x="702022" y="1650893"/>
            <a:chExt cx="972031" cy="617240"/>
          </a:xfrm>
        </p:grpSpPr>
        <p:sp>
          <p:nvSpPr>
            <p:cNvPr id="32" name="אליפסה 31"/>
            <p:cNvSpPr/>
            <p:nvPr/>
          </p:nvSpPr>
          <p:spPr>
            <a:xfrm>
              <a:off x="7020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אליפסה 13"/>
            <p:cNvSpPr/>
            <p:nvPr/>
          </p:nvSpPr>
          <p:spPr>
            <a:xfrm>
              <a:off x="8443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2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קבוצה 16"/>
          <p:cNvGrpSpPr/>
          <p:nvPr/>
        </p:nvGrpSpPr>
        <p:grpSpPr>
          <a:xfrm>
            <a:off x="5364088" y="3686517"/>
            <a:ext cx="720000" cy="720000"/>
            <a:chOff x="108003" y="2550832"/>
            <a:chExt cx="972031" cy="617240"/>
          </a:xfrm>
        </p:grpSpPr>
        <p:sp>
          <p:nvSpPr>
            <p:cNvPr id="30" name="אליפסה 29"/>
            <p:cNvSpPr/>
            <p:nvPr/>
          </p:nvSpPr>
          <p:spPr>
            <a:xfrm>
              <a:off x="108003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אליפסה 16"/>
            <p:cNvSpPr/>
            <p:nvPr/>
          </p:nvSpPr>
          <p:spPr>
            <a:xfrm>
              <a:off x="250354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-1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קבוצה 18"/>
          <p:cNvGrpSpPr/>
          <p:nvPr/>
        </p:nvGrpSpPr>
        <p:grpSpPr>
          <a:xfrm>
            <a:off x="6660130" y="3686517"/>
            <a:ext cx="720000" cy="720000"/>
            <a:chOff x="1296042" y="2550832"/>
            <a:chExt cx="972031" cy="617240"/>
          </a:xfrm>
        </p:grpSpPr>
        <p:sp>
          <p:nvSpPr>
            <p:cNvPr id="28" name="אליפסה 27"/>
            <p:cNvSpPr/>
            <p:nvPr/>
          </p:nvSpPr>
          <p:spPr>
            <a:xfrm>
              <a:off x="1296042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אליפסה 19"/>
            <p:cNvSpPr/>
            <p:nvPr/>
          </p:nvSpPr>
          <p:spPr>
            <a:xfrm>
              <a:off x="1438393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5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קבוצה 20"/>
          <p:cNvGrpSpPr/>
          <p:nvPr/>
        </p:nvGrpSpPr>
        <p:grpSpPr>
          <a:xfrm>
            <a:off x="7290332" y="2667744"/>
            <a:ext cx="720000" cy="720000"/>
            <a:chOff x="2016222" y="1650893"/>
            <a:chExt cx="972031" cy="617240"/>
          </a:xfrm>
        </p:grpSpPr>
        <p:sp>
          <p:nvSpPr>
            <p:cNvPr id="26" name="אליפסה 25"/>
            <p:cNvSpPr/>
            <p:nvPr/>
          </p:nvSpPr>
          <p:spPr>
            <a:xfrm>
              <a:off x="20162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אליפסה 22"/>
            <p:cNvSpPr/>
            <p:nvPr/>
          </p:nvSpPr>
          <p:spPr>
            <a:xfrm>
              <a:off x="21585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קבוצה 22"/>
          <p:cNvGrpSpPr/>
          <p:nvPr/>
        </p:nvGrpSpPr>
        <p:grpSpPr>
          <a:xfrm>
            <a:off x="8028464" y="3686517"/>
            <a:ext cx="720000" cy="720000"/>
            <a:chOff x="2484080" y="2550832"/>
            <a:chExt cx="972031" cy="617240"/>
          </a:xfrm>
        </p:grpSpPr>
        <p:sp>
          <p:nvSpPr>
            <p:cNvPr id="24" name="אליפסה 23"/>
            <p:cNvSpPr/>
            <p:nvPr/>
          </p:nvSpPr>
          <p:spPr>
            <a:xfrm>
              <a:off x="2484080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אליפסה 25"/>
            <p:cNvSpPr/>
            <p:nvPr/>
          </p:nvSpPr>
          <p:spPr>
            <a:xfrm>
              <a:off x="2626431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10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cxnSp>
        <p:nvCxnSpPr>
          <p:cNvPr id="37" name="מחבר מרפקי 36"/>
          <p:cNvCxnSpPr>
            <a:stCxn id="34" idx="4"/>
            <a:endCxn id="26" idx="0"/>
          </p:cNvCxnSpPr>
          <p:nvPr/>
        </p:nvCxnSpPr>
        <p:spPr bwMode="auto">
          <a:xfrm rot="16200000" flipH="1">
            <a:off x="7175850" y="2193262"/>
            <a:ext cx="318944" cy="6300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2" name="מחבר מרפקי 41"/>
          <p:cNvCxnSpPr>
            <a:stCxn id="34" idx="4"/>
            <a:endCxn id="32" idx="0"/>
          </p:cNvCxnSpPr>
          <p:nvPr/>
        </p:nvCxnSpPr>
        <p:spPr bwMode="auto">
          <a:xfrm rot="5400000">
            <a:off x="6536804" y="2184236"/>
            <a:ext cx="318944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מחבר מרפקי 44"/>
          <p:cNvCxnSpPr>
            <a:stCxn id="26" idx="4"/>
            <a:endCxn id="24" idx="0"/>
          </p:cNvCxnSpPr>
          <p:nvPr/>
        </p:nvCxnSpPr>
        <p:spPr bwMode="auto">
          <a:xfrm rot="16200000" flipH="1">
            <a:off x="7870012" y="3168064"/>
            <a:ext cx="298773" cy="73813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8" name="מחבר מרפקי 47"/>
          <p:cNvCxnSpPr>
            <a:stCxn id="32" idx="4"/>
            <a:endCxn id="28" idx="0"/>
          </p:cNvCxnSpPr>
          <p:nvPr/>
        </p:nvCxnSpPr>
        <p:spPr bwMode="auto">
          <a:xfrm rot="16200000" flipH="1">
            <a:off x="6546799" y="3213185"/>
            <a:ext cx="298773" cy="64789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51" name="מחבר מרפקי 50"/>
          <p:cNvCxnSpPr>
            <a:stCxn id="32" idx="4"/>
            <a:endCxn id="30" idx="0"/>
          </p:cNvCxnSpPr>
          <p:nvPr/>
        </p:nvCxnSpPr>
        <p:spPr bwMode="auto">
          <a:xfrm rot="5400000">
            <a:off x="5898778" y="3213054"/>
            <a:ext cx="298773" cy="64815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What should the concrete and abstract transformers  do with invalid commands?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E.g. 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b,c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where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doesn’t exist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Solution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Ǝs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ϵ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 : s(b)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undefined,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f(S)=T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395536" y="3140968"/>
            <a:ext cx="1379190" cy="1251859"/>
            <a:chOff x="611560" y="2420888"/>
            <a:chExt cx="1379190" cy="1251859"/>
          </a:xfrm>
        </p:grpSpPr>
        <p:sp>
          <p:nvSpPr>
            <p:cNvPr id="87" name="אליפסה 86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אליפסה 8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אליפסה 88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90" name="מחבר מרפקי 89"/>
            <p:cNvCxnSpPr>
              <a:stCxn id="87" idx="4"/>
              <a:endCxn id="89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1" name="מחבר מרפקי 90"/>
            <p:cNvCxnSpPr>
              <a:stCxn id="87" idx="4"/>
              <a:endCxn id="8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5" name="קבוצה 94"/>
          <p:cNvGrpSpPr/>
          <p:nvPr/>
        </p:nvGrpSpPr>
        <p:grpSpPr>
          <a:xfrm>
            <a:off x="1907704" y="3212976"/>
            <a:ext cx="515774" cy="512851"/>
            <a:chOff x="2184018" y="2420888"/>
            <a:chExt cx="515774" cy="512851"/>
          </a:xfrm>
        </p:grpSpPr>
        <p:sp>
          <p:nvSpPr>
            <p:cNvPr id="96" name="אליפסה 95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TextBox 96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8" name="חץ ימינה מחורץ 97"/>
          <p:cNvSpPr/>
          <p:nvPr/>
        </p:nvSpPr>
        <p:spPr bwMode="auto">
          <a:xfrm rot="5400000">
            <a:off x="809616" y="4671104"/>
            <a:ext cx="61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99" name="קבוצה 98"/>
          <p:cNvGrpSpPr/>
          <p:nvPr/>
        </p:nvGrpSpPr>
        <p:grpSpPr>
          <a:xfrm>
            <a:off x="455826" y="5229200"/>
            <a:ext cx="947142" cy="1251859"/>
            <a:chOff x="1043608" y="2420888"/>
            <a:chExt cx="947142" cy="1251859"/>
          </a:xfrm>
        </p:grpSpPr>
        <p:sp>
          <p:nvSpPr>
            <p:cNvPr id="100" name="אליפסה 9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2" name="אליפסה 101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103" name="מחבר מרפקי 102"/>
            <p:cNvCxnSpPr>
              <a:stCxn id="100" idx="4"/>
              <a:endCxn id="102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8" name="קבוצה 107"/>
          <p:cNvGrpSpPr/>
          <p:nvPr/>
        </p:nvGrpSpPr>
        <p:grpSpPr>
          <a:xfrm>
            <a:off x="1535946" y="5301208"/>
            <a:ext cx="515774" cy="512851"/>
            <a:chOff x="2184018" y="2420888"/>
            <a:chExt cx="515774" cy="512851"/>
          </a:xfrm>
        </p:grpSpPr>
        <p:sp>
          <p:nvSpPr>
            <p:cNvPr id="109" name="אליפסה 108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" name="TextBox 109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1" name="חץ ימינה מחורץ 110"/>
          <p:cNvSpPr/>
          <p:nvPr/>
        </p:nvSpPr>
        <p:spPr bwMode="auto">
          <a:xfrm>
            <a:off x="2411760" y="5805264"/>
            <a:ext cx="100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51920" y="5589240"/>
            <a:ext cx="7200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7030A0"/>
                </a:solidFill>
                <a:latin typeface="Calibri" pitchFamily="34" charset="0"/>
              </a:rPr>
              <a:t>T</a:t>
            </a:r>
            <a:endParaRPr lang="he-IL" sz="3600" b="1" i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13" name="חץ ימינה מחורץ 112"/>
          <p:cNvSpPr/>
          <p:nvPr/>
        </p:nvSpPr>
        <p:spPr bwMode="auto">
          <a:xfrm>
            <a:off x="2411760" y="3789040"/>
            <a:ext cx="100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138" name="קבוצה 137"/>
          <p:cNvGrpSpPr/>
          <p:nvPr/>
        </p:nvGrpSpPr>
        <p:grpSpPr>
          <a:xfrm>
            <a:off x="3397116" y="2852936"/>
            <a:ext cx="1894964" cy="1881003"/>
            <a:chOff x="3552170" y="3140968"/>
            <a:chExt cx="1894964" cy="1881003"/>
          </a:xfrm>
        </p:grpSpPr>
        <p:sp>
          <p:nvSpPr>
            <p:cNvPr id="124" name="אליפסה 123"/>
            <p:cNvSpPr/>
            <p:nvPr/>
          </p:nvSpPr>
          <p:spPr>
            <a:xfrm>
              <a:off x="4655766" y="329381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5" name="אליפסה 124"/>
            <p:cNvSpPr/>
            <p:nvPr/>
          </p:nvSpPr>
          <p:spPr>
            <a:xfrm>
              <a:off x="4212039" y="403282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6" name="אליפסה 125"/>
            <p:cNvSpPr/>
            <p:nvPr/>
          </p:nvSpPr>
          <p:spPr>
            <a:xfrm>
              <a:off x="5087134" y="403282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127" name="מחבר מרפקי 126"/>
            <p:cNvCxnSpPr>
              <a:stCxn id="124" idx="4"/>
              <a:endCxn id="126" idx="0"/>
            </p:cNvCxnSpPr>
            <p:nvPr/>
          </p:nvCxnSpPr>
          <p:spPr bwMode="auto">
            <a:xfrm rot="16200000" flipH="1">
              <a:off x="4861946" y="362763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28" name="מחבר מרפקי 127"/>
            <p:cNvCxnSpPr>
              <a:stCxn id="124" idx="4"/>
              <a:endCxn id="125" idx="0"/>
            </p:cNvCxnSpPr>
            <p:nvPr/>
          </p:nvCxnSpPr>
          <p:spPr bwMode="auto">
            <a:xfrm rot="5400000">
              <a:off x="4424399" y="362146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4499992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67944" y="385890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32040" y="386104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3" name="אליפסה 132"/>
            <p:cNvSpPr/>
            <p:nvPr/>
          </p:nvSpPr>
          <p:spPr>
            <a:xfrm>
              <a:off x="3707944" y="466197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4" name="TextBox 133"/>
            <p:cNvSpPr txBox="1"/>
            <p:nvPr/>
          </p:nvSpPr>
          <p:spPr>
            <a:xfrm>
              <a:off x="3552170" y="4509120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135" name="מחבר מרפקי 134"/>
            <p:cNvCxnSpPr>
              <a:stCxn id="125" idx="4"/>
              <a:endCxn id="133" idx="0"/>
            </p:cNvCxnSpPr>
            <p:nvPr/>
          </p:nvCxnSpPr>
          <p:spPr bwMode="auto">
            <a:xfrm rot="5400000">
              <a:off x="4005420" y="4275352"/>
              <a:ext cx="269144" cy="50409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3" name="קבוצה 142"/>
          <p:cNvGrpSpPr/>
          <p:nvPr/>
        </p:nvGrpSpPr>
        <p:grpSpPr>
          <a:xfrm>
            <a:off x="3851920" y="4725144"/>
            <a:ext cx="720080" cy="646331"/>
            <a:chOff x="3851920" y="4725144"/>
            <a:chExt cx="720080" cy="646331"/>
          </a:xfrm>
        </p:grpSpPr>
        <p:sp>
          <p:nvSpPr>
            <p:cNvPr id="139" name="TextBox 138"/>
            <p:cNvSpPr txBox="1"/>
            <p:nvPr/>
          </p:nvSpPr>
          <p:spPr>
            <a:xfrm rot="10800000">
              <a:off x="3851920" y="4725144"/>
              <a:ext cx="72008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z-Cyrl-AZ" sz="3600" b="1" i="1" dirty="0" smtClean="0">
                  <a:latin typeface="Calibri" pitchFamily="34" charset="0"/>
                </a:rPr>
                <a:t>П</a:t>
              </a:r>
              <a:r>
                <a:rPr lang="en-US" sz="3600" b="1" i="1" dirty="0" smtClean="0">
                  <a:latin typeface="Calibri" pitchFamily="34" charset="0"/>
                </a:rPr>
                <a:t>l</a:t>
              </a:r>
              <a:endParaRPr lang="he-IL" sz="3600" b="1" i="1" dirty="0">
                <a:latin typeface="Calibri" pitchFamily="34" charset="0"/>
              </a:endParaRPr>
            </a:p>
          </p:txBody>
        </p:sp>
        <p:cxnSp>
          <p:nvCxnSpPr>
            <p:cNvPr id="141" name="מחבר ישר 140"/>
            <p:cNvCxnSpPr/>
            <p:nvPr/>
          </p:nvCxnSpPr>
          <p:spPr bwMode="auto">
            <a:xfrm>
              <a:off x="3888000" y="4869160"/>
              <a:ext cx="612000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2" name="TextBox 141"/>
          <p:cNvSpPr txBox="1"/>
          <p:nvPr/>
        </p:nvSpPr>
        <p:spPr>
          <a:xfrm>
            <a:off x="5580112" y="3917374"/>
            <a:ext cx="3563888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Not sound.</a:t>
            </a:r>
          </a:p>
          <a:p>
            <a:r>
              <a:rPr lang="en-US" sz="2800" u="sng" dirty="0" smtClean="0">
                <a:latin typeface="Calibri" pitchFamily="34" charset="0"/>
              </a:rPr>
              <a:t>Better solution</a:t>
            </a:r>
            <a:r>
              <a:rPr lang="en-US" sz="2800" dirty="0" smtClean="0">
                <a:latin typeface="Calibri" pitchFamily="34" charset="0"/>
              </a:rPr>
              <a:t>: 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Ignore the invalid situations.</a:t>
            </a:r>
          </a:p>
          <a:p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f(S) = f(S∩{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s(b) is defined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})</a:t>
            </a:r>
            <a:endParaRPr lang="he-IL" sz="2400" i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11" grpId="0" animBg="1"/>
      <p:bldP spid="112" grpId="0"/>
      <p:bldP spid="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More problems that we have faced: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 elements in concrete and abstract lattices.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Abstract states can’t contain </a:t>
            </a:r>
            <a:r>
              <a:rPr lang="el-GR" dirty="0" smtClean="0">
                <a:solidFill>
                  <a:schemeClr val="tx1"/>
                </a:solidFill>
                <a:latin typeface="Calibri" pitchFamily="34" charset="0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Invalid concrete and abstract states (“cycles”).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inside an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block.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 what order should we scan the CFG nodes?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Support deletions and 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to existing children.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Get rid of </a:t>
            </a:r>
            <a:r>
              <a:rPr lang="en-US" sz="2800" i="1" dirty="0" smtClean="0">
                <a:solidFill>
                  <a:srgbClr val="000000"/>
                </a:solidFill>
              </a:rPr>
              <a:t>n</a:t>
            </a:r>
            <a:r>
              <a:rPr lang="el-GR" sz="2800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: Keep </a:t>
            </a:r>
            <a:r>
              <a:rPr lang="en-US" sz="2800" u="sng" dirty="0" smtClean="0">
                <a:solidFill>
                  <a:schemeClr val="tx1"/>
                </a:solidFill>
                <a:latin typeface="Calibri" pitchFamily="34" charset="0"/>
              </a:rPr>
              <a:t>a set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of names instead.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Not consider impossible cases.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sz="4000" dirty="0" smtClean="0">
                <a:solidFill>
                  <a:srgbClr val="740000"/>
                </a:solidFill>
                <a:latin typeface="AR JULIAN" pitchFamily="2" charset="0"/>
              </a:rPr>
              <a:t>Optimizations and Further Ideas</a:t>
            </a:r>
            <a:endParaRPr lang="he-IL" sz="4000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251520" y="1569566"/>
            <a:ext cx="1379190" cy="1251859"/>
            <a:chOff x="611560" y="2420888"/>
            <a:chExt cx="1379190" cy="1251859"/>
          </a:xfrm>
        </p:grpSpPr>
        <p:sp>
          <p:nvSpPr>
            <p:cNvPr id="17" name="אליפסה 16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0" name="מחבר מרפקי 19"/>
            <p:cNvCxnSpPr>
              <a:stCxn id="17" idx="4"/>
              <a:endCxn id="19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21" name="מחבר מרפקי 20"/>
            <p:cNvCxnSpPr>
              <a:stCxn id="17" idx="4"/>
              <a:endCxn id="1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1823978" y="1569566"/>
            <a:ext cx="515774" cy="512851"/>
            <a:chOff x="2184018" y="2420888"/>
            <a:chExt cx="515774" cy="512851"/>
          </a:xfrm>
        </p:grpSpPr>
        <p:sp>
          <p:nvSpPr>
            <p:cNvPr id="26" name="אליפסה 25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חץ ימינה מחורץ 27"/>
          <p:cNvSpPr/>
          <p:nvPr/>
        </p:nvSpPr>
        <p:spPr bwMode="auto">
          <a:xfrm>
            <a:off x="2699792" y="2217638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29" name="קבוצה 28"/>
          <p:cNvGrpSpPr/>
          <p:nvPr/>
        </p:nvGrpSpPr>
        <p:grpSpPr>
          <a:xfrm>
            <a:off x="4499992" y="1569566"/>
            <a:ext cx="1379190" cy="1251859"/>
            <a:chOff x="611560" y="2420888"/>
            <a:chExt cx="1379190" cy="1251859"/>
          </a:xfrm>
        </p:grpSpPr>
        <p:sp>
          <p:nvSpPr>
            <p:cNvPr id="30" name="אליפסה 2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אליפסה 30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אליפסה 31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33" name="מחבר מרפקי 32"/>
            <p:cNvCxnSpPr>
              <a:stCxn id="30" idx="4"/>
              <a:endCxn id="32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34" name="מחבר מרפקי 33"/>
            <p:cNvCxnSpPr>
              <a:stCxn id="30" idx="4"/>
              <a:endCxn id="31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קבוצה 37"/>
          <p:cNvGrpSpPr/>
          <p:nvPr/>
        </p:nvGrpSpPr>
        <p:grpSpPr>
          <a:xfrm>
            <a:off x="6012160" y="1547997"/>
            <a:ext cx="515774" cy="512851"/>
            <a:chOff x="2184018" y="2420888"/>
            <a:chExt cx="515774" cy="512851"/>
          </a:xfrm>
        </p:grpSpPr>
        <p:sp>
          <p:nvSpPr>
            <p:cNvPr id="39" name="אליפסה 38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84016" y="180475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43" name="קבוצה 42"/>
          <p:cNvGrpSpPr/>
          <p:nvPr/>
        </p:nvGrpSpPr>
        <p:grpSpPr>
          <a:xfrm>
            <a:off x="6648514" y="1556792"/>
            <a:ext cx="515774" cy="512851"/>
            <a:chOff x="2184018" y="2420888"/>
            <a:chExt cx="515774" cy="512851"/>
          </a:xfrm>
        </p:grpSpPr>
        <p:sp>
          <p:nvSpPr>
            <p:cNvPr id="44" name="אליפסה 43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7296586" y="1556792"/>
            <a:ext cx="515774" cy="512851"/>
            <a:chOff x="2184018" y="2420888"/>
            <a:chExt cx="515774" cy="512851"/>
          </a:xfrm>
        </p:grpSpPr>
        <p:sp>
          <p:nvSpPr>
            <p:cNvPr id="47" name="אליפסה 46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TextBox 47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e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884368" y="1412776"/>
            <a:ext cx="93610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</a:rPr>
              <a:t>…</a:t>
            </a:r>
            <a:endParaRPr lang="he-IL" sz="3600" dirty="0">
              <a:latin typeface="Calibri" pitchFamily="34" charset="0"/>
            </a:endParaRPr>
          </a:p>
        </p:txBody>
      </p:sp>
      <p:grpSp>
        <p:nvGrpSpPr>
          <p:cNvPr id="53" name="קבוצה 52"/>
          <p:cNvGrpSpPr/>
          <p:nvPr/>
        </p:nvGrpSpPr>
        <p:grpSpPr>
          <a:xfrm>
            <a:off x="7092280" y="2609189"/>
            <a:ext cx="1667222" cy="1251859"/>
            <a:chOff x="323528" y="2420888"/>
            <a:chExt cx="1667222" cy="1251859"/>
          </a:xfrm>
        </p:grpSpPr>
        <p:sp>
          <p:nvSpPr>
            <p:cNvPr id="54" name="אליפסה 53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אליפסה 54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אליפסה 5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57" name="מחבר מרפקי 56"/>
            <p:cNvCxnSpPr>
              <a:stCxn id="54" idx="4"/>
              <a:endCxn id="5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8" name="מחבר מרפקי 57"/>
            <p:cNvCxnSpPr>
              <a:stCxn id="54" idx="4"/>
              <a:endCxn id="55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528" y="3138822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c,e,f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149080"/>
            <a:ext cx="2305961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6" name="מלבן 65"/>
          <p:cNvSpPr/>
          <p:nvPr/>
        </p:nvSpPr>
        <p:spPr bwMode="auto">
          <a:xfrm>
            <a:off x="6012160" y="4869160"/>
            <a:ext cx="2160240" cy="64807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מלבן 73"/>
          <p:cNvSpPr/>
          <p:nvPr/>
        </p:nvSpPr>
        <p:spPr bwMode="auto">
          <a:xfrm>
            <a:off x="6012160" y="5774821"/>
            <a:ext cx="2160240" cy="6480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66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51920" y="5003884"/>
            <a:ext cx="20882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Should we create </a:t>
            </a:r>
            <a:r>
              <a:rPr lang="en-US" i="1" dirty="0" smtClean="0">
                <a:latin typeface="Calibri" pitchFamily="34" charset="0"/>
              </a:rPr>
              <a:t>b</a:t>
            </a:r>
            <a:r>
              <a:rPr lang="en-US" dirty="0" smtClean="0">
                <a:latin typeface="Calibri" pitchFamily="34" charset="0"/>
              </a:rPr>
              <a:t>?</a:t>
            </a:r>
            <a:endParaRPr lang="he-IL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/>
      <p:bldP spid="49" grpId="0"/>
      <p:bldP spid="66" grpId="0" animBg="1"/>
      <p:bldP spid="74" grpId="0" animBg="1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1988840"/>
            <a:ext cx="8229600" cy="864096"/>
          </a:xfrm>
        </p:spPr>
        <p:txBody>
          <a:bodyPr/>
          <a:lstStyle/>
          <a:p>
            <a:r>
              <a:rPr lang="en-US" sz="5400" dirty="0" smtClean="0">
                <a:solidFill>
                  <a:srgbClr val="740000"/>
                </a:solidFill>
                <a:latin typeface="AR JULIAN" pitchFamily="2" charset="0"/>
              </a:rPr>
              <a:t>Questions?</a:t>
            </a:r>
            <a:endParaRPr lang="he-IL" sz="5400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46856" y="3356992"/>
            <a:ext cx="82296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AR JULIAN" pitchFamily="2" charset="0"/>
                <a:ea typeface="+mj-ea"/>
                <a:cs typeface="+mj-cs"/>
              </a:rPr>
              <a:t>Thank you</a:t>
            </a:r>
            <a:endParaRPr kumimoji="0" lang="he-IL" sz="3200" b="0" i="0" u="none" strike="noStrike" kern="0" cap="none" spc="0" normalizeH="0" baseline="0" noProof="0" dirty="0">
              <a:ln>
                <a:noFill/>
              </a:ln>
              <a:solidFill>
                <a:srgbClr val="740000"/>
              </a:solidFill>
              <a:effectLst/>
              <a:uLnTx/>
              <a:uFillTx/>
              <a:latin typeface="AR JULIA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 Programs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Programs that uses BSTs should keep them </a:t>
            </a:r>
            <a:r>
              <a:rPr lang="en-US" b="1" dirty="0" smtClean="0">
                <a:latin typeface="Calibri" pitchFamily="34" charset="0"/>
              </a:rPr>
              <a:t>valid</a:t>
            </a:r>
            <a:r>
              <a:rPr lang="en-US" dirty="0" smtClean="0">
                <a:latin typeface="Calibri" pitchFamily="34" charset="0"/>
              </a:rPr>
              <a:t>, while supporting operations like: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Insertions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Setting values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>
                <a:latin typeface="Calibri" pitchFamily="34" charset="0"/>
              </a:rPr>
              <a:t>S</a:t>
            </a:r>
            <a:r>
              <a:rPr lang="en-US" dirty="0" smtClean="0">
                <a:latin typeface="Calibri" pitchFamily="34" charset="0"/>
              </a:rPr>
              <a:t>etting children</a:t>
            </a:r>
          </a:p>
          <a:p>
            <a:pPr lvl="1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Goal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given such program, verify that all of the BSTs created in it are valid (at the end point of the run).</a:t>
            </a:r>
            <a:endParaRPr lang="en-US" u="sng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988840"/>
            <a:ext cx="25527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58679"/>
            <a:ext cx="3743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Create the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CFG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the program.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" name="אליפסה 6"/>
          <p:cNvSpPr/>
          <p:nvPr/>
        </p:nvSpPr>
        <p:spPr bwMode="auto">
          <a:xfrm>
            <a:off x="1007624" y="191683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אליפסה 7"/>
          <p:cNvSpPr/>
          <p:nvPr/>
        </p:nvSpPr>
        <p:spPr bwMode="auto">
          <a:xfrm>
            <a:off x="1007624" y="254689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אליפסה 8"/>
          <p:cNvSpPr/>
          <p:nvPr/>
        </p:nvSpPr>
        <p:spPr bwMode="auto">
          <a:xfrm>
            <a:off x="1007624" y="317695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אליפסה 9"/>
          <p:cNvSpPr/>
          <p:nvPr/>
        </p:nvSpPr>
        <p:spPr bwMode="auto">
          <a:xfrm>
            <a:off x="2087744" y="36810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אליפסה 10"/>
          <p:cNvSpPr/>
          <p:nvPr/>
        </p:nvSpPr>
        <p:spPr bwMode="auto">
          <a:xfrm>
            <a:off x="2087744" y="414908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אליפסה 11"/>
          <p:cNvSpPr/>
          <p:nvPr/>
        </p:nvSpPr>
        <p:spPr bwMode="auto">
          <a:xfrm>
            <a:off x="2087744" y="468084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אליפסה 12"/>
          <p:cNvSpPr/>
          <p:nvPr/>
        </p:nvSpPr>
        <p:spPr bwMode="auto">
          <a:xfrm>
            <a:off x="2087744" y="50851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אליפסה 13"/>
          <p:cNvSpPr/>
          <p:nvPr/>
        </p:nvSpPr>
        <p:spPr bwMode="auto">
          <a:xfrm>
            <a:off x="2087744" y="54812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208774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אליפסה 57"/>
          <p:cNvSpPr/>
          <p:nvPr/>
        </p:nvSpPr>
        <p:spPr bwMode="auto">
          <a:xfrm>
            <a:off x="2087744" y="623731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חץ ימינה מחורץ 65"/>
          <p:cNvSpPr/>
          <p:nvPr/>
        </p:nvSpPr>
        <p:spPr bwMode="auto">
          <a:xfrm>
            <a:off x="4355976" y="3573016"/>
            <a:ext cx="936104" cy="64807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4482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748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0494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090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7707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0883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317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092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6530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קבוצה 120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קבוצה 121"/>
          <p:cNvGrpSpPr/>
          <p:nvPr/>
        </p:nvGrpSpPr>
        <p:grpSpPr>
          <a:xfrm>
            <a:off x="-684584" y="2096832"/>
            <a:ext cx="4680520" cy="4284496"/>
            <a:chOff x="3995936" y="2024824"/>
            <a:chExt cx="4680520" cy="4284496"/>
          </a:xfrm>
        </p:grpSpPr>
        <p:cxnSp>
          <p:nvCxnSpPr>
            <p:cNvPr id="123" name="מחבר חץ ישר 122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4" name="מחבר חץ ישר 123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5" name="מחבר חץ ישר 124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6" name="מחבר חץ ישר 125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7" name="מחבר חץ ישר 12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מחבר חץ ישר 12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9" name="מחבר חץ ישר 12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0" name="קשת 12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1" name="מחבר חץ ישר 13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2" name="קשת 13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קשת 13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Initialize all the CFG nodes with the empty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 abstract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5123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8129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1135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154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83479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15245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9583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156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1167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7171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grpSp>
        <p:nvGrpSpPr>
          <p:cNvPr id="2" name="קבוצה 120"/>
          <p:cNvGrpSpPr/>
          <p:nvPr/>
        </p:nvGrpSpPr>
        <p:grpSpPr>
          <a:xfrm>
            <a:off x="3995936" y="2073622"/>
            <a:ext cx="4680520" cy="4242105"/>
            <a:chOff x="3995936" y="2067215"/>
            <a:chExt cx="4680520" cy="4242105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6721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9727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327335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831431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99463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235567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631631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6027655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92080" y="167119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92080" y="231926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2967335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72200" y="34417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2200" y="3903439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4449886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72200" y="483954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72200" y="52419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20272" y="563163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72200" y="599167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grpSp>
        <p:nvGrpSpPr>
          <p:cNvPr id="61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a node in the CFG and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update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it: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else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Boolean Statement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or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!(Boolean Statement)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blocks, and before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    Previous States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other commands: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command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]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(Previous State)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Continue the process (according to a certain order of the CFG nodes), until a fix point is reached, or until we had enough iterations.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3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 flipV="1">
            <a:off x="2447256" y="3356992"/>
            <a:ext cx="3965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z-Cyrl-AZ" sz="2800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endParaRPr lang="he-IL" sz="2800" i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461064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values of the BST nodes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integers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following commands are supported: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creates a new node with value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left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right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sets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n,n+d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increments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-d)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decrements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programs use the commands properly: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There is no 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if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is already created.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All nodes names inside the set-commands should exist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Assumptions on the Program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denotes the set of nodes in the program.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= N ᴜ {null}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 concrete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finite set of partial functions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s: 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</a:t>
            </a:r>
            <a:r>
              <a:rPr lang="en-US" dirty="0" smtClean="0">
                <a:solidFill>
                  <a:srgbClr val="7030A0"/>
                </a:solidFill>
                <a:latin typeface="Castellar" pitchFamily="18" charset="0"/>
              </a:rPr>
              <a:t>Z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are defined.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 	, Meet: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element.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Concrete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030796" y="3789040"/>
            <a:ext cx="677108" cy="504056"/>
          </a:xfrm>
          <a:prstGeom prst="rect">
            <a:avLst/>
          </a:prstGeom>
          <a:noFill/>
        </p:spPr>
        <p:txBody>
          <a:bodyPr vert="vert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Ul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4284385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V="1">
            <a:off x="3491880" y="4293096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BST-string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made of matched parentheses, and represents a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BST with a range of values at each node: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 (of BST-strings):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V		    =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160000"/>
              </a:lnSpc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</a:rPr>
              <a:t> </a:t>
            </a:r>
            <a:endParaRPr lang="en-US" sz="2000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קבוצה 30"/>
          <p:cNvGrpSpPr/>
          <p:nvPr/>
        </p:nvGrpSpPr>
        <p:grpSpPr>
          <a:xfrm>
            <a:off x="2987824" y="1998132"/>
            <a:ext cx="1368150" cy="1254888"/>
            <a:chOff x="6012125" y="1628800"/>
            <a:chExt cx="1998206" cy="1758944"/>
          </a:xfrm>
        </p:grpSpPr>
        <p:grpSp>
          <p:nvGrpSpPr>
            <p:cNvPr id="20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21" name="אליפסה 2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24" name="אליפסה 23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27" name="אליפסה 26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9" name="מחבר מרפקי 28"/>
            <p:cNvCxnSpPr>
              <a:stCxn id="21" idx="4"/>
              <a:endCxn id="27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30" name="מחבר מרפקי 29"/>
            <p:cNvCxnSpPr>
              <a:stCxn id="21" idx="4"/>
              <a:endCxn id="24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חץ ימינה מחורץ 31"/>
          <p:cNvSpPr/>
          <p:nvPr/>
        </p:nvSpPr>
        <p:spPr bwMode="auto">
          <a:xfrm>
            <a:off x="4499992" y="2430180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2385882"/>
            <a:ext cx="25557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((n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[0-2]) 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[4-5](n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[6-6]))</a:t>
            </a:r>
            <a:endParaRPr lang="he-I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5856" y="184482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7944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37" name="קבוצה 36"/>
          <p:cNvGrpSpPr/>
          <p:nvPr/>
        </p:nvGrpSpPr>
        <p:grpSpPr>
          <a:xfrm>
            <a:off x="1907703" y="3902304"/>
            <a:ext cx="936782" cy="1254888"/>
            <a:chOff x="6012125" y="1628800"/>
            <a:chExt cx="1368186" cy="1758944"/>
          </a:xfrm>
        </p:grpSpPr>
        <p:grpSp>
          <p:nvGrpSpPr>
            <p:cNvPr id="38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47" name="אליפסה 46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9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45" name="אליפסה 44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42" name="מחבר מרפקי 41"/>
            <p:cNvCxnSpPr>
              <a:stCxn id="47" idx="4"/>
              <a:endCxn id="45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21957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grpSp>
        <p:nvGrpSpPr>
          <p:cNvPr id="52" name="קבוצה 51"/>
          <p:cNvGrpSpPr/>
          <p:nvPr/>
        </p:nvGrpSpPr>
        <p:grpSpPr>
          <a:xfrm>
            <a:off x="3707904" y="3902304"/>
            <a:ext cx="1368150" cy="1254888"/>
            <a:chOff x="6012125" y="1628800"/>
            <a:chExt cx="1998206" cy="1758944"/>
          </a:xfrm>
        </p:grpSpPr>
        <p:grpSp>
          <p:nvGrpSpPr>
            <p:cNvPr id="53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66" name="אליפסה 6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4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60" name="אליפסה 5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5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56" name="מחבר מרפקי 55"/>
            <p:cNvCxnSpPr>
              <a:stCxn id="66" idx="4"/>
              <a:endCxn id="58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7" name="מחבר מרפקי 56"/>
            <p:cNvCxnSpPr>
              <a:stCxn id="66" idx="4"/>
              <a:endCxn id="60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39959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35638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8024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93" name="קבוצה 92"/>
          <p:cNvGrpSpPr/>
          <p:nvPr/>
        </p:nvGrpSpPr>
        <p:grpSpPr>
          <a:xfrm>
            <a:off x="6084168" y="3861048"/>
            <a:ext cx="1368150" cy="1254888"/>
            <a:chOff x="6012125" y="1628800"/>
            <a:chExt cx="1998206" cy="1758944"/>
          </a:xfrm>
        </p:grpSpPr>
        <p:grpSp>
          <p:nvGrpSpPr>
            <p:cNvPr id="94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3" name="אליפסה 10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5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9" name="אליפסה 98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0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7" name="מחבר מרפקי 96"/>
            <p:cNvCxnSpPr>
              <a:stCxn id="103" idx="4"/>
              <a:endCxn id="99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8" name="מחבר מרפקי 97"/>
            <p:cNvCxnSpPr>
              <a:stCxn id="103" idx="4"/>
              <a:endCxn id="101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Box 104"/>
          <p:cNvSpPr txBox="1"/>
          <p:nvPr/>
        </p:nvSpPr>
        <p:spPr>
          <a:xfrm>
            <a:off x="6372200" y="370774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0152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64288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5589240"/>
            <a:ext cx="60579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14669</TotalTime>
  <Words>1078</Words>
  <Application>Microsoft Office PowerPoint</Application>
  <PresentationFormat>‫הצגה על המסך (4:3)</PresentationFormat>
  <Paragraphs>460</Paragraphs>
  <Slides>23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13</vt:i4>
      </vt:variant>
      <vt:variant>
        <vt:lpstr>כותרות שקופיות</vt:lpstr>
      </vt:variant>
      <vt:variant>
        <vt:i4>23</vt:i4>
      </vt:variant>
    </vt:vector>
  </HeadingPairs>
  <TitlesOfParts>
    <vt:vector size="36" baseType="lpstr">
      <vt:lpstr>Diseño predeterminado</vt:lpstr>
      <vt:lpstr>1_Diseño predeterminado</vt:lpstr>
      <vt:lpstr>2_Diseño predeterminado</vt:lpstr>
      <vt:lpstr>3_Diseño predeterminado</vt:lpstr>
      <vt:lpstr>4_Diseño predeterminado</vt:lpstr>
      <vt:lpstr>5_Diseño predeterminado</vt:lpstr>
      <vt:lpstr>6_Diseño predeterminado</vt:lpstr>
      <vt:lpstr>7_Diseño predeterminado</vt:lpstr>
      <vt:lpstr>8_Diseño predeterminado</vt:lpstr>
      <vt:lpstr>9_Diseño predeterminado</vt:lpstr>
      <vt:lpstr>10_Diseño predeterminado</vt:lpstr>
      <vt:lpstr>11_Diseño predeterminado</vt:lpstr>
      <vt:lpstr>12_Diseño predeterminado</vt:lpstr>
      <vt:lpstr>Binary Search Trees Analysis</vt:lpstr>
      <vt:lpstr>Binary Search Trees</vt:lpstr>
      <vt:lpstr>BST Programs</vt:lpstr>
      <vt:lpstr>The CFG Algorithm</vt:lpstr>
      <vt:lpstr>The CFG Algorithm</vt:lpstr>
      <vt:lpstr>The CFG Algorithm</vt:lpstr>
      <vt:lpstr>Assumptions on the Program</vt:lpstr>
      <vt:lpstr>Concrete States Lattice</vt:lpstr>
      <vt:lpstr>BST-strings</vt:lpstr>
      <vt:lpstr>BST-strings</vt:lpstr>
      <vt:lpstr>Abstract States Lattice</vt:lpstr>
      <vt:lpstr>The Galois Connection</vt:lpstr>
      <vt:lpstr>The Galois Connection</vt:lpstr>
      <vt:lpstr>Transformers – Create Node</vt:lpstr>
      <vt:lpstr>Replacement Functions</vt:lpstr>
      <vt:lpstr>Transformers – Setters</vt:lpstr>
      <vt:lpstr>Transformers – Setters</vt:lpstr>
      <vt:lpstr>Transformers</vt:lpstr>
      <vt:lpstr>Obstacles and Solutions</vt:lpstr>
      <vt:lpstr>Obstacles and Solutions</vt:lpstr>
      <vt:lpstr>Obstacles and Solutions</vt:lpstr>
      <vt:lpstr>Optimizations and Further Ideas</vt:lpstr>
      <vt:lpstr>Questions?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עידן</cp:lastModifiedBy>
  <cp:revision>808</cp:revision>
  <dcterms:created xsi:type="dcterms:W3CDTF">2010-05-23T14:28:12Z</dcterms:created>
  <dcterms:modified xsi:type="dcterms:W3CDTF">2016-09-23T20:36:11Z</dcterms:modified>
</cp:coreProperties>
</file>