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sldIdLst>
    <p:sldId id="256" r:id="rId14"/>
    <p:sldId id="258" r:id="rId15"/>
    <p:sldId id="279" r:id="rId16"/>
    <p:sldId id="257" r:id="rId17"/>
    <p:sldId id="259" r:id="rId18"/>
    <p:sldId id="260" r:id="rId19"/>
    <p:sldId id="261" r:id="rId20"/>
    <p:sldId id="263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6" r:id="rId33"/>
    <p:sldId id="277" r:id="rId34"/>
    <p:sldId id="275" r:id="rId35"/>
    <p:sldId id="280" r:id="rId36"/>
    <p:sldId id="278" r:id="rId37"/>
    <p:sldId id="274" r:id="rId3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00"/>
    <a:srgbClr val="C00000"/>
    <a:srgbClr val="FF0000"/>
    <a:srgbClr val="740000"/>
    <a:srgbClr val="422C16"/>
    <a:srgbClr val="0C788E"/>
    <a:srgbClr val="321900"/>
    <a:srgbClr val="003300"/>
    <a:srgbClr val="5F5F5F"/>
    <a:srgbClr val="0B729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4652" autoAdjust="0"/>
  </p:normalViewPr>
  <p:slideViewPr>
    <p:cSldViewPr>
      <p:cViewPr>
        <p:scale>
          <a:sx n="70" d="100"/>
          <a:sy n="70" d="100"/>
        </p:scale>
        <p:origin x="-13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44395-D81F-4240-8F30-E33761A92A7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30B67-B767-44ED-AAD6-3197B47BDF1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C7BDD-8E63-4837-9868-286C71FE845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37C3F-F6E2-40F0-9629-30350B2E153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9A6A-82CB-4305-A9B2-35E414A407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57B69-B68E-4CFD-AFE2-2C1DDC801FE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ECE70-35AD-4BBB-8179-3887D33F913E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E9186-8F21-4AC5-A728-5491E9A2F1E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C042-8CF3-4E6B-BCDB-743C614741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DB309-2E31-4792-8A38-505F5948AE2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DD823-9C50-45D8-9E7D-480188FA945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ED427-D3F0-4B95-9A9F-446BB7CCF9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970137" y="5260752"/>
            <a:ext cx="6986240" cy="544512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rgbClr val="006600"/>
                </a:solidFill>
                <a:latin typeface="AR JULIAN" pitchFamily="2" charset="0"/>
              </a:rPr>
              <a:t>Binary Search Trees Analysis</a:t>
            </a:r>
            <a:endParaRPr lang="en-US" sz="4000" b="1" dirty="0">
              <a:solidFill>
                <a:srgbClr val="006600"/>
              </a:solidFill>
              <a:latin typeface="AR JULIAN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093296"/>
            <a:ext cx="69847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Ido</a:t>
            </a:r>
            <a:r>
              <a:rPr lang="en-US" dirty="0" smtClean="0">
                <a:latin typeface="Calibri" pitchFamily="34" charset="0"/>
              </a:rPr>
              <a:t> Begun, Yael </a:t>
            </a:r>
            <a:r>
              <a:rPr lang="en-US" dirty="0" err="1" smtClean="0">
                <a:latin typeface="Calibri" pitchFamily="34" charset="0"/>
              </a:rPr>
              <a:t>Harel</a:t>
            </a:r>
            <a:r>
              <a:rPr lang="en-US" dirty="0" smtClean="0">
                <a:latin typeface="Calibri" pitchFamily="34" charset="0"/>
              </a:rPr>
              <a:t> &amp; </a:t>
            </a:r>
            <a:r>
              <a:rPr lang="en-US" dirty="0" err="1" smtClean="0">
                <a:latin typeface="Calibri" pitchFamily="34" charset="0"/>
              </a:rPr>
              <a:t>Idan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Shabat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BST-string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made of matched parentheses, and represents a BST with a range of values at each node:</a:t>
            </a:r>
          </a:p>
          <a:p>
            <a:pPr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 (of BST-strings):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V		    =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160000"/>
              </a:lnSpc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</a:rPr>
              <a:t> </a:t>
            </a:r>
            <a:endParaRPr lang="en-US" sz="20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קבוצה 30"/>
          <p:cNvGrpSpPr/>
          <p:nvPr/>
        </p:nvGrpSpPr>
        <p:grpSpPr>
          <a:xfrm>
            <a:off x="2987824" y="1998132"/>
            <a:ext cx="1368150" cy="1254888"/>
            <a:chOff x="6012125" y="1628800"/>
            <a:chExt cx="1998206" cy="1758944"/>
          </a:xfrm>
        </p:grpSpPr>
        <p:grpSp>
          <p:nvGrpSpPr>
            <p:cNvPr id="20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21" name="אליפסה 2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24" name="אליפסה 23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27" name="אליפסה 26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9" name="מחבר מרפקי 28"/>
            <p:cNvCxnSpPr>
              <a:stCxn id="21" idx="4"/>
              <a:endCxn id="27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0" name="מחבר מרפקי 29"/>
            <p:cNvCxnSpPr>
              <a:stCxn id="21" idx="4"/>
              <a:endCxn id="24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חץ ימינה מחורץ 31"/>
          <p:cNvSpPr/>
          <p:nvPr/>
        </p:nvSpPr>
        <p:spPr bwMode="auto">
          <a:xfrm>
            <a:off x="4499992" y="2430180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2385882"/>
            <a:ext cx="25557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((n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[0-2]) n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[4-5](n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[6-6]))</a:t>
            </a:r>
            <a:endParaRPr lang="he-I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5856" y="184482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67944" y="2564904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37" name="קבוצה 36"/>
          <p:cNvGrpSpPr/>
          <p:nvPr/>
        </p:nvGrpSpPr>
        <p:grpSpPr>
          <a:xfrm>
            <a:off x="1907703" y="3902304"/>
            <a:ext cx="936782" cy="1254888"/>
            <a:chOff x="6012125" y="1628800"/>
            <a:chExt cx="1368186" cy="1758944"/>
          </a:xfrm>
        </p:grpSpPr>
        <p:grpSp>
          <p:nvGrpSpPr>
            <p:cNvPr id="38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47" name="אליפסה 46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9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45" name="אליפסה 44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מחבר מרפקי 41"/>
            <p:cNvCxnSpPr>
              <a:stCxn id="47" idx="4"/>
              <a:endCxn id="45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1957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17636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grpSp>
        <p:nvGrpSpPr>
          <p:cNvPr id="52" name="קבוצה 51"/>
          <p:cNvGrpSpPr/>
          <p:nvPr/>
        </p:nvGrpSpPr>
        <p:grpSpPr>
          <a:xfrm>
            <a:off x="3707904" y="3902304"/>
            <a:ext cx="1368150" cy="1254888"/>
            <a:chOff x="6012125" y="1628800"/>
            <a:chExt cx="1998206" cy="1758944"/>
          </a:xfrm>
        </p:grpSpPr>
        <p:grpSp>
          <p:nvGrpSpPr>
            <p:cNvPr id="53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66" name="אליפסה 6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4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60" name="אליפסה 5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55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58" name="אליפסה 57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6" name="מחבר מרפקי 55"/>
            <p:cNvCxnSpPr>
              <a:stCxn id="66" idx="4"/>
              <a:endCxn id="58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7" name="מחבר מרפקי 56"/>
            <p:cNvCxnSpPr>
              <a:stCxn id="66" idx="4"/>
              <a:endCxn id="60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3995936" y="374899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563888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8024" y="4469076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93" name="קבוצה 92"/>
          <p:cNvGrpSpPr/>
          <p:nvPr/>
        </p:nvGrpSpPr>
        <p:grpSpPr>
          <a:xfrm>
            <a:off x="6084168" y="3861048"/>
            <a:ext cx="1368150" cy="1254888"/>
            <a:chOff x="6012125" y="1628800"/>
            <a:chExt cx="1998206" cy="1758944"/>
          </a:xfrm>
        </p:grpSpPr>
        <p:grpSp>
          <p:nvGrpSpPr>
            <p:cNvPr id="94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3" name="אליפסה 10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5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6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9" name="אליפסה 98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7" name="מחבר מרפקי 96"/>
            <p:cNvCxnSpPr>
              <a:stCxn id="103" idx="4"/>
              <a:endCxn id="99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8" name="מחבר מרפקי 97"/>
            <p:cNvCxnSpPr>
              <a:stCxn id="103" idx="4"/>
              <a:endCxn id="101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Box 104"/>
          <p:cNvSpPr txBox="1"/>
          <p:nvPr/>
        </p:nvSpPr>
        <p:spPr>
          <a:xfrm>
            <a:off x="6372200" y="370774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940152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164288" y="4427820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589240"/>
            <a:ext cx="60579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what if there are different nodes in the same location in the trees?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	     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V			  =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“general node” – may represent each node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two BST-strings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,w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</a:rPr>
              <a:t>:    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≤w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 ↔ 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=w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1 </a:t>
            </a:r>
            <a:r>
              <a:rPr lang="en-US" sz="2800" dirty="0" smtClean="0">
                <a:solidFill>
                  <a:srgbClr val="7030A0"/>
                </a:solidFill>
                <a:latin typeface="Calibri" pitchFamily="34" charset="0"/>
              </a:rPr>
              <a:t>V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2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meet of two different nodes = the empty string.</a:t>
            </a:r>
            <a:endParaRPr lang="en-US" sz="2400" baseline="-25000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BST-strings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1763688" y="2111396"/>
            <a:ext cx="936782" cy="1254888"/>
            <a:chOff x="6012125" y="1628800"/>
            <a:chExt cx="1368186" cy="1758944"/>
          </a:xfrm>
        </p:grpSpPr>
        <p:grpSp>
          <p:nvGrpSpPr>
            <p:cNvPr id="79" name="קבוצה 12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84" name="אליפסה 83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5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0-1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81" name="מחבר מרפקי 80"/>
            <p:cNvCxnSpPr>
              <a:stCxn id="84" idx="4"/>
              <a:endCxn id="82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20517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96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1</a:t>
            </a:r>
            <a:endParaRPr lang="he-IL" b="1" baseline="-25000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563889" y="2111396"/>
            <a:ext cx="1368150" cy="1254888"/>
            <a:chOff x="6012125" y="1628800"/>
            <a:chExt cx="1998206" cy="1758944"/>
          </a:xfrm>
        </p:grpSpPr>
        <p:grpSp>
          <p:nvGrpSpPr>
            <p:cNvPr id="89" name="קבוצה 88"/>
            <p:cNvGrpSpPr/>
            <p:nvPr/>
          </p:nvGrpSpPr>
          <p:grpSpPr>
            <a:xfrm>
              <a:off x="6643137" y="1628800"/>
              <a:ext cx="737174" cy="720000"/>
              <a:chOff x="1309040" y="750954"/>
              <a:chExt cx="995217" cy="617240"/>
            </a:xfrm>
          </p:grpSpPr>
          <p:sp>
            <p:nvSpPr>
              <p:cNvPr id="109" name="אליפסה 108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4-5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0" name="קבוצה 14"/>
            <p:cNvGrpSpPr/>
            <p:nvPr/>
          </p:nvGrpSpPr>
          <p:grpSpPr>
            <a:xfrm>
              <a:off x="6012125" y="2667744"/>
              <a:ext cx="720116" cy="720000"/>
              <a:chOff x="701866" y="1650893"/>
              <a:chExt cx="972187" cy="617240"/>
            </a:xfrm>
          </p:grpSpPr>
          <p:sp>
            <p:nvSpPr>
              <p:cNvPr id="96" name="אליפסה 95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2-2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" name="קבוצה 20"/>
            <p:cNvGrpSpPr/>
            <p:nvPr/>
          </p:nvGrpSpPr>
          <p:grpSpPr>
            <a:xfrm>
              <a:off x="7274150" y="2667744"/>
              <a:ext cx="736181" cy="720000"/>
              <a:chOff x="1994377" y="1650893"/>
              <a:chExt cx="993876" cy="617240"/>
            </a:xfrm>
          </p:grpSpPr>
          <p:sp>
            <p:nvSpPr>
              <p:cNvPr id="94" name="אליפסה 93"/>
              <p:cNvSpPr/>
              <p:nvPr/>
            </p:nvSpPr>
            <p:spPr>
              <a:xfrm>
                <a:off x="20162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אליפסה 22"/>
              <p:cNvSpPr/>
              <p:nvPr/>
            </p:nvSpPr>
            <p:spPr>
              <a:xfrm>
                <a:off x="1994377" y="1741286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6-6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2" name="מחבר מרפקי 91"/>
            <p:cNvCxnSpPr>
              <a:stCxn id="109" idx="4"/>
              <a:endCxn id="94" idx="0"/>
            </p:cNvCxnSpPr>
            <p:nvPr/>
          </p:nvCxnSpPr>
          <p:spPr bwMode="auto">
            <a:xfrm rot="16200000" flipH="1">
              <a:off x="7175850" y="2193262"/>
              <a:ext cx="318944" cy="6300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3" name="מחבר מרפקי 92"/>
            <p:cNvCxnSpPr>
              <a:stCxn id="109" idx="4"/>
              <a:endCxn id="96" idx="0"/>
            </p:cNvCxnSpPr>
            <p:nvPr/>
          </p:nvCxnSpPr>
          <p:spPr bwMode="auto">
            <a:xfrm rot="5400000">
              <a:off x="6536804" y="2184236"/>
              <a:ext cx="318944" cy="6480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TextBox 110"/>
          <p:cNvSpPr txBox="1"/>
          <p:nvPr/>
        </p:nvSpPr>
        <p:spPr>
          <a:xfrm>
            <a:off x="3851921" y="195808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he-IL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19873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n</a:t>
            </a:r>
            <a:r>
              <a:rPr lang="en-US" b="1" baseline="-25000" dirty="0" smtClean="0"/>
              <a:t>3</a:t>
            </a:r>
            <a:endParaRPr lang="he-IL" b="1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44009" y="2678168"/>
            <a:ext cx="4320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grpSp>
        <p:nvGrpSpPr>
          <p:cNvPr id="56" name="קבוצה 55"/>
          <p:cNvGrpSpPr/>
          <p:nvPr/>
        </p:nvGrpSpPr>
        <p:grpSpPr>
          <a:xfrm>
            <a:off x="5796137" y="1916832"/>
            <a:ext cx="1656184" cy="1408196"/>
            <a:chOff x="5796137" y="1916832"/>
            <a:chExt cx="1656184" cy="1408196"/>
          </a:xfrm>
        </p:grpSpPr>
        <p:sp>
          <p:nvSpPr>
            <p:cNvPr id="124" name="אליפסה 123"/>
            <p:cNvSpPr/>
            <p:nvPr/>
          </p:nvSpPr>
          <p:spPr>
            <a:xfrm>
              <a:off x="6383959" y="2070140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0"/>
            <p:cNvSpPr/>
            <p:nvPr/>
          </p:nvSpPr>
          <p:spPr>
            <a:xfrm>
              <a:off x="6372200" y="2145366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4-5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2" name="אליפסה 121"/>
            <p:cNvSpPr/>
            <p:nvPr/>
          </p:nvSpPr>
          <p:spPr>
            <a:xfrm>
              <a:off x="5940232" y="2811357"/>
              <a:ext cx="492977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3" name="אליפסה 13"/>
            <p:cNvSpPr/>
            <p:nvPr/>
          </p:nvSpPr>
          <p:spPr>
            <a:xfrm>
              <a:off x="5940153" y="2886583"/>
              <a:ext cx="432001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0-2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sp>
          <p:nvSpPr>
            <p:cNvPr id="120" name="אליפסה 119"/>
            <p:cNvSpPr/>
            <p:nvPr/>
          </p:nvSpPr>
          <p:spPr>
            <a:xfrm>
              <a:off x="6815327" y="2811357"/>
              <a:ext cx="492976" cy="513671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1" name="אליפסה 22"/>
            <p:cNvSpPr/>
            <p:nvPr/>
          </p:nvSpPr>
          <p:spPr>
            <a:xfrm>
              <a:off x="6804248" y="2886583"/>
              <a:ext cx="468000" cy="3632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dirty="0" smtClean="0">
                  <a:solidFill>
                    <a:srgbClr val="740000"/>
                  </a:solidFill>
                  <a:latin typeface="Calibri" pitchFamily="34" charset="0"/>
                </a:rPr>
                <a:t>6-6</a:t>
              </a:r>
              <a:endParaRPr lang="he-IL" sz="16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  <p:cxnSp>
          <p:nvCxnSpPr>
            <p:cNvPr id="118" name="מחבר מרפקי 117"/>
            <p:cNvCxnSpPr>
              <a:stCxn id="124" idx="4"/>
              <a:endCxn id="120" idx="0"/>
            </p:cNvCxnSpPr>
            <p:nvPr/>
          </p:nvCxnSpPr>
          <p:spPr bwMode="auto">
            <a:xfrm rot="16200000" flipH="1">
              <a:off x="6732359" y="2481900"/>
              <a:ext cx="227545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19" name="מחבר מרפקי 118"/>
            <p:cNvCxnSpPr>
              <a:stCxn id="124" idx="4"/>
              <a:endCxn id="122" idx="0"/>
            </p:cNvCxnSpPr>
            <p:nvPr/>
          </p:nvCxnSpPr>
          <p:spPr bwMode="auto">
            <a:xfrm rot="5400000">
              <a:off x="6294811" y="2475720"/>
              <a:ext cx="227545" cy="44372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6228185" y="191683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96137" y="2564904"/>
              <a:ext cx="43204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 smtClean="0"/>
                <a:t>n</a:t>
              </a:r>
              <a:r>
                <a:rPr lang="el-GR" sz="2000" b="1" i="1" baseline="-25000" dirty="0" smtClean="0">
                  <a:latin typeface="Calibri" pitchFamily="34" charset="0"/>
                </a:rPr>
                <a:t>τ</a:t>
              </a:r>
              <a:endParaRPr lang="he-IL" sz="2000" b="1" i="1" baseline="-25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020273" y="263691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An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set of BST-strings.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Different BST-strings don’t have the same root.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where:</a:t>
            </a:r>
          </a:p>
          <a:p>
            <a:pPr lvl="1"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Meet is defined analogously.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  <a:p>
            <a:pPr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Abstract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2233" y="2132856"/>
            <a:ext cx="6044263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53" y="2685774"/>
            <a:ext cx="588809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212976"/>
            <a:ext cx="53911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b="1" u="sng" dirty="0" smtClean="0">
                <a:solidFill>
                  <a:schemeClr val="tx1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Use function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on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Given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a node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s.t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</a:t>
            </a:r>
            <a:br>
              <a:rPr lang="en-US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(n) = (down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 n[d-d] 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))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down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(null) =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ε</a:t>
            </a: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a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root 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it has no parent in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no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satisfy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s(n’)=(n,…)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s(n’)=(…,n)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/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Only for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without “cycles”. For such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α(S) =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 τ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439766"/>
            <a:ext cx="6580152" cy="114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l-GR" b="1" u="sng" dirty="0" smtClean="0">
                <a:solidFill>
                  <a:schemeClr val="tx1"/>
                </a:solidFill>
                <a:latin typeface="Calibri" pitchFamily="34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– Can be defined automatically by 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Galois Connection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56792"/>
            <a:ext cx="7622052" cy="99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קבוצה 102"/>
          <p:cNvGrpSpPr/>
          <p:nvPr/>
        </p:nvGrpSpPr>
        <p:grpSpPr>
          <a:xfrm>
            <a:off x="2051720" y="2771636"/>
            <a:ext cx="1656184" cy="1408196"/>
            <a:chOff x="2195736" y="2771636"/>
            <a:chExt cx="1656184" cy="1408196"/>
          </a:xfrm>
        </p:grpSpPr>
        <p:grpSp>
          <p:nvGrpSpPr>
            <p:cNvPr id="1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" name="אליפסה 2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" name="אליפסה 2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" name="מחבר מרפקי 21"/>
              <p:cNvCxnSpPr>
                <a:stCxn id="28" idx="4"/>
                <a:endCxn id="2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" name="מחבר מרפקי 22"/>
              <p:cNvCxnSpPr>
                <a:stCxn id="28" idx="4"/>
                <a:endCxn id="2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35496" y="4437112"/>
            <a:ext cx="1656184" cy="1408196"/>
            <a:chOff x="971600" y="4643844"/>
            <a:chExt cx="1656184" cy="1408196"/>
          </a:xfrm>
        </p:grpSpPr>
        <p:grpSp>
          <p:nvGrpSpPr>
            <p:cNvPr id="33" name="קבוצה 32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3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9" name="אליפסה 3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7" name="מחבר מרפקי 36"/>
              <p:cNvCxnSpPr>
                <a:stCxn id="43" idx="4"/>
                <a:endCxn id="3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8" name="מחבר מרפקי 37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49" name="קבוצה 48"/>
          <p:cNvGrpSpPr/>
          <p:nvPr/>
        </p:nvGrpSpPr>
        <p:grpSpPr>
          <a:xfrm>
            <a:off x="1547664" y="5157192"/>
            <a:ext cx="1656184" cy="1408196"/>
            <a:chOff x="971600" y="4643844"/>
            <a:chExt cx="1656184" cy="1408196"/>
          </a:xfrm>
        </p:grpSpPr>
        <p:grpSp>
          <p:nvGrpSpPr>
            <p:cNvPr id="50" name="קבוצה 49"/>
            <p:cNvGrpSpPr/>
            <p:nvPr/>
          </p:nvGrpSpPr>
          <p:grpSpPr>
            <a:xfrm>
              <a:off x="1115616" y="4797152"/>
              <a:ext cx="1368150" cy="1254888"/>
              <a:chOff x="6012125" y="1628800"/>
              <a:chExt cx="1998206" cy="1758944"/>
            </a:xfrm>
          </p:grpSpPr>
          <p:grpSp>
            <p:nvGrpSpPr>
              <p:cNvPr id="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74" name="אליפסה 7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61" name="אליפסה 6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9" name="אליפסה 58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0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7" name="מחבר מרפקי 56"/>
              <p:cNvCxnSpPr>
                <a:stCxn id="74" idx="4"/>
                <a:endCxn id="59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8" name="מחבר מרפקי 57"/>
              <p:cNvCxnSpPr>
                <a:stCxn id="74" idx="4"/>
                <a:endCxn id="6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TextBox 50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76" name="קבוצה 75"/>
          <p:cNvGrpSpPr/>
          <p:nvPr/>
        </p:nvGrpSpPr>
        <p:grpSpPr>
          <a:xfrm>
            <a:off x="3419872" y="4973132"/>
            <a:ext cx="1224136" cy="1408196"/>
            <a:chOff x="1403648" y="4643844"/>
            <a:chExt cx="1224136" cy="1408196"/>
          </a:xfrm>
        </p:grpSpPr>
        <p:grpSp>
          <p:nvGrpSpPr>
            <p:cNvPr id="77" name="קבוצה 49"/>
            <p:cNvGrpSpPr/>
            <p:nvPr/>
          </p:nvGrpSpPr>
          <p:grpSpPr>
            <a:xfrm>
              <a:off x="1547664" y="4797152"/>
              <a:ext cx="936103" cy="1254888"/>
              <a:chOff x="6643137" y="1628800"/>
              <a:chExt cx="1367194" cy="1758944"/>
            </a:xfrm>
          </p:grpSpPr>
          <p:grpSp>
            <p:nvGrpSpPr>
              <p:cNvPr id="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0" name="אליפסה 8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8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86" name="אליפסה 8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84" name="מחבר מרפקי 83"/>
              <p:cNvCxnSpPr>
                <a:stCxn id="90" idx="4"/>
                <a:endCxn id="8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95736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92" name="קבוצה 91"/>
          <p:cNvGrpSpPr/>
          <p:nvPr/>
        </p:nvGrpSpPr>
        <p:grpSpPr>
          <a:xfrm>
            <a:off x="4643329" y="4437112"/>
            <a:ext cx="648751" cy="666979"/>
            <a:chOff x="1403648" y="4643844"/>
            <a:chExt cx="648751" cy="666979"/>
          </a:xfrm>
        </p:grpSpPr>
        <p:grpSp>
          <p:nvGrpSpPr>
            <p:cNvPr id="96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01" name="אליפסה 10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5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grpSp>
        <p:nvGrpSpPr>
          <p:cNvPr id="104" name="קבוצה 103"/>
          <p:cNvGrpSpPr/>
          <p:nvPr/>
        </p:nvGrpSpPr>
        <p:grpSpPr>
          <a:xfrm>
            <a:off x="7019595" y="2668876"/>
            <a:ext cx="1080797" cy="1408196"/>
            <a:chOff x="2195736" y="2771636"/>
            <a:chExt cx="1080797" cy="1408196"/>
          </a:xfrm>
        </p:grpSpPr>
        <p:grpSp>
          <p:nvGrpSpPr>
            <p:cNvPr id="10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8" name="אליפסה 1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16" name="אליפסה 1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13" name="מחבר מרפקי 112"/>
              <p:cNvCxnSpPr>
                <a:stCxn id="118" idx="4"/>
                <a:endCxn id="1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6" name="TextBox 10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36" name="חץ ימינה מחורץ 135"/>
          <p:cNvSpPr/>
          <p:nvPr/>
        </p:nvSpPr>
        <p:spPr bwMode="auto">
          <a:xfrm rot="1709105">
            <a:off x="3818087" y="410782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חץ ימינה מחורץ 136"/>
          <p:cNvSpPr/>
          <p:nvPr/>
        </p:nvSpPr>
        <p:spPr bwMode="auto">
          <a:xfrm rot="8920021">
            <a:off x="1513789" y="4187126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חץ ימינה מחורץ 137"/>
          <p:cNvSpPr/>
          <p:nvPr/>
        </p:nvSpPr>
        <p:spPr bwMode="auto">
          <a:xfrm rot="6337479">
            <a:off x="2294298" y="450259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חץ ימינה מחורץ 138"/>
          <p:cNvSpPr/>
          <p:nvPr/>
        </p:nvSpPr>
        <p:spPr bwMode="auto">
          <a:xfrm rot="3690470">
            <a:off x="3198620" y="4439283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0" name="קבוצה 139"/>
          <p:cNvGrpSpPr/>
          <p:nvPr/>
        </p:nvGrpSpPr>
        <p:grpSpPr>
          <a:xfrm>
            <a:off x="7956376" y="4397068"/>
            <a:ext cx="1080797" cy="1408196"/>
            <a:chOff x="971600" y="4643844"/>
            <a:chExt cx="1080797" cy="1408196"/>
          </a:xfrm>
        </p:grpSpPr>
        <p:grpSp>
          <p:nvGrpSpPr>
            <p:cNvPr id="141" name="קבוצה 140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4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4" name="אליפסה 153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5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8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2" name="אליפסה 151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3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49" name="מחבר מרפקי 148"/>
              <p:cNvCxnSpPr>
                <a:stCxn id="154" idx="4"/>
                <a:endCxn id="152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TextBox 141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</p:grpSp>
      <p:grpSp>
        <p:nvGrpSpPr>
          <p:cNvPr id="156" name="קבוצה 155"/>
          <p:cNvGrpSpPr/>
          <p:nvPr/>
        </p:nvGrpSpPr>
        <p:grpSpPr>
          <a:xfrm>
            <a:off x="5580112" y="4437112"/>
            <a:ext cx="1080797" cy="1408196"/>
            <a:chOff x="971600" y="4643844"/>
            <a:chExt cx="1080797" cy="1408196"/>
          </a:xfrm>
        </p:grpSpPr>
        <p:grpSp>
          <p:nvGrpSpPr>
            <p:cNvPr id="157" name="קבוצה 156"/>
            <p:cNvGrpSpPr/>
            <p:nvPr/>
          </p:nvGrpSpPr>
          <p:grpSpPr>
            <a:xfrm>
              <a:off x="1115615" y="4797152"/>
              <a:ext cx="936782" cy="1254888"/>
              <a:chOff x="6012125" y="1628800"/>
              <a:chExt cx="1368186" cy="1758944"/>
            </a:xfrm>
          </p:grpSpPr>
          <p:grpSp>
            <p:nvGrpSpPr>
              <p:cNvPr id="16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65" name="אליפסה 16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3" name="אליפסה 16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  <a:alpha val="90000"/>
                  </a:schemeClr>
                </a:solidFill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3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2" name="מחבר מרפקי 161"/>
              <p:cNvCxnSpPr>
                <a:stCxn id="165" idx="4"/>
                <a:endCxn id="16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TextBox 157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71600" y="53639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endParaRPr lang="he-IL" baseline="-25000" dirty="0"/>
            </a:p>
          </p:txBody>
        </p:sp>
      </p:grpSp>
      <p:grpSp>
        <p:nvGrpSpPr>
          <p:cNvPr id="167" name="קבוצה 166"/>
          <p:cNvGrpSpPr/>
          <p:nvPr/>
        </p:nvGrpSpPr>
        <p:grpSpPr>
          <a:xfrm>
            <a:off x="7019593" y="5085184"/>
            <a:ext cx="648751" cy="666979"/>
            <a:chOff x="1403648" y="4643844"/>
            <a:chExt cx="648751" cy="666979"/>
          </a:xfrm>
        </p:grpSpPr>
        <p:grpSp>
          <p:nvGrpSpPr>
            <p:cNvPr id="168" name="קבוצה 12"/>
            <p:cNvGrpSpPr/>
            <p:nvPr/>
          </p:nvGrpSpPr>
          <p:grpSpPr>
            <a:xfrm>
              <a:off x="1547664" y="4797152"/>
              <a:ext cx="504735" cy="513671"/>
              <a:chOff x="1309040" y="750954"/>
              <a:chExt cx="995217" cy="617240"/>
            </a:xfrm>
          </p:grpSpPr>
          <p:sp>
            <p:nvSpPr>
              <p:cNvPr id="170" name="אליפסה 169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1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7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1403648" y="464384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 rot="2258411">
            <a:off x="7847854" y="4097149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חץ ימינה מחורץ 172"/>
          <p:cNvSpPr/>
          <p:nvPr/>
        </p:nvSpPr>
        <p:spPr bwMode="auto">
          <a:xfrm rot="8190964">
            <a:off x="6630291" y="4159185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חץ ימינה מחורץ 173"/>
          <p:cNvSpPr/>
          <p:nvPr/>
        </p:nvSpPr>
        <p:spPr bwMode="auto">
          <a:xfrm rot="5400000">
            <a:off x="7200292" y="4310524"/>
            <a:ext cx="504056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6" name="מחבר ישר 175"/>
          <p:cNvCxnSpPr/>
          <p:nvPr/>
        </p:nvCxnSpPr>
        <p:spPr bwMode="auto">
          <a:xfrm>
            <a:off x="5580112" y="2636912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2" grpId="0" animBg="1"/>
      <p:bldP spid="173" grpId="0" animBg="1"/>
      <p:bldP spid="1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concrete transformers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ignore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err="1" smtClean="0">
                <a:solidFill>
                  <a:srgbClr val="7030A0"/>
                </a:solidFill>
                <a:latin typeface="Calibri" pitchFamily="34" charset="0"/>
              </a:rPr>
              <a:t>s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that aren’t valid to the next command.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if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s(n)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is defined,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will ignore 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Create Node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13895"/>
            <a:ext cx="5616624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קבוצה 17"/>
          <p:cNvGrpSpPr/>
          <p:nvPr/>
        </p:nvGrpSpPr>
        <p:grpSpPr>
          <a:xfrm>
            <a:off x="179512" y="3717032"/>
            <a:ext cx="1656184" cy="1404000"/>
            <a:chOff x="2195736" y="2771636"/>
            <a:chExt cx="1656184" cy="1408196"/>
          </a:xfrm>
        </p:grpSpPr>
        <p:grpSp>
          <p:nvGrpSpPr>
            <p:cNvPr id="1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1907027" y="3748996"/>
            <a:ext cx="1080797" cy="1404000"/>
            <a:chOff x="2195736" y="2771636"/>
            <a:chExt cx="1080797" cy="1408196"/>
          </a:xfrm>
        </p:grpSpPr>
        <p:grpSp>
          <p:nvGrpSpPr>
            <p:cNvPr id="3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קבוצה 45"/>
          <p:cNvGrpSpPr/>
          <p:nvPr/>
        </p:nvGrpSpPr>
        <p:grpSpPr>
          <a:xfrm>
            <a:off x="5868144" y="3717032"/>
            <a:ext cx="1656184" cy="1408196"/>
            <a:chOff x="2195736" y="2771636"/>
            <a:chExt cx="1656184" cy="1408196"/>
          </a:xfrm>
        </p:grpSpPr>
        <p:grpSp>
          <p:nvGrpSpPr>
            <p:cNvPr id="4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4-7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5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7595659" y="3748996"/>
            <a:ext cx="1080797" cy="1408196"/>
            <a:chOff x="2195736" y="2771636"/>
            <a:chExt cx="1080797" cy="1408196"/>
          </a:xfrm>
        </p:grpSpPr>
        <p:grpSp>
          <p:nvGrpSpPr>
            <p:cNvPr id="7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7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82" name="אליפסה 8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80" name="אליפסה 7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8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79" name="מחבר מרפקי 78"/>
              <p:cNvCxnSpPr>
                <a:stCxn id="82" idx="4"/>
                <a:endCxn id="8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275856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,7)]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85" name="קבוצה 84"/>
          <p:cNvGrpSpPr/>
          <p:nvPr/>
        </p:nvGrpSpPr>
        <p:grpSpPr>
          <a:xfrm>
            <a:off x="179512" y="5373216"/>
            <a:ext cx="1656184" cy="1404000"/>
            <a:chOff x="2195736" y="2771636"/>
            <a:chExt cx="1656184" cy="1408196"/>
          </a:xfrm>
        </p:grpSpPr>
        <p:grpSp>
          <p:nvGrpSpPr>
            <p:cNvPr id="86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9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99" name="אליפסה 9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97" name="אליפסה 9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92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95" name="אליפסה 9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93" name="מחבר מרפקי 92"/>
              <p:cNvCxnSpPr>
                <a:stCxn id="99" idx="4"/>
                <a:endCxn id="9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94" name="מחבר מרפקי 93"/>
              <p:cNvCxnSpPr>
                <a:stCxn id="99" idx="4"/>
                <a:endCxn id="9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86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01" name="קבוצה 100"/>
          <p:cNvGrpSpPr/>
          <p:nvPr/>
        </p:nvGrpSpPr>
        <p:grpSpPr>
          <a:xfrm>
            <a:off x="1907027" y="5405180"/>
            <a:ext cx="1080797" cy="1404000"/>
            <a:chOff x="2195736" y="2771636"/>
            <a:chExt cx="1080797" cy="1408196"/>
          </a:xfrm>
        </p:grpSpPr>
        <p:grpSp>
          <p:nvGrpSpPr>
            <p:cNvPr id="10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10" name="אליפסה 10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08" name="אליפסה 10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07" name="מחבר מרפקי 106"/>
              <p:cNvCxnSpPr>
                <a:stCxn id="110" idx="4"/>
                <a:endCxn id="10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3" name="TextBox 10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12" name="חץ ימינה מחורץ 11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3" name="קבוצה 112"/>
          <p:cNvGrpSpPr/>
          <p:nvPr/>
        </p:nvGrpSpPr>
        <p:grpSpPr>
          <a:xfrm>
            <a:off x="5580112" y="5373216"/>
            <a:ext cx="1656184" cy="1408196"/>
            <a:chOff x="2195736" y="2771636"/>
            <a:chExt cx="1656184" cy="1408196"/>
          </a:xfrm>
        </p:grpSpPr>
        <p:grpSp>
          <p:nvGrpSpPr>
            <p:cNvPr id="11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1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27" name="אליפסה 12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25" name="אליפסה 12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23" name="אליפסה 12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2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21" name="מחבר מרפקי 120"/>
              <p:cNvCxnSpPr>
                <a:stCxn id="127" idx="4"/>
                <a:endCxn id="12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22" name="מחבר מרפקי 121"/>
              <p:cNvCxnSpPr>
                <a:stCxn id="127" idx="4"/>
                <a:endCxn id="12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5" name="TextBox 11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he-IL" baseline="-250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</p:grpSp>
      <p:grpSp>
        <p:nvGrpSpPr>
          <p:cNvPr id="129" name="קבוצה 128"/>
          <p:cNvGrpSpPr/>
          <p:nvPr/>
        </p:nvGrpSpPr>
        <p:grpSpPr>
          <a:xfrm>
            <a:off x="7092280" y="5405180"/>
            <a:ext cx="1080797" cy="1408196"/>
            <a:chOff x="2195736" y="2771636"/>
            <a:chExt cx="1080797" cy="1408196"/>
          </a:xfrm>
        </p:grpSpPr>
        <p:grpSp>
          <p:nvGrpSpPr>
            <p:cNvPr id="13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38" name="אליפסה 13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36" name="אליפסה 13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35" name="מחבר מרפקי 134"/>
              <p:cNvCxnSpPr>
                <a:stCxn id="138" idx="4"/>
                <a:endCxn id="13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1" name="TextBox 13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he-IL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l-GR" baseline="-25000" dirty="0" smtClean="0">
                  <a:latin typeface="Calibri" pitchFamily="34" charset="0"/>
                </a:rPr>
                <a:t>τ</a:t>
              </a:r>
              <a:endParaRPr lang="he-IL" baseline="-25000" dirty="0">
                <a:latin typeface="Calibri" pitchFamily="34" charset="0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3275856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,3)]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522920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4" name="קבוצה 143"/>
          <p:cNvGrpSpPr/>
          <p:nvPr/>
        </p:nvGrpSpPr>
        <p:grpSpPr>
          <a:xfrm>
            <a:off x="8316416" y="5405180"/>
            <a:ext cx="648749" cy="666979"/>
            <a:chOff x="2627784" y="2771636"/>
            <a:chExt cx="648749" cy="666979"/>
          </a:xfrm>
        </p:grpSpPr>
        <p:grpSp>
          <p:nvGrpSpPr>
            <p:cNvPr id="148" name="קבוצה 12"/>
            <p:cNvGrpSpPr/>
            <p:nvPr/>
          </p:nvGrpSpPr>
          <p:grpSpPr>
            <a:xfrm>
              <a:off x="2771798" y="2924944"/>
              <a:ext cx="504735" cy="513671"/>
              <a:chOff x="1309040" y="750954"/>
              <a:chExt cx="995217" cy="617240"/>
            </a:xfrm>
          </p:grpSpPr>
          <p:sp>
            <p:nvSpPr>
              <p:cNvPr id="153" name="אליפסה 152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4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3-3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he-IL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 fontScale="92500" lnSpcReduction="10000"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the set-commands, we define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replacement functions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2">
              <a:buSzPct val="80000"/>
              <a:buNone/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words: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reL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left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reR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joins the existing right children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w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reV</a:t>
            </a:r>
            <a:r>
              <a:rPr lang="en-US" sz="2400" i="1" baseline="-25000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joins or replaces the existing value of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with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Replacement Functions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44824"/>
            <a:ext cx="896448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64196"/>
            <a:ext cx="6210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l-GR" sz="2800" i="1" dirty="0" smtClean="0">
                <a:solidFill>
                  <a:srgbClr val="7030A0"/>
                </a:solidFill>
                <a:latin typeface="Calibri" pitchFamily="34" charset="0"/>
              </a:rPr>
              <a:t>ω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’=treeof</a:t>
            </a:r>
            <a:r>
              <a:rPr lang="en-US" sz="2800" i="1" baseline="-25000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(n’)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611560" y="2388924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2123051" y="2420888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30369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2" name="קבוצה 45"/>
          <p:cNvGrpSpPr/>
          <p:nvPr/>
        </p:nvGrpSpPr>
        <p:grpSpPr>
          <a:xfrm>
            <a:off x="5868144" y="2420888"/>
            <a:ext cx="1656184" cy="1408196"/>
            <a:chOff x="2195736" y="2771636"/>
            <a:chExt cx="1656184" cy="1408196"/>
          </a:xfrm>
        </p:grpSpPr>
        <p:grpSp>
          <p:nvGrpSpPr>
            <p:cNvPr id="1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60" name="אליפסה 5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6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58" name="אליפסה 5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56" name="אליפסה 5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5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54" name="מחבר מרפקי 53"/>
              <p:cNvCxnSpPr>
                <a:stCxn id="60" idx="4"/>
                <a:endCxn id="5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55" name="מחבר מרפקי 54"/>
              <p:cNvCxnSpPr>
                <a:stCxn id="60" idx="4"/>
                <a:endCxn id="5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492128" y="26769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93305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2" name="קבוצה 84"/>
          <p:cNvGrpSpPr/>
          <p:nvPr/>
        </p:nvGrpSpPr>
        <p:grpSpPr>
          <a:xfrm>
            <a:off x="179512" y="5445224"/>
            <a:ext cx="1656184" cy="1404000"/>
            <a:chOff x="2195736" y="2771636"/>
            <a:chExt cx="1656184" cy="1408196"/>
          </a:xfrm>
        </p:grpSpPr>
        <p:grpSp>
          <p:nvGrpSpPr>
            <p:cNvPr id="143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1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59" name="אליפסה 1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57" name="אליפסה 1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155" name="אליפסה 154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6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51" name="מחבר מרפקי 150"/>
              <p:cNvCxnSpPr>
                <a:stCxn id="159" idx="4"/>
                <a:endCxn id="155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152" name="מחבר מרפקי 151"/>
              <p:cNvCxnSpPr>
                <a:stCxn id="159" idx="4"/>
                <a:endCxn id="1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4" name="TextBox 14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61" name="קבוצה 100"/>
          <p:cNvGrpSpPr/>
          <p:nvPr/>
        </p:nvGrpSpPr>
        <p:grpSpPr>
          <a:xfrm>
            <a:off x="1907027" y="5477188"/>
            <a:ext cx="1080797" cy="1404000"/>
            <a:chOff x="2195736" y="2771636"/>
            <a:chExt cx="1080797" cy="1408196"/>
          </a:xfrm>
        </p:grpSpPr>
        <p:grpSp>
          <p:nvGrpSpPr>
            <p:cNvPr id="162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6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170" name="אליפסה 1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168" name="אליפסה 1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167" name="מחבר מרפקי 166"/>
              <p:cNvCxnSpPr>
                <a:stCxn id="170" idx="4"/>
                <a:endCxn id="1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72" name="חץ ימינה מחורץ 171"/>
          <p:cNvSpPr/>
          <p:nvPr/>
        </p:nvSpPr>
        <p:spPr bwMode="auto">
          <a:xfrm>
            <a:off x="3275856" y="6093296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733256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2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7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517232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33"/>
          <p:cNvGrpSpPr/>
          <p:nvPr/>
        </p:nvGrpSpPr>
        <p:grpSpPr>
          <a:xfrm>
            <a:off x="35496" y="2425086"/>
            <a:ext cx="648749" cy="664990"/>
            <a:chOff x="2627784" y="2771636"/>
            <a:chExt cx="648749" cy="666977"/>
          </a:xfrm>
        </p:grpSpPr>
        <p:grpSp>
          <p:nvGrpSpPr>
            <p:cNvPr id="211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16" name="אליפסה 21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7" name="קבוצה 226"/>
          <p:cNvGrpSpPr/>
          <p:nvPr/>
        </p:nvGrpSpPr>
        <p:grpSpPr>
          <a:xfrm>
            <a:off x="7535329" y="1700808"/>
            <a:ext cx="1429159" cy="2128276"/>
            <a:chOff x="7463321" y="1844824"/>
            <a:chExt cx="1429159" cy="2128276"/>
          </a:xfrm>
        </p:grpSpPr>
        <p:grpSp>
          <p:nvGrpSpPr>
            <p:cNvPr id="19" name="קבוצה 12"/>
            <p:cNvGrpSpPr/>
            <p:nvPr/>
          </p:nvGrpSpPr>
          <p:grpSpPr>
            <a:xfrm>
              <a:off x="8387745" y="1998132"/>
              <a:ext cx="504735" cy="513671"/>
              <a:chOff x="1309040" y="750954"/>
              <a:chExt cx="995217" cy="617240"/>
            </a:xfrm>
          </p:grpSpPr>
          <p:sp>
            <p:nvSpPr>
              <p:cNvPr id="82" name="אליפסה 81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3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3" name="קבוצה 14"/>
            <p:cNvGrpSpPr/>
            <p:nvPr/>
          </p:nvGrpSpPr>
          <p:grpSpPr>
            <a:xfrm>
              <a:off x="8039384" y="2739349"/>
              <a:ext cx="493056" cy="513671"/>
              <a:chOff x="701866" y="1650893"/>
              <a:chExt cx="972187" cy="617240"/>
            </a:xfrm>
          </p:grpSpPr>
          <p:sp>
            <p:nvSpPr>
              <p:cNvPr id="80" name="אליפסה 79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1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9" name="מחבר מרפקי 78"/>
            <p:cNvCxnSpPr>
              <a:stCxn id="82" idx="4"/>
              <a:endCxn id="80" idx="0"/>
            </p:cNvCxnSpPr>
            <p:nvPr/>
          </p:nvCxnSpPr>
          <p:spPr bwMode="auto">
            <a:xfrm rot="5400000">
              <a:off x="8352199" y="2445556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8243731" y="184482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683" y="256490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0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cxnSp>
          <p:nvCxnSpPr>
            <p:cNvPr id="218" name="מחבר מרפקי 217"/>
            <p:cNvCxnSpPr>
              <a:stCxn id="80" idx="4"/>
              <a:endCxn id="222" idx="0"/>
            </p:cNvCxnSpPr>
            <p:nvPr/>
          </p:nvCxnSpPr>
          <p:spPr bwMode="auto">
            <a:xfrm rot="5400000">
              <a:off x="7966724" y="3140200"/>
              <a:ext cx="206409" cy="4320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1" name="קבוצה 14"/>
            <p:cNvGrpSpPr/>
            <p:nvPr/>
          </p:nvGrpSpPr>
          <p:grpSpPr>
            <a:xfrm>
              <a:off x="7607336" y="3459429"/>
              <a:ext cx="493056" cy="513671"/>
              <a:chOff x="701866" y="1650893"/>
              <a:chExt cx="972187" cy="617240"/>
            </a:xfrm>
          </p:grpSpPr>
          <p:sp>
            <p:nvSpPr>
              <p:cNvPr id="222" name="אליפסה 221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3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7463321" y="3284984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28" name="קבוצה 17"/>
          <p:cNvGrpSpPr/>
          <p:nvPr/>
        </p:nvGrpSpPr>
        <p:grpSpPr>
          <a:xfrm>
            <a:off x="611560" y="4045108"/>
            <a:ext cx="1656184" cy="1404000"/>
            <a:chOff x="2195736" y="2771636"/>
            <a:chExt cx="1656184" cy="1408196"/>
          </a:xfrm>
        </p:grpSpPr>
        <p:grpSp>
          <p:nvGrpSpPr>
            <p:cNvPr id="229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2" name="אליפסה 24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0" name="אליפסה 23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5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38" name="אליפסה 23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36" name="מחבר מרפקי 235"/>
              <p:cNvCxnSpPr>
                <a:stCxn id="242" idx="4"/>
                <a:endCxn id="23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37" name="מחבר מרפקי 236"/>
              <p:cNvCxnSpPr>
                <a:stCxn id="242" idx="4"/>
                <a:endCxn id="24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0" name="TextBox 22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4" name="קבוצה 33"/>
          <p:cNvGrpSpPr/>
          <p:nvPr/>
        </p:nvGrpSpPr>
        <p:grpSpPr>
          <a:xfrm>
            <a:off x="2123051" y="4077072"/>
            <a:ext cx="1080797" cy="1404000"/>
            <a:chOff x="2195736" y="2771636"/>
            <a:chExt cx="1080797" cy="1408196"/>
          </a:xfrm>
        </p:grpSpPr>
        <p:grpSp>
          <p:nvGrpSpPr>
            <p:cNvPr id="245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3" name="אליפסה 25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1" name="אליפסה 25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0" name="מחבר מרפקי 249"/>
              <p:cNvCxnSpPr>
                <a:stCxn id="253" idx="4"/>
                <a:endCxn id="25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6" name="TextBox 24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55" name="חץ ימינה מחורץ 254"/>
          <p:cNvSpPr/>
          <p:nvPr/>
        </p:nvSpPr>
        <p:spPr bwMode="auto">
          <a:xfrm>
            <a:off x="3275856" y="4693180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56" name="קבוצה 45"/>
          <p:cNvGrpSpPr/>
          <p:nvPr/>
        </p:nvGrpSpPr>
        <p:grpSpPr>
          <a:xfrm>
            <a:off x="5868144" y="4077072"/>
            <a:ext cx="1656184" cy="1408196"/>
            <a:chOff x="2195736" y="2771636"/>
            <a:chExt cx="1656184" cy="1408196"/>
          </a:xfrm>
        </p:grpSpPr>
        <p:grpSp>
          <p:nvGrpSpPr>
            <p:cNvPr id="25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0" name="אליפסה 26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2" name="קבוצה 261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68" name="אליפסה 26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66" name="אליפסה 26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4" name="מחבר מרפקי 263"/>
              <p:cNvCxnSpPr>
                <a:stCxn id="270" idx="4"/>
                <a:endCxn id="26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65" name="מחבר מרפקי 264"/>
              <p:cNvCxnSpPr>
                <a:stCxn id="270" idx="4"/>
                <a:endCxn id="26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8" name="TextBox 25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1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419872" y="4333140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0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 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273" name="קבוצה 33"/>
          <p:cNvGrpSpPr/>
          <p:nvPr/>
        </p:nvGrpSpPr>
        <p:grpSpPr>
          <a:xfrm>
            <a:off x="35496" y="4081270"/>
            <a:ext cx="648749" cy="664990"/>
            <a:chOff x="2627784" y="2771636"/>
            <a:chExt cx="648749" cy="666977"/>
          </a:xfrm>
        </p:grpSpPr>
        <p:grpSp>
          <p:nvGrpSpPr>
            <p:cNvPr id="274" name="קבוצה 12"/>
            <p:cNvGrpSpPr/>
            <p:nvPr/>
          </p:nvGrpSpPr>
          <p:grpSpPr>
            <a:xfrm>
              <a:off x="2771798" y="2924942"/>
              <a:ext cx="504735" cy="513671"/>
              <a:chOff x="1309040" y="750954"/>
              <a:chExt cx="995217" cy="617240"/>
            </a:xfrm>
          </p:grpSpPr>
          <p:sp>
            <p:nvSpPr>
              <p:cNvPr id="276" name="אליפסה 275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7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75" name="TextBox 27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4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4" name="קבוצה 203"/>
          <p:cNvGrpSpPr/>
          <p:nvPr/>
        </p:nvGrpSpPr>
        <p:grpSpPr>
          <a:xfrm>
            <a:off x="7883691" y="3356992"/>
            <a:ext cx="1080797" cy="2128276"/>
            <a:chOff x="7883691" y="3356992"/>
            <a:chExt cx="1080797" cy="2128276"/>
          </a:xfrm>
        </p:grpSpPr>
        <p:grpSp>
          <p:nvGrpSpPr>
            <p:cNvPr id="279" name="קבוצה 12"/>
            <p:cNvGrpSpPr/>
            <p:nvPr/>
          </p:nvGrpSpPr>
          <p:grpSpPr>
            <a:xfrm>
              <a:off x="8459753" y="3510300"/>
              <a:ext cx="504735" cy="513671"/>
              <a:chOff x="1309040" y="750954"/>
              <a:chExt cx="995217" cy="617240"/>
            </a:xfrm>
          </p:grpSpPr>
          <p:sp>
            <p:nvSpPr>
              <p:cNvPr id="291" name="אליפסה 290"/>
              <p:cNvSpPr/>
              <p:nvPr/>
            </p:nvSpPr>
            <p:spPr>
              <a:xfrm>
                <a:off x="1332226" y="750954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2" name="אליפסה 10"/>
              <p:cNvSpPr/>
              <p:nvPr/>
            </p:nvSpPr>
            <p:spPr>
              <a:xfrm>
                <a:off x="1309040" y="841347"/>
                <a:ext cx="922784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6-9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80" name="קבוצה 14"/>
            <p:cNvGrpSpPr/>
            <p:nvPr/>
          </p:nvGrpSpPr>
          <p:grpSpPr>
            <a:xfrm>
              <a:off x="8111392" y="4251517"/>
              <a:ext cx="493056" cy="513671"/>
              <a:chOff x="701866" y="1650893"/>
              <a:chExt cx="972187" cy="617240"/>
            </a:xfrm>
          </p:grpSpPr>
          <p:sp>
            <p:nvSpPr>
              <p:cNvPr id="289" name="אליפסה 288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0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1-4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81" name="מחבר מרפקי 280"/>
            <p:cNvCxnSpPr>
              <a:stCxn id="291" idx="4"/>
              <a:endCxn id="289" idx="0"/>
            </p:cNvCxnSpPr>
            <p:nvPr/>
          </p:nvCxnSpPr>
          <p:spPr bwMode="auto">
            <a:xfrm rot="5400000">
              <a:off x="8424207" y="3957724"/>
              <a:ext cx="227546" cy="360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2" name="TextBox 281"/>
            <p:cNvSpPr txBox="1"/>
            <p:nvPr/>
          </p:nvSpPr>
          <p:spPr>
            <a:xfrm>
              <a:off x="8315739" y="335699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883691" y="407707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84" name="מחבר מרפקי 283"/>
            <p:cNvCxnSpPr>
              <a:stCxn id="289" idx="4"/>
              <a:endCxn id="287" idx="0"/>
            </p:cNvCxnSpPr>
            <p:nvPr/>
          </p:nvCxnSpPr>
          <p:spPr bwMode="auto">
            <a:xfrm rot="16200000" flipH="1">
              <a:off x="8429276" y="4693872"/>
              <a:ext cx="206409" cy="3490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5" name="קבוצה 14"/>
            <p:cNvGrpSpPr/>
            <p:nvPr/>
          </p:nvGrpSpPr>
          <p:grpSpPr>
            <a:xfrm>
              <a:off x="8460432" y="4971597"/>
              <a:ext cx="493056" cy="513671"/>
              <a:chOff x="701866" y="1650893"/>
              <a:chExt cx="972187" cy="617240"/>
            </a:xfrm>
          </p:grpSpPr>
          <p:sp>
            <p:nvSpPr>
              <p:cNvPr id="287" name="אליפסה 286"/>
              <p:cNvSpPr/>
              <p:nvPr/>
            </p:nvSpPr>
            <p:spPr>
              <a:xfrm>
                <a:off x="702022" y="1650893"/>
                <a:ext cx="972031" cy="617240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8" name="אליפסה 13"/>
              <p:cNvSpPr/>
              <p:nvPr/>
            </p:nvSpPr>
            <p:spPr>
              <a:xfrm>
                <a:off x="701866" y="1741286"/>
                <a:ext cx="851801" cy="4364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1">
                <a:noAutofit/>
              </a:bodyPr>
              <a:lstStyle/>
              <a:p>
                <a:pPr algn="ctr" defTabSz="889000" rtl="1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srgbClr val="740000"/>
                    </a:solidFill>
                    <a:latin typeface="Calibri" pitchFamily="34" charset="0"/>
                  </a:rPr>
                  <a:t>0-0</a:t>
                </a:r>
                <a:endParaRPr lang="he-IL" sz="1600" b="1" dirty="0">
                  <a:solidFill>
                    <a:srgbClr val="74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8244408" y="479715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4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293" name="קבוצה 84"/>
          <p:cNvGrpSpPr/>
          <p:nvPr/>
        </p:nvGrpSpPr>
        <p:grpSpPr>
          <a:xfrm>
            <a:off x="5868144" y="5445224"/>
            <a:ext cx="1656184" cy="1404000"/>
            <a:chOff x="2195736" y="2771636"/>
            <a:chExt cx="1656184" cy="1408196"/>
          </a:xfrm>
        </p:grpSpPr>
        <p:grpSp>
          <p:nvGrpSpPr>
            <p:cNvPr id="29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9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07" name="אליפסה 30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5" name="אליפסה 30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03" name="אליפסה 30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01" name="מחבר מרפקי 300"/>
              <p:cNvCxnSpPr>
                <a:stCxn id="307" idx="4"/>
                <a:endCxn id="30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02" name="מחבר מרפקי 301"/>
              <p:cNvCxnSpPr>
                <a:stCxn id="307" idx="4"/>
                <a:endCxn id="30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5" name="TextBox 29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9" name="קבוצה 100"/>
          <p:cNvGrpSpPr/>
          <p:nvPr/>
        </p:nvGrpSpPr>
        <p:grpSpPr>
          <a:xfrm>
            <a:off x="7595659" y="5477188"/>
            <a:ext cx="1080797" cy="1404000"/>
            <a:chOff x="2195736" y="2771636"/>
            <a:chExt cx="1080797" cy="1408196"/>
          </a:xfrm>
        </p:grpSpPr>
        <p:grpSp>
          <p:nvGrpSpPr>
            <p:cNvPr id="31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1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18" name="אליפסה 31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16" name="אליפסה 31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15" name="מחבר מרפקי 314"/>
              <p:cNvCxnSpPr>
                <a:stCxn id="318" idx="4"/>
                <a:endCxn id="31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1" name="TextBox 31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920" y="1628800"/>
            <a:ext cx="5486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an abstract state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 – Setters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קבוצה 17"/>
          <p:cNvGrpSpPr/>
          <p:nvPr/>
        </p:nvGrpSpPr>
        <p:grpSpPr>
          <a:xfrm>
            <a:off x="179512" y="2132856"/>
            <a:ext cx="1656184" cy="1404000"/>
            <a:chOff x="2195736" y="2771636"/>
            <a:chExt cx="1656184" cy="1408196"/>
          </a:xfrm>
        </p:grpSpPr>
        <p:grpSp>
          <p:nvGrpSpPr>
            <p:cNvPr id="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5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6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0" name="אליפסה 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7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8" name="אליפסה 27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9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" name="מחבר מרפקי 25"/>
              <p:cNvCxnSpPr>
                <a:stCxn id="32" idx="4"/>
                <a:endCxn id="28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" name="מחבר מרפקי 26"/>
              <p:cNvCxnSpPr>
                <a:stCxn id="32" idx="4"/>
                <a:endCxn id="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TextBox 19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קבוצה 33"/>
          <p:cNvGrpSpPr/>
          <p:nvPr/>
        </p:nvGrpSpPr>
        <p:grpSpPr>
          <a:xfrm>
            <a:off x="1907027" y="2164820"/>
            <a:ext cx="1080797" cy="1404000"/>
            <a:chOff x="2195736" y="2771636"/>
            <a:chExt cx="1080797" cy="1408196"/>
          </a:xfrm>
        </p:grpSpPr>
        <p:grpSp>
          <p:nvGrpSpPr>
            <p:cNvPr id="9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10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43" name="אליפסה 42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4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11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41" name="אליפסה 40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40" name="מחבר מרפקי 39"/>
              <p:cNvCxnSpPr>
                <a:stCxn id="43" idx="4"/>
                <a:endCxn id="41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45" name="חץ ימינה מחורץ 44"/>
          <p:cNvSpPr/>
          <p:nvPr/>
        </p:nvSpPr>
        <p:spPr bwMode="auto">
          <a:xfrm>
            <a:off x="3275856" y="278092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92128" y="242088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,5)]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2" name="חץ ימינה מחורץ 111"/>
          <p:cNvSpPr/>
          <p:nvPr/>
        </p:nvSpPr>
        <p:spPr bwMode="auto">
          <a:xfrm>
            <a:off x="3275856" y="4365104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492128" y="400506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141" name="מחבר ישר 140"/>
          <p:cNvCxnSpPr/>
          <p:nvPr/>
        </p:nvCxnSpPr>
        <p:spPr bwMode="auto">
          <a:xfrm>
            <a:off x="179512" y="3789040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חץ ימינה מחורץ 171"/>
          <p:cNvSpPr/>
          <p:nvPr/>
        </p:nvSpPr>
        <p:spPr bwMode="auto">
          <a:xfrm>
            <a:off x="3275856" y="6021288"/>
            <a:ext cx="223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492128" y="5661248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(n</a:t>
            </a:r>
            <a:r>
              <a:rPr lang="en-US" sz="2000" i="1" baseline="-25000" dirty="0" smtClean="0">
                <a:solidFill>
                  <a:srgbClr val="7030A0"/>
                </a:solidFill>
                <a:latin typeface="Calibri" pitchFamily="34" charset="0"/>
              </a:rPr>
              <a:t>4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,0)]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cxnSp>
        <p:nvCxnSpPr>
          <p:cNvPr id="201" name="מחבר ישר 200"/>
          <p:cNvCxnSpPr/>
          <p:nvPr/>
        </p:nvCxnSpPr>
        <p:spPr bwMode="auto">
          <a:xfrm>
            <a:off x="179512" y="5373216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07" name="קבוצה 17"/>
          <p:cNvGrpSpPr/>
          <p:nvPr/>
        </p:nvGrpSpPr>
        <p:grpSpPr>
          <a:xfrm>
            <a:off x="5868144" y="2132856"/>
            <a:ext cx="1656184" cy="1404000"/>
            <a:chOff x="2195736" y="2771636"/>
            <a:chExt cx="1656184" cy="1408196"/>
          </a:xfrm>
        </p:grpSpPr>
        <p:grpSp>
          <p:nvGrpSpPr>
            <p:cNvPr id="208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12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21" name="אליפסה 22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3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19" name="אליפסה 21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2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14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17" name="אליפסה 216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8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15" name="מחבר מרפקי 214"/>
              <p:cNvCxnSpPr>
                <a:stCxn id="221" idx="4"/>
                <a:endCxn id="217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16" name="מחבר מרפקי 215"/>
              <p:cNvCxnSpPr>
                <a:stCxn id="221" idx="4"/>
                <a:endCxn id="21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TextBox 20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3" name="קבוצה 33"/>
          <p:cNvGrpSpPr/>
          <p:nvPr/>
        </p:nvGrpSpPr>
        <p:grpSpPr>
          <a:xfrm>
            <a:off x="7595659" y="2164820"/>
            <a:ext cx="1080797" cy="1404000"/>
            <a:chOff x="2195736" y="2771636"/>
            <a:chExt cx="1080797" cy="1408196"/>
          </a:xfrm>
        </p:grpSpPr>
        <p:grpSp>
          <p:nvGrpSpPr>
            <p:cNvPr id="224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27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32" name="אליפסה 231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3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5-5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28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30" name="אליפסה 229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1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9" name="מחבר מרפקי 228"/>
              <p:cNvCxnSpPr>
                <a:stCxn id="232" idx="4"/>
                <a:endCxn id="230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34" name="קבוצה 17"/>
          <p:cNvGrpSpPr/>
          <p:nvPr/>
        </p:nvGrpSpPr>
        <p:grpSpPr>
          <a:xfrm>
            <a:off x="179512" y="3861048"/>
            <a:ext cx="1656184" cy="1404000"/>
            <a:chOff x="2195736" y="2771636"/>
            <a:chExt cx="1656184" cy="1408196"/>
          </a:xfrm>
        </p:grpSpPr>
        <p:grpSp>
          <p:nvGrpSpPr>
            <p:cNvPr id="235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39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48" name="אליפסה 24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0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46" name="אליפסה 24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1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44" name="אליפסה 243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45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42" name="מחבר מרפקי 241"/>
              <p:cNvCxnSpPr>
                <a:stCxn id="248" idx="4"/>
                <a:endCxn id="244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43" name="מחבר מרפקי 242"/>
              <p:cNvCxnSpPr>
                <a:stCxn id="248" idx="4"/>
                <a:endCxn id="24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6" name="TextBox 235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0" name="קבוצה 33"/>
          <p:cNvGrpSpPr/>
          <p:nvPr/>
        </p:nvGrpSpPr>
        <p:grpSpPr>
          <a:xfrm>
            <a:off x="1907027" y="3893012"/>
            <a:ext cx="1080797" cy="1404000"/>
            <a:chOff x="2195736" y="2771636"/>
            <a:chExt cx="1080797" cy="1408196"/>
          </a:xfrm>
        </p:grpSpPr>
        <p:grpSp>
          <p:nvGrpSpPr>
            <p:cNvPr id="251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54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59" name="אליפסה 258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60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5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57" name="אליפסה 256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8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56" name="מחבר מרפקי 255"/>
              <p:cNvCxnSpPr>
                <a:stCxn id="259" idx="4"/>
                <a:endCxn id="257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2" name="TextBox 251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61" name="קבוצה 17"/>
          <p:cNvGrpSpPr/>
          <p:nvPr/>
        </p:nvGrpSpPr>
        <p:grpSpPr>
          <a:xfrm>
            <a:off x="179512" y="5377412"/>
            <a:ext cx="1656184" cy="1404000"/>
            <a:chOff x="2195736" y="2771636"/>
            <a:chExt cx="1656184" cy="1408196"/>
          </a:xfrm>
        </p:grpSpPr>
        <p:grpSp>
          <p:nvGrpSpPr>
            <p:cNvPr id="262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26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75" name="אליפסה 274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6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73" name="אליפסה 272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4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8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271" name="אליפסה 270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2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69" name="מחבר מרפקי 268"/>
              <p:cNvCxnSpPr>
                <a:stCxn id="275" idx="4"/>
                <a:endCxn id="271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270" name="מחבר מרפקי 269"/>
              <p:cNvCxnSpPr>
                <a:stCxn id="275" idx="4"/>
                <a:endCxn id="273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3" name="TextBox 262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7" name="קבוצה 33"/>
          <p:cNvGrpSpPr/>
          <p:nvPr/>
        </p:nvGrpSpPr>
        <p:grpSpPr>
          <a:xfrm>
            <a:off x="1907027" y="5409376"/>
            <a:ext cx="1080797" cy="1404000"/>
            <a:chOff x="2195736" y="2771636"/>
            <a:chExt cx="1080797" cy="1408196"/>
          </a:xfrm>
        </p:grpSpPr>
        <p:grpSp>
          <p:nvGrpSpPr>
            <p:cNvPr id="278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28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286" name="אליפסה 285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7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284" name="אליפסה 283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85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283" name="מחבר מרפקי 282"/>
              <p:cNvCxnSpPr>
                <a:stCxn id="286" idx="4"/>
                <a:endCxn id="284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9" name="TextBox 278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16" name="קבוצה 17"/>
          <p:cNvGrpSpPr/>
          <p:nvPr/>
        </p:nvGrpSpPr>
        <p:grpSpPr>
          <a:xfrm>
            <a:off x="5940152" y="5377412"/>
            <a:ext cx="1656184" cy="1404000"/>
            <a:chOff x="2195736" y="2771636"/>
            <a:chExt cx="1656184" cy="1408196"/>
          </a:xfrm>
        </p:grpSpPr>
        <p:grpSp>
          <p:nvGrpSpPr>
            <p:cNvPr id="317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21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30" name="אליפסה 329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1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2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28" name="אליפסה 327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9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23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26" name="אליפסה 325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7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24" name="מחבר מרפקי 323"/>
              <p:cNvCxnSpPr>
                <a:stCxn id="330" idx="4"/>
                <a:endCxn id="326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25" name="מחבר מרפקי 324"/>
              <p:cNvCxnSpPr>
                <a:stCxn id="330" idx="4"/>
                <a:endCxn id="328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8" name="TextBox 317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2" name="קבוצה 33"/>
          <p:cNvGrpSpPr/>
          <p:nvPr/>
        </p:nvGrpSpPr>
        <p:grpSpPr>
          <a:xfrm>
            <a:off x="7667667" y="5409376"/>
            <a:ext cx="1080797" cy="1404000"/>
            <a:chOff x="2195736" y="2771636"/>
            <a:chExt cx="1080797" cy="1408196"/>
          </a:xfrm>
        </p:grpSpPr>
        <p:grpSp>
          <p:nvGrpSpPr>
            <p:cNvPr id="333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36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41" name="אליפסה 340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2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37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39" name="אליפסה 338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0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1-4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38" name="מחבר מרפקי 337"/>
              <p:cNvCxnSpPr>
                <a:stCxn id="341" idx="4"/>
                <a:endCxn id="339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4" name="TextBox 333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  <a:latin typeface="+mj-lt"/>
                </a:rPr>
                <a:t>3</a:t>
              </a:r>
              <a:endParaRPr lang="he-IL" baseline="-250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343" name="קבוצה 17"/>
          <p:cNvGrpSpPr/>
          <p:nvPr/>
        </p:nvGrpSpPr>
        <p:grpSpPr>
          <a:xfrm>
            <a:off x="5940152" y="3865244"/>
            <a:ext cx="1656184" cy="1404000"/>
            <a:chOff x="2195736" y="2771636"/>
            <a:chExt cx="1656184" cy="1408196"/>
          </a:xfrm>
        </p:grpSpPr>
        <p:grpSp>
          <p:nvGrpSpPr>
            <p:cNvPr id="344" name="קבוצה 17"/>
            <p:cNvGrpSpPr/>
            <p:nvPr/>
          </p:nvGrpSpPr>
          <p:grpSpPr>
            <a:xfrm>
              <a:off x="2339752" y="2924944"/>
              <a:ext cx="1368150" cy="1254888"/>
              <a:chOff x="6012125" y="1628800"/>
              <a:chExt cx="1998206" cy="1758944"/>
            </a:xfrm>
          </p:grpSpPr>
          <p:grpSp>
            <p:nvGrpSpPr>
              <p:cNvPr id="348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57" name="אליפסה 356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8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4-5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49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55" name="אליפסה 354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6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0-2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0" name="קבוצה 20"/>
              <p:cNvGrpSpPr/>
              <p:nvPr/>
            </p:nvGrpSpPr>
            <p:grpSpPr>
              <a:xfrm>
                <a:off x="7274150" y="2667744"/>
                <a:ext cx="736181" cy="720000"/>
                <a:chOff x="1994377" y="1650893"/>
                <a:chExt cx="993876" cy="617240"/>
              </a:xfrm>
            </p:grpSpPr>
            <p:sp>
              <p:nvSpPr>
                <p:cNvPr id="353" name="אליפסה 352"/>
                <p:cNvSpPr/>
                <p:nvPr/>
              </p:nvSpPr>
              <p:spPr>
                <a:xfrm>
                  <a:off x="20162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4" name="אליפסה 22"/>
                <p:cNvSpPr/>
                <p:nvPr/>
              </p:nvSpPr>
              <p:spPr>
                <a:xfrm>
                  <a:off x="1994377" y="1741286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6-6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51" name="מחבר מרפקי 350"/>
              <p:cNvCxnSpPr>
                <a:stCxn id="357" idx="4"/>
                <a:endCxn id="353" idx="0"/>
              </p:cNvCxnSpPr>
              <p:nvPr/>
            </p:nvCxnSpPr>
            <p:spPr bwMode="auto">
              <a:xfrm rot="16200000" flipH="1">
                <a:off x="7175850" y="2193262"/>
                <a:ext cx="318944" cy="630020"/>
              </a:xfrm>
              <a:prstGeom prst="bentConnector3">
                <a:avLst>
                  <a:gd name="adj1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cxnSp>
          <p:cxnSp>
            <p:nvCxnSpPr>
              <p:cNvPr id="352" name="מחבר מרפקי 351"/>
              <p:cNvCxnSpPr>
                <a:stCxn id="357" idx="4"/>
                <a:endCxn id="355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45" name="TextBox 344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419872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9" name="קבוצה 33"/>
          <p:cNvGrpSpPr/>
          <p:nvPr/>
        </p:nvGrpSpPr>
        <p:grpSpPr>
          <a:xfrm>
            <a:off x="7667667" y="3897208"/>
            <a:ext cx="1080797" cy="1404000"/>
            <a:chOff x="2195736" y="2771636"/>
            <a:chExt cx="1080797" cy="1408196"/>
          </a:xfrm>
        </p:grpSpPr>
        <p:grpSp>
          <p:nvGrpSpPr>
            <p:cNvPr id="360" name="קבוצה 104"/>
            <p:cNvGrpSpPr/>
            <p:nvPr/>
          </p:nvGrpSpPr>
          <p:grpSpPr>
            <a:xfrm>
              <a:off x="2339751" y="2924944"/>
              <a:ext cx="936782" cy="1254888"/>
              <a:chOff x="6012125" y="1628800"/>
              <a:chExt cx="1368186" cy="1758944"/>
            </a:xfrm>
          </p:grpSpPr>
          <p:grpSp>
            <p:nvGrpSpPr>
              <p:cNvPr id="363" name="קבוצה 12"/>
              <p:cNvGrpSpPr/>
              <p:nvPr/>
            </p:nvGrpSpPr>
            <p:grpSpPr>
              <a:xfrm>
                <a:off x="6643137" y="1628800"/>
                <a:ext cx="737174" cy="720000"/>
                <a:chOff x="1309040" y="750954"/>
                <a:chExt cx="995217" cy="617240"/>
              </a:xfrm>
            </p:grpSpPr>
            <p:sp>
              <p:nvSpPr>
                <p:cNvPr id="368" name="אליפסה 367"/>
                <p:cNvSpPr/>
                <p:nvPr/>
              </p:nvSpPr>
              <p:spPr>
                <a:xfrm>
                  <a:off x="1332226" y="750954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9" name="אליפסה 10"/>
                <p:cNvSpPr/>
                <p:nvPr/>
              </p:nvSpPr>
              <p:spPr>
                <a:xfrm>
                  <a:off x="1309040" y="841347"/>
                  <a:ext cx="922784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6-9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grpSp>
            <p:nvGrpSpPr>
              <p:cNvPr id="364" name="קבוצה 14"/>
              <p:cNvGrpSpPr/>
              <p:nvPr/>
            </p:nvGrpSpPr>
            <p:grpSpPr>
              <a:xfrm>
                <a:off x="6012125" y="2667744"/>
                <a:ext cx="720116" cy="720000"/>
                <a:chOff x="701866" y="1650893"/>
                <a:chExt cx="972187" cy="617240"/>
              </a:xfrm>
            </p:grpSpPr>
            <p:sp>
              <p:nvSpPr>
                <p:cNvPr id="366" name="אליפסה 365"/>
                <p:cNvSpPr/>
                <p:nvPr/>
              </p:nvSpPr>
              <p:spPr>
                <a:xfrm>
                  <a:off x="702022" y="1650893"/>
                  <a:ext cx="972031" cy="6172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7" name="אליפסה 13"/>
                <p:cNvSpPr/>
                <p:nvPr/>
              </p:nvSpPr>
              <p:spPr>
                <a:xfrm>
                  <a:off x="701866" y="1741286"/>
                  <a:ext cx="851801" cy="43645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0" tIns="76200" rIns="76200" bIns="76200" numCol="1" spcCol="1270" anchor="ctr" anchorCtr="1">
                  <a:noAutofit/>
                </a:bodyPr>
                <a:lstStyle/>
                <a:p>
                  <a:pPr algn="ctr" defTabSz="889000" rtl="1">
                    <a:lnSpc>
                      <a:spcPct val="90000"/>
                    </a:lnSpc>
                    <a:spcAft>
                      <a:spcPct val="35000"/>
                    </a:spcAft>
                  </a:pPr>
                  <a:r>
                    <a:rPr lang="en-US" sz="1600" b="1" dirty="0" smtClean="0">
                      <a:solidFill>
                        <a:srgbClr val="740000"/>
                      </a:solidFill>
                      <a:latin typeface="Calibri" pitchFamily="34" charset="0"/>
                    </a:rPr>
                    <a:t>0-4</a:t>
                  </a:r>
                  <a:endParaRPr lang="he-IL" sz="1600" b="1" dirty="0">
                    <a:solidFill>
                      <a:srgbClr val="740000"/>
                    </a:solidFill>
                    <a:latin typeface="Calibri" pitchFamily="34" charset="0"/>
                  </a:endParaRPr>
                </a:p>
              </p:txBody>
            </p:sp>
          </p:grpSp>
          <p:cxnSp>
            <p:nvCxnSpPr>
              <p:cNvPr id="365" name="מחבר מרפקי 364"/>
              <p:cNvCxnSpPr>
                <a:stCxn id="368" idx="4"/>
                <a:endCxn id="366" idx="0"/>
              </p:cNvCxnSpPr>
              <p:nvPr/>
            </p:nvCxnSpPr>
            <p:spPr bwMode="auto">
              <a:xfrm rot="5400000">
                <a:off x="6536804" y="2184236"/>
                <a:ext cx="318944" cy="64807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1" name="TextBox 360"/>
            <p:cNvSpPr txBox="1"/>
            <p:nvPr/>
          </p:nvSpPr>
          <p:spPr>
            <a:xfrm>
              <a:off x="2627784" y="277163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195736" y="3491716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All of the abstract transformers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sound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with respect to their matched concrete transformers.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i.e. for all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	</a:t>
            </a:r>
            <a:endParaRPr lang="en-US" i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Transformers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3229" y="2492896"/>
            <a:ext cx="3371059" cy="5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Contents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BST definition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>
                <a:latin typeface="Calibri" pitchFamily="34" charset="0"/>
              </a:rPr>
              <a:t>Our </a:t>
            </a:r>
            <a:r>
              <a:rPr lang="en-US" sz="2800" dirty="0" smtClean="0">
                <a:latin typeface="Calibri" pitchFamily="34" charset="0"/>
              </a:rPr>
              <a:t>goal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The CFG algorithm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Assumptions on the program</a:t>
            </a:r>
            <a:endParaRPr lang="en-US" sz="2800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Concrete states lattice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BST strings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Abstract states lattice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The Galois connection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Transformers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Obstacles and solutions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latin typeface="Calibri" pitchFamily="34" charset="0"/>
              </a:rPr>
              <a:t>Optimizations and future ideas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– what to do with the existing child?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None/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Also, we can assume that the user won’t write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, if </a:t>
            </a:r>
            <a:r>
              <a:rPr lang="en-US" sz="2800" i="1" dirty="0" smtClean="0">
                <a:solidFill>
                  <a:srgbClr val="7030A0"/>
                </a:solidFill>
                <a:latin typeface="Calibri" pitchFamily="34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already has a left child.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467544" y="2996952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אליפסה 2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אליפסה 2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4" name="מחבר מרפקי 23"/>
            <p:cNvCxnSpPr>
              <a:stCxn id="30" idx="4"/>
              <a:endCxn id="2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5" name="מחבר מרפקי 24"/>
            <p:cNvCxnSpPr>
              <a:stCxn id="30" idx="4"/>
              <a:endCxn id="2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2040002" y="2996952"/>
            <a:ext cx="515774" cy="512851"/>
            <a:chOff x="2184018" y="2420888"/>
            <a:chExt cx="515774" cy="512851"/>
          </a:xfrm>
        </p:grpSpPr>
        <p:sp>
          <p:nvSpPr>
            <p:cNvPr id="32" name="אליפסה 31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חץ ימינה מחורץ 33"/>
          <p:cNvSpPr/>
          <p:nvPr/>
        </p:nvSpPr>
        <p:spPr bwMode="auto">
          <a:xfrm>
            <a:off x="2915816" y="3645024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38" name="קבוצה 37"/>
          <p:cNvGrpSpPr/>
          <p:nvPr/>
        </p:nvGrpSpPr>
        <p:grpSpPr>
          <a:xfrm>
            <a:off x="4716016" y="1556792"/>
            <a:ext cx="1379190" cy="1251859"/>
            <a:chOff x="611560" y="2420888"/>
            <a:chExt cx="1379190" cy="1251859"/>
          </a:xfrm>
        </p:grpSpPr>
        <p:sp>
          <p:nvSpPr>
            <p:cNvPr id="39" name="אליפסה 38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אליפסה 39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אליפסה 40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42" name="מחבר מרפקי 41"/>
            <p:cNvCxnSpPr>
              <a:stCxn id="39" idx="4"/>
              <a:endCxn id="41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43" name="מחבר מרפקי 42"/>
            <p:cNvCxnSpPr>
              <a:stCxn id="39" idx="4"/>
              <a:endCxn id="40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קבוצה 49"/>
          <p:cNvGrpSpPr/>
          <p:nvPr/>
        </p:nvGrpSpPr>
        <p:grpSpPr>
          <a:xfrm>
            <a:off x="4716016" y="2996952"/>
            <a:ext cx="1379190" cy="1251859"/>
            <a:chOff x="611560" y="2420888"/>
            <a:chExt cx="1379190" cy="1251859"/>
          </a:xfrm>
        </p:grpSpPr>
        <p:sp>
          <p:nvSpPr>
            <p:cNvPr id="51" name="אליפסה 50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אליפסה 51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אליפסה 52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4" name="מחבר מרפקי 53"/>
            <p:cNvCxnSpPr>
              <a:stCxn id="51" idx="4"/>
              <a:endCxn id="53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5" name="מחבר מרפקי 54"/>
            <p:cNvCxnSpPr>
              <a:stCxn id="51" idx="4"/>
              <a:endCxn id="52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קבוצה 58"/>
          <p:cNvGrpSpPr/>
          <p:nvPr/>
        </p:nvGrpSpPr>
        <p:grpSpPr>
          <a:xfrm>
            <a:off x="6228184" y="2996952"/>
            <a:ext cx="515774" cy="512851"/>
            <a:chOff x="2184018" y="2420888"/>
            <a:chExt cx="515774" cy="512851"/>
          </a:xfrm>
        </p:grpSpPr>
        <p:sp>
          <p:nvSpPr>
            <p:cNvPr id="60" name="אליפסה 59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TextBox 60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4716016" y="4409389"/>
            <a:ext cx="1379190" cy="1251859"/>
            <a:chOff x="611560" y="2420888"/>
            <a:chExt cx="1379190" cy="1251859"/>
          </a:xfrm>
        </p:grpSpPr>
        <p:sp>
          <p:nvSpPr>
            <p:cNvPr id="74" name="אליפסה 7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אליפסה 7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אליפסה 7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77" name="מחבר מרפקי 76"/>
            <p:cNvCxnSpPr>
              <a:stCxn id="74" idx="4"/>
              <a:endCxn id="7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78" name="מחבר מרפקי 77"/>
            <p:cNvCxnSpPr>
              <a:stCxn id="74" idx="4"/>
              <a:endCxn id="7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2" name="חץ ימינה מחורץ 81"/>
          <p:cNvSpPr/>
          <p:nvPr/>
        </p:nvSpPr>
        <p:spPr bwMode="auto">
          <a:xfrm rot="1208689">
            <a:off x="2915816" y="4591860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חץ ימינה מחורץ 82"/>
          <p:cNvSpPr/>
          <p:nvPr/>
        </p:nvSpPr>
        <p:spPr bwMode="auto">
          <a:xfrm rot="20148355">
            <a:off x="2915968" y="2680267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60232" y="1772816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about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</a:rPr>
              <a:t>? What if the user try to access it?</a:t>
            </a:r>
            <a:endParaRPr lang="he-IL" dirty="0">
              <a:latin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60232" y="3573016"/>
            <a:ext cx="259228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What if </a:t>
            </a:r>
            <a:r>
              <a:rPr lang="en-US" i="1" dirty="0" smtClean="0">
                <a:latin typeface="Calibri" pitchFamily="34" charset="0"/>
              </a:rPr>
              <a:t>c=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? We forbid trees with root </a:t>
            </a:r>
            <a:r>
              <a:rPr lang="en-US" i="1" dirty="0" smtClean="0">
                <a:solidFill>
                  <a:srgbClr val="000000"/>
                </a:solidFill>
                <a:latin typeface="Calibri" pitchFamily="34" charset="0"/>
              </a:rPr>
              <a:t>n</a:t>
            </a:r>
            <a:r>
              <a:rPr lang="el-GR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.</a:t>
            </a:r>
            <a:endParaRPr lang="he-IL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60232" y="4697421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option is sound.</a:t>
            </a:r>
            <a:endParaRPr lang="he-IL" b="1" baseline="-25000" dirty="0" smtClean="0">
              <a:solidFill>
                <a:srgbClr val="000000"/>
              </a:solidFill>
              <a:latin typeface="Calibri" pitchFamily="34" charset="0"/>
            </a:endParaRPr>
          </a:p>
          <a:p>
            <a:endParaRPr lang="he-IL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2" grpId="0" animBg="1"/>
      <p:bldP spid="83" grpId="0" animBg="1"/>
      <p:bldP spid="84" grpId="0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What should the concrete and abstract transformers  do with invalid commands?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E.g. 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  <a:latin typeface="Calibri" pitchFamily="34" charset="0"/>
              </a:rPr>
              <a:t>b,c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where 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</a:rPr>
              <a:t> doesn’t exist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Solution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Ǝs</a:t>
            </a:r>
            <a:r>
              <a:rPr lang="el-GR" i="1" dirty="0" smtClean="0">
                <a:solidFill>
                  <a:srgbClr val="7030A0"/>
                </a:solidFill>
                <a:latin typeface="Calibri" pitchFamily="34" charset="0"/>
              </a:rPr>
              <a:t>ϵ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 : s(b)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is undefined,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f(S)=T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קבוצה 65"/>
          <p:cNvGrpSpPr/>
          <p:nvPr/>
        </p:nvGrpSpPr>
        <p:grpSpPr>
          <a:xfrm>
            <a:off x="395536" y="3140968"/>
            <a:ext cx="1379190" cy="1251859"/>
            <a:chOff x="611560" y="2420888"/>
            <a:chExt cx="1379190" cy="1251859"/>
          </a:xfrm>
        </p:grpSpPr>
        <p:sp>
          <p:nvSpPr>
            <p:cNvPr id="87" name="אליפסה 8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8" name="אליפסה 8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אליפסה 8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90" name="מחבר מרפקי 89"/>
            <p:cNvCxnSpPr>
              <a:stCxn id="87" idx="4"/>
              <a:endCxn id="8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91" name="מחבר מרפקי 90"/>
            <p:cNvCxnSpPr>
              <a:stCxn id="87" idx="4"/>
              <a:endCxn id="8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5" name="קבוצה 94"/>
          <p:cNvGrpSpPr/>
          <p:nvPr/>
        </p:nvGrpSpPr>
        <p:grpSpPr>
          <a:xfrm>
            <a:off x="1907704" y="3212976"/>
            <a:ext cx="515774" cy="512851"/>
            <a:chOff x="2184018" y="2420888"/>
            <a:chExt cx="515774" cy="512851"/>
          </a:xfrm>
        </p:grpSpPr>
        <p:sp>
          <p:nvSpPr>
            <p:cNvPr id="96" name="אליפסה 9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TextBox 9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חץ ימינה מחורץ 97"/>
          <p:cNvSpPr/>
          <p:nvPr/>
        </p:nvSpPr>
        <p:spPr bwMode="auto">
          <a:xfrm rot="5400000">
            <a:off x="809616" y="4671104"/>
            <a:ext cx="612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99" name="קבוצה 98"/>
          <p:cNvGrpSpPr/>
          <p:nvPr/>
        </p:nvGrpSpPr>
        <p:grpSpPr>
          <a:xfrm>
            <a:off x="455826" y="5229200"/>
            <a:ext cx="947142" cy="1251859"/>
            <a:chOff x="1043608" y="2420888"/>
            <a:chExt cx="947142" cy="1251859"/>
          </a:xfrm>
        </p:grpSpPr>
        <p:sp>
          <p:nvSpPr>
            <p:cNvPr id="100" name="אליפסה 9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2" name="אליפסה 10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03" name="מחבר מרפקי 102"/>
            <p:cNvCxnSpPr>
              <a:stCxn id="100" idx="4"/>
              <a:endCxn id="10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קבוצה 107"/>
          <p:cNvGrpSpPr/>
          <p:nvPr/>
        </p:nvGrpSpPr>
        <p:grpSpPr>
          <a:xfrm>
            <a:off x="1535946" y="5301208"/>
            <a:ext cx="515774" cy="512851"/>
            <a:chOff x="2184018" y="2420888"/>
            <a:chExt cx="515774" cy="512851"/>
          </a:xfrm>
        </p:grpSpPr>
        <p:sp>
          <p:nvSpPr>
            <p:cNvPr id="109" name="אליפסה 10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TextBox 10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1" name="חץ ימינה מחורץ 110"/>
          <p:cNvSpPr/>
          <p:nvPr/>
        </p:nvSpPr>
        <p:spPr bwMode="auto">
          <a:xfrm>
            <a:off x="2411760" y="5805264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51920" y="5589240"/>
            <a:ext cx="72008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endParaRPr lang="he-IL" sz="3600" b="1" i="1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13" name="חץ ימינה מחורץ 112"/>
          <p:cNvSpPr/>
          <p:nvPr/>
        </p:nvSpPr>
        <p:spPr bwMode="auto">
          <a:xfrm>
            <a:off x="2411760" y="3789040"/>
            <a:ext cx="100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138" name="קבוצה 137"/>
          <p:cNvGrpSpPr/>
          <p:nvPr/>
        </p:nvGrpSpPr>
        <p:grpSpPr>
          <a:xfrm>
            <a:off x="3397116" y="2852936"/>
            <a:ext cx="1894964" cy="1881003"/>
            <a:chOff x="3552170" y="3140968"/>
            <a:chExt cx="1894964" cy="1881003"/>
          </a:xfrm>
        </p:grpSpPr>
        <p:sp>
          <p:nvSpPr>
            <p:cNvPr id="124" name="אליפסה 123"/>
            <p:cNvSpPr/>
            <p:nvPr/>
          </p:nvSpPr>
          <p:spPr>
            <a:xfrm>
              <a:off x="4655766" y="329381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5" name="אליפסה 124"/>
            <p:cNvSpPr/>
            <p:nvPr/>
          </p:nvSpPr>
          <p:spPr>
            <a:xfrm>
              <a:off x="4212039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6" name="אליפסה 125"/>
            <p:cNvSpPr/>
            <p:nvPr/>
          </p:nvSpPr>
          <p:spPr>
            <a:xfrm>
              <a:off x="5087134" y="40328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127" name="מחבר מרפקי 126"/>
            <p:cNvCxnSpPr>
              <a:stCxn id="124" idx="4"/>
              <a:endCxn id="126" idx="0"/>
            </p:cNvCxnSpPr>
            <p:nvPr/>
          </p:nvCxnSpPr>
          <p:spPr bwMode="auto">
            <a:xfrm rot="16200000" flipH="1">
              <a:off x="4861946" y="362763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128" name="מחבר מרפקי 127"/>
            <p:cNvCxnSpPr>
              <a:stCxn id="124" idx="4"/>
              <a:endCxn id="125" idx="0"/>
            </p:cNvCxnSpPr>
            <p:nvPr/>
          </p:nvCxnSpPr>
          <p:spPr bwMode="auto">
            <a:xfrm rot="5400000">
              <a:off x="4424399" y="362146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4499992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67944" y="385890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32040" y="386104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33" name="אליפסה 132"/>
            <p:cNvSpPr/>
            <p:nvPr/>
          </p:nvSpPr>
          <p:spPr>
            <a:xfrm>
              <a:off x="3707944" y="466197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4" name="TextBox 133"/>
            <p:cNvSpPr txBox="1"/>
            <p:nvPr/>
          </p:nvSpPr>
          <p:spPr>
            <a:xfrm>
              <a:off x="3552170" y="4509120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35" name="מחבר מרפקי 134"/>
            <p:cNvCxnSpPr>
              <a:stCxn id="125" idx="4"/>
              <a:endCxn id="133" idx="0"/>
            </p:cNvCxnSpPr>
            <p:nvPr/>
          </p:nvCxnSpPr>
          <p:spPr bwMode="auto">
            <a:xfrm rot="5400000">
              <a:off x="4005420" y="4275352"/>
              <a:ext cx="269144" cy="50409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3" name="קבוצה 142"/>
          <p:cNvGrpSpPr/>
          <p:nvPr/>
        </p:nvGrpSpPr>
        <p:grpSpPr>
          <a:xfrm>
            <a:off x="3851920" y="4725144"/>
            <a:ext cx="720080" cy="646331"/>
            <a:chOff x="3851920" y="4725144"/>
            <a:chExt cx="720080" cy="646331"/>
          </a:xfrm>
        </p:grpSpPr>
        <p:sp>
          <p:nvSpPr>
            <p:cNvPr id="139" name="TextBox 138"/>
            <p:cNvSpPr txBox="1"/>
            <p:nvPr/>
          </p:nvSpPr>
          <p:spPr>
            <a:xfrm rot="10800000">
              <a:off x="3851920" y="4725144"/>
              <a:ext cx="72008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z-Cyrl-AZ" sz="3600" b="1" i="1" dirty="0" smtClean="0">
                  <a:latin typeface="Calibri" pitchFamily="34" charset="0"/>
                </a:rPr>
                <a:t>П</a:t>
              </a:r>
              <a:r>
                <a:rPr lang="en-US" sz="3600" b="1" i="1" dirty="0" smtClean="0">
                  <a:latin typeface="Calibri" pitchFamily="34" charset="0"/>
                </a:rPr>
                <a:t>l</a:t>
              </a:r>
              <a:endParaRPr lang="he-IL" sz="3600" b="1" i="1" dirty="0">
                <a:latin typeface="Calibri" pitchFamily="34" charset="0"/>
              </a:endParaRPr>
            </a:p>
          </p:txBody>
        </p:sp>
        <p:cxnSp>
          <p:nvCxnSpPr>
            <p:cNvPr id="141" name="מחבר ישר 140"/>
            <p:cNvCxnSpPr/>
            <p:nvPr/>
          </p:nvCxnSpPr>
          <p:spPr bwMode="auto">
            <a:xfrm>
              <a:off x="3888000" y="4869160"/>
              <a:ext cx="612000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TextBox 141"/>
          <p:cNvSpPr txBox="1"/>
          <p:nvPr/>
        </p:nvSpPr>
        <p:spPr>
          <a:xfrm>
            <a:off x="5580112" y="3917374"/>
            <a:ext cx="3563888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</a:rPr>
              <a:t>Not sound.</a:t>
            </a:r>
          </a:p>
          <a:p>
            <a:r>
              <a:rPr lang="en-US" sz="2800" u="sng" dirty="0" smtClean="0">
                <a:latin typeface="Calibri" pitchFamily="34" charset="0"/>
              </a:rPr>
              <a:t>Better solution</a:t>
            </a:r>
            <a:r>
              <a:rPr lang="en-US" sz="2800" dirty="0" smtClean="0">
                <a:latin typeface="Calibri" pitchFamily="34" charset="0"/>
              </a:rPr>
              <a:t>: 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Ignore the invalid situations.</a:t>
            </a:r>
          </a:p>
          <a:p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f(S) = f(S∩{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s(b) is defined</a:t>
            </a:r>
            <a:r>
              <a:rPr lang="en-US" sz="2400" i="1" dirty="0" smtClean="0">
                <a:solidFill>
                  <a:srgbClr val="7030A0"/>
                </a:solidFill>
                <a:latin typeface="Calibri" pitchFamily="34" charset="0"/>
              </a:rPr>
              <a:t>})</a:t>
            </a:r>
            <a:endParaRPr lang="he-IL" sz="24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1" grpId="0" animBg="1"/>
      <p:bldP spid="112" grpId="0"/>
      <p:bldP spid="1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More problems that we have faced: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 elements in concrete and abstract lattices.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Abstract states can’t contain </a:t>
            </a:r>
            <a:r>
              <a:rPr lang="el-GR" dirty="0" smtClean="0">
                <a:solidFill>
                  <a:schemeClr val="tx1"/>
                </a:solidFill>
                <a:latin typeface="Calibri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Invalid concrete and abstract states (“cycles”).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inside an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 what order should we scan the CFG nodes?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Obstacles and Solutions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(root,0)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(left,-1)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createNode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(right,1)</a:t>
            </a:r>
          </a:p>
          <a:p>
            <a:pPr marL="0" indent="0"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setLeft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root,left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0" indent="0">
              <a:buSzPct val="80000"/>
              <a:buNone/>
            </a:pP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setRight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root,right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 marL="0" indent="0"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while(root &lt; 11)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if(root &lt;= 5)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smtClean="0">
                <a:solidFill>
                  <a:schemeClr val="tx1"/>
                </a:solidFill>
                <a:latin typeface="Calibri" pitchFamily="34" charset="0"/>
              </a:rPr>
              <a:t>(right,right+2)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}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else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{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(left,left-2)</a:t>
            </a:r>
            <a:endParaRPr lang="en-US" sz="1600" dirty="0">
              <a:solidFill>
                <a:schemeClr val="tx1"/>
              </a:solidFill>
              <a:latin typeface="Calibri" pitchFamily="34" charset="0"/>
            </a:endParaRP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}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Calibri" pitchFamily="34" charset="0"/>
              </a:rPr>
              <a:t>setValue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(root,root+1)</a:t>
            </a:r>
          </a:p>
          <a:p>
            <a:pPr marL="0" indent="0"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}</a:t>
            </a: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Code Example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52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Support deletions and </a:t>
            </a:r>
            <a:r>
              <a:rPr lang="en-US" sz="28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to existing children.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Get rid of </a:t>
            </a:r>
            <a:r>
              <a:rPr lang="en-US" sz="2800" i="1" dirty="0" smtClean="0">
                <a:solidFill>
                  <a:srgbClr val="000000"/>
                </a:solidFill>
              </a:rPr>
              <a:t>n</a:t>
            </a:r>
            <a:r>
              <a:rPr lang="el-GR" sz="2800" i="1" baseline="-25000" dirty="0" smtClean="0">
                <a:solidFill>
                  <a:srgbClr val="000000"/>
                </a:solidFill>
                <a:latin typeface="Calibri" pitchFamily="34" charset="0"/>
              </a:rPr>
              <a:t>τ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: Keep </a:t>
            </a:r>
            <a:r>
              <a:rPr lang="en-US" sz="2800" u="sng" dirty="0" smtClean="0">
                <a:solidFill>
                  <a:schemeClr val="tx1"/>
                </a:solidFill>
                <a:latin typeface="Calibri" pitchFamily="34" charset="0"/>
              </a:rPr>
              <a:t>a set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 of names instead.</a:t>
            </a:r>
          </a:p>
          <a:p>
            <a:pPr>
              <a:buSzPct val="80000"/>
              <a:buBlip>
                <a:blip r:embed="rId3"/>
              </a:buBlip>
            </a:pPr>
            <a:endParaRPr lang="en-US" sz="2800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Not consider impossible cases.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sz="4000" dirty="0" smtClean="0">
                <a:solidFill>
                  <a:srgbClr val="740000"/>
                </a:solidFill>
                <a:latin typeface="AR JULIAN" pitchFamily="2" charset="0"/>
              </a:rPr>
              <a:t>Optimizations and Further Ideas</a:t>
            </a:r>
            <a:endParaRPr lang="he-IL" sz="40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251520" y="1569566"/>
            <a:ext cx="1379190" cy="1251859"/>
            <a:chOff x="611560" y="2420888"/>
            <a:chExt cx="1379190" cy="1251859"/>
          </a:xfrm>
        </p:grpSpPr>
        <p:sp>
          <p:nvSpPr>
            <p:cNvPr id="17" name="אליפסה 16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0" name="מחבר מרפקי 19"/>
            <p:cNvCxnSpPr>
              <a:stCxn id="17" idx="4"/>
              <a:endCxn id="19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21" name="מחבר מרפקי 20"/>
            <p:cNvCxnSpPr>
              <a:stCxn id="17" idx="4"/>
              <a:endCxn id="18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n</a:t>
              </a:r>
              <a:r>
                <a:rPr lang="el-GR" baseline="-25000" dirty="0" smtClean="0">
                  <a:solidFill>
                    <a:srgbClr val="000000"/>
                  </a:solidFill>
                  <a:latin typeface="Calibri" pitchFamily="34" charset="0"/>
                </a:rPr>
                <a:t>τ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1823978" y="1569566"/>
            <a:ext cx="515774" cy="512851"/>
            <a:chOff x="2184018" y="2420888"/>
            <a:chExt cx="515774" cy="512851"/>
          </a:xfrm>
        </p:grpSpPr>
        <p:sp>
          <p:nvSpPr>
            <p:cNvPr id="26" name="אליפסה 25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חץ ימינה מחורץ 27"/>
          <p:cNvSpPr/>
          <p:nvPr/>
        </p:nvSpPr>
        <p:spPr bwMode="auto">
          <a:xfrm>
            <a:off x="2699792" y="2217638"/>
            <a:ext cx="1368000" cy="28803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4499992" y="1569566"/>
            <a:ext cx="1379190" cy="1251859"/>
            <a:chOff x="611560" y="2420888"/>
            <a:chExt cx="1379190" cy="1251859"/>
          </a:xfrm>
        </p:grpSpPr>
        <p:sp>
          <p:nvSpPr>
            <p:cNvPr id="30" name="אליפסה 29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30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אליפסה 31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33" name="מחבר מרפקי 32"/>
            <p:cNvCxnSpPr>
              <a:stCxn id="30" idx="4"/>
              <a:endCxn id="32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34" name="מחבר מרפקי 33"/>
            <p:cNvCxnSpPr>
              <a:stCxn id="30" idx="4"/>
              <a:endCxn id="31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1560" y="3138822"/>
              <a:ext cx="432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b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קבוצה 37"/>
          <p:cNvGrpSpPr/>
          <p:nvPr/>
        </p:nvGrpSpPr>
        <p:grpSpPr>
          <a:xfrm>
            <a:off x="6012160" y="1547997"/>
            <a:ext cx="515774" cy="512851"/>
            <a:chOff x="2184018" y="2420888"/>
            <a:chExt cx="515774" cy="512851"/>
          </a:xfrm>
        </p:grpSpPr>
        <p:sp>
          <p:nvSpPr>
            <p:cNvPr id="39" name="אליפסה 38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c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84016" y="1804754"/>
            <a:ext cx="2232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a,b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)]</a:t>
            </a:r>
            <a:r>
              <a:rPr lang="en-US" sz="2000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endParaRPr lang="he-IL" sz="2000" i="1" baseline="30000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43" name="קבוצה 42"/>
          <p:cNvGrpSpPr/>
          <p:nvPr/>
        </p:nvGrpSpPr>
        <p:grpSpPr>
          <a:xfrm>
            <a:off x="6648514" y="1556792"/>
            <a:ext cx="515774" cy="512851"/>
            <a:chOff x="2184018" y="2420888"/>
            <a:chExt cx="515774" cy="512851"/>
          </a:xfrm>
        </p:grpSpPr>
        <p:sp>
          <p:nvSpPr>
            <p:cNvPr id="44" name="אליפסה 43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7296586" y="1556792"/>
            <a:ext cx="515774" cy="512851"/>
            <a:chOff x="2184018" y="2420888"/>
            <a:chExt cx="515774" cy="512851"/>
          </a:xfrm>
        </p:grpSpPr>
        <p:sp>
          <p:nvSpPr>
            <p:cNvPr id="47" name="אליפסה 46"/>
            <p:cNvSpPr/>
            <p:nvPr/>
          </p:nvSpPr>
          <p:spPr>
            <a:xfrm>
              <a:off x="233979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TextBox 47"/>
            <p:cNvSpPr txBox="1"/>
            <p:nvPr/>
          </p:nvSpPr>
          <p:spPr>
            <a:xfrm>
              <a:off x="218401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e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884368" y="1412776"/>
            <a:ext cx="93610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…</a:t>
            </a:r>
            <a:endParaRPr lang="he-IL" sz="3600" dirty="0">
              <a:latin typeface="Calibri" pitchFamily="34" charset="0"/>
            </a:endParaRPr>
          </a:p>
        </p:txBody>
      </p:sp>
      <p:grpSp>
        <p:nvGrpSpPr>
          <p:cNvPr id="53" name="קבוצה 52"/>
          <p:cNvGrpSpPr/>
          <p:nvPr/>
        </p:nvGrpSpPr>
        <p:grpSpPr>
          <a:xfrm>
            <a:off x="7092280" y="2609189"/>
            <a:ext cx="1667222" cy="1251859"/>
            <a:chOff x="323528" y="2420888"/>
            <a:chExt cx="1667222" cy="1251859"/>
          </a:xfrm>
        </p:grpSpPr>
        <p:sp>
          <p:nvSpPr>
            <p:cNvPr id="54" name="אליפסה 53"/>
            <p:cNvSpPr/>
            <p:nvPr/>
          </p:nvSpPr>
          <p:spPr>
            <a:xfrm>
              <a:off x="1199382" y="257373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אליפסה 54"/>
            <p:cNvSpPr/>
            <p:nvPr/>
          </p:nvSpPr>
          <p:spPr>
            <a:xfrm>
              <a:off x="755655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אליפסה 55"/>
            <p:cNvSpPr/>
            <p:nvPr/>
          </p:nvSpPr>
          <p:spPr>
            <a:xfrm>
              <a:off x="1630750" y="33127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57" name="מחבר מרפקי 56"/>
            <p:cNvCxnSpPr>
              <a:stCxn id="54" idx="4"/>
              <a:endCxn id="56" idx="0"/>
            </p:cNvCxnSpPr>
            <p:nvPr/>
          </p:nvCxnSpPr>
          <p:spPr bwMode="auto">
            <a:xfrm rot="16200000" flipH="1">
              <a:off x="1405562" y="2907559"/>
              <a:ext cx="379008" cy="431368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cxnSp>
        <p:cxnSp>
          <p:nvCxnSpPr>
            <p:cNvPr id="58" name="מחבר מרפקי 57"/>
            <p:cNvCxnSpPr>
              <a:stCxn id="54" idx="4"/>
              <a:endCxn id="55" idx="0"/>
            </p:cNvCxnSpPr>
            <p:nvPr/>
          </p:nvCxnSpPr>
          <p:spPr bwMode="auto">
            <a:xfrm rot="5400000">
              <a:off x="968015" y="2901380"/>
              <a:ext cx="379008" cy="44372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1043608" y="242088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528" y="3138822"/>
              <a:ext cx="720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c,e,f</a:t>
              </a:r>
              <a:endParaRPr lang="he-IL" baseline="-250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5656" y="3140968"/>
              <a:ext cx="432048" cy="3682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d</a:t>
              </a:r>
              <a:endParaRPr lang="he-IL" baseline="-25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149080"/>
            <a:ext cx="2305961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6" name="מלבן 65"/>
          <p:cNvSpPr/>
          <p:nvPr/>
        </p:nvSpPr>
        <p:spPr bwMode="auto">
          <a:xfrm>
            <a:off x="6012160" y="4869160"/>
            <a:ext cx="2160240" cy="64807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מלבן 73"/>
          <p:cNvSpPr/>
          <p:nvPr/>
        </p:nvSpPr>
        <p:spPr bwMode="auto">
          <a:xfrm>
            <a:off x="6012160" y="5774821"/>
            <a:ext cx="2160240" cy="64807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6600">
                <a:alpha val="50196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51920" y="5003884"/>
            <a:ext cx="20882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Should we create </a:t>
            </a:r>
            <a:r>
              <a:rPr lang="en-US" i="1" dirty="0" smtClean="0">
                <a:latin typeface="Calibri" pitchFamily="34" charset="0"/>
              </a:rPr>
              <a:t>b</a:t>
            </a:r>
            <a:r>
              <a:rPr lang="en-US" dirty="0" smtClean="0">
                <a:latin typeface="Calibri" pitchFamily="34" charset="0"/>
              </a:rPr>
              <a:t>?</a:t>
            </a:r>
            <a:endParaRPr lang="he-IL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49" grpId="0"/>
      <p:bldP spid="66" grpId="0" animBg="1"/>
      <p:bldP spid="74" grpId="0" animBg="1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1988840"/>
            <a:ext cx="8229600" cy="864096"/>
          </a:xfrm>
        </p:spPr>
        <p:txBody>
          <a:bodyPr/>
          <a:lstStyle/>
          <a:p>
            <a:r>
              <a:rPr lang="en-US" sz="5400" dirty="0" smtClean="0">
                <a:solidFill>
                  <a:srgbClr val="740000"/>
                </a:solidFill>
                <a:latin typeface="AR JULIAN" pitchFamily="2" charset="0"/>
              </a:rPr>
              <a:t>Questions?</a:t>
            </a:r>
            <a:endParaRPr lang="he-IL" sz="5400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46856" y="3356992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AR JULIAN" pitchFamily="2" charset="0"/>
                <a:ea typeface="+mj-ea"/>
                <a:cs typeface="+mj-cs"/>
              </a:rPr>
              <a:t>Thank you</a:t>
            </a:r>
            <a:endParaRPr kumimoji="0" lang="he-IL" sz="3200" b="0" i="0" u="none" strike="noStrike" kern="0" cap="none" spc="0" normalizeH="0" baseline="0" noProof="0" dirty="0">
              <a:ln>
                <a:noFill/>
              </a:ln>
              <a:solidFill>
                <a:srgbClr val="740000"/>
              </a:solidFill>
              <a:effectLst/>
              <a:uLnTx/>
              <a:uFillTx/>
              <a:latin typeface="AR JULIAN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Binary Search Trees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 common database, used for storing data with comparable elements.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Integers, strings etc.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Abbr. </a:t>
            </a:r>
            <a:r>
              <a:rPr lang="en-US" b="1" dirty="0" smtClean="0">
                <a:latin typeface="Calibri" pitchFamily="34" charset="0"/>
              </a:rPr>
              <a:t>BST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For each node with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left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 ≤ d</a:t>
            </a:r>
            <a:endParaRPr lang="en-US" dirty="0" smtClean="0">
              <a:solidFill>
                <a:srgbClr val="7030A0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If a node in the </a:t>
            </a:r>
            <a:r>
              <a:rPr lang="en-US" b="1" dirty="0" smtClean="0">
                <a:latin typeface="Calibri" pitchFamily="34" charset="0"/>
              </a:rPr>
              <a:t>right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subtree</a:t>
            </a:r>
            <a:r>
              <a:rPr lang="en-US" dirty="0" smtClean="0">
                <a:latin typeface="Calibri" pitchFamily="34" charset="0"/>
              </a:rPr>
              <a:t> has value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d’</a:t>
            </a:r>
            <a:r>
              <a:rPr lang="en-US" dirty="0" smtClean="0">
                <a:latin typeface="Calibri" pitchFamily="34" charset="0"/>
              </a:rPr>
              <a:t>: 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d ≤ d’</a:t>
            </a:r>
          </a:p>
          <a:p>
            <a:pPr lvl="1">
              <a:buSzPct val="80000"/>
              <a:buBlip>
                <a:blip r:embed="rId3"/>
              </a:buBlip>
            </a:pPr>
            <a:endParaRPr lang="en-US" i="1" dirty="0" smtClean="0">
              <a:solidFill>
                <a:srgbClr val="74000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2" name="קבוצה 12"/>
          <p:cNvGrpSpPr/>
          <p:nvPr/>
        </p:nvGrpSpPr>
        <p:grpSpPr>
          <a:xfrm>
            <a:off x="6660312" y="1628800"/>
            <a:ext cx="720000" cy="720000"/>
            <a:chOff x="1332226" y="750954"/>
            <a:chExt cx="972031" cy="617240"/>
          </a:xfrm>
        </p:grpSpPr>
        <p:sp>
          <p:nvSpPr>
            <p:cNvPr id="34" name="אליפסה 33"/>
            <p:cNvSpPr/>
            <p:nvPr/>
          </p:nvSpPr>
          <p:spPr>
            <a:xfrm>
              <a:off x="1332226" y="750954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אליפסה 10"/>
            <p:cNvSpPr/>
            <p:nvPr/>
          </p:nvSpPr>
          <p:spPr>
            <a:xfrm>
              <a:off x="1474577" y="841347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קבוצה 14"/>
          <p:cNvGrpSpPr/>
          <p:nvPr/>
        </p:nvGrpSpPr>
        <p:grpSpPr>
          <a:xfrm>
            <a:off x="6012240" y="2667744"/>
            <a:ext cx="720000" cy="720000"/>
            <a:chOff x="702022" y="1650893"/>
            <a:chExt cx="972031" cy="617240"/>
          </a:xfrm>
        </p:grpSpPr>
        <p:sp>
          <p:nvSpPr>
            <p:cNvPr id="32" name="אליפסה 31"/>
            <p:cNvSpPr/>
            <p:nvPr/>
          </p:nvSpPr>
          <p:spPr>
            <a:xfrm>
              <a:off x="7020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אליפסה 13"/>
            <p:cNvSpPr/>
            <p:nvPr/>
          </p:nvSpPr>
          <p:spPr>
            <a:xfrm>
              <a:off x="8443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2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קבוצה 16"/>
          <p:cNvGrpSpPr/>
          <p:nvPr/>
        </p:nvGrpSpPr>
        <p:grpSpPr>
          <a:xfrm>
            <a:off x="5364088" y="3686517"/>
            <a:ext cx="720000" cy="720000"/>
            <a:chOff x="108003" y="2550832"/>
            <a:chExt cx="972031" cy="617240"/>
          </a:xfrm>
        </p:grpSpPr>
        <p:sp>
          <p:nvSpPr>
            <p:cNvPr id="30" name="אליפסה 29"/>
            <p:cNvSpPr/>
            <p:nvPr/>
          </p:nvSpPr>
          <p:spPr>
            <a:xfrm>
              <a:off x="108003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אליפסה 16"/>
            <p:cNvSpPr/>
            <p:nvPr/>
          </p:nvSpPr>
          <p:spPr>
            <a:xfrm>
              <a:off x="250354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-1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קבוצה 18"/>
          <p:cNvGrpSpPr/>
          <p:nvPr/>
        </p:nvGrpSpPr>
        <p:grpSpPr>
          <a:xfrm>
            <a:off x="6660130" y="3686517"/>
            <a:ext cx="720000" cy="720000"/>
            <a:chOff x="1296042" y="2550832"/>
            <a:chExt cx="972031" cy="617240"/>
          </a:xfrm>
        </p:grpSpPr>
        <p:sp>
          <p:nvSpPr>
            <p:cNvPr id="28" name="אליפסה 27"/>
            <p:cNvSpPr/>
            <p:nvPr/>
          </p:nvSpPr>
          <p:spPr>
            <a:xfrm>
              <a:off x="1296042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אליפסה 19"/>
            <p:cNvSpPr/>
            <p:nvPr/>
          </p:nvSpPr>
          <p:spPr>
            <a:xfrm>
              <a:off x="1438393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5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" name="קבוצה 20"/>
          <p:cNvGrpSpPr/>
          <p:nvPr/>
        </p:nvGrpSpPr>
        <p:grpSpPr>
          <a:xfrm>
            <a:off x="7290332" y="2667744"/>
            <a:ext cx="720000" cy="720000"/>
            <a:chOff x="2016222" y="1650893"/>
            <a:chExt cx="972031" cy="617240"/>
          </a:xfrm>
        </p:grpSpPr>
        <p:sp>
          <p:nvSpPr>
            <p:cNvPr id="26" name="אליפסה 25"/>
            <p:cNvSpPr/>
            <p:nvPr/>
          </p:nvSpPr>
          <p:spPr>
            <a:xfrm>
              <a:off x="2016222" y="1650893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אליפסה 22"/>
            <p:cNvSpPr/>
            <p:nvPr/>
          </p:nvSpPr>
          <p:spPr>
            <a:xfrm>
              <a:off x="2158573" y="1741286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6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קבוצה 22"/>
          <p:cNvGrpSpPr/>
          <p:nvPr/>
        </p:nvGrpSpPr>
        <p:grpSpPr>
          <a:xfrm>
            <a:off x="8028464" y="3686517"/>
            <a:ext cx="720000" cy="720000"/>
            <a:chOff x="2484080" y="2550832"/>
            <a:chExt cx="972031" cy="617240"/>
          </a:xfrm>
        </p:grpSpPr>
        <p:sp>
          <p:nvSpPr>
            <p:cNvPr id="24" name="אליפסה 23"/>
            <p:cNvSpPr/>
            <p:nvPr/>
          </p:nvSpPr>
          <p:spPr>
            <a:xfrm>
              <a:off x="2484080" y="2550832"/>
              <a:ext cx="972031" cy="617240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אליפסה 25"/>
            <p:cNvSpPr/>
            <p:nvPr/>
          </p:nvSpPr>
          <p:spPr>
            <a:xfrm>
              <a:off x="2626431" y="2641225"/>
              <a:ext cx="687329" cy="436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1">
              <a:noAutofit/>
            </a:bodyPr>
            <a:lstStyle/>
            <a:p>
              <a:pPr algn="ctr" defTabSz="889000" rtl="1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>
                  <a:solidFill>
                    <a:srgbClr val="740000"/>
                  </a:solidFill>
                  <a:latin typeface="Calibri" pitchFamily="34" charset="0"/>
                </a:rPr>
                <a:t>10</a:t>
              </a:r>
              <a:endParaRPr lang="he-IL" sz="2000" b="1" dirty="0">
                <a:solidFill>
                  <a:srgbClr val="740000"/>
                </a:solidFill>
                <a:latin typeface="Calibri" pitchFamily="34" charset="0"/>
              </a:endParaRPr>
            </a:p>
          </p:txBody>
        </p:sp>
      </p:grpSp>
      <p:cxnSp>
        <p:nvCxnSpPr>
          <p:cNvPr id="37" name="מחבר מרפקי 36"/>
          <p:cNvCxnSpPr>
            <a:stCxn id="34" idx="4"/>
            <a:endCxn id="26" idx="0"/>
          </p:cNvCxnSpPr>
          <p:nvPr/>
        </p:nvCxnSpPr>
        <p:spPr bwMode="auto">
          <a:xfrm rot="16200000" flipH="1">
            <a:off x="7175850" y="2193262"/>
            <a:ext cx="318944" cy="6300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2" name="מחבר מרפקי 41"/>
          <p:cNvCxnSpPr>
            <a:stCxn id="34" idx="4"/>
            <a:endCxn id="32" idx="0"/>
          </p:cNvCxnSpPr>
          <p:nvPr/>
        </p:nvCxnSpPr>
        <p:spPr bwMode="auto">
          <a:xfrm rot="5400000">
            <a:off x="6536804" y="2184236"/>
            <a:ext cx="318944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מחבר מרפקי 44"/>
          <p:cNvCxnSpPr>
            <a:stCxn id="26" idx="4"/>
            <a:endCxn id="24" idx="0"/>
          </p:cNvCxnSpPr>
          <p:nvPr/>
        </p:nvCxnSpPr>
        <p:spPr bwMode="auto">
          <a:xfrm rot="16200000" flipH="1">
            <a:off x="7870012" y="3168064"/>
            <a:ext cx="298773" cy="73813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48" name="מחבר מרפקי 47"/>
          <p:cNvCxnSpPr>
            <a:stCxn id="32" idx="4"/>
            <a:endCxn id="28" idx="0"/>
          </p:cNvCxnSpPr>
          <p:nvPr/>
        </p:nvCxnSpPr>
        <p:spPr bwMode="auto">
          <a:xfrm rot="16200000" flipH="1">
            <a:off x="6546799" y="3213185"/>
            <a:ext cx="298773" cy="6478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cxnSp>
        <p:nvCxnSpPr>
          <p:cNvPr id="51" name="מחבר מרפקי 50"/>
          <p:cNvCxnSpPr>
            <a:stCxn id="32" idx="4"/>
            <a:endCxn id="30" idx="0"/>
          </p:cNvCxnSpPr>
          <p:nvPr/>
        </p:nvCxnSpPr>
        <p:spPr bwMode="auto">
          <a:xfrm rot="5400000">
            <a:off x="5898778" y="3213054"/>
            <a:ext cx="298773" cy="648152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="" xmlns:p14="http://schemas.microsoft.com/office/powerpoint/2010/main" val="22031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BST Programs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Programs that uses BSTs should keep them </a:t>
            </a:r>
            <a:r>
              <a:rPr lang="en-US" b="1" dirty="0" smtClean="0">
                <a:latin typeface="Calibri" pitchFamily="34" charset="0"/>
              </a:rPr>
              <a:t>valid</a:t>
            </a:r>
            <a:r>
              <a:rPr lang="en-US" dirty="0" smtClean="0">
                <a:latin typeface="Calibri" pitchFamily="34" charset="0"/>
              </a:rPr>
              <a:t>, while supporting operations like: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Insertions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latin typeface="Calibri" pitchFamily="34" charset="0"/>
              </a:rPr>
              <a:t>Setting values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>
                <a:latin typeface="Calibri" pitchFamily="34" charset="0"/>
              </a:rPr>
              <a:t>S</a:t>
            </a:r>
            <a:r>
              <a:rPr lang="en-US" dirty="0" smtClean="0">
                <a:latin typeface="Calibri" pitchFamily="34" charset="0"/>
              </a:rPr>
              <a:t>etting children</a:t>
            </a:r>
          </a:p>
          <a:p>
            <a:pPr lvl="1">
              <a:buSzPct val="80000"/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Goal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given such program, verify that all of the BSTs created in it are valid (at the end point of the run).</a:t>
            </a:r>
            <a:endParaRPr lang="en-US" u="sng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4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988840"/>
            <a:ext cx="25527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58679"/>
            <a:ext cx="3743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4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Create the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CFG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of the program.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" name="אליפסה 6"/>
          <p:cNvSpPr/>
          <p:nvPr/>
        </p:nvSpPr>
        <p:spPr bwMode="auto">
          <a:xfrm>
            <a:off x="1007624" y="191683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אליפסה 7"/>
          <p:cNvSpPr/>
          <p:nvPr/>
        </p:nvSpPr>
        <p:spPr bwMode="auto">
          <a:xfrm>
            <a:off x="1007624" y="254689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אליפסה 8"/>
          <p:cNvSpPr/>
          <p:nvPr/>
        </p:nvSpPr>
        <p:spPr bwMode="auto">
          <a:xfrm>
            <a:off x="1007624" y="317695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אליפסה 9"/>
          <p:cNvSpPr/>
          <p:nvPr/>
        </p:nvSpPr>
        <p:spPr bwMode="auto">
          <a:xfrm>
            <a:off x="2087744" y="36810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אליפסה 10"/>
          <p:cNvSpPr/>
          <p:nvPr/>
        </p:nvSpPr>
        <p:spPr bwMode="auto">
          <a:xfrm>
            <a:off x="2087744" y="414908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אליפסה 11"/>
          <p:cNvSpPr/>
          <p:nvPr/>
        </p:nvSpPr>
        <p:spPr bwMode="auto">
          <a:xfrm>
            <a:off x="2087744" y="468084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אליפסה 12"/>
          <p:cNvSpPr/>
          <p:nvPr/>
        </p:nvSpPr>
        <p:spPr bwMode="auto">
          <a:xfrm>
            <a:off x="2087744" y="50851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אליפסה 13"/>
          <p:cNvSpPr/>
          <p:nvPr/>
        </p:nvSpPr>
        <p:spPr bwMode="auto">
          <a:xfrm>
            <a:off x="2087744" y="548124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208774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אליפסה 57"/>
          <p:cNvSpPr/>
          <p:nvPr/>
        </p:nvSpPr>
        <p:spPr bwMode="auto">
          <a:xfrm>
            <a:off x="2087744" y="623731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חץ ימינה מחורץ 65"/>
          <p:cNvSpPr/>
          <p:nvPr/>
        </p:nvSpPr>
        <p:spPr bwMode="auto">
          <a:xfrm>
            <a:off x="4355976" y="3573016"/>
            <a:ext cx="936104" cy="648072"/>
          </a:xfrm>
          <a:prstGeom prst="notchedRightArrow">
            <a:avLst/>
          </a:prstGeom>
          <a:solidFill>
            <a:srgbClr val="00B050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4482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7488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0494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090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7707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0883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31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0924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0526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65304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קבוצה 120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קבוצה 121"/>
          <p:cNvGrpSpPr/>
          <p:nvPr/>
        </p:nvGrpSpPr>
        <p:grpSpPr>
          <a:xfrm>
            <a:off x="-684584" y="2096832"/>
            <a:ext cx="4680520" cy="4284496"/>
            <a:chOff x="3995936" y="2024824"/>
            <a:chExt cx="4680520" cy="4284496"/>
          </a:xfrm>
        </p:grpSpPr>
        <p:cxnSp>
          <p:nvCxnSpPr>
            <p:cNvPr id="123" name="מחבר חץ ישר 122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4" name="מחבר חץ ישר 123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5" name="מחבר חץ ישר 124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מחבר חץ ישר 125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מחבר חץ ישר 12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מחבר חץ ישר 12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מחבר חץ ישר 12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0" name="קשת 12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1" name="מחבר חץ ישר 13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2" name="קשת 13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קשת 13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Initialize all the CFG nodes with the empty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 abstract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sp>
        <p:nvSpPr>
          <p:cNvPr id="79" name="אליפסה 78"/>
          <p:cNvSpPr/>
          <p:nvPr/>
        </p:nvSpPr>
        <p:spPr bwMode="auto">
          <a:xfrm>
            <a:off x="5688144" y="18512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0" name="אליפסה 79"/>
          <p:cNvSpPr/>
          <p:nvPr/>
        </p:nvSpPr>
        <p:spPr bwMode="auto">
          <a:xfrm>
            <a:off x="5688144" y="248129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1" name="אליפסה 80"/>
          <p:cNvSpPr/>
          <p:nvPr/>
        </p:nvSpPr>
        <p:spPr bwMode="auto">
          <a:xfrm>
            <a:off x="5688144" y="311135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2" name="אליפסה 81"/>
          <p:cNvSpPr/>
          <p:nvPr/>
        </p:nvSpPr>
        <p:spPr bwMode="auto">
          <a:xfrm>
            <a:off x="6768264" y="36154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3" name="אליפסה 82"/>
          <p:cNvSpPr/>
          <p:nvPr/>
        </p:nvSpPr>
        <p:spPr bwMode="auto">
          <a:xfrm>
            <a:off x="6768264" y="4083479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4" name="אליפסה 83"/>
          <p:cNvSpPr/>
          <p:nvPr/>
        </p:nvSpPr>
        <p:spPr bwMode="auto">
          <a:xfrm>
            <a:off x="6768264" y="46152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5" name="אליפסה 84"/>
          <p:cNvSpPr/>
          <p:nvPr/>
        </p:nvSpPr>
        <p:spPr bwMode="auto">
          <a:xfrm>
            <a:off x="6768264" y="5019583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smtClean="0">
              <a:solidFill>
                <a:srgbClr val="000000"/>
              </a:solidFill>
            </a:endParaRPr>
          </a:p>
        </p:txBody>
      </p:sp>
      <p:sp>
        <p:nvSpPr>
          <p:cNvPr id="86" name="אליפסה 85"/>
          <p:cNvSpPr/>
          <p:nvPr/>
        </p:nvSpPr>
        <p:spPr bwMode="auto">
          <a:xfrm>
            <a:off x="6768264" y="5415647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7" name="אליפסה 86"/>
          <p:cNvSpPr/>
          <p:nvPr/>
        </p:nvSpPr>
        <p:spPr bwMode="auto">
          <a:xfrm>
            <a:off x="6768264" y="581167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sp>
        <p:nvSpPr>
          <p:cNvPr id="88" name="אליפסה 87"/>
          <p:cNvSpPr/>
          <p:nvPr/>
        </p:nvSpPr>
        <p:spPr bwMode="auto">
          <a:xfrm>
            <a:off x="6768264" y="617171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 dirty="0" smtClean="0">
              <a:solidFill>
                <a:srgbClr val="000000"/>
              </a:solidFill>
            </a:endParaRPr>
          </a:p>
        </p:txBody>
      </p:sp>
      <p:grpSp>
        <p:nvGrpSpPr>
          <p:cNvPr id="2" name="קבוצה 120"/>
          <p:cNvGrpSpPr/>
          <p:nvPr/>
        </p:nvGrpSpPr>
        <p:grpSpPr>
          <a:xfrm>
            <a:off x="3995936" y="2073622"/>
            <a:ext cx="4680520" cy="4242105"/>
            <a:chOff x="3995936" y="2067215"/>
            <a:chExt cx="4680520" cy="4242105"/>
          </a:xfrm>
        </p:grpSpPr>
        <p:cxnSp>
          <p:nvCxnSpPr>
            <p:cNvPr id="90" name="מחבר חץ ישר 89"/>
            <p:cNvCxnSpPr>
              <a:stCxn id="79" idx="4"/>
              <a:endCxn id="80" idx="0"/>
            </p:cNvCxnSpPr>
            <p:nvPr/>
          </p:nvCxnSpPr>
          <p:spPr bwMode="auto">
            <a:xfrm>
              <a:off x="5778144" y="206721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מחבר חץ ישר 90"/>
            <p:cNvCxnSpPr>
              <a:stCxn id="80" idx="4"/>
              <a:endCxn id="81" idx="0"/>
            </p:cNvCxnSpPr>
            <p:nvPr/>
          </p:nvCxnSpPr>
          <p:spPr bwMode="auto">
            <a:xfrm>
              <a:off x="5778144" y="2697275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מחבר חץ ישר 93"/>
            <p:cNvCxnSpPr>
              <a:stCxn id="81" idx="4"/>
              <a:endCxn id="82" idx="0"/>
            </p:cNvCxnSpPr>
            <p:nvPr/>
          </p:nvCxnSpPr>
          <p:spPr bwMode="auto">
            <a:xfrm>
              <a:off x="5778144" y="3327335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מחבר חץ ישר 96"/>
            <p:cNvCxnSpPr>
              <a:stCxn id="82" idx="4"/>
              <a:endCxn id="83" idx="0"/>
            </p:cNvCxnSpPr>
            <p:nvPr/>
          </p:nvCxnSpPr>
          <p:spPr bwMode="auto">
            <a:xfrm>
              <a:off x="6858264" y="3831431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מחבר חץ ישר 99"/>
            <p:cNvCxnSpPr>
              <a:stCxn id="83" idx="4"/>
              <a:endCxn id="84" idx="0"/>
            </p:cNvCxnSpPr>
            <p:nvPr/>
          </p:nvCxnSpPr>
          <p:spPr bwMode="auto">
            <a:xfrm>
              <a:off x="6858264" y="4299463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3" name="מחבר חץ ישר 102"/>
            <p:cNvCxnSpPr>
              <a:stCxn id="85" idx="4"/>
              <a:endCxn id="86" idx="0"/>
            </p:cNvCxnSpPr>
            <p:nvPr/>
          </p:nvCxnSpPr>
          <p:spPr bwMode="auto">
            <a:xfrm>
              <a:off x="6858264" y="5235567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מחבר חץ ישר 110"/>
            <p:cNvCxnSpPr>
              <a:stCxn id="86" idx="4"/>
              <a:endCxn id="87" idx="0"/>
            </p:cNvCxnSpPr>
            <p:nvPr/>
          </p:nvCxnSpPr>
          <p:spPr bwMode="auto">
            <a:xfrm>
              <a:off x="6858264" y="5631631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4" name="קשת 113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115" name="מחבר חץ ישר 114"/>
            <p:cNvCxnSpPr>
              <a:stCxn id="87" idx="4"/>
              <a:endCxn id="88" idx="0"/>
            </p:cNvCxnSpPr>
            <p:nvPr/>
          </p:nvCxnSpPr>
          <p:spPr bwMode="auto">
            <a:xfrm>
              <a:off x="6858264" y="6027655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8" name="קשת 117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120" name="קשת 119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92080" y="167119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231926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2967335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72200" y="34417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72200" y="3903439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4449886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2200" y="4839543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72200" y="5241974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563163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72200" y="5991671"/>
            <a:ext cx="3600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l-GR" sz="2400" dirty="0" smtClean="0">
                <a:latin typeface="Calibri" pitchFamily="34" charset="0"/>
              </a:rPr>
              <a:t>ε</a:t>
            </a:r>
            <a:endParaRPr lang="he-IL" sz="2400" dirty="0">
              <a:latin typeface="Calibri" pitchFamily="34" charset="0"/>
            </a:endParaRPr>
          </a:p>
        </p:txBody>
      </p:sp>
      <p:grpSp>
        <p:nvGrpSpPr>
          <p:cNvPr id="61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Choose a node in the CFG and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update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it: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or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else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Boolean Statement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or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State = Previous State </a:t>
            </a:r>
            <a:r>
              <a:rPr lang="az-Cyrl-AZ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!(Boolean Statement)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if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blocks, and before </a:t>
            </a: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    Previous States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For nodes after other commands:</a:t>
            </a:r>
            <a:br>
              <a:rPr lang="en-US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State = 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[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command</a:t>
            </a:r>
            <a:r>
              <a:rPr lang="en-US" b="1" i="1" dirty="0" smtClean="0">
                <a:solidFill>
                  <a:srgbClr val="7030A0"/>
                </a:solidFill>
                <a:latin typeface="Calibri" pitchFamily="34" charset="0"/>
              </a:rPr>
              <a:t>]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#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(Previous State)</a:t>
            </a:r>
            <a:b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</a:br>
            <a:endParaRPr lang="en-US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Continue the process (according to a certain order of the CFG nodes), until a fix point is reached, or until we had enough iterations.</a:t>
            </a:r>
          </a:p>
          <a:p>
            <a:pPr>
              <a:buSzPct val="80000"/>
              <a:buBlip>
                <a:blip r:embed="rId3"/>
              </a:buBlip>
            </a:pP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The CFG Algorithm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3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flipV="1">
            <a:off x="2447256" y="3356992"/>
            <a:ext cx="3965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z-Cyrl-AZ" sz="2800" i="1" dirty="0" smtClean="0">
                <a:solidFill>
                  <a:srgbClr val="7030A0"/>
                </a:solidFill>
                <a:latin typeface="Calibri" pitchFamily="34" charset="0"/>
              </a:rPr>
              <a:t>П</a:t>
            </a:r>
            <a:endParaRPr lang="he-IL" sz="2800" i="1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461064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values of the BST nodes are 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integers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following commands are supported: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creates a new node with value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setLeft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</a:t>
            </a:r>
            <a:r>
              <a:rPr lang="en-US" sz="2000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left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setRight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’)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– sets the right child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n’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sets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to be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n,n+d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increments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lvl="1">
              <a:buSzPct val="80000"/>
              <a:buBlip>
                <a:blip r:embed="rId3"/>
              </a:buBlip>
            </a:pP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setValue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n,n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-d)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– decrements the value of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by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en-US" sz="2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 programs use the commands properly: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There is no 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createNode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  <a:latin typeface="Calibri" pitchFamily="34" charset="0"/>
              </a:rPr>
              <a:t>n,d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if </a:t>
            </a:r>
            <a:r>
              <a:rPr lang="en-US" sz="2000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is already created.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All nodes names inside the set-commands should exist.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Assumptions on the Program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416" y="980728"/>
            <a:ext cx="8229600" cy="5616922"/>
          </a:xfr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denotes the set of nodes in the program.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 = N ᴜ {null}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i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u="sng" dirty="0" smtClean="0">
                <a:solidFill>
                  <a:schemeClr val="tx1"/>
                </a:solidFill>
                <a:latin typeface="Calibri" pitchFamily="34" charset="0"/>
              </a:rPr>
              <a:t>A concrete state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is a finite set of partial functions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s: 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</a:t>
            </a:r>
            <a:r>
              <a:rPr lang="en-US" dirty="0" smtClean="0">
                <a:solidFill>
                  <a:srgbClr val="7030A0"/>
                </a:solidFill>
                <a:latin typeface="Castellar" pitchFamily="18" charset="0"/>
              </a:rPr>
              <a:t>Z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× N</a:t>
            </a:r>
            <a:r>
              <a:rPr lang="en-US" i="1" baseline="30000" dirty="0" smtClean="0">
                <a:solidFill>
                  <a:srgbClr val="7030A0"/>
                </a:solidFill>
                <a:latin typeface="Calibri" pitchFamily="34" charset="0"/>
              </a:rPr>
              <a:t>+</a:t>
            </a:r>
          </a:p>
          <a:p>
            <a:pPr lvl="1"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s(n) = 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, d , 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then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l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s(n</a:t>
            </a:r>
            <a:r>
              <a:rPr lang="en-US" i="1" baseline="-25000" dirty="0" smtClean="0">
                <a:solidFill>
                  <a:srgbClr val="7030A0"/>
                </a:solidFill>
                <a:latin typeface="Calibri" pitchFamily="34" charset="0"/>
              </a:rPr>
              <a:t>r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are defined.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Partial order: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Join: 	, Meet: 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Bottom: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ø</a:t>
            </a:r>
          </a:p>
          <a:p>
            <a:pPr>
              <a:buSzPct val="80000"/>
              <a:buBlip>
                <a:blip r:embed="rId3"/>
              </a:buBlip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Top: </a:t>
            </a:r>
            <a:r>
              <a:rPr lang="en-US" i="1" dirty="0" smtClean="0">
                <a:solidFill>
                  <a:srgbClr val="7030A0"/>
                </a:solidFill>
                <a:latin typeface="Calibri" pitchFamily="3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- A special additional element.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16" y="44625"/>
            <a:ext cx="8229600" cy="864096"/>
          </a:xfrm>
        </p:spPr>
        <p:txBody>
          <a:bodyPr/>
          <a:lstStyle/>
          <a:p>
            <a:r>
              <a:rPr lang="en-US" dirty="0" smtClean="0">
                <a:solidFill>
                  <a:srgbClr val="740000"/>
                </a:solidFill>
                <a:latin typeface="AR JULIAN" pitchFamily="2" charset="0"/>
              </a:rPr>
              <a:t>Concrete States Lattice</a:t>
            </a:r>
            <a:endParaRPr lang="he-IL" dirty="0">
              <a:solidFill>
                <a:srgbClr val="740000"/>
              </a:solidFill>
              <a:latin typeface="AR JULIAN" pitchFamily="2" charset="0"/>
            </a:endParaRPr>
          </a:p>
        </p:txBody>
      </p:sp>
      <p:grpSp>
        <p:nvGrpSpPr>
          <p:cNvPr id="2" name="קבוצה 60" hidden="1"/>
          <p:cNvGrpSpPr/>
          <p:nvPr/>
        </p:nvGrpSpPr>
        <p:grpSpPr>
          <a:xfrm>
            <a:off x="3995936" y="2024824"/>
            <a:ext cx="4680520" cy="4284496"/>
            <a:chOff x="3995936" y="2024824"/>
            <a:chExt cx="4680520" cy="4284496"/>
          </a:xfrm>
        </p:grpSpPr>
        <p:cxnSp>
          <p:nvCxnSpPr>
            <p:cNvPr id="62" name="מחבר חץ ישר 61"/>
            <p:cNvCxnSpPr/>
            <p:nvPr/>
          </p:nvCxnSpPr>
          <p:spPr bwMode="auto">
            <a:xfrm>
              <a:off x="5778144" y="202482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3" name="מחבר חץ ישר 62"/>
            <p:cNvCxnSpPr/>
            <p:nvPr/>
          </p:nvCxnSpPr>
          <p:spPr bwMode="auto">
            <a:xfrm>
              <a:off x="5778144" y="2654884"/>
              <a:ext cx="0" cy="45006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מחבר חץ ישר 63"/>
            <p:cNvCxnSpPr/>
            <p:nvPr/>
          </p:nvCxnSpPr>
          <p:spPr bwMode="auto">
            <a:xfrm>
              <a:off x="5778144" y="3284944"/>
              <a:ext cx="1080120" cy="32409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מחבר חץ ישר 64"/>
            <p:cNvCxnSpPr/>
            <p:nvPr/>
          </p:nvCxnSpPr>
          <p:spPr bwMode="auto">
            <a:xfrm>
              <a:off x="6858264" y="3789040"/>
              <a:ext cx="0" cy="28803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מחבר חץ ישר 66"/>
            <p:cNvCxnSpPr/>
            <p:nvPr/>
          </p:nvCxnSpPr>
          <p:spPr bwMode="auto">
            <a:xfrm>
              <a:off x="6858264" y="4257072"/>
              <a:ext cx="0" cy="35176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מחבר חץ ישר 67"/>
            <p:cNvCxnSpPr/>
            <p:nvPr/>
          </p:nvCxnSpPr>
          <p:spPr bwMode="auto">
            <a:xfrm>
              <a:off x="6858264" y="5193176"/>
              <a:ext cx="0" cy="2160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מחבר חץ ישר 68"/>
            <p:cNvCxnSpPr/>
            <p:nvPr/>
          </p:nvCxnSpPr>
          <p:spPr bwMode="auto">
            <a:xfrm>
              <a:off x="6858264" y="5589240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0" name="קשת 69"/>
            <p:cNvSpPr/>
            <p:nvPr/>
          </p:nvSpPr>
          <p:spPr bwMode="auto">
            <a:xfrm>
              <a:off x="5652120" y="3717032"/>
              <a:ext cx="2736304" cy="1404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cxnSp>
          <p:nvCxnSpPr>
            <p:cNvPr id="71" name="מחבר חץ ישר 70"/>
            <p:cNvCxnSpPr/>
            <p:nvPr/>
          </p:nvCxnSpPr>
          <p:spPr bwMode="auto">
            <a:xfrm>
              <a:off x="6858264" y="5985264"/>
              <a:ext cx="0" cy="1800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קשת 71"/>
            <p:cNvSpPr/>
            <p:nvPr/>
          </p:nvSpPr>
          <p:spPr bwMode="auto">
            <a:xfrm flipH="1">
              <a:off x="5364088" y="4725144"/>
              <a:ext cx="2736304" cy="1188000"/>
            </a:xfrm>
            <a:prstGeom prst="arc">
              <a:avLst>
                <a:gd name="adj1" fmla="val 16200000"/>
                <a:gd name="adj2" fmla="val 540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  <p:sp>
          <p:nvSpPr>
            <p:cNvPr id="73" name="קשת 72"/>
            <p:cNvSpPr/>
            <p:nvPr/>
          </p:nvSpPr>
          <p:spPr bwMode="auto">
            <a:xfrm>
              <a:off x="3995936" y="3177320"/>
              <a:ext cx="4680520" cy="3132000"/>
            </a:xfrm>
            <a:prstGeom prst="arc">
              <a:avLst>
                <a:gd name="adj1" fmla="val 15293478"/>
                <a:gd name="adj2" fmla="val 3939387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30796" y="3789040"/>
            <a:ext cx="677108" cy="504056"/>
          </a:xfrm>
          <a:prstGeom prst="rect">
            <a:avLst/>
          </a:prstGeom>
          <a:noFill/>
        </p:spPr>
        <p:txBody>
          <a:bodyPr vert="vert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Ul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3688" y="4284385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V="1">
            <a:off x="3491880" y="4293096"/>
            <a:ext cx="50405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U</a:t>
            </a:r>
            <a:endParaRPr lang="he-IL" sz="3200" dirty="0">
              <a:solidFill>
                <a:srgbClr val="7030A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14704</TotalTime>
  <Words>1128</Words>
  <Application>Microsoft Office PowerPoint</Application>
  <PresentationFormat>‫הצגה על המסך (4:3)</PresentationFormat>
  <Paragraphs>492</Paragraphs>
  <Slides>25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13</vt:i4>
      </vt:variant>
      <vt:variant>
        <vt:lpstr>כותרות שקופיות</vt:lpstr>
      </vt:variant>
      <vt:variant>
        <vt:i4>25</vt:i4>
      </vt:variant>
    </vt:vector>
  </HeadingPairs>
  <TitlesOfParts>
    <vt:vector size="38" baseType="lpstr">
      <vt:lpstr>Diseño predeterminado</vt:lpstr>
      <vt:lpstr>1_Diseño predeterminado</vt:lpstr>
      <vt:lpstr>2_Diseño predeterminado</vt:lpstr>
      <vt:lpstr>3_Diseño predeterminado</vt:lpstr>
      <vt:lpstr>4_Diseño predeterminado</vt:lpstr>
      <vt:lpstr>5_Diseño predeterminado</vt:lpstr>
      <vt:lpstr>6_Diseño predeterminado</vt:lpstr>
      <vt:lpstr>7_Diseño predeterminado</vt:lpstr>
      <vt:lpstr>8_Diseño predeterminado</vt:lpstr>
      <vt:lpstr>9_Diseño predeterminado</vt:lpstr>
      <vt:lpstr>10_Diseño predeterminado</vt:lpstr>
      <vt:lpstr>11_Diseño predeterminado</vt:lpstr>
      <vt:lpstr>12_Diseño predeterminado</vt:lpstr>
      <vt:lpstr>Binary Search Trees Analysis</vt:lpstr>
      <vt:lpstr>Contents</vt:lpstr>
      <vt:lpstr>Binary Search Trees</vt:lpstr>
      <vt:lpstr>BST Programs</vt:lpstr>
      <vt:lpstr>The CFG Algorithm</vt:lpstr>
      <vt:lpstr>The CFG Algorithm</vt:lpstr>
      <vt:lpstr>The CFG Algorithm</vt:lpstr>
      <vt:lpstr>Assumptions on the Program</vt:lpstr>
      <vt:lpstr>Concrete States Lattice</vt:lpstr>
      <vt:lpstr>BST-strings</vt:lpstr>
      <vt:lpstr>BST-strings</vt:lpstr>
      <vt:lpstr>Abstract States Lattice</vt:lpstr>
      <vt:lpstr>The Galois Connection</vt:lpstr>
      <vt:lpstr>The Galois Connection</vt:lpstr>
      <vt:lpstr>Transformers – Create Node</vt:lpstr>
      <vt:lpstr>Replacement Functions</vt:lpstr>
      <vt:lpstr>Transformers – Setters</vt:lpstr>
      <vt:lpstr>Transformers – Setters</vt:lpstr>
      <vt:lpstr>Transformers</vt:lpstr>
      <vt:lpstr>Obstacles and Solutions</vt:lpstr>
      <vt:lpstr>Obstacles and Solutions</vt:lpstr>
      <vt:lpstr>Obstacles and Solutions</vt:lpstr>
      <vt:lpstr>Code Example</vt:lpstr>
      <vt:lpstr>Optimizations and Further Ideas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עידן</cp:lastModifiedBy>
  <cp:revision>815</cp:revision>
  <dcterms:created xsi:type="dcterms:W3CDTF">2010-05-23T14:28:12Z</dcterms:created>
  <dcterms:modified xsi:type="dcterms:W3CDTF">2016-09-25T17:48:03Z</dcterms:modified>
</cp:coreProperties>
</file>