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9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2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0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48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2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52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88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01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1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9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5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03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64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גורדי שחקים כנגד שקיעה">
            <a:extLst>
              <a:ext uri="{FF2B5EF4-FFF2-40B4-BE49-F238E27FC236}">
                <a16:creationId xmlns:a16="http://schemas.microsoft.com/office/drawing/2014/main" id="{B3AC8731-F64A-411A-8158-29E259A52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1000"/>
          </a:blip>
          <a:srcRect t="881"/>
          <a:stretch/>
        </p:blipFill>
        <p:spPr>
          <a:xfrm>
            <a:off x="0" y="-9402"/>
            <a:ext cx="12191980" cy="68579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850900">
              <a:schemeClr val="accent1">
                <a:alpha val="7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CED5F880-372B-4DDE-843B-CD81AC7C1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13" y="133686"/>
            <a:ext cx="7219954" cy="11933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IR-Project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Ido Cohen 316586908</a:t>
            </a:r>
            <a:endParaRPr lang="he-IL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7DD28BB4-EE1D-4871-A5F4-BAC37CCB5F53}"/>
                  </a:ext>
                </a:extLst>
              </p:cNvPr>
              <p:cNvSpPr txBox="1"/>
              <p:nvPr/>
            </p:nvSpPr>
            <p:spPr>
              <a:xfrm>
                <a:off x="-105508" y="1470144"/>
                <a:ext cx="11393843" cy="452431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/>
                <a:r>
                  <a:rPr lang="he-IL" sz="1800" dirty="0">
                    <a:solidFill>
                      <a:schemeClr val="bg1"/>
                    </a:solidFill>
                  </a:rPr>
                  <a:t>בפרויקט זה התמקדנו בשיטות שלמדנו לאורך הסמסטר לבניית מנוע חיפוש, השקענו מחשבה רבה בבניית האינדקסים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algn="r"/>
                <a:br>
                  <a:rPr lang="en-US" sz="18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:r>
                  <a:rPr lang="he-IL" sz="18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על מנת לממש את האלגוריתם היעיל שלמדנו בהרצאה 3 שנותן ציון למסמכים על סמך שאילתה בצורה המיטבית ביותר,</a:t>
                </a:r>
                <a:br>
                  <a:rPr lang="en-US" sz="18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:r>
                  <a:rPr lang="he-IL" sz="18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השקענו מחשבה גם בבניית האינדקסים אותם נצטרך לפרויקט.</a:t>
                </a:r>
                <a:br>
                  <a:rPr lang="en-US" sz="18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:r>
                  <a:rPr lang="he-IL" sz="18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תחילה בנינו אינדקס המכיל לכל מילה את הפוסטינג ליסט שלה כך שהוא שמור עם ערכי  </a:t>
                </a:r>
                <a:r>
                  <a:rPr lang="en-US" sz="18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tfidf</a:t>
                </a:r>
                <a:r>
                  <a:rPr lang="he-IL" sz="18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מנורמלים.</a:t>
                </a:r>
                <a:br>
                  <a:rPr lang="en-US" sz="18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:r>
                  <a:rPr lang="he-IL" sz="18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באמצעות אינדקס זה מימשנו את הפונקציה :</a:t>
                </a:r>
              </a:p>
              <a:p>
                <a:pPr algn="r"/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he-IL" sz="1800" dirty="0">
                    <a:solidFill>
                      <a:schemeClr val="bg1"/>
                    </a:solidFill>
                  </a:rPr>
                  <a:t>כאשר הרצנו את האלגוריתם על </a:t>
                </a:r>
                <a:r>
                  <a:rPr lang="he-IL" dirty="0">
                    <a:solidFill>
                      <a:schemeClr val="bg1"/>
                    </a:solidFill>
                  </a:rPr>
                  <a:t>אינדקס זה, לא קיבלנו תוצאות מספיק טובות כפי שציפינו</a:t>
                </a:r>
                <a:r>
                  <a:rPr lang="en-US" dirty="0">
                    <a:solidFill>
                      <a:schemeClr val="bg1"/>
                    </a:solidFill>
                  </a:rPr>
                  <a:t>,</a:t>
                </a:r>
                <a:r>
                  <a:rPr lang="he-IL" dirty="0">
                    <a:solidFill>
                      <a:schemeClr val="bg1"/>
                    </a:solidFill>
                  </a:rPr>
                  <a:t> לכן חזרנו לשלב שהיה הכי "כיף" ולקח לנו הכי הרבה זמן - בניית אינדקסים נוספים ובזבוז דולרים על חשבון הבית </a:t>
                </a:r>
                <a:r>
                  <a:rPr lang="he-IL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.</a:t>
                </a:r>
                <a:br>
                  <a:rPr 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</a:br>
                <a:r>
                  <a:rPr lang="he-IL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בנינו 2 אינדקסים נוספים אחד ל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𝑜𝑟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 והשני 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𝑡𝑖𝑡𝑙𝑒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 </a:t>
                </a:r>
                <a:r>
                  <a:rPr lang="he-IL" dirty="0">
                    <a:solidFill>
                      <a:schemeClr val="bg1"/>
                    </a:solidFill>
                  </a:rPr>
                  <a:t>שעזרנו לנו לממש את הפונקציות :</a:t>
                </a:r>
              </a:p>
              <a:p>
                <a:pPr algn="r"/>
                <a:endParaRPr lang="he-IL" sz="1800" dirty="0">
                  <a:solidFill>
                    <a:schemeClr val="bg1"/>
                  </a:solidFill>
                </a:endParaRPr>
              </a:p>
              <a:p>
                <a:pPr algn="r"/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he-IL" sz="1800" dirty="0">
                    <a:solidFill>
                      <a:schemeClr val="bg1"/>
                    </a:solidFill>
                  </a:rPr>
                  <a:t>לאחר הוספת אינדקסים אלו מצאנו כי היה שיפור בתוצאה שקיבלנו אך זה עדיין לא הספיק לנו – הגענו ל </a:t>
                </a:r>
                <a:r>
                  <a:rPr lang="en-US" sz="1800" dirty="0">
                    <a:solidFill>
                      <a:schemeClr val="bg1"/>
                    </a:solidFill>
                  </a:rPr>
                  <a:t>map</a:t>
                </a:r>
                <a:r>
                  <a:rPr lang="he-IL" sz="1800" dirty="0">
                    <a:solidFill>
                      <a:schemeClr val="bg1"/>
                    </a:solidFill>
                  </a:rPr>
                  <a:t> ממוצע של 0.4.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he-IL" sz="1800" dirty="0">
                    <a:solidFill>
                      <a:schemeClr val="bg1"/>
                    </a:solidFill>
                  </a:rPr>
                  <a:t>  בפרויקט שלנו ביצענו מספר שלבים כך שבכל שלב הוצאנו את הממצאים המיטביים שמצאנו,</a:t>
                </a:r>
                <a:r>
                  <a:rPr lang="he-IL" dirty="0">
                    <a:solidFill>
                      <a:schemeClr val="bg1"/>
                    </a:solidFill>
                  </a:rPr>
                  <a:t> </a:t>
                </a:r>
                <a:r>
                  <a:rPr lang="he-IL" sz="1800" dirty="0">
                    <a:solidFill>
                      <a:schemeClr val="bg1"/>
                    </a:solidFill>
                  </a:rPr>
                  <a:t>לאחר שלב זה הגענו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he-IL" dirty="0">
                    <a:solidFill>
                      <a:schemeClr val="bg1"/>
                    </a:solidFill>
                  </a:rPr>
                  <a:t>       </a:t>
                </a:r>
                <a:r>
                  <a:rPr lang="he-IL" sz="1800" dirty="0">
                    <a:solidFill>
                      <a:schemeClr val="bg1"/>
                    </a:solidFill>
                  </a:rPr>
                  <a:t>למסקנה כי עלינו לנסות מדד נוסף שלמדנו בהרצאות, אז החלטנו לבצע חישוב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𝐵𝑀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he-IL" sz="1800" dirty="0">
                    <a:solidFill>
                      <a:srgbClr val="FF0000"/>
                    </a:solidFill>
                  </a:rPr>
                  <a:t> </a:t>
                </a:r>
                <a:r>
                  <a:rPr lang="he-IL" sz="1800" dirty="0">
                    <a:solidFill>
                      <a:schemeClr val="bg1"/>
                    </a:solidFill>
                  </a:rPr>
                  <a:t>עם ה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𝑏𝑜𝑑𝑦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7DD28BB4-EE1D-4871-A5F4-BAC37CCB5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508" y="1470144"/>
                <a:ext cx="11393843" cy="4524315"/>
              </a:xfrm>
              <a:prstGeom prst="rect">
                <a:avLst/>
              </a:prstGeom>
              <a:blipFill>
                <a:blip r:embed="rId4"/>
                <a:stretch>
                  <a:fillRect l="-321" t="-674" r="-4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תרשים זרימה: מסיים 17">
            <a:extLst>
              <a:ext uri="{FF2B5EF4-FFF2-40B4-BE49-F238E27FC236}">
                <a16:creationId xmlns:a16="http://schemas.microsoft.com/office/drawing/2014/main" id="{5D17AE32-B076-4FE9-AD2E-90087DD76E4A}"/>
              </a:ext>
            </a:extLst>
          </p:cNvPr>
          <p:cNvSpPr/>
          <p:nvPr/>
        </p:nvSpPr>
        <p:spPr>
          <a:xfrm>
            <a:off x="4962192" y="2963844"/>
            <a:ext cx="1820254" cy="422697"/>
          </a:xfrm>
          <a:prstGeom prst="flowChartTerminator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/>
            <a:br>
              <a:rPr lang="en-US" sz="1800" dirty="0">
                <a:solidFill>
                  <a:schemeClr val="bg1"/>
                </a:solidFill>
              </a:rPr>
            </a:br>
            <a:endParaRPr lang="he-IL" sz="1800" dirty="0">
              <a:solidFill>
                <a:schemeClr val="bg1"/>
              </a:solidFill>
            </a:endParaRPr>
          </a:p>
          <a:p>
            <a:pPr algn="ctr"/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כותרת 1">
                <a:extLst>
                  <a:ext uri="{FF2B5EF4-FFF2-40B4-BE49-F238E27FC236}">
                    <a16:creationId xmlns:a16="http://schemas.microsoft.com/office/drawing/2014/main" id="{6A81748F-3B41-4F85-982F-66AE0EB2E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549" y="3004258"/>
                <a:ext cx="1667539" cy="31176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r"/>
                <a:r>
                  <a:rPr lang="en-US" sz="1800" dirty="0">
                    <a:solidFill>
                      <a:schemeClr val="bg1"/>
                    </a:solidFill>
                  </a:rPr>
                  <a:t>Search_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𝑏𝑜𝑑𝑦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()</a:t>
                </a:r>
                <a:endParaRPr lang="he-IL" sz="1800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 xmlns="">
          <p:sp>
            <p:nvSpPr>
              <p:cNvPr id="19" name="כותרת 1">
                <a:extLst>
                  <a:ext uri="{FF2B5EF4-FFF2-40B4-BE49-F238E27FC236}">
                    <a16:creationId xmlns:a16="http://schemas.microsoft.com/office/drawing/2014/main" id="{6A81748F-3B41-4F85-982F-66AE0EB2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49" y="3004258"/>
                <a:ext cx="1667539" cy="311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תרשים זרימה: מסיים 10">
            <a:extLst>
              <a:ext uri="{FF2B5EF4-FFF2-40B4-BE49-F238E27FC236}">
                <a16:creationId xmlns:a16="http://schemas.microsoft.com/office/drawing/2014/main" id="{34343E72-A9A8-417E-8B5E-EDED1E004BD6}"/>
              </a:ext>
            </a:extLst>
          </p:cNvPr>
          <p:cNvSpPr/>
          <p:nvPr/>
        </p:nvSpPr>
        <p:spPr>
          <a:xfrm>
            <a:off x="641115" y="4367226"/>
            <a:ext cx="1820254" cy="422697"/>
          </a:xfrm>
          <a:prstGeom prst="flowChartTerminator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/>
            <a:br>
              <a:rPr lang="en-US" sz="1800" dirty="0">
                <a:solidFill>
                  <a:schemeClr val="bg1"/>
                </a:solidFill>
              </a:rPr>
            </a:br>
            <a:endParaRPr lang="he-IL" sz="1800" dirty="0">
              <a:solidFill>
                <a:schemeClr val="bg1"/>
              </a:solidFill>
            </a:endParaRPr>
          </a:p>
          <a:p>
            <a:pPr algn="ctr"/>
            <a:endParaRPr lang="he-IL" dirty="0"/>
          </a:p>
        </p:txBody>
      </p:sp>
      <p:sp>
        <p:nvSpPr>
          <p:cNvPr id="15" name="תרשים זרימה: מסיים 14">
            <a:extLst>
              <a:ext uri="{FF2B5EF4-FFF2-40B4-BE49-F238E27FC236}">
                <a16:creationId xmlns:a16="http://schemas.microsoft.com/office/drawing/2014/main" id="{DE347BEC-0491-4AFA-9DB9-B76DDFF2FCAC}"/>
              </a:ext>
            </a:extLst>
          </p:cNvPr>
          <p:cNvSpPr/>
          <p:nvPr/>
        </p:nvSpPr>
        <p:spPr>
          <a:xfrm>
            <a:off x="2599175" y="4367226"/>
            <a:ext cx="1820254" cy="422697"/>
          </a:xfrm>
          <a:prstGeom prst="flowChartTerminator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/>
            <a:br>
              <a:rPr lang="en-US" sz="1800" dirty="0">
                <a:solidFill>
                  <a:schemeClr val="bg1"/>
                </a:solidFill>
              </a:rPr>
            </a:br>
            <a:endParaRPr lang="he-IL" sz="1800" dirty="0">
              <a:solidFill>
                <a:schemeClr val="bg1"/>
              </a:solidFill>
            </a:endParaRPr>
          </a:p>
          <a:p>
            <a:pPr algn="ctr"/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כותרת 1">
                <a:extLst>
                  <a:ext uri="{FF2B5EF4-FFF2-40B4-BE49-F238E27FC236}">
                    <a16:creationId xmlns:a16="http://schemas.microsoft.com/office/drawing/2014/main" id="{D6BCA619-8C7C-468F-A87C-A72195D686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115" y="4433105"/>
                <a:ext cx="1837842" cy="31176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r"/>
                <a:r>
                  <a:rPr lang="en-US" sz="1800" dirty="0">
                    <a:solidFill>
                      <a:schemeClr val="bg1"/>
                    </a:solidFill>
                  </a:rPr>
                  <a:t>Search_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𝑎𝑛𝑐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()</a:t>
                </a:r>
                <a:endParaRPr lang="he-IL" sz="1800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 xmlns="">
          <p:sp>
            <p:nvSpPr>
              <p:cNvPr id="16" name="כותרת 1">
                <a:extLst>
                  <a:ext uri="{FF2B5EF4-FFF2-40B4-BE49-F238E27FC236}">
                    <a16:creationId xmlns:a16="http://schemas.microsoft.com/office/drawing/2014/main" id="{D6BCA619-8C7C-468F-A87C-A72195D68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15" y="4433105"/>
                <a:ext cx="1837842" cy="311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כותרת 1">
                <a:extLst>
                  <a:ext uri="{FF2B5EF4-FFF2-40B4-BE49-F238E27FC236}">
                    <a16:creationId xmlns:a16="http://schemas.microsoft.com/office/drawing/2014/main" id="{1C62C4BF-DBD7-4AE5-BEA6-10A67B1EF9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6763" y="4422693"/>
                <a:ext cx="1667539" cy="31176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5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r"/>
                <a:r>
                  <a:rPr lang="en-US" sz="1800" dirty="0">
                    <a:solidFill>
                      <a:schemeClr val="bg1"/>
                    </a:solidFill>
                  </a:rPr>
                  <a:t>Search_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𝑡𝑖𝑡𝑙𝑒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()</a:t>
                </a:r>
                <a:endParaRPr lang="he-IL" sz="1800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 xmlns="">
          <p:sp>
            <p:nvSpPr>
              <p:cNvPr id="17" name="כותרת 1">
                <a:extLst>
                  <a:ext uri="{FF2B5EF4-FFF2-40B4-BE49-F238E27FC236}">
                    <a16:creationId xmlns:a16="http://schemas.microsoft.com/office/drawing/2014/main" id="{1C62C4BF-DBD7-4AE5-BEA6-10A67B1E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63" y="4422693"/>
                <a:ext cx="1667539" cy="311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3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כותרת 1">
                <a:extLst>
                  <a:ext uri="{FF2B5EF4-FFF2-40B4-BE49-F238E27FC236}">
                    <a16:creationId xmlns:a16="http://schemas.microsoft.com/office/drawing/2014/main" id="{DB446FD2-B001-4F7A-AD94-F1C775C78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3655" y="90956"/>
                <a:ext cx="6270060" cy="55120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𝑚𝑒𝑎𝑠𝑢𝑟𝑒𝑠</m:t>
                      </m:r>
                    </m:oMath>
                  </m:oMathPara>
                </a14:m>
                <a:endParaRPr lang="he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כותרת 1">
                <a:extLst>
                  <a:ext uri="{FF2B5EF4-FFF2-40B4-BE49-F238E27FC236}">
                    <a16:creationId xmlns:a16="http://schemas.microsoft.com/office/drawing/2014/main" id="{DB446FD2-B001-4F7A-AD94-F1C775C7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55" y="90956"/>
                <a:ext cx="6270060" cy="55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B2C3A09D-A6AD-414D-9BFF-020559965CF7}"/>
                  </a:ext>
                </a:extLst>
              </p:cNvPr>
              <p:cNvSpPr txBox="1"/>
              <p:nvPr/>
            </p:nvSpPr>
            <p:spPr>
              <a:xfrm>
                <a:off x="399078" y="874398"/>
                <a:ext cx="11393843" cy="86792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800" dirty="0">
                    <a:solidFill>
                      <a:schemeClr val="bg1"/>
                    </a:solidFill>
                  </a:rPr>
                  <a:t>כחלק מהמסקנות שהסקנו משלב א' של הפרויקט</a:t>
                </a:r>
                <a:r>
                  <a:rPr lang="he-IL" dirty="0">
                    <a:solidFill>
                      <a:schemeClr val="bg1"/>
                    </a:solidFill>
                  </a:rPr>
                  <a:t>, הבנו כי בשלב הבא עלינו לשלב כמה מדדים יחד על מנת לקבל תוצאות טובות יותר.</a:t>
                </a:r>
              </a:p>
              <a:p>
                <a:r>
                  <a:rPr lang="he-IL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לטובת כך בדקנו שימוש במדדים שונים, תחילה עשינו איחוד בין התוצאות של 2 אינדקסים בלבד כל זוג אפשרי של אינדקסים מבין ה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𝑎𝑛𝑐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𝑜𝑟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𝑏𝑜𝑑𝑦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𝑡𝑖𝑡𝑙𝑒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 באמצעות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𝑡𝑓𝑖𝑑𝑓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ל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𝑏𝑜𝑑𝑦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𝑖𝑛𝑑𝑒𝑥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ו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𝐵𝑖𝑛𝑎𝑟𝑦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ל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𝑎𝑛𝑐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𝑜𝑟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𝑡𝑖𝑡𝑙𝑒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𝑖𝑛𝑑𝑒𝑥</m:t>
                    </m:r>
                  </m:oMath>
                </a14:m>
                <a:endParaRPr lang="he-IL" sz="1800" b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1800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Test1:      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anchor index, title index</a:t>
                </a:r>
                <a:b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#in this test we do marge between 2 indexes,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Binary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anchor Index, and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Binary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title index</a:t>
                </a:r>
                <a:br>
                  <a:rPr lang="en-US" sz="1800" b="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800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Test2:      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body index, title index</a:t>
                </a:r>
                <a:b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# in this test we do marge between 2 </a:t>
                </a:r>
                <a:r>
                  <a:rPr lang="en-US" sz="1800" b="1" i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indexes,</a:t>
                </a:r>
                <a:r>
                  <a:rPr lang="en-US" sz="1800" b="1" i="1" dirty="0" err="1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TFIDF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body Index, and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Binary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title index</a:t>
                </a:r>
                <a:endPara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1800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Test3:      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body index, anchor index</a:t>
                </a:r>
                <a:b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#in this test we do marge between 2 indexes,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TFIDF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body Index, and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Binary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anchor index</a:t>
                </a:r>
                <a:endPara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1800" i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he-IL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לאחר מכן ביצענו איחוד בין 3 אינדקסים וקיבלנו כי התוצאות הטובות יותר הן בשילוב של 3 אינדקסים.</a:t>
                </a:r>
                <a:endParaRPr lang="en-US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1800" i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1800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Test4:      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body index, anchor index, title index</a:t>
                </a:r>
                <a:b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# in this test we do marge between 3 indexes,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TFIDF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body Index, and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Binary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anchor and title index</a:t>
                </a:r>
                <a:endPara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1800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Test5:      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body index, anchor index, title index, page rank</a:t>
                </a:r>
                <a:b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# in this test we do marge between 3 indexes,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TFIDF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body Index, and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Binary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anchor and title index.</a:t>
                </a:r>
                <a:endPara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he-IL" dirty="0">
                  <a:solidFill>
                    <a:schemeClr val="bg1"/>
                  </a:solidFill>
                </a:endParaRPr>
              </a:p>
              <a:p>
                <a:endParaRPr lang="he-IL" dirty="0">
                  <a:solidFill>
                    <a:schemeClr val="bg1"/>
                  </a:solidFill>
                </a:endParaRPr>
              </a:p>
              <a:p>
                <a:endParaRPr lang="he-IL" dirty="0">
                  <a:solidFill>
                    <a:schemeClr val="bg1"/>
                  </a:solidFill>
                </a:endParaRPr>
              </a:p>
              <a:p>
                <a:endParaRPr lang="he-IL" dirty="0">
                  <a:solidFill>
                    <a:schemeClr val="bg1"/>
                  </a:solidFill>
                </a:endParaRPr>
              </a:p>
              <a:p>
                <a:endParaRPr lang="he-IL" dirty="0">
                  <a:solidFill>
                    <a:schemeClr val="bg1"/>
                  </a:solidFill>
                </a:endParaRPr>
              </a:p>
              <a:p>
                <a:r>
                  <a:rPr lang="he-IL" dirty="0">
                    <a:solidFill>
                      <a:schemeClr val="bg1"/>
                    </a:solidFill>
                  </a:rPr>
                  <a:t> בנינו אינדקס חדש(</a:t>
                </a:r>
                <a:r>
                  <a:rPr lang="en-US" dirty="0">
                    <a:solidFill>
                      <a:schemeClr val="bg1"/>
                    </a:solidFill>
                  </a:rPr>
                  <a:t>(body</a:t>
                </a:r>
                <a:r>
                  <a:rPr lang="he-IL" dirty="0">
                    <a:solidFill>
                      <a:schemeClr val="bg1"/>
                    </a:solidFill>
                  </a:rPr>
                  <a:t> לטובת חישוב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𝐵𝑀</m:t>
                    </m:r>
                    <m:r>
                      <a:rPr lang="he-I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כאשר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:r>
                  <a:rPr lang="he-IL" dirty="0">
                    <a:solidFill>
                      <a:schemeClr val="bg1"/>
                    </a:solidFill>
                  </a:rPr>
                  <a:t>הוספנו </a:t>
                </a:r>
                <a:r>
                  <a:rPr lang="en-US" dirty="0">
                    <a:solidFill>
                      <a:schemeClr val="bg1"/>
                    </a:solidFill>
                  </a:rPr>
                  <a:t>.stemming</a:t>
                </a:r>
                <a:endParaRPr lang="he-IL" dirty="0">
                  <a:solidFill>
                    <a:schemeClr val="bg1"/>
                  </a:solidFill>
                </a:endParaRPr>
              </a:p>
              <a:p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he-IL" sz="1800" dirty="0">
                    <a:solidFill>
                      <a:schemeClr val="bg1"/>
                    </a:solidFill>
                  </a:rPr>
                  <a:t>ב</a:t>
                </a:r>
                <a:r>
                  <a:rPr lang="he-IL" dirty="0">
                    <a:solidFill>
                      <a:schemeClr val="bg1"/>
                    </a:solidFill>
                  </a:rPr>
                  <a:t>אמצעות אינדקס זה בלבד הצלחנו להגיע לתוצאות יותר טובות של ממוצע 0.525 עבור שאילתה שכן הזמן ריצה לשאילתה היה פחות מ 1 שניות בממוצע.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he-IL" dirty="0">
                    <a:solidFill>
                      <a:schemeClr val="bg1"/>
                    </a:solidFill>
                  </a:rPr>
                  <a:t>אך בשילוב האינדקסים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𝑡𝑖𝑡𝑙𝑒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 באמצעות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𝐵𝑖𝑛𝑎𝑟𝑦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𝑐𝑎𝑙𝑐𝑢𝑙𝑎𝑡𝑒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 </a:t>
                </a:r>
                <a:r>
                  <a:rPr lang="he-IL" dirty="0">
                    <a:solidFill>
                      <a:schemeClr val="bg1"/>
                    </a:solidFill>
                  </a:rPr>
                  <a:t>עם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𝑏𝑜𝑑𝑦</m:t>
                    </m:r>
                  </m:oMath>
                </a14:m>
                <a:r>
                  <a:rPr lang="en-US" b="0" i="0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 באמצעות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𝐵𝑀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𝐶𝑎𝑙𝑐𝑢𝑙𝑎𝑡𝑒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הגענו לתוצאה האופטימלית ביותר, 0.611 ממוצע עבור שאילתה עם זמן ריצה של 2 שניות בממוצע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B2C3A09D-A6AD-414D-9BFF-020559965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8" y="874398"/>
                <a:ext cx="11393843" cy="8679299"/>
              </a:xfrm>
              <a:prstGeom prst="rect">
                <a:avLst/>
              </a:prstGeom>
              <a:blipFill>
                <a:blip r:embed="rId4"/>
                <a:stretch>
                  <a:fillRect l="-535" t="-351" r="-4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96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כותרת 1">
                <a:extLst>
                  <a:ext uri="{FF2B5EF4-FFF2-40B4-BE49-F238E27FC236}">
                    <a16:creationId xmlns:a16="http://schemas.microsoft.com/office/drawing/2014/main" id="{DB446FD2-B001-4F7A-AD94-F1C775C78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6994" y="147781"/>
                <a:ext cx="6270060" cy="70822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𝑚𝑒𝑎𝑠𝑢𝑟𝑒𝑠</m:t>
                      </m:r>
                    </m:oMath>
                  </m:oMathPara>
                </a14:m>
                <a:endParaRPr lang="he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כותרת 1">
                <a:extLst>
                  <a:ext uri="{FF2B5EF4-FFF2-40B4-BE49-F238E27FC236}">
                    <a16:creationId xmlns:a16="http://schemas.microsoft.com/office/drawing/2014/main" id="{DB446FD2-B001-4F7A-AD94-F1C775C7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94" y="147781"/>
                <a:ext cx="6270060" cy="708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B2C3A09D-A6AD-414D-9BFF-020559965CF7}"/>
                  </a:ext>
                </a:extLst>
              </p:cNvPr>
              <p:cNvSpPr txBox="1"/>
              <p:nvPr/>
            </p:nvSpPr>
            <p:spPr>
              <a:xfrm>
                <a:off x="536419" y="501891"/>
                <a:ext cx="11393843" cy="397031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he-IL" dirty="0">
                    <a:solidFill>
                      <a:schemeClr val="bg1"/>
                    </a:solidFill>
                  </a:rPr>
                  <a:t>ובסוף בנינו אינדקס חדש(</a:t>
                </a:r>
                <a:r>
                  <a:rPr lang="en-US" dirty="0">
                    <a:solidFill>
                      <a:schemeClr val="bg1"/>
                    </a:solidFill>
                  </a:rPr>
                  <a:t>(body</a:t>
                </a:r>
                <a:r>
                  <a:rPr lang="he-IL" dirty="0">
                    <a:solidFill>
                      <a:schemeClr val="bg1"/>
                    </a:solidFill>
                  </a:rPr>
                  <a:t> לטובת חישוב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𝐵𝑀</m:t>
                    </m:r>
                    <m:r>
                      <a:rPr lang="he-I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כאשר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:r>
                  <a:rPr lang="he-IL" dirty="0">
                    <a:solidFill>
                      <a:schemeClr val="bg1"/>
                    </a:solidFill>
                  </a:rPr>
                  <a:t>הוספנו </a:t>
                </a:r>
                <a:r>
                  <a:rPr lang="en-US" dirty="0">
                    <a:solidFill>
                      <a:schemeClr val="bg1"/>
                    </a:solidFill>
                  </a:rPr>
                  <a:t>.stemming</a:t>
                </a:r>
                <a:endParaRPr lang="he-IL" dirty="0">
                  <a:solidFill>
                    <a:schemeClr val="bg1"/>
                  </a:solidFill>
                </a:endParaRPr>
              </a:p>
              <a:p>
                <a:r>
                  <a:rPr lang="he-IL" sz="1800" dirty="0">
                    <a:solidFill>
                      <a:schemeClr val="bg1"/>
                    </a:solidFill>
                  </a:rPr>
                  <a:t>ב</a:t>
                </a:r>
                <a:r>
                  <a:rPr lang="he-IL" dirty="0">
                    <a:solidFill>
                      <a:schemeClr val="bg1"/>
                    </a:solidFill>
                  </a:rPr>
                  <a:t>אמצעות אינדקס זה בלבד הצלחנו להגיע לתוצאות יותר טובות של ממוצע 0.413 עבור שאילתה שכן הזמן ריצה לשאילתה היה פחות מ 1 שניות בממוצע.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he-IL" dirty="0">
                    <a:solidFill>
                      <a:schemeClr val="bg1"/>
                    </a:solidFill>
                  </a:rPr>
                  <a:t>אך בשילוב האינדקסים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𝑡𝑖𝑡𝑙𝑒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 באמצעות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𝐵𝑖𝑛𝑎𝑟𝑦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𝑐𝑎𝑙𝑐𝑢𝑙𝑎𝑡𝑒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 </a:t>
                </a:r>
                <a:r>
                  <a:rPr lang="he-IL" dirty="0">
                    <a:solidFill>
                      <a:schemeClr val="bg1"/>
                    </a:solidFill>
                  </a:rPr>
                  <a:t>עם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𝑏𝑜𝑑𝑦</m:t>
                    </m:r>
                  </m:oMath>
                </a14:m>
                <a:r>
                  <a:rPr lang="en-US" b="0" i="0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 באמצעות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𝐵𝑀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𝐶𝑎𝑙𝑐𝑢𝑙𝑎𝑡𝑒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הגענו לתוצאה האופטימלית ביותר, 0.572 ממוצע עבור שאילתה עם זמן ריצה של 2 שניות בממוצע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:endParaRPr lang="he-IL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n-US" sz="1800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Test6:      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body index, anchor index, title index </a:t>
                </a:r>
                <a:b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# in this test we do marge between 3 indexes,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BM25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body Index, and 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Binary</a:t>
                </a:r>
                <a:r>
                  <a:rPr lang="en-US" sz="1800" b="1" i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calculate with anchor and title index.</a:t>
                </a:r>
                <a:endParaRPr lang="he-IL" dirty="0">
                  <a:solidFill>
                    <a:schemeClr val="bg1"/>
                  </a:solidFill>
                </a:endParaRPr>
              </a:p>
              <a:p>
                <a:r>
                  <a:rPr lang="he-IL" dirty="0">
                    <a:solidFill>
                      <a:schemeClr val="bg1"/>
                    </a:solidFill>
                  </a:rPr>
                  <a:t>לאחר אופטימיזציה למשקלים הצלחנו להגיע לערך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𝑀𝐴𝑃</m:t>
                    </m:r>
                    <m:r>
                      <a:rPr lang="he-I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@</m:t>
                    </m:r>
                    <m:r>
                      <a:rPr lang="he-I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he-IL" dirty="0">
                    <a:solidFill>
                      <a:schemeClr val="bg1"/>
                    </a:solidFill>
                  </a:rPr>
                  <a:t> הגבוה ביותר של 0.611 בממוצע עבור שאילתה </a:t>
                </a:r>
                <a:r>
                  <a:rPr lang="he-IL" b="1" dirty="0">
                    <a:solidFill>
                      <a:schemeClr val="bg1"/>
                    </a:solidFill>
                  </a:rPr>
                  <a:t>באינדקס הקטן</a:t>
                </a:r>
                <a:r>
                  <a:rPr lang="he-IL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he-IL" dirty="0">
                  <a:solidFill>
                    <a:schemeClr val="bg1"/>
                  </a:solidFill>
                </a:endParaRPr>
              </a:p>
              <a:p>
                <a:br>
                  <a:rPr lang="en-US" sz="1800" dirty="0">
                    <a:solidFill>
                      <a:schemeClr val="bg1"/>
                    </a:solidFill>
                  </a:rPr>
                </a:b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B2C3A09D-A6AD-414D-9BFF-020559965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19" y="501891"/>
                <a:ext cx="11393843" cy="3970318"/>
              </a:xfrm>
              <a:prstGeom prst="rect">
                <a:avLst/>
              </a:prstGeom>
              <a:blipFill>
                <a:blip r:embed="rId4"/>
                <a:stretch>
                  <a:fillRect l="-428" r="-4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57A41CA3-FED3-4398-8F21-FC6DB3DF1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70" y="3590201"/>
            <a:ext cx="5190826" cy="312001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E1E3AF2-BB6A-48CE-B584-519A85FAF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340" y="3597104"/>
            <a:ext cx="5190826" cy="31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כותרת 1">
                <a:extLst>
                  <a:ext uri="{FF2B5EF4-FFF2-40B4-BE49-F238E27FC236}">
                    <a16:creationId xmlns:a16="http://schemas.microsoft.com/office/drawing/2014/main" id="{DB446FD2-B001-4F7A-AD94-F1C775C78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6994" y="147781"/>
                <a:ext cx="6270060" cy="70822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𝐿𝑎𝑠𝑡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𝐼𝑚𝑝𝑟𝑜𝑣𝑒</m:t>
                      </m:r>
                    </m:oMath>
                  </m:oMathPara>
                </a14:m>
                <a:endParaRPr lang="he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כותרת 1">
                <a:extLst>
                  <a:ext uri="{FF2B5EF4-FFF2-40B4-BE49-F238E27FC236}">
                    <a16:creationId xmlns:a16="http://schemas.microsoft.com/office/drawing/2014/main" id="{DB446FD2-B001-4F7A-AD94-F1C775C7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94" y="147781"/>
                <a:ext cx="6270060" cy="708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B2C3A09D-A6AD-414D-9BFF-020559965CF7}"/>
                  </a:ext>
                </a:extLst>
              </p:cNvPr>
              <p:cNvSpPr txBox="1"/>
              <p:nvPr/>
            </p:nvSpPr>
            <p:spPr>
              <a:xfrm>
                <a:off x="536418" y="856001"/>
                <a:ext cx="11393843" cy="12003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he-IL" dirty="0">
                    <a:solidFill>
                      <a:schemeClr val="bg1"/>
                    </a:solidFill>
                  </a:rPr>
                  <a:t>לבסוף חשבנו לנסות טסט אחרון לשיפור נוסף של המנוע, לקחנו את ה100 מסמכים הראשונים שחוזרים לנו מפונקציית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𝑆𝑒𝑎𝑟𝑐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he-IL" dirty="0">
                  <a:solidFill>
                    <a:schemeClr val="bg1"/>
                  </a:solidFill>
                </a:endParaRPr>
              </a:p>
              <a:p>
                <a:r>
                  <a:rPr lang="he-IL" sz="1800" dirty="0">
                    <a:solidFill>
                      <a:schemeClr val="bg1"/>
                    </a:solidFill>
                  </a:rPr>
                  <a:t>ואיחדנו אותם ביחד עם תוצאות ה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𝑃𝑎𝑔𝑒𝑣𝑖𝑒𝑤𝑠</m:t>
                    </m:r>
                  </m:oMath>
                </a14:m>
                <a:r>
                  <a:rPr lang="he-IL" sz="1800" dirty="0">
                    <a:solidFill>
                      <a:schemeClr val="bg1"/>
                    </a:solidFill>
                  </a:rPr>
                  <a:t> שלהם, וקיבלנו שיפור של 0.022 לממוצע של כל שאילת</a:t>
                </a:r>
                <a:r>
                  <a:rPr lang="he-IL" dirty="0">
                    <a:solidFill>
                      <a:schemeClr val="bg1"/>
                    </a:solidFill>
                  </a:rPr>
                  <a:t>ה עם תוספת זמן זניחה.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B2C3A09D-A6AD-414D-9BFF-020559965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18" y="856001"/>
                <a:ext cx="11393843" cy="1200329"/>
              </a:xfrm>
              <a:prstGeom prst="rect">
                <a:avLst/>
              </a:prstGeom>
              <a:blipFill>
                <a:blip r:embed="rId4"/>
                <a:stretch>
                  <a:fillRect r="-4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025EFCA4-AD09-4020-98EE-63AEDFE94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78" y="2661501"/>
            <a:ext cx="5569966" cy="334049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1A106BF-FDCB-4CB5-8833-1E8A14434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339" y="2654094"/>
            <a:ext cx="5569966" cy="33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35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753</Words>
  <Application>Microsoft Office PowerPoint</Application>
  <PresentationFormat>מסך רחב</PresentationFormat>
  <Paragraphs>39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Calibri</vt:lpstr>
      <vt:lpstr>Calisto MT</vt:lpstr>
      <vt:lpstr>Cambria Math</vt:lpstr>
      <vt:lpstr>Wingdings 2</vt:lpstr>
      <vt:lpstr>SlateVTI</vt:lpstr>
      <vt:lpstr>IR-Project Ido Cohen 316586908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IR-Project Ido Cohen 316586908 Tal Ben Hamuo 315450569</dc:title>
  <dc:creator>עידו כהן</dc:creator>
  <cp:lastModifiedBy>עידו כהן</cp:lastModifiedBy>
  <cp:revision>8</cp:revision>
  <dcterms:created xsi:type="dcterms:W3CDTF">2022-01-09T19:42:03Z</dcterms:created>
  <dcterms:modified xsi:type="dcterms:W3CDTF">2022-05-21T12:46:53Z</dcterms:modified>
</cp:coreProperties>
</file>