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
      <p:font typeface="Open Sans Bold" charset="1" panose="020B0806030504020204"/>
      <p:regular r:id="rId18"/>
    </p:embeddedFont>
    <p:embeddedFont>
      <p:font typeface="Open Sans" charset="1" panose="020B06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499028"/>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499028"/>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7735858" y="1491888"/>
            <a:ext cx="2816284" cy="2816284"/>
          </a:xfrm>
          <a:custGeom>
            <a:avLst/>
            <a:gdLst/>
            <a:ahLst/>
            <a:cxnLst/>
            <a:rect r="r" b="b" t="t" l="l"/>
            <a:pathLst>
              <a:path h="2816284" w="2816284">
                <a:moveTo>
                  <a:pt x="0" y="0"/>
                </a:moveTo>
                <a:lnTo>
                  <a:pt x="2816284" y="0"/>
                </a:lnTo>
                <a:lnTo>
                  <a:pt x="2816284" y="2816284"/>
                </a:lnTo>
                <a:lnTo>
                  <a:pt x="0" y="2816284"/>
                </a:lnTo>
                <a:lnTo>
                  <a:pt x="0" y="0"/>
                </a:lnTo>
                <a:close/>
              </a:path>
            </a:pathLst>
          </a:custGeom>
          <a:blipFill>
            <a:blip r:embed="rId4"/>
            <a:stretch>
              <a:fillRect l="0" t="0" r="0" b="0"/>
            </a:stretch>
          </a:blipFill>
        </p:spPr>
      </p:sp>
      <p:sp>
        <p:nvSpPr>
          <p:cNvPr name="TextBox 14" id="14"/>
          <p:cNvSpPr txBox="true"/>
          <p:nvPr/>
        </p:nvSpPr>
        <p:spPr>
          <a:xfrm rot="0">
            <a:off x="2634754" y="4324112"/>
            <a:ext cx="13018493" cy="2127966"/>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TRAP THE CAT</a:t>
            </a:r>
          </a:p>
        </p:txBody>
      </p:sp>
      <p:sp>
        <p:nvSpPr>
          <p:cNvPr name="TextBox 15" id="15"/>
          <p:cNvSpPr txBox="true"/>
          <p:nvPr/>
        </p:nvSpPr>
        <p:spPr>
          <a:xfrm rot="0">
            <a:off x="3592770" y="6853070"/>
            <a:ext cx="11105885" cy="3361732"/>
          </a:xfrm>
          <a:prstGeom prst="rect">
            <a:avLst/>
          </a:prstGeom>
        </p:spPr>
        <p:txBody>
          <a:bodyPr anchor="t" rtlCol="false" tIns="0" lIns="0" bIns="0" rIns="0">
            <a:spAutoFit/>
          </a:bodyPr>
          <a:lstStyle/>
          <a:p>
            <a:pPr algn="ctr" rtl="true">
              <a:lnSpc>
                <a:spcPts val="5282"/>
              </a:lnSpc>
            </a:pPr>
            <a:r>
              <a:rPr lang="he-IL" sz="3773">
                <a:solidFill>
                  <a:srgbClr val="000000"/>
                </a:solidFill>
                <a:latin typeface="Century Gothic Paneuropean"/>
                <a:ea typeface="Century Gothic Paneuropean"/>
                <a:cs typeface="Century Gothic Paneuropean"/>
                <a:sym typeface="Century Gothic Paneuropean"/>
                <a:rtl val="true"/>
              </a:rPr>
              <a:t>מגישים:</a:t>
            </a:r>
          </a:p>
          <a:p>
            <a:pPr algn="ctr" rtl="true">
              <a:lnSpc>
                <a:spcPts val="5282"/>
              </a:lnSpc>
            </a:pPr>
            <a:r>
              <a:rPr lang="he-IL" sz="3773">
                <a:solidFill>
                  <a:srgbClr val="000000"/>
                </a:solidFill>
                <a:latin typeface="Century Gothic Paneuropean"/>
                <a:ea typeface="Century Gothic Paneuropean"/>
                <a:cs typeface="Century Gothic Paneuropean"/>
                <a:sym typeface="Century Gothic Paneuropean"/>
                <a:rtl val="true"/>
              </a:rPr>
              <a:t>עידו כהן, ריוור אבא אלי, אורן מהדקר, אביתר מקבריט</a:t>
            </a:r>
          </a:p>
          <a:p>
            <a:pPr algn="ctr" rtl="true">
              <a:lnSpc>
                <a:spcPts val="5282"/>
              </a:lnSpc>
            </a:pPr>
          </a:p>
          <a:p>
            <a:pPr algn="ctr" rtl="true">
              <a:lnSpc>
                <a:spcPts val="2902"/>
              </a:lnSpc>
            </a:pPr>
            <a:r>
              <a:rPr lang="he-IL" sz="2073">
                <a:solidFill>
                  <a:srgbClr val="000000"/>
                </a:solidFill>
                <a:latin typeface="Century Gothic Paneuropean"/>
                <a:ea typeface="Century Gothic Paneuropean"/>
                <a:cs typeface="Century Gothic Paneuropean"/>
                <a:sym typeface="Century Gothic Paneuropean"/>
                <a:rtl val="true"/>
              </a:rPr>
              <a:t>קורס אלגוריתמים מתקדמים לתכנון ותזמון מערכות נבונות</a:t>
            </a:r>
          </a:p>
          <a:p>
            <a:pPr algn="ctr" rtl="true">
              <a:lnSpc>
                <a:spcPts val="2902"/>
              </a:lnSpc>
            </a:pPr>
            <a:r>
              <a:rPr lang="he-IL" sz="2073">
                <a:solidFill>
                  <a:srgbClr val="000000"/>
                </a:solidFill>
                <a:latin typeface="Century Gothic Paneuropean"/>
                <a:ea typeface="Century Gothic Paneuropean"/>
                <a:cs typeface="Century Gothic Paneuropean"/>
                <a:sym typeface="Century Gothic Paneuropean"/>
                <a:rtl val="true"/>
              </a:rPr>
              <a:t>שנה”ל תשפ”ה</a:t>
            </a:r>
          </a:p>
          <a:p>
            <a:pPr algn="ctr" rtl="true">
              <a:lnSpc>
                <a:spcPts val="5282"/>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C1FF72"/>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C1FF72"/>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157510" y="2706950"/>
            <a:ext cx="5800724" cy="6356958"/>
          </a:xfrm>
          <a:custGeom>
            <a:avLst/>
            <a:gdLst/>
            <a:ahLst/>
            <a:cxnLst/>
            <a:rect r="r" b="b" t="t" l="l"/>
            <a:pathLst>
              <a:path h="6356958" w="5800724">
                <a:moveTo>
                  <a:pt x="0" y="0"/>
                </a:moveTo>
                <a:lnTo>
                  <a:pt x="5800724" y="0"/>
                </a:lnTo>
                <a:lnTo>
                  <a:pt x="5800724" y="6356958"/>
                </a:lnTo>
                <a:lnTo>
                  <a:pt x="0" y="6356958"/>
                </a:lnTo>
                <a:lnTo>
                  <a:pt x="0" y="0"/>
                </a:lnTo>
                <a:close/>
              </a:path>
            </a:pathLst>
          </a:custGeom>
          <a:blipFill>
            <a:blip r:embed="rId2"/>
            <a:stretch>
              <a:fillRect l="0" t="0" r="0" b="0"/>
            </a:stretch>
          </a:blipFill>
        </p:spPr>
      </p:sp>
      <p:sp>
        <p:nvSpPr>
          <p:cNvPr name="Freeform 12" id="12"/>
          <p:cNvSpPr/>
          <p:nvPr/>
        </p:nvSpPr>
        <p:spPr>
          <a:xfrm flipH="false" flipV="false" rot="0">
            <a:off x="9885353" y="2706950"/>
            <a:ext cx="5753047" cy="6356958"/>
          </a:xfrm>
          <a:custGeom>
            <a:avLst/>
            <a:gdLst/>
            <a:ahLst/>
            <a:cxnLst/>
            <a:rect r="r" b="b" t="t" l="l"/>
            <a:pathLst>
              <a:path h="6356958" w="5753047">
                <a:moveTo>
                  <a:pt x="0" y="0"/>
                </a:moveTo>
                <a:lnTo>
                  <a:pt x="5753047" y="0"/>
                </a:lnTo>
                <a:lnTo>
                  <a:pt x="5753047" y="6356958"/>
                </a:lnTo>
                <a:lnTo>
                  <a:pt x="0" y="6356958"/>
                </a:lnTo>
                <a:lnTo>
                  <a:pt x="0" y="0"/>
                </a:lnTo>
                <a:close/>
              </a:path>
            </a:pathLst>
          </a:custGeom>
          <a:blipFill>
            <a:blip r:embed="rId3"/>
            <a:stretch>
              <a:fillRect l="0" t="0" r="0" b="0"/>
            </a:stretch>
          </a:blipFill>
        </p:spPr>
      </p:sp>
      <p:sp>
        <p:nvSpPr>
          <p:cNvPr name="TextBox 13" id="13"/>
          <p:cNvSpPr txBox="true"/>
          <p:nvPr/>
        </p:nvSpPr>
        <p:spPr>
          <a:xfrm rot="0">
            <a:off x="4181630" y="574900"/>
            <a:ext cx="9924739"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תמונות מהמשחק</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875411" y="2581138"/>
            <a:ext cx="8537178"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מה מימשנו?</a:t>
            </a:r>
          </a:p>
        </p:txBody>
      </p:sp>
      <p:sp>
        <p:nvSpPr>
          <p:cNvPr name="TextBox 6" id="6"/>
          <p:cNvSpPr txBox="true"/>
          <p:nvPr/>
        </p:nvSpPr>
        <p:spPr>
          <a:xfrm rot="0">
            <a:off x="1394408" y="4287602"/>
            <a:ext cx="15499183" cy="4441437"/>
          </a:xfrm>
          <a:prstGeom prst="rect">
            <a:avLst/>
          </a:prstGeom>
        </p:spPr>
        <p:txBody>
          <a:bodyPr anchor="t" rtlCol="false" tIns="0" lIns="0" bIns="0" rIns="0">
            <a:spAutoFit/>
          </a:bodyPr>
          <a:lstStyle/>
          <a:p>
            <a:pPr algn="ctr" rtl="true">
              <a:lnSpc>
                <a:spcPts val="5096"/>
              </a:lnSpc>
            </a:pPr>
            <a:r>
              <a:rPr lang="en-US" sz="3640">
                <a:solidFill>
                  <a:srgbClr val="000000"/>
                </a:solidFill>
                <a:latin typeface="Century Gothic Paneuropean"/>
                <a:ea typeface="Century Gothic Paneuropean"/>
                <a:cs typeface="Century Gothic Paneuropean"/>
                <a:sym typeface="Century Gothic Paneuropean"/>
              </a:rPr>
              <a:t>Trap The Cat</a:t>
            </a:r>
            <a:r>
              <a:rPr lang="he-IL" sz="3640">
                <a:solidFill>
                  <a:srgbClr val="000000"/>
                </a:solidFill>
                <a:latin typeface="Century Gothic Paneuropean"/>
                <a:ea typeface="Century Gothic Paneuropean"/>
                <a:cs typeface="Century Gothic Paneuropean"/>
                <a:sym typeface="Century Gothic Paneuropean"/>
                <a:rtl val="true"/>
              </a:rPr>
              <a:t> הוא משחק אסטרטגיה אינטראקטיבי המבוסס על בינה </a:t>
            </a:r>
            <a:r>
              <a:rPr lang="he-IL" sz="3640">
                <a:solidFill>
                  <a:srgbClr val="000000"/>
                </a:solidFill>
                <a:latin typeface="Century Gothic Paneuropean"/>
                <a:ea typeface="Century Gothic Paneuropean"/>
                <a:cs typeface="Century Gothic Paneuropean"/>
                <a:sym typeface="Century Gothic Paneuropean"/>
                <a:rtl val="true"/>
              </a:rPr>
              <a:t>מלאכותית.</a:t>
            </a:r>
          </a:p>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 במשחק זה, החתול מנסה להימלט מלוח בגודל </a:t>
            </a:r>
            <a:r>
              <a:rPr lang="en-US" sz="3640">
                <a:solidFill>
                  <a:srgbClr val="000000"/>
                </a:solidFill>
                <a:latin typeface="Century Gothic Paneuropean"/>
                <a:ea typeface="Century Gothic Paneuropean"/>
                <a:cs typeface="Century Gothic Paneuropean"/>
                <a:sym typeface="Century Gothic Paneuropean"/>
              </a:rPr>
              <a:t>11x11</a:t>
            </a:r>
            <a:r>
              <a:rPr lang="he-IL" sz="3640">
                <a:solidFill>
                  <a:srgbClr val="000000"/>
                </a:solidFill>
                <a:latin typeface="Century Gothic Paneuropean"/>
                <a:ea typeface="Century Gothic Paneuropean"/>
                <a:cs typeface="Century Gothic Paneuropean"/>
                <a:sym typeface="Century Gothic Paneuropean"/>
                <a:rtl val="true"/>
              </a:rPr>
              <a:t>, בעוד שהשחקן נדרש ללכוד אותו על ידי חסימת משבצות באופן מחושב, כך שלא יישארו לו מהלכים אפשריים.</a:t>
            </a:r>
          </a:p>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הפרויקט פותח בשפת </a:t>
            </a:r>
            <a:r>
              <a:rPr lang="en-US" sz="3640">
                <a:solidFill>
                  <a:srgbClr val="000000"/>
                </a:solidFill>
                <a:latin typeface="Century Gothic Paneuropean"/>
                <a:ea typeface="Century Gothic Paneuropean"/>
                <a:cs typeface="Century Gothic Paneuropean"/>
                <a:sym typeface="Century Gothic Paneuropean"/>
              </a:rPr>
              <a:t>Python</a:t>
            </a:r>
            <a:r>
              <a:rPr lang="he-IL" sz="3640">
                <a:solidFill>
                  <a:srgbClr val="000000"/>
                </a:solidFill>
                <a:latin typeface="Century Gothic Paneuropean"/>
                <a:ea typeface="Century Gothic Paneuropean"/>
                <a:cs typeface="Century Gothic Paneuropean"/>
                <a:sym typeface="Century Gothic Paneuropean"/>
                <a:rtl val="true"/>
              </a:rPr>
              <a:t> תוך שימוש בספריית </a:t>
            </a:r>
            <a:r>
              <a:rPr lang="en-US" sz="3640">
                <a:solidFill>
                  <a:srgbClr val="000000"/>
                </a:solidFill>
                <a:latin typeface="Century Gothic Paneuropean"/>
                <a:ea typeface="Century Gothic Paneuropean"/>
                <a:cs typeface="Century Gothic Paneuropean"/>
                <a:sym typeface="Century Gothic Paneuropean"/>
              </a:rPr>
              <a:t>pygame</a:t>
            </a:r>
            <a:r>
              <a:rPr lang="he-IL" sz="3640">
                <a:solidFill>
                  <a:srgbClr val="000000"/>
                </a:solidFill>
                <a:latin typeface="Century Gothic Paneuropean"/>
                <a:ea typeface="Century Gothic Paneuropean"/>
                <a:cs typeface="Century Gothic Paneuropean"/>
                <a:sym typeface="Century Gothic Paneuropean"/>
                <a:rtl val="true"/>
              </a:rPr>
              <a:t>, וכולל שילוב של אלגוריתמים מתחום ה־</a:t>
            </a:r>
            <a:r>
              <a:rPr lang="en-US" sz="3640">
                <a:solidFill>
                  <a:srgbClr val="000000"/>
                </a:solidFill>
                <a:latin typeface="Century Gothic Paneuropean"/>
                <a:ea typeface="Century Gothic Paneuropean"/>
                <a:cs typeface="Century Gothic Paneuropean"/>
                <a:sym typeface="Century Gothic Paneuropean"/>
              </a:rPr>
              <a:t>AI</a:t>
            </a:r>
            <a:r>
              <a:rPr lang="he-IL" sz="3640">
                <a:solidFill>
                  <a:srgbClr val="000000"/>
                </a:solidFill>
                <a:latin typeface="Century Gothic Paneuropean"/>
                <a:ea typeface="Century Gothic Paneuropean"/>
                <a:cs typeface="Century Gothic Paneuropean"/>
                <a:sym typeface="Century Gothic Paneuropean"/>
                <a:rtl val="true"/>
              </a:rPr>
              <a:t>, כגון </a:t>
            </a:r>
            <a:r>
              <a:rPr lang="en-US" sz="3640">
                <a:solidFill>
                  <a:srgbClr val="000000"/>
                </a:solidFill>
                <a:latin typeface="Century Gothic Paneuropean"/>
                <a:ea typeface="Century Gothic Paneuropean"/>
                <a:cs typeface="Century Gothic Paneuropean"/>
                <a:sym typeface="Century Gothic Paneuropean"/>
              </a:rPr>
              <a:t>A</a:t>
            </a:r>
            <a:r>
              <a:rPr lang="he-IL" sz="3640">
                <a:solidFill>
                  <a:srgbClr val="000000"/>
                </a:solidFill>
                <a:latin typeface="Century Gothic Paneuropean"/>
                <a:ea typeface="Century Gothic Paneuropean"/>
                <a:cs typeface="Century Gothic Paneuropean"/>
                <a:sym typeface="Century Gothic Paneuropean"/>
                <a:rtl val="true"/>
              </a:rPr>
              <a:t>* ו־</a:t>
            </a:r>
            <a:r>
              <a:rPr lang="en-US" sz="3640">
                <a:solidFill>
                  <a:srgbClr val="000000"/>
                </a:solidFill>
                <a:latin typeface="Century Gothic Paneuropean"/>
                <a:ea typeface="Century Gothic Paneuropean"/>
                <a:cs typeface="Century Gothic Paneuropean"/>
                <a:sym typeface="Century Gothic Paneuropean"/>
              </a:rPr>
              <a:t>Minimax</a:t>
            </a:r>
            <a:r>
              <a:rPr lang="he-IL" sz="3640">
                <a:solidFill>
                  <a:srgbClr val="000000"/>
                </a:solidFill>
                <a:latin typeface="Century Gothic Paneuropean"/>
                <a:ea typeface="Century Gothic Paneuropean"/>
                <a:cs typeface="Century Gothic Paneuropean"/>
                <a:sym typeface="Century Gothic Paneuropean"/>
                <a:rtl val="true"/>
              </a:rPr>
              <a:t>, להעצמת חוויית המשחק והפיכת התנהגות החתול לחכמה ודינמית.</a:t>
            </a:r>
          </a:p>
          <a:p>
            <a:pPr algn="ctr" rtl="true">
              <a:lnSpc>
                <a:spcPts val="5096"/>
              </a:lnSpc>
            </a:pPr>
          </a:p>
        </p:txBody>
      </p:sp>
      <p:sp>
        <p:nvSpPr>
          <p:cNvPr name="Freeform 7" id="7"/>
          <p:cNvSpPr/>
          <p:nvPr/>
        </p:nvSpPr>
        <p:spPr>
          <a:xfrm flipH="false" flipV="false" rot="0">
            <a:off x="16239421" y="8821"/>
            <a:ext cx="2039757" cy="2039757"/>
          </a:xfrm>
          <a:custGeom>
            <a:avLst/>
            <a:gdLst/>
            <a:ahLst/>
            <a:cxnLst/>
            <a:rect r="r" b="b" t="t" l="l"/>
            <a:pathLst>
              <a:path h="2039757" w="2039757">
                <a:moveTo>
                  <a:pt x="0" y="0"/>
                </a:moveTo>
                <a:lnTo>
                  <a:pt x="2039758" y="0"/>
                </a:lnTo>
                <a:lnTo>
                  <a:pt x="2039758" y="2039758"/>
                </a:lnTo>
                <a:lnTo>
                  <a:pt x="0" y="2039758"/>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867479"/>
            <a:ext cx="8537178" cy="1395104"/>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כללי המשחק</a:t>
            </a:r>
          </a:p>
        </p:txBody>
      </p:sp>
      <p:sp>
        <p:nvSpPr>
          <p:cNvPr name="TextBox 3" id="3"/>
          <p:cNvSpPr txBox="true"/>
          <p:nvPr/>
        </p:nvSpPr>
        <p:spPr>
          <a:xfrm rot="0">
            <a:off x="2111238" y="4076679"/>
            <a:ext cx="6341745" cy="4621438"/>
          </a:xfrm>
          <a:prstGeom prst="rect">
            <a:avLst/>
          </a:prstGeom>
        </p:spPr>
        <p:txBody>
          <a:bodyPr anchor="t" rtlCol="false" tIns="0" lIns="0" bIns="0" rIns="0">
            <a:spAutoFit/>
          </a:bodyPr>
          <a:lstStyle/>
          <a:p>
            <a:pPr algn="r" rtl="true">
              <a:lnSpc>
                <a:spcPts val="4625"/>
              </a:lnSpc>
            </a:pPr>
            <a:r>
              <a:rPr lang="he-IL" sz="3303" b="true">
                <a:solidFill>
                  <a:srgbClr val="000000"/>
                </a:solidFill>
                <a:latin typeface="Century Gothic Paneuropean Bold"/>
                <a:ea typeface="Century Gothic Paneuropean Bold"/>
                <a:cs typeface="Century Gothic Paneuropean Bold"/>
                <a:sym typeface="Century Gothic Paneuropean Bold"/>
                <a:rtl val="true"/>
              </a:rPr>
              <a:t>השחקן:</a:t>
            </a:r>
          </a:p>
          <a:p>
            <a:pPr algn="r" rtl="true" marL="713255" indent="-356628" lvl="1">
              <a:lnSpc>
                <a:spcPts val="4625"/>
              </a:lnSpc>
              <a:buFont typeface="Arial"/>
              <a:buChar char="•"/>
            </a:pPr>
            <a:r>
              <a:rPr lang="he-IL" sz="3303">
                <a:solidFill>
                  <a:srgbClr val="000000"/>
                </a:solidFill>
                <a:latin typeface="Century Gothic Paneuropean"/>
                <a:ea typeface="Century Gothic Paneuropean"/>
                <a:cs typeface="Century Gothic Paneuropean"/>
                <a:sym typeface="Century Gothic Paneuropean"/>
                <a:rtl val="true"/>
              </a:rPr>
              <a:t>חוסם משבצת אחת לבחירתו </a:t>
            </a:r>
          </a:p>
          <a:p>
            <a:pPr algn="r" rtl="true" marL="713255" indent="-356628" lvl="1">
              <a:lnSpc>
                <a:spcPts val="4625"/>
              </a:lnSpc>
              <a:buFont typeface="Arial"/>
              <a:buChar char="•"/>
            </a:pPr>
            <a:r>
              <a:rPr lang="he-IL" sz="3303">
                <a:solidFill>
                  <a:srgbClr val="000000"/>
                </a:solidFill>
                <a:latin typeface="Century Gothic Paneuropean"/>
                <a:ea typeface="Century Gothic Paneuropean"/>
                <a:cs typeface="Century Gothic Paneuropean"/>
                <a:sym typeface="Century Gothic Paneuropean"/>
                <a:rtl val="true"/>
              </a:rPr>
              <a:t>יכול להטיל פיתיון, שימשוך את תשומת ליבו של החתול וימנע את בריחתו.</a:t>
            </a:r>
          </a:p>
          <a:p>
            <a:pPr algn="r" rtl="true">
              <a:lnSpc>
                <a:spcPts val="4625"/>
              </a:lnSpc>
            </a:pPr>
          </a:p>
          <a:p>
            <a:pPr algn="r" rtl="true">
              <a:lnSpc>
                <a:spcPts val="4625"/>
              </a:lnSpc>
            </a:pPr>
            <a:r>
              <a:rPr lang="he-IL" sz="3303" b="true">
                <a:solidFill>
                  <a:srgbClr val="000000"/>
                </a:solidFill>
                <a:latin typeface="Century Gothic Paneuropean Bold"/>
                <a:ea typeface="Century Gothic Paneuropean Bold"/>
                <a:cs typeface="Century Gothic Paneuropean Bold"/>
                <a:sym typeface="Century Gothic Paneuropean Bold"/>
                <a:rtl val="true"/>
              </a:rPr>
              <a:t>השחקן מנצח אם דרכו של החתול נחסמה ואין לו איך לברוח יותר.</a:t>
            </a:r>
          </a:p>
        </p:txBody>
      </p:sp>
      <p:grpSp>
        <p:nvGrpSpPr>
          <p:cNvPr name="Group 4" id="4"/>
          <p:cNvGrpSpPr/>
          <p:nvPr/>
        </p:nvGrpSpPr>
        <p:grpSpPr>
          <a:xfrm rot="0">
            <a:off x="-529352" y="9803843"/>
            <a:ext cx="19346704" cy="821917"/>
            <a:chOff x="0" y="0"/>
            <a:chExt cx="5095428" cy="216472"/>
          </a:xfrm>
        </p:grpSpPr>
        <p:sp>
          <p:nvSpPr>
            <p:cNvPr name="Freeform 5" id="5"/>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6" id="6"/>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239421" y="0"/>
            <a:ext cx="2039757" cy="2039757"/>
          </a:xfrm>
          <a:custGeom>
            <a:avLst/>
            <a:gdLst/>
            <a:ahLst/>
            <a:cxnLst/>
            <a:rect r="r" b="b" t="t" l="l"/>
            <a:pathLst>
              <a:path h="2039757" w="2039757">
                <a:moveTo>
                  <a:pt x="0" y="0"/>
                </a:moveTo>
                <a:lnTo>
                  <a:pt x="2039758" y="0"/>
                </a:lnTo>
                <a:lnTo>
                  <a:pt x="2039758" y="2039757"/>
                </a:lnTo>
                <a:lnTo>
                  <a:pt x="0" y="2039757"/>
                </a:lnTo>
                <a:lnTo>
                  <a:pt x="0" y="0"/>
                </a:lnTo>
                <a:close/>
              </a:path>
            </a:pathLst>
          </a:custGeom>
          <a:blipFill>
            <a:blip r:embed="rId2"/>
            <a:stretch>
              <a:fillRect l="0" t="0" r="0" b="0"/>
            </a:stretch>
          </a:blipFill>
        </p:spPr>
      </p:sp>
      <p:sp>
        <p:nvSpPr>
          <p:cNvPr name="TextBox 8" id="8"/>
          <p:cNvSpPr txBox="true"/>
          <p:nvPr/>
        </p:nvSpPr>
        <p:spPr>
          <a:xfrm rot="0">
            <a:off x="9963880" y="4067154"/>
            <a:ext cx="6275541" cy="5128351"/>
          </a:xfrm>
          <a:prstGeom prst="rect">
            <a:avLst/>
          </a:prstGeom>
        </p:spPr>
        <p:txBody>
          <a:bodyPr anchor="t" rtlCol="false" tIns="0" lIns="0" bIns="0" rIns="0">
            <a:spAutoFit/>
          </a:bodyPr>
          <a:lstStyle/>
          <a:p>
            <a:pPr algn="r" rtl="true">
              <a:lnSpc>
                <a:spcPts val="4510"/>
              </a:lnSpc>
            </a:pPr>
            <a:r>
              <a:rPr lang="he-IL" sz="3221" b="true">
                <a:solidFill>
                  <a:srgbClr val="000000"/>
                </a:solidFill>
                <a:latin typeface="Open Sans Bold"/>
                <a:ea typeface="Open Sans Bold"/>
                <a:cs typeface="Open Sans Bold"/>
                <a:sym typeface="Open Sans Bold"/>
                <a:rtl val="true"/>
              </a:rPr>
              <a:t>החתול:</a:t>
            </a:r>
          </a:p>
          <a:p>
            <a:pPr algn="r" rtl="true" marL="695507" indent="-347753" lvl="1">
              <a:lnSpc>
                <a:spcPts val="4510"/>
              </a:lnSpc>
              <a:spcBef>
                <a:spcPct val="0"/>
              </a:spcBef>
              <a:buFont typeface="Arial"/>
              <a:buChar char="•"/>
            </a:pPr>
            <a:r>
              <a:rPr lang="he-IL" sz="3221">
                <a:solidFill>
                  <a:srgbClr val="000000"/>
                </a:solidFill>
                <a:latin typeface="Open Sans"/>
                <a:ea typeface="Open Sans"/>
                <a:cs typeface="Open Sans"/>
                <a:sym typeface="Open Sans"/>
                <a:rtl val="true"/>
              </a:rPr>
              <a:t>מת</a:t>
            </a:r>
            <a:r>
              <a:rPr lang="he-IL" sz="3221">
                <a:solidFill>
                  <a:srgbClr val="000000"/>
                </a:solidFill>
                <a:latin typeface="Open Sans"/>
                <a:ea typeface="Open Sans"/>
                <a:cs typeface="Open Sans"/>
                <a:sym typeface="Open Sans"/>
                <a:rtl val="true"/>
              </a:rPr>
              <a:t>קדם צעד אחד על מנת לברוח באחד מ-</a:t>
            </a:r>
            <a:r>
              <a:rPr lang="en-US" sz="3221">
                <a:solidFill>
                  <a:srgbClr val="000000"/>
                </a:solidFill>
                <a:latin typeface="Open Sans"/>
                <a:ea typeface="Open Sans"/>
                <a:cs typeface="Open Sans"/>
                <a:sym typeface="Open Sans"/>
              </a:rPr>
              <a:t>4</a:t>
            </a:r>
            <a:r>
              <a:rPr lang="he-IL" sz="3221">
                <a:solidFill>
                  <a:srgbClr val="000000"/>
                </a:solidFill>
                <a:latin typeface="Open Sans"/>
                <a:ea typeface="Open Sans"/>
                <a:cs typeface="Open Sans"/>
                <a:sym typeface="Open Sans"/>
                <a:rtl val="true"/>
              </a:rPr>
              <a:t> המשבצות הסובבות אותו.</a:t>
            </a:r>
          </a:p>
          <a:p>
            <a:pPr algn="r" rtl="true" marL="695507" indent="-347753" lvl="1">
              <a:lnSpc>
                <a:spcPts val="4510"/>
              </a:lnSpc>
              <a:spcBef>
                <a:spcPct val="0"/>
              </a:spcBef>
              <a:buFont typeface="Arial"/>
              <a:buChar char="•"/>
            </a:pPr>
            <a:r>
              <a:rPr lang="he-IL" sz="3221">
                <a:solidFill>
                  <a:srgbClr val="000000"/>
                </a:solidFill>
                <a:latin typeface="Open Sans"/>
                <a:ea typeface="Open Sans"/>
                <a:cs typeface="Open Sans"/>
                <a:sym typeface="Open Sans"/>
                <a:rtl val="true"/>
              </a:rPr>
              <a:t>עשוי לתקוף ולהפיל מחסום בסביבתו.</a:t>
            </a:r>
          </a:p>
          <a:p>
            <a:pPr algn="r" rtl="true">
              <a:lnSpc>
                <a:spcPts val="4510"/>
              </a:lnSpc>
              <a:spcBef>
                <a:spcPct val="0"/>
              </a:spcBef>
            </a:pPr>
          </a:p>
          <a:p>
            <a:pPr algn="r" rtl="true">
              <a:lnSpc>
                <a:spcPts val="4510"/>
              </a:lnSpc>
              <a:spcBef>
                <a:spcPct val="0"/>
              </a:spcBef>
            </a:pPr>
            <a:r>
              <a:rPr lang="he-IL" b="true" sz="3221">
                <a:solidFill>
                  <a:srgbClr val="000000"/>
                </a:solidFill>
                <a:latin typeface="Open Sans Bold"/>
                <a:ea typeface="Open Sans Bold"/>
                <a:cs typeface="Open Sans Bold"/>
                <a:sym typeface="Open Sans Bold"/>
                <a:rtl val="true"/>
              </a:rPr>
              <a:t>החתול מנצח אם הוא הצליח לברוח מהגריד.</a:t>
            </a:r>
          </a:p>
        </p:txBody>
      </p:sp>
      <p:sp>
        <p:nvSpPr>
          <p:cNvPr name="TextBox 9" id="9"/>
          <p:cNvSpPr txBox="true"/>
          <p:nvPr/>
        </p:nvSpPr>
        <p:spPr>
          <a:xfrm rot="0">
            <a:off x="4875411" y="2762229"/>
            <a:ext cx="8532662" cy="581024"/>
          </a:xfrm>
          <a:prstGeom prst="rect">
            <a:avLst/>
          </a:prstGeom>
        </p:spPr>
        <p:txBody>
          <a:bodyPr anchor="t" rtlCol="false" tIns="0" lIns="0" bIns="0" rIns="0">
            <a:spAutoFit/>
          </a:bodyPr>
          <a:lstStyle/>
          <a:p>
            <a:pPr algn="ctr" rtl="true">
              <a:lnSpc>
                <a:spcPts val="4725"/>
              </a:lnSpc>
              <a:spcBef>
                <a:spcPct val="0"/>
              </a:spcBef>
            </a:pPr>
            <a:r>
              <a:rPr lang="he-IL" sz="3375">
                <a:solidFill>
                  <a:srgbClr val="000000"/>
                </a:solidFill>
                <a:latin typeface="Open Sans"/>
                <a:ea typeface="Open Sans"/>
                <a:cs typeface="Open Sans"/>
                <a:sym typeface="Open Sans"/>
                <a:rtl val="true"/>
              </a:rPr>
              <a:t>מדובר ב-</a:t>
            </a:r>
            <a:r>
              <a:rPr lang="en-US" sz="3375">
                <a:solidFill>
                  <a:srgbClr val="000000"/>
                </a:solidFill>
                <a:latin typeface="Open Sans"/>
                <a:ea typeface="Open Sans"/>
                <a:cs typeface="Open Sans"/>
                <a:sym typeface="Open Sans"/>
              </a:rPr>
              <a:t>Zero</a:t>
            </a:r>
            <a:r>
              <a:rPr lang="en-US" sz="3375">
                <a:solidFill>
                  <a:srgbClr val="000000"/>
                </a:solidFill>
                <a:latin typeface="Open Sans"/>
                <a:ea typeface="Open Sans"/>
                <a:cs typeface="Open Sans"/>
                <a:sym typeface="Open Sans"/>
              </a:rPr>
              <a:t> Sum Game</a:t>
            </a:r>
            <a:r>
              <a:rPr lang="he-IL" sz="3375">
                <a:solidFill>
                  <a:srgbClr val="000000"/>
                </a:solidFill>
                <a:latin typeface="Open Sans"/>
                <a:ea typeface="Open Sans"/>
                <a:cs typeface="Open Sans"/>
                <a:sym typeface="Open Sans"/>
                <a:rtl val="true"/>
              </a:rPr>
              <a:t>, שבו בכל תור:</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239421" y="0"/>
            <a:ext cx="2039757" cy="2039757"/>
          </a:xfrm>
          <a:custGeom>
            <a:avLst/>
            <a:gdLst/>
            <a:ahLst/>
            <a:cxnLst/>
            <a:rect r="r" b="b" t="t" l="l"/>
            <a:pathLst>
              <a:path h="2039757" w="2039757">
                <a:moveTo>
                  <a:pt x="0" y="0"/>
                </a:moveTo>
                <a:lnTo>
                  <a:pt x="2039758" y="0"/>
                </a:lnTo>
                <a:lnTo>
                  <a:pt x="2039758" y="2039757"/>
                </a:lnTo>
                <a:lnTo>
                  <a:pt x="0" y="2039757"/>
                </a:lnTo>
                <a:lnTo>
                  <a:pt x="0" y="0"/>
                </a:lnTo>
                <a:close/>
              </a:path>
            </a:pathLst>
          </a:custGeom>
          <a:blipFill>
            <a:blip r:embed="rId2"/>
            <a:stretch>
              <a:fillRect l="0" t="0" r="0" b="0"/>
            </a:stretch>
          </a:blipFill>
        </p:spPr>
      </p:sp>
      <p:sp>
        <p:nvSpPr>
          <p:cNvPr name="Freeform 6" id="6"/>
          <p:cNvSpPr/>
          <p:nvPr/>
        </p:nvSpPr>
        <p:spPr>
          <a:xfrm flipH="false" flipV="false" rot="0">
            <a:off x="6688951" y="5836696"/>
            <a:ext cx="5245026" cy="3967147"/>
          </a:xfrm>
          <a:custGeom>
            <a:avLst/>
            <a:gdLst/>
            <a:ahLst/>
            <a:cxnLst/>
            <a:rect r="r" b="b" t="t" l="l"/>
            <a:pathLst>
              <a:path h="3967147" w="5245026">
                <a:moveTo>
                  <a:pt x="0" y="0"/>
                </a:moveTo>
                <a:lnTo>
                  <a:pt x="5245026" y="0"/>
                </a:lnTo>
                <a:lnTo>
                  <a:pt x="5245026" y="3967147"/>
                </a:lnTo>
                <a:lnTo>
                  <a:pt x="0" y="3967147"/>
                </a:lnTo>
                <a:lnTo>
                  <a:pt x="0" y="0"/>
                </a:lnTo>
                <a:close/>
              </a:path>
            </a:pathLst>
          </a:custGeom>
          <a:blipFill>
            <a:blip r:embed="rId3"/>
            <a:stretch>
              <a:fillRect l="0" t="0" r="0" b="0"/>
            </a:stretch>
          </a:blipFill>
        </p:spPr>
      </p:sp>
      <p:sp>
        <p:nvSpPr>
          <p:cNvPr name="TextBox 7" id="7"/>
          <p:cNvSpPr txBox="true"/>
          <p:nvPr/>
        </p:nvSpPr>
        <p:spPr>
          <a:xfrm rot="0">
            <a:off x="5042875" y="1716981"/>
            <a:ext cx="8537178"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אלגוריתמים</a:t>
            </a:r>
          </a:p>
        </p:txBody>
      </p:sp>
      <p:sp>
        <p:nvSpPr>
          <p:cNvPr name="TextBox 8" id="8"/>
          <p:cNvSpPr txBox="true"/>
          <p:nvPr/>
        </p:nvSpPr>
        <p:spPr>
          <a:xfrm rot="0">
            <a:off x="3084078" y="3495190"/>
            <a:ext cx="12454772" cy="1888737"/>
          </a:xfrm>
          <a:prstGeom prst="rect">
            <a:avLst/>
          </a:prstGeom>
        </p:spPr>
        <p:txBody>
          <a:bodyPr anchor="t" rtlCol="false" tIns="0" lIns="0" bIns="0" rIns="0">
            <a:spAutoFit/>
          </a:bodyPr>
          <a:lstStyle/>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מהלכיו של החתול מחושבים ע”י אלגוריתמי בינה מלאכותית על מנת להפוך את התנהגותו לדינמית יותר ולחכמה יותר.</a:t>
            </a:r>
          </a:p>
          <a:p>
            <a:pPr algn="ctr" rtl="true">
              <a:lnSpc>
                <a:spcPts val="509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875411" y="2506456"/>
            <a:ext cx="8537178"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אלגוריתם *</a:t>
            </a:r>
            <a:r>
              <a:rPr lang="en-US" b="true" sz="8192">
                <a:solidFill>
                  <a:srgbClr val="000000"/>
                </a:solidFill>
                <a:latin typeface="Century Gothic Paneuropean Bold"/>
                <a:ea typeface="Century Gothic Paneuropean Bold"/>
                <a:cs typeface="Century Gothic Paneuropean Bold"/>
                <a:sym typeface="Century Gothic Paneuropean Bold"/>
              </a:rPr>
              <a:t>A</a:t>
            </a:r>
          </a:p>
        </p:txBody>
      </p:sp>
      <p:sp>
        <p:nvSpPr>
          <p:cNvPr name="TextBox 6" id="6"/>
          <p:cNvSpPr txBox="true"/>
          <p:nvPr/>
        </p:nvSpPr>
        <p:spPr>
          <a:xfrm rot="0">
            <a:off x="2916614" y="4380726"/>
            <a:ext cx="12454772" cy="3803262"/>
          </a:xfrm>
          <a:prstGeom prst="rect">
            <a:avLst/>
          </a:prstGeom>
        </p:spPr>
        <p:txBody>
          <a:bodyPr anchor="t" rtlCol="false" tIns="0" lIns="0" bIns="0" rIns="0">
            <a:spAutoFit/>
          </a:bodyPr>
          <a:lstStyle/>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משמש את החתול כדי למצוא את המסלול הקצר ביותר לגבול.</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מחשב </a:t>
            </a:r>
            <a:r>
              <a:rPr lang="en-US" sz="3640">
                <a:solidFill>
                  <a:srgbClr val="000000"/>
                </a:solidFill>
                <a:latin typeface="Century Gothic Paneuropean"/>
                <a:ea typeface="Century Gothic Paneuropean"/>
                <a:cs typeface="Century Gothic Paneuropean"/>
                <a:sym typeface="Century Gothic Paneuropean"/>
              </a:rPr>
              <a:t>f(n) = g(n) + h(n)</a:t>
            </a:r>
            <a:r>
              <a:rPr lang="ar-EG" sz="3640">
                <a:solidFill>
                  <a:srgbClr val="000000"/>
                </a:solidFill>
                <a:latin typeface="Century Gothic Paneuropean"/>
                <a:ea typeface="Century Gothic Paneuropean"/>
                <a:cs typeface="Century Gothic Paneuropean"/>
                <a:sym typeface="Century Gothic Paneuropean"/>
                <a:rtl val="true"/>
              </a:rPr>
              <a:t>:</a:t>
            </a:r>
          </a:p>
          <a:p>
            <a:pPr algn="ctr" rtl="true"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g(n)</a:t>
            </a:r>
            <a:r>
              <a:rPr lang="he-IL" sz="3640">
                <a:solidFill>
                  <a:srgbClr val="000000"/>
                </a:solidFill>
                <a:latin typeface="Century Gothic Paneuropean"/>
                <a:ea typeface="Century Gothic Paneuropean"/>
                <a:cs typeface="Century Gothic Paneuropean"/>
                <a:sym typeface="Century Gothic Paneuropean"/>
                <a:rtl val="true"/>
              </a:rPr>
              <a:t> – מרחק מצטבר מהחתול.</a:t>
            </a:r>
          </a:p>
          <a:p>
            <a:pPr algn="ctr" rtl="true"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h(n)</a:t>
            </a:r>
            <a:r>
              <a:rPr lang="he-IL" sz="3640">
                <a:solidFill>
                  <a:srgbClr val="000000"/>
                </a:solidFill>
                <a:latin typeface="Century Gothic Paneuropean"/>
                <a:ea typeface="Century Gothic Paneuropean"/>
                <a:cs typeface="Century Gothic Paneuropean"/>
                <a:sym typeface="Century Gothic Paneuropean"/>
                <a:rtl val="true"/>
              </a:rPr>
              <a:t> – הערכה של מרחק לגבול (יוריסטיקה).</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כך החתול מתנהג בצורה הגיונית, לא אקראית.</a:t>
            </a:r>
          </a:p>
          <a:p>
            <a:pPr algn="ctr" rtl="true">
              <a:lnSpc>
                <a:spcPts val="5096"/>
              </a:lnSpc>
            </a:pPr>
          </a:p>
        </p:txBody>
      </p:sp>
      <p:sp>
        <p:nvSpPr>
          <p:cNvPr name="Freeform 7" id="7"/>
          <p:cNvSpPr/>
          <p:nvPr/>
        </p:nvSpPr>
        <p:spPr>
          <a:xfrm flipH="false" flipV="false" rot="0">
            <a:off x="16248243" y="0"/>
            <a:ext cx="2039757" cy="2039757"/>
          </a:xfrm>
          <a:custGeom>
            <a:avLst/>
            <a:gdLst/>
            <a:ahLst/>
            <a:cxnLst/>
            <a:rect r="r" b="b" t="t" l="l"/>
            <a:pathLst>
              <a:path h="2039757" w="2039757">
                <a:moveTo>
                  <a:pt x="0" y="0"/>
                </a:moveTo>
                <a:lnTo>
                  <a:pt x="2039757" y="0"/>
                </a:lnTo>
                <a:lnTo>
                  <a:pt x="2039757" y="2039757"/>
                </a:lnTo>
                <a:lnTo>
                  <a:pt x="0" y="2039757"/>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81630" y="2958849"/>
            <a:ext cx="9924739"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אלגוריתם </a:t>
            </a:r>
            <a:r>
              <a:rPr lang="en-US" b="true" sz="8192">
                <a:solidFill>
                  <a:srgbClr val="000000"/>
                </a:solidFill>
                <a:latin typeface="Century Gothic Paneuropean Bold"/>
                <a:ea typeface="Century Gothic Paneuropean Bold"/>
                <a:cs typeface="Century Gothic Paneuropean Bold"/>
                <a:sym typeface="Century Gothic Paneuropean Bold"/>
              </a:rPr>
              <a:t>MINIMAX</a:t>
            </a:r>
          </a:p>
        </p:txBody>
      </p:sp>
      <p:sp>
        <p:nvSpPr>
          <p:cNvPr name="TextBox 6" id="6"/>
          <p:cNvSpPr txBox="true"/>
          <p:nvPr/>
        </p:nvSpPr>
        <p:spPr>
          <a:xfrm rot="0">
            <a:off x="2270680" y="4643885"/>
            <a:ext cx="13746640" cy="3165087"/>
          </a:xfrm>
          <a:prstGeom prst="rect">
            <a:avLst/>
          </a:prstGeom>
        </p:spPr>
        <p:txBody>
          <a:bodyPr anchor="t" rtlCol="false" tIns="0" lIns="0" bIns="0" rIns="0">
            <a:spAutoFit/>
          </a:bodyPr>
          <a:lstStyle/>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מאפשר לחתול לשקול מהלכים קדימה ולבחור את המסלול החכם ביותר.</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מתחשב בתגובה האפשרית של השחקן.</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פונקציית הערכה מחשבת את "החופש התנועתי" של החתול.</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בוחר במהלך שממזער את הסיכון להיתפס.</a:t>
            </a:r>
          </a:p>
          <a:p>
            <a:pPr algn="ctr" rtl="true">
              <a:lnSpc>
                <a:spcPts val="5096"/>
              </a:lnSpc>
            </a:pPr>
          </a:p>
        </p:txBody>
      </p:sp>
      <p:sp>
        <p:nvSpPr>
          <p:cNvPr name="Freeform 7" id="7"/>
          <p:cNvSpPr/>
          <p:nvPr/>
        </p:nvSpPr>
        <p:spPr>
          <a:xfrm flipH="false" flipV="false" rot="0">
            <a:off x="16248243" y="0"/>
            <a:ext cx="2039757" cy="2039757"/>
          </a:xfrm>
          <a:custGeom>
            <a:avLst/>
            <a:gdLst/>
            <a:ahLst/>
            <a:cxnLst/>
            <a:rect r="r" b="b" t="t" l="l"/>
            <a:pathLst>
              <a:path h="2039757" w="2039757">
                <a:moveTo>
                  <a:pt x="0" y="0"/>
                </a:moveTo>
                <a:lnTo>
                  <a:pt x="2039757" y="0"/>
                </a:lnTo>
                <a:lnTo>
                  <a:pt x="2039757" y="2039757"/>
                </a:lnTo>
                <a:lnTo>
                  <a:pt x="0" y="2039757"/>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81630" y="3293777"/>
            <a:ext cx="9924739"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למה </a:t>
            </a:r>
            <a:r>
              <a:rPr lang="en-US" b="true" sz="8192">
                <a:solidFill>
                  <a:srgbClr val="000000"/>
                </a:solidFill>
                <a:latin typeface="Century Gothic Paneuropean Bold"/>
                <a:ea typeface="Century Gothic Paneuropean Bold"/>
                <a:cs typeface="Century Gothic Paneuropean Bold"/>
                <a:sym typeface="Century Gothic Paneuropean Bold"/>
              </a:rPr>
              <a:t>PYTHON</a:t>
            </a:r>
            <a:r>
              <a:rPr lang="ar-EG" b="true" sz="8192">
                <a:solidFill>
                  <a:srgbClr val="000000"/>
                </a:solidFill>
                <a:latin typeface="Century Gothic Paneuropean Bold"/>
                <a:ea typeface="Century Gothic Paneuropean Bold"/>
                <a:cs typeface="Century Gothic Paneuropean Bold"/>
                <a:sym typeface="Century Gothic Paneuropean Bold"/>
                <a:rtl val="true"/>
              </a:rPr>
              <a:t>?</a:t>
            </a:r>
          </a:p>
        </p:txBody>
      </p:sp>
      <p:sp>
        <p:nvSpPr>
          <p:cNvPr name="Freeform 6" id="6"/>
          <p:cNvSpPr/>
          <p:nvPr/>
        </p:nvSpPr>
        <p:spPr>
          <a:xfrm flipH="false" flipV="false" rot="0">
            <a:off x="16248243" y="0"/>
            <a:ext cx="2039757" cy="2039757"/>
          </a:xfrm>
          <a:custGeom>
            <a:avLst/>
            <a:gdLst/>
            <a:ahLst/>
            <a:cxnLst/>
            <a:rect r="r" b="b" t="t" l="l"/>
            <a:pathLst>
              <a:path h="2039757" w="2039757">
                <a:moveTo>
                  <a:pt x="0" y="0"/>
                </a:moveTo>
                <a:lnTo>
                  <a:pt x="2039757" y="0"/>
                </a:lnTo>
                <a:lnTo>
                  <a:pt x="2039757" y="2039757"/>
                </a:lnTo>
                <a:lnTo>
                  <a:pt x="0" y="2039757"/>
                </a:lnTo>
                <a:lnTo>
                  <a:pt x="0" y="0"/>
                </a:lnTo>
                <a:close/>
              </a:path>
            </a:pathLst>
          </a:custGeom>
          <a:blipFill>
            <a:blip r:embed="rId2"/>
            <a:stretch>
              <a:fillRect l="0" t="0" r="0" b="0"/>
            </a:stretch>
          </a:blipFill>
        </p:spPr>
      </p:sp>
      <p:sp>
        <p:nvSpPr>
          <p:cNvPr name="TextBox 7" id="7"/>
          <p:cNvSpPr txBox="true"/>
          <p:nvPr/>
        </p:nvSpPr>
        <p:spPr>
          <a:xfrm rot="0">
            <a:off x="2270680" y="5076825"/>
            <a:ext cx="13746640" cy="1888737"/>
          </a:xfrm>
          <a:prstGeom prst="rect">
            <a:avLst/>
          </a:prstGeom>
        </p:spPr>
        <p:txBody>
          <a:bodyPr anchor="t" rtlCol="false" tIns="0" lIns="0" bIns="0" rIns="0">
            <a:spAutoFit/>
          </a:bodyPr>
          <a:lstStyle/>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שפה קלילה ונוחה.</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ספריית </a:t>
            </a:r>
            <a:r>
              <a:rPr lang="en-US" sz="3640">
                <a:solidFill>
                  <a:srgbClr val="000000"/>
                </a:solidFill>
                <a:latin typeface="Century Gothic Paneuropean"/>
                <a:ea typeface="Century Gothic Paneuropean"/>
                <a:cs typeface="Century Gothic Paneuropean"/>
                <a:sym typeface="Century Gothic Paneuropean"/>
              </a:rPr>
              <a:t>pygame</a:t>
            </a:r>
            <a:r>
              <a:rPr lang="he-IL" sz="3640">
                <a:solidFill>
                  <a:srgbClr val="000000"/>
                </a:solidFill>
                <a:latin typeface="Century Gothic Paneuropean"/>
                <a:ea typeface="Century Gothic Paneuropean"/>
                <a:cs typeface="Century Gothic Paneuropean"/>
                <a:sym typeface="Century Gothic Paneuropean"/>
                <a:rtl val="true"/>
              </a:rPr>
              <a:t> - תפורה לפיתוח משחקים.</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שימוש באלגוריתמים.</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9352" y="9803843"/>
            <a:ext cx="19346704" cy="821917"/>
            <a:chOff x="0" y="0"/>
            <a:chExt cx="5095428" cy="216472"/>
          </a:xfrm>
        </p:grpSpPr>
        <p:sp>
          <p:nvSpPr>
            <p:cNvPr name="Freeform 3" id="3"/>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4" id="4"/>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81630" y="574900"/>
            <a:ext cx="9924739"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קשיים במימוש</a:t>
            </a:r>
          </a:p>
        </p:txBody>
      </p:sp>
      <p:sp>
        <p:nvSpPr>
          <p:cNvPr name="TextBox 6" id="6"/>
          <p:cNvSpPr txBox="true"/>
          <p:nvPr/>
        </p:nvSpPr>
        <p:spPr>
          <a:xfrm rot="0">
            <a:off x="2918326" y="2514695"/>
            <a:ext cx="12454772" cy="6994137"/>
          </a:xfrm>
          <a:prstGeom prst="rect">
            <a:avLst/>
          </a:prstGeom>
        </p:spPr>
        <p:txBody>
          <a:bodyPr anchor="t" rtlCol="false" tIns="0" lIns="0" bIns="0" rIns="0">
            <a:spAutoFit/>
          </a:bodyPr>
          <a:lstStyle/>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במהלך פיתוח המשחק, היינו צריכים לאזן בין כוחו של השחקן לבין כוחו של החתול. היו שלבים בפיתוח שבהם החתול היה חזק מאוד ובלתי ניתן לניצחון, והיו פעמים שאינו היה מספיק מתוחכם והיה קל ללכוד אותו.</a:t>
            </a:r>
          </a:p>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פתרונות לטובת השחקן:</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החתול הולך באחד מ-</a:t>
            </a:r>
            <a:r>
              <a:rPr lang="en-US" sz="3640">
                <a:solidFill>
                  <a:srgbClr val="000000"/>
                </a:solidFill>
                <a:latin typeface="Century Gothic Paneuropean"/>
                <a:ea typeface="Century Gothic Paneuropean"/>
                <a:cs typeface="Century Gothic Paneuropean"/>
                <a:sym typeface="Century Gothic Paneuropean"/>
              </a:rPr>
              <a:t>4</a:t>
            </a:r>
            <a:r>
              <a:rPr lang="he-IL" sz="3640">
                <a:solidFill>
                  <a:srgbClr val="000000"/>
                </a:solidFill>
                <a:latin typeface="Century Gothic Paneuropean"/>
                <a:ea typeface="Century Gothic Paneuropean"/>
                <a:cs typeface="Century Gothic Paneuropean"/>
                <a:sym typeface="Century Gothic Paneuropean"/>
                <a:rtl val="true"/>
              </a:rPr>
              <a:t> כיווניו (בהתחלה יכל ללכת באלכסון)</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המפה תכיל </a:t>
            </a:r>
            <a:r>
              <a:rPr lang="en-US" sz="3640">
                <a:solidFill>
                  <a:srgbClr val="000000"/>
                </a:solidFill>
                <a:latin typeface="Century Gothic Paneuropean"/>
                <a:ea typeface="Century Gothic Paneuropean"/>
                <a:cs typeface="Century Gothic Paneuropean"/>
                <a:sym typeface="Century Gothic Paneuropean"/>
              </a:rPr>
              <a:t>8</a:t>
            </a:r>
            <a:r>
              <a:rPr lang="he-IL" sz="3640">
                <a:solidFill>
                  <a:srgbClr val="000000"/>
                </a:solidFill>
                <a:latin typeface="Century Gothic Paneuropean"/>
                <a:ea typeface="Century Gothic Paneuropean"/>
                <a:cs typeface="Century Gothic Paneuropean"/>
                <a:sym typeface="Century Gothic Paneuropean"/>
                <a:rtl val="true"/>
              </a:rPr>
              <a:t> משבצות חסומות מראש במיקומים רנדומליים</a:t>
            </a:r>
          </a:p>
          <a:p>
            <a:pPr algn="ctr" rtl="true">
              <a:lnSpc>
                <a:spcPts val="5096"/>
              </a:lnSpc>
            </a:pPr>
            <a:r>
              <a:rPr lang="he-IL" sz="3640">
                <a:solidFill>
                  <a:srgbClr val="000000"/>
                </a:solidFill>
                <a:latin typeface="Century Gothic Paneuropean"/>
                <a:ea typeface="Century Gothic Paneuropean"/>
                <a:cs typeface="Century Gothic Paneuropean"/>
                <a:sym typeface="Century Gothic Paneuropean"/>
                <a:rtl val="true"/>
              </a:rPr>
              <a:t>פתרונות לטובת החתול:</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החתול יכול לתקוף ולהתקדם באותו תור</a:t>
            </a:r>
          </a:p>
          <a:p>
            <a:pPr algn="ctr" rtl="true" marL="785932" indent="-392966" lvl="1">
              <a:lnSpc>
                <a:spcPts val="5096"/>
              </a:lnSpc>
              <a:buFont typeface="Arial"/>
              <a:buChar char="•"/>
            </a:pPr>
            <a:r>
              <a:rPr lang="he-IL" sz="3640">
                <a:solidFill>
                  <a:srgbClr val="000000"/>
                </a:solidFill>
                <a:latin typeface="Century Gothic Paneuropean"/>
                <a:ea typeface="Century Gothic Paneuropean"/>
                <a:cs typeface="Century Gothic Paneuropean"/>
                <a:sym typeface="Century Gothic Paneuropean"/>
                <a:rtl val="true"/>
              </a:rPr>
              <a:t>החתול יוותר על הפיתיון אם יבין שזו מלכודת</a:t>
            </a:r>
          </a:p>
          <a:p>
            <a:pPr algn="ctr" rtl="true">
              <a:lnSpc>
                <a:spcPts val="5096"/>
              </a:lnSpc>
            </a:pPr>
          </a:p>
        </p:txBody>
      </p:sp>
      <p:sp>
        <p:nvSpPr>
          <p:cNvPr name="Freeform 7" id="7"/>
          <p:cNvSpPr/>
          <p:nvPr/>
        </p:nvSpPr>
        <p:spPr>
          <a:xfrm flipH="false" flipV="false" rot="0">
            <a:off x="16248243" y="8821"/>
            <a:ext cx="2039757" cy="2039757"/>
          </a:xfrm>
          <a:custGeom>
            <a:avLst/>
            <a:gdLst/>
            <a:ahLst/>
            <a:cxnLst/>
            <a:rect r="r" b="b" t="t" l="l"/>
            <a:pathLst>
              <a:path h="2039757" w="2039757">
                <a:moveTo>
                  <a:pt x="0" y="0"/>
                </a:moveTo>
                <a:lnTo>
                  <a:pt x="2039757" y="0"/>
                </a:lnTo>
                <a:lnTo>
                  <a:pt x="2039757" y="2039758"/>
                </a:lnTo>
                <a:lnTo>
                  <a:pt x="0" y="2039758"/>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C1FF72"/>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499028"/>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C1FF72"/>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870428" y="2706950"/>
            <a:ext cx="5800724" cy="6356958"/>
          </a:xfrm>
          <a:custGeom>
            <a:avLst/>
            <a:gdLst/>
            <a:ahLst/>
            <a:cxnLst/>
            <a:rect r="r" b="b" t="t" l="l"/>
            <a:pathLst>
              <a:path h="6356958" w="5800724">
                <a:moveTo>
                  <a:pt x="0" y="0"/>
                </a:moveTo>
                <a:lnTo>
                  <a:pt x="5800724" y="0"/>
                </a:lnTo>
                <a:lnTo>
                  <a:pt x="5800724" y="6356958"/>
                </a:lnTo>
                <a:lnTo>
                  <a:pt x="0" y="6356958"/>
                </a:lnTo>
                <a:lnTo>
                  <a:pt x="0" y="0"/>
                </a:lnTo>
                <a:close/>
              </a:path>
            </a:pathLst>
          </a:custGeom>
          <a:blipFill>
            <a:blip r:embed="rId2"/>
            <a:stretch>
              <a:fillRect l="0" t="0" r="0" b="0"/>
            </a:stretch>
          </a:blipFill>
        </p:spPr>
      </p:sp>
      <p:sp>
        <p:nvSpPr>
          <p:cNvPr name="Freeform 12" id="12"/>
          <p:cNvSpPr/>
          <p:nvPr/>
        </p:nvSpPr>
        <p:spPr>
          <a:xfrm flipH="false" flipV="false" rot="0">
            <a:off x="9676614" y="2706950"/>
            <a:ext cx="5776886" cy="6356958"/>
          </a:xfrm>
          <a:custGeom>
            <a:avLst/>
            <a:gdLst/>
            <a:ahLst/>
            <a:cxnLst/>
            <a:rect r="r" b="b" t="t" l="l"/>
            <a:pathLst>
              <a:path h="6356958" w="5776886">
                <a:moveTo>
                  <a:pt x="0" y="0"/>
                </a:moveTo>
                <a:lnTo>
                  <a:pt x="5776886" y="0"/>
                </a:lnTo>
                <a:lnTo>
                  <a:pt x="5776886" y="6356958"/>
                </a:lnTo>
                <a:lnTo>
                  <a:pt x="0" y="6356958"/>
                </a:lnTo>
                <a:lnTo>
                  <a:pt x="0" y="0"/>
                </a:lnTo>
                <a:close/>
              </a:path>
            </a:pathLst>
          </a:custGeom>
          <a:blipFill>
            <a:blip r:embed="rId3"/>
            <a:stretch>
              <a:fillRect l="0" t="0" r="0" b="0"/>
            </a:stretch>
          </a:blipFill>
        </p:spPr>
      </p:sp>
      <p:sp>
        <p:nvSpPr>
          <p:cNvPr name="TextBox 13" id="13"/>
          <p:cNvSpPr txBox="true"/>
          <p:nvPr/>
        </p:nvSpPr>
        <p:spPr>
          <a:xfrm rot="0">
            <a:off x="4181630" y="574900"/>
            <a:ext cx="9924739" cy="1392115"/>
          </a:xfrm>
          <a:prstGeom prst="rect">
            <a:avLst/>
          </a:prstGeom>
        </p:spPr>
        <p:txBody>
          <a:bodyPr anchor="t" rtlCol="false" tIns="0" lIns="0" bIns="0" rIns="0">
            <a:spAutoFit/>
          </a:bodyPr>
          <a:lstStyle/>
          <a:p>
            <a:pPr algn="ctr" rtl="true">
              <a:lnSpc>
                <a:spcPts val="11469"/>
              </a:lnSpc>
            </a:pPr>
            <a:r>
              <a:rPr lang="he-IL" b="true" sz="8192">
                <a:solidFill>
                  <a:srgbClr val="000000"/>
                </a:solidFill>
                <a:latin typeface="Century Gothic Paneuropean Bold"/>
                <a:ea typeface="Century Gothic Paneuropean Bold"/>
                <a:cs typeface="Century Gothic Paneuropean Bold"/>
                <a:sym typeface="Century Gothic Paneuropean Bold"/>
                <a:rtl val="true"/>
              </a:rPr>
              <a:t>תמונות מהמשחק</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DAGseEw5LbE</dc:identifier>
  <dcterms:modified xsi:type="dcterms:W3CDTF">2011-08-01T06:04:30Z</dcterms:modified>
  <cp:revision>1</cp:revision>
  <dc:title>TRAP THE CAT</dc:title>
</cp:coreProperties>
</file>