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7" r:id="rId2"/>
    <p:sldId id="279" r:id="rId3"/>
    <p:sldId id="263" r:id="rId4"/>
    <p:sldId id="266" r:id="rId5"/>
    <p:sldId id="290" r:id="rId6"/>
    <p:sldId id="267" r:id="rId7"/>
    <p:sldId id="271" r:id="rId8"/>
    <p:sldId id="288" r:id="rId9"/>
    <p:sldId id="289" r:id="rId10"/>
    <p:sldId id="278" r:id="rId11"/>
    <p:sldId id="276" r:id="rId12"/>
    <p:sldId id="269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2" d="100"/>
          <a:sy n="72" d="100"/>
        </p:scale>
        <p:origin x="-1752" y="-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5A01CFF-CA74-4022-B9F1-E4D0ED596D78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4745ACC-C20B-4B93-94F0-74C5F297BD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69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45ACC-C20B-4B93-94F0-74C5F297BDC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6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7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8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7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41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7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6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35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899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15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05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900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529-6618-47AC-90CA-1D07512B068B}" type="datetimeFigureOut">
              <a:rPr lang="he-IL" smtClean="0"/>
              <a:t>י"ח/טבת/תש"פ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4990-5D36-446A-9CD1-285304D48F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52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3573016"/>
            <a:ext cx="9144000" cy="722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/>
          <p:cNvSpPr/>
          <p:nvPr/>
        </p:nvSpPr>
        <p:spPr>
          <a:xfrm>
            <a:off x="0" y="4293096"/>
            <a:ext cx="9144000" cy="17334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457200" y="4590256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Mapping Conceptual Hierarchy</a:t>
            </a:r>
            <a:endParaRPr lang="he-IL" sz="5400" dirty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56064" y="6525344"/>
            <a:ext cx="9052561" cy="40061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Agency FB" pitchFamily="34" charset="0"/>
              </a:rPr>
              <a:t>Visual Presentation for the Skill Forecasting MIT/UN Challenge, January 15 2020</a:t>
            </a:r>
            <a:endParaRPr lang="he-IL" sz="1800" dirty="0">
              <a:solidFill>
                <a:schemeClr val="bg1">
                  <a:lumMod val="65000"/>
                </a:schemeClr>
              </a:solidFill>
              <a:latin typeface="Agency FB" pitchFamily="34" charset="0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467544" y="5733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Ido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Garbi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Agency FB" pitchFamily="34" charset="0"/>
              </a:rPr>
              <a:t>, IGPT Innovation</a:t>
            </a:r>
            <a:endParaRPr lang="he-IL" sz="4000" dirty="0">
              <a:solidFill>
                <a:schemeClr val="accent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>
          <a:xfrm>
            <a:off x="374848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Detection of Skill Trends by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2915816" y="332656"/>
            <a:ext cx="3384376" cy="3024336"/>
            <a:chOff x="2915816" y="332656"/>
            <a:chExt cx="3384376" cy="3024336"/>
          </a:xfrm>
        </p:grpSpPr>
        <p:sp>
          <p:nvSpPr>
            <p:cNvPr id="15" name="טבעת 14"/>
            <p:cNvSpPr/>
            <p:nvPr/>
          </p:nvSpPr>
          <p:spPr>
            <a:xfrm>
              <a:off x="3534666" y="980728"/>
              <a:ext cx="2189462" cy="2189462"/>
            </a:xfrm>
            <a:prstGeom prst="don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13" name="קבוצה 12"/>
            <p:cNvGrpSpPr/>
            <p:nvPr/>
          </p:nvGrpSpPr>
          <p:grpSpPr>
            <a:xfrm>
              <a:off x="2915816" y="332656"/>
              <a:ext cx="3384376" cy="3024336"/>
              <a:chOff x="2915816" y="332656"/>
              <a:chExt cx="3384376" cy="3024336"/>
            </a:xfrm>
          </p:grpSpPr>
          <p:sp>
            <p:nvSpPr>
              <p:cNvPr id="3" name="אליפסה 2"/>
              <p:cNvSpPr/>
              <p:nvPr/>
            </p:nvSpPr>
            <p:spPr>
              <a:xfrm>
                <a:off x="3851920" y="332656"/>
                <a:ext cx="1512168" cy="151216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1" name="אליפסה 10"/>
              <p:cNvSpPr/>
              <p:nvPr/>
            </p:nvSpPr>
            <p:spPr>
              <a:xfrm>
                <a:off x="2915816" y="1844824"/>
                <a:ext cx="1512168" cy="151216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12" name="אליפסה 11"/>
              <p:cNvSpPr/>
              <p:nvPr/>
            </p:nvSpPr>
            <p:spPr>
              <a:xfrm>
                <a:off x="4788024" y="1844824"/>
                <a:ext cx="1512168" cy="151216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sp>
          <p:nvSpPr>
            <p:cNvPr id="30" name="טבעת 29"/>
            <p:cNvSpPr/>
            <p:nvPr/>
          </p:nvSpPr>
          <p:spPr>
            <a:xfrm>
              <a:off x="4313745" y="794481"/>
              <a:ext cx="588518" cy="588518"/>
            </a:xfrm>
            <a:prstGeom prst="don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1" name="טבעת 30"/>
            <p:cNvSpPr/>
            <p:nvPr/>
          </p:nvSpPr>
          <p:spPr>
            <a:xfrm>
              <a:off x="5249849" y="2306649"/>
              <a:ext cx="588518" cy="588518"/>
            </a:xfrm>
            <a:prstGeom prst="don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2" name="טבעת 31"/>
            <p:cNvSpPr/>
            <p:nvPr/>
          </p:nvSpPr>
          <p:spPr>
            <a:xfrm>
              <a:off x="3377641" y="2306649"/>
              <a:ext cx="588518" cy="588518"/>
            </a:xfrm>
            <a:prstGeom prst="don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06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Skill Map Bridging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Skill Interchangeability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solution can be used to determine what concepts one needs to learn to know each skill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subtracting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overlapping sub-concepts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previously-learned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skills, the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concepts one needs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learn are mapped</a:t>
            </a:r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creates a skill map from any skill to another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can revolutionize learning program planning</a:t>
            </a:r>
          </a:p>
        </p:txBody>
      </p:sp>
    </p:spTree>
    <p:extLst>
      <p:ext uri="{BB962C8B-B14F-4D97-AF65-F5344CB8AC3E}">
        <p14:creationId xmlns:p14="http://schemas.microsoft.com/office/powerpoint/2010/main" val="29563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Problems and Bugs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Previously Automated Skills</a:t>
            </a: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There is no mapping of the skills already automated</a:t>
            </a: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Suggested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solution-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second-tier automation declaration analysis from sales compelling value offering changes</a:t>
            </a:r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Regulation Deformity</a:t>
            </a: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egulation sometimes prohibits skill automation</a:t>
            </a: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Suggested solution-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should-be automated skills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reliance level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examination</a:t>
            </a:r>
            <a:endParaRPr lang="en-US" u="sng" dirty="0">
              <a:solidFill>
                <a:schemeClr val="tx2">
                  <a:lumMod val="75000"/>
                </a:schemeClr>
              </a:solidFill>
            </a:endParaRP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Will also measure regulation deformity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Circular Reference</a:t>
            </a: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Sometimes, concepts refer to each other circularly</a:t>
            </a: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Covered by this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4" name="מלבן 3"/>
          <p:cNvSpPr/>
          <p:nvPr/>
        </p:nvSpPr>
        <p:spPr>
          <a:xfrm>
            <a:off x="0" y="6076724"/>
            <a:ext cx="9144000" cy="8086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45720" y="6064132"/>
            <a:ext cx="9052560" cy="53322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More information can be found here:</a:t>
            </a:r>
            <a:endParaRPr lang="he-IL" sz="2000" u="sng" dirty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35496" y="6381328"/>
            <a:ext cx="9052560" cy="53322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1600" u="sng" dirty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07504" y="6490211"/>
            <a:ext cx="8909535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https://docs.google.com/document/d/1SnkJgtLjDJim33mpDtcR5qi7QTvF1ABJCKhyHCswh74/edit?usp=sharing</a:t>
            </a:r>
            <a:endParaRPr lang="he-IL" sz="1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1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5373216"/>
            <a:ext cx="9144000" cy="15121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Resources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374848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Thanks for Your Time!</a:t>
            </a:r>
            <a:endParaRPr lang="he-IL" sz="4000" dirty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60743"/>
            <a:ext cx="8229600" cy="3740465"/>
          </a:xfrm>
        </p:spPr>
        <p:txBody>
          <a:bodyPr>
            <a:normAutofit lnSpcReduction="1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Full Resource List</a:t>
            </a: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docs.google.com/document/d/1N2J77VvV5vpK5KZxTznpIdlj4jkzdE4jgLTKCL0nR2g/edit?usp=sharing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Contact Email</a:t>
            </a: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idogarbi@igptinnovation.com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Mapping Conceptual Hierarchy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it Works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Uses the links between concepts to understand their relation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Does it by determining concept abstraction level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Gets concept hierarchy without complexity</a:t>
            </a:r>
          </a:p>
          <a:p>
            <a:pPr marL="0" indent="0" algn="l" rtl="0">
              <a:buClr>
                <a:schemeClr val="tx2"/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it Does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project 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fundamental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 concept is, meaning how much prior knowledge is needed to understand it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project how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complex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concept is, meaning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likely it is to be automated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map projected directions of technological advancement, and with it skill demand changes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skills are concepts, it can be applied on skills</a:t>
            </a:r>
          </a:p>
          <a:p>
            <a:pPr marL="0" indent="0" algn="l" rtl="0">
              <a:buClr>
                <a:schemeClr val="tx2"/>
              </a:buClr>
              <a:buNone/>
            </a:pPr>
            <a:endParaRPr lang="he-IL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Why Conceptual Hierarchy?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General Advantages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 and effective method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Data-adapted but not so resource-demanding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Can project skill value for long periods of time</a:t>
            </a:r>
          </a:p>
          <a:p>
            <a:pPr marL="0" indent="0" algn="l" rtl="0">
              <a:buClr>
                <a:schemeClr val="tx2"/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Technical Advantages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Clear and not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“black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box”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(like BERT in NLP) 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Creates “skill map” by default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Valuable also in sub-skill planning within a skill</a:t>
            </a:r>
          </a:p>
        </p:txBody>
      </p:sp>
    </p:spTree>
    <p:extLst>
      <p:ext uri="{BB962C8B-B14F-4D97-AF65-F5344CB8AC3E}">
        <p14:creationId xmlns:p14="http://schemas.microsoft.com/office/powerpoint/2010/main" val="213666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Abstraction and its Value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2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Concept Abstraction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 is the ability to use concepts to define more complex concepts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 example,</a:t>
            </a:r>
            <a:r>
              <a:rPr lang="en-US" dirty="0" smtClean="0"/>
              <a:t> the </a:t>
            </a:r>
            <a:r>
              <a:rPr lang="en-US" dirty="0"/>
              <a:t>concept </a:t>
            </a:r>
            <a:r>
              <a:rPr lang="en-US" b="1" dirty="0" smtClean="0"/>
              <a:t>dexterity</a:t>
            </a:r>
            <a:r>
              <a:rPr lang="en-US" dirty="0" smtClean="0"/>
              <a:t> describes </a:t>
            </a:r>
            <a:r>
              <a:rPr lang="en-US" b="1" dirty="0"/>
              <a:t>coordination</a:t>
            </a:r>
            <a:r>
              <a:rPr lang="en-US" dirty="0"/>
              <a:t> of </a:t>
            </a:r>
            <a:r>
              <a:rPr lang="en-US" b="1" dirty="0"/>
              <a:t>small</a:t>
            </a:r>
            <a:r>
              <a:rPr lang="en-US" dirty="0"/>
              <a:t> </a:t>
            </a:r>
            <a:r>
              <a:rPr lang="en-US" b="1" dirty="0"/>
              <a:t>muscles</a:t>
            </a:r>
            <a:r>
              <a:rPr lang="en-US" dirty="0"/>
              <a:t>, </a:t>
            </a:r>
            <a:r>
              <a:rPr lang="en-US" dirty="0" smtClean="0"/>
              <a:t>particularly </a:t>
            </a:r>
            <a:r>
              <a:rPr lang="en-US" b="1" dirty="0"/>
              <a:t>fingers</a:t>
            </a:r>
            <a:r>
              <a:rPr lang="en-US" dirty="0"/>
              <a:t>, with </a:t>
            </a:r>
            <a:r>
              <a:rPr lang="en-US" b="1" dirty="0"/>
              <a:t>human</a:t>
            </a:r>
            <a:r>
              <a:rPr lang="en-US" dirty="0"/>
              <a:t> </a:t>
            </a:r>
            <a:r>
              <a:rPr lang="en-US" b="1" dirty="0" smtClean="0"/>
              <a:t>eyes</a:t>
            </a:r>
            <a:endParaRPr lang="en-US" dirty="0" smtClean="0"/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 allows us to deliver huge amounts of information in one sentence-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dexterity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for example,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requires over 900 concepts to define 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amount of concept layers needed to define a concept is called “abstraction level”</a:t>
            </a:r>
          </a:p>
          <a:p>
            <a:pPr marL="0" indent="0" algn="l" rtl="0">
              <a:buClr>
                <a:schemeClr val="tx2"/>
              </a:buCl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is That Important?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Skills are, after all, concepts composed of a set of concepts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higher the abstraction level, the harder it is to automate a concept</a:t>
            </a:r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 algn="l" rtl="0">
              <a:buClr>
                <a:schemeClr val="tx2"/>
              </a:buClr>
              <a:buFont typeface="Calibri" pitchFamily="34" charset="0"/>
              <a:buChar char="→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So, the more abstract the skill, the less it is expected to be automated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more concepts rely on another concept, the more fundamental it is</a:t>
            </a:r>
          </a:p>
          <a:p>
            <a:pPr lvl="1" algn="l" rtl="0">
              <a:buClr>
                <a:schemeClr val="tx2"/>
              </a:buClr>
              <a:buFont typeface="Calibri" pitchFamily="34" charset="0"/>
              <a:buChar char="→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So, the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fundamental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skill,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more skills stem from it and require it</a:t>
            </a:r>
          </a:p>
        </p:txBody>
      </p:sp>
    </p:spTree>
    <p:extLst>
      <p:ext uri="{BB962C8B-B14F-4D97-AF65-F5344CB8AC3E}">
        <p14:creationId xmlns:p14="http://schemas.microsoft.com/office/powerpoint/2010/main" val="53477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Levenim MT" pitchFamily="2" charset="-79"/>
                <a:cs typeface="Levenim MT" pitchFamily="2" charset="-79"/>
              </a:rPr>
              <a:t>What Changes Skill Demand?</a:t>
            </a:r>
            <a:endParaRPr lang="he-IL" sz="4000" dirty="0">
              <a:solidFill>
                <a:schemeClr val="tx2">
                  <a:lumMod val="50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How is Skill Demand Set?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By the aggregated clientele of its produce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the job market 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changes the job market?</a:t>
            </a:r>
          </a:p>
          <a:p>
            <a:pPr marL="971550" lvl="1" indent="-514350" algn="l" rtl="0">
              <a:buClr>
                <a:schemeClr val="tx2"/>
              </a:buClr>
              <a:buFont typeface="+mj-lt"/>
              <a:buAutoNum type="romanU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rocess automation due to technological advancement</a:t>
            </a:r>
          </a:p>
          <a:p>
            <a:pPr marL="1028700" lvl="1" indent="-571500" algn="l" rtl="0">
              <a:buClr>
                <a:schemeClr val="tx2"/>
              </a:buClr>
              <a:buFont typeface="+mj-lt"/>
              <a:buAutoNum type="romanU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Obsolescence of skill due to technological advancement</a:t>
            </a:r>
          </a:p>
          <a:p>
            <a:pPr marL="1028700" lvl="1" indent="-571500" algn="l" rtl="0">
              <a:buClr>
                <a:schemeClr val="tx2"/>
              </a:buClr>
              <a:buFont typeface="+mj-lt"/>
              <a:buAutoNum type="romanU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Demand for new skills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exploit technological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advancement</a:t>
            </a:r>
          </a:p>
          <a:p>
            <a:pPr lvl="1" algn="l" rtl="0">
              <a:buClr>
                <a:schemeClr val="tx2"/>
              </a:buClr>
              <a:buFont typeface="Courier New" pitchFamily="49" charset="0"/>
              <a:buChar char="o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Meaning, Skill Demand is Set by Technological Advancement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If we mapped how much technological advancement is expected to effect something, we could project what skills will be valuable in the future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Mapping conceptual hierarchy can provide us this map</a:t>
            </a:r>
          </a:p>
        </p:txBody>
      </p:sp>
    </p:spTree>
    <p:extLst>
      <p:ext uri="{BB962C8B-B14F-4D97-AF65-F5344CB8AC3E}">
        <p14:creationId xmlns:p14="http://schemas.microsoft.com/office/powerpoint/2010/main" val="30506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What Makes a Skill Valuable?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main things make a skill valuable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Regulation protecting its holders, such as entry license</a:t>
            </a:r>
          </a:p>
          <a:p>
            <a:pPr lvl="1" algn="l" rtl="0">
              <a:buClr>
                <a:schemeClr val="tx2"/>
              </a:buClr>
              <a:buFont typeface="Calibri" pitchFamily="34" charset="0"/>
              <a:buChar char="→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Hard to predict and not covered by this method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igh complexity that prevents automation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l" rtl="0">
              <a:buClr>
                <a:schemeClr val="tx2"/>
              </a:buClr>
              <a:buFont typeface="Calibri" pitchFamily="34" charset="0"/>
              <a:buChar char="→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skills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Skills that are the foundation of other, needed skills</a:t>
            </a:r>
          </a:p>
          <a:p>
            <a:pPr lvl="1" algn="l" rtl="0">
              <a:buClr>
                <a:schemeClr val="tx2"/>
              </a:buClr>
              <a:buFont typeface="Calibri" pitchFamily="34" charset="0"/>
              <a:buChar char="→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Foundational skills </a:t>
            </a:r>
          </a:p>
          <a:p>
            <a:pPr marL="0" indent="0" algn="l" rtl="0">
              <a:buClr>
                <a:schemeClr val="tx2"/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Valuable skills are either </a:t>
            </a:r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omplex or foundational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Complex skills are hard to automate</a:t>
            </a:r>
          </a:p>
          <a:p>
            <a:pPr lvl="1" algn="l" rtl="0">
              <a:buClr>
                <a:schemeClr val="tx2"/>
              </a:buClr>
              <a:buFont typeface="Calibri" pitchFamily="34" charset="0"/>
              <a:buChar char="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Therefore, ensuring proper supply of skill holders 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economically valuable</a:t>
            </a:r>
            <a:endParaRPr lang="en-US" u="sng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Foundational skills are key to learning other needed skills</a:t>
            </a:r>
          </a:p>
          <a:p>
            <a:pPr lvl="1" algn="l" rtl="0">
              <a:buClr>
                <a:schemeClr val="tx2"/>
              </a:buClr>
              <a:buFont typeface="Calibri" pitchFamily="34" charset="0"/>
              <a:buChar char="→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Therefore,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instructing them is valuable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more and more skill rely on them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7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Valuable Skills Detection Method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Skills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Analyze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abstraction level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i.e. how many concepts are needed to define your concept</a:t>
            </a:r>
            <a:endParaRPr lang="en-US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higher the abstraction level, the harder it is to automate these skills, and the higher their long-term value is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this solution, it is done by extracting concepts from lexical definitions</a:t>
            </a:r>
          </a:p>
          <a:p>
            <a:pPr marL="0" indent="0" algn="l" rtl="0">
              <a:buClr>
                <a:schemeClr val="tx2"/>
              </a:buClr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l" rtl="0">
              <a:buClr>
                <a:schemeClr val="tx2"/>
              </a:buCl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Foundational Skills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Analyze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reliance level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 i.e. how many concepts need to use your concept in order to be defined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more concepts rely on this concept, the more basic it is and the more value there is in teaching it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solution, it is done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mapping concept prevalence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lexical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dataset</a:t>
            </a:r>
          </a:p>
          <a:p>
            <a:pPr algn="l" rtl="0">
              <a:buClr>
                <a:schemeClr val="tx2"/>
              </a:buClr>
              <a:buFont typeface="Courier New" pitchFamily="49" charset="0"/>
              <a:buChar char="o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Furthermore, growth in reliance level over time (years) is a good indicator of future skill value, as more work relies on that skill</a:t>
            </a:r>
          </a:p>
        </p:txBody>
      </p:sp>
    </p:spTree>
    <p:extLst>
      <p:ext uri="{BB962C8B-B14F-4D97-AF65-F5344CB8AC3E}">
        <p14:creationId xmlns:p14="http://schemas.microsoft.com/office/powerpoint/2010/main" val="190801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158181" y="1268760"/>
            <a:ext cx="405032" cy="47525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חץ ישר 5"/>
          <p:cNvCxnSpPr/>
          <p:nvPr/>
        </p:nvCxnSpPr>
        <p:spPr>
          <a:xfrm flipH="1">
            <a:off x="2699792" y="1926108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מלבן מעוגל 17"/>
          <p:cNvSpPr/>
          <p:nvPr/>
        </p:nvSpPr>
        <p:spPr>
          <a:xfrm>
            <a:off x="3851920" y="1411908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Search </a:t>
            </a:r>
            <a:r>
              <a:rPr lang="en-US" b="1" dirty="0" smtClean="0">
                <a:solidFill>
                  <a:sysClr val="windowText" lastClr="000000"/>
                </a:solidFill>
              </a:rPr>
              <a:t>skill lexical definition </a:t>
            </a:r>
            <a:r>
              <a:rPr lang="en-US" dirty="0" smtClean="0">
                <a:solidFill>
                  <a:sysClr val="windowText" lastClr="000000"/>
                </a:solidFill>
              </a:rPr>
              <a:t>for </a:t>
            </a:r>
            <a:r>
              <a:rPr lang="en-US" b="1" dirty="0" smtClean="0">
                <a:solidFill>
                  <a:sysClr val="windowText" lastClr="000000"/>
                </a:solidFill>
              </a:rPr>
              <a:t>concepts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מלבן מעוגל 19"/>
          <p:cNvSpPr/>
          <p:nvPr/>
        </p:nvSpPr>
        <p:spPr>
          <a:xfrm>
            <a:off x="207693" y="1322652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 smtClean="0"/>
              <a:t>0</a:t>
            </a:r>
            <a:endParaRPr lang="he-IL" dirty="0"/>
          </a:p>
        </p:txBody>
      </p:sp>
      <p:sp>
        <p:nvSpPr>
          <p:cNvPr id="22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Finding Complex Skills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3" name="מלבן 22"/>
          <p:cNvSpPr/>
          <p:nvPr/>
        </p:nvSpPr>
        <p:spPr>
          <a:xfrm>
            <a:off x="0" y="6076724"/>
            <a:ext cx="9144000" cy="8086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תרת 1"/>
          <p:cNvSpPr txBox="1">
            <a:spLocks/>
          </p:cNvSpPr>
          <p:nvPr/>
        </p:nvSpPr>
        <p:spPr>
          <a:xfrm>
            <a:off x="45720" y="6237312"/>
            <a:ext cx="9052560" cy="53322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The higher the abstraction level, the harder it is for a machine to perform it</a:t>
            </a:r>
            <a:endParaRPr lang="he-IL" sz="2000" dirty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26" name="מלבן מעוגל 25"/>
          <p:cNvSpPr/>
          <p:nvPr/>
        </p:nvSpPr>
        <p:spPr>
          <a:xfrm>
            <a:off x="2843808" y="1412776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7" name="מלבן מעוגל 26"/>
          <p:cNvSpPr/>
          <p:nvPr/>
        </p:nvSpPr>
        <p:spPr>
          <a:xfrm>
            <a:off x="2358046" y="2492896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מלבן מעוגל 27"/>
          <p:cNvSpPr/>
          <p:nvPr/>
        </p:nvSpPr>
        <p:spPr>
          <a:xfrm>
            <a:off x="3311808" y="2492896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9" name="מחבר חץ ישר 28"/>
          <p:cNvCxnSpPr/>
          <p:nvPr/>
        </p:nvCxnSpPr>
        <p:spPr>
          <a:xfrm>
            <a:off x="3131840" y="1926108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מלבן מעוגל 29"/>
          <p:cNvSpPr/>
          <p:nvPr/>
        </p:nvSpPr>
        <p:spPr>
          <a:xfrm>
            <a:off x="207693" y="2492896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/>
              <a:t>1</a:t>
            </a:r>
          </a:p>
        </p:txBody>
      </p:sp>
      <p:sp>
        <p:nvSpPr>
          <p:cNvPr id="31" name="מלבן מעוגל 30"/>
          <p:cNvSpPr/>
          <p:nvPr/>
        </p:nvSpPr>
        <p:spPr>
          <a:xfrm>
            <a:off x="207693" y="3565755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 smtClean="0"/>
              <a:t>2</a:t>
            </a:r>
            <a:endParaRPr lang="he-IL" dirty="0"/>
          </a:p>
        </p:txBody>
      </p:sp>
      <p:cxnSp>
        <p:nvCxnSpPr>
          <p:cNvPr id="32" name="מחבר חץ ישר 31"/>
          <p:cNvCxnSpPr/>
          <p:nvPr/>
        </p:nvCxnSpPr>
        <p:spPr>
          <a:xfrm flipH="1">
            <a:off x="2066795" y="2996952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מלבן מעוגל 32"/>
          <p:cNvSpPr/>
          <p:nvPr/>
        </p:nvSpPr>
        <p:spPr>
          <a:xfrm>
            <a:off x="1725049" y="3563740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4" name="מלבן מעוגל 33"/>
          <p:cNvSpPr/>
          <p:nvPr/>
        </p:nvSpPr>
        <p:spPr>
          <a:xfrm>
            <a:off x="2951872" y="3563740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5" name="מחבר חץ ישר 34"/>
          <p:cNvCxnSpPr/>
          <p:nvPr/>
        </p:nvCxnSpPr>
        <p:spPr>
          <a:xfrm>
            <a:off x="2699896" y="2996952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/>
          <p:nvPr/>
        </p:nvCxnSpPr>
        <p:spPr>
          <a:xfrm>
            <a:off x="2580482" y="2996952"/>
            <a:ext cx="1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מלבן מעוגל 36"/>
          <p:cNvSpPr/>
          <p:nvPr/>
        </p:nvSpPr>
        <p:spPr>
          <a:xfrm>
            <a:off x="2346482" y="3564028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8" name="מלבן מעוגל 37"/>
          <p:cNvSpPr/>
          <p:nvPr/>
        </p:nvSpPr>
        <p:spPr>
          <a:xfrm>
            <a:off x="207693" y="4653136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 smtClean="0"/>
              <a:t>3</a:t>
            </a:r>
            <a:endParaRPr lang="he-IL" dirty="0"/>
          </a:p>
        </p:txBody>
      </p:sp>
      <p:sp>
        <p:nvSpPr>
          <p:cNvPr id="39" name="מלבן מעוגל 38"/>
          <p:cNvSpPr/>
          <p:nvPr/>
        </p:nvSpPr>
        <p:spPr>
          <a:xfrm>
            <a:off x="207611" y="5661248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grpSp>
        <p:nvGrpSpPr>
          <p:cNvPr id="19" name="קבוצה 18"/>
          <p:cNvGrpSpPr/>
          <p:nvPr/>
        </p:nvGrpSpPr>
        <p:grpSpPr>
          <a:xfrm>
            <a:off x="233256" y="5777580"/>
            <a:ext cx="254717" cy="73343"/>
            <a:chOff x="302848" y="5726170"/>
            <a:chExt cx="254717" cy="73343"/>
          </a:xfrm>
        </p:grpSpPr>
        <p:sp>
          <p:nvSpPr>
            <p:cNvPr id="40" name="מלבן מעוגל 39"/>
            <p:cNvSpPr/>
            <p:nvPr/>
          </p:nvSpPr>
          <p:spPr>
            <a:xfrm>
              <a:off x="302848" y="5726170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41" name="מלבן מעוגל 40"/>
            <p:cNvSpPr/>
            <p:nvPr/>
          </p:nvSpPr>
          <p:spPr>
            <a:xfrm>
              <a:off x="485565" y="5727513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42" name="מלבן מעוגל 41"/>
            <p:cNvSpPr/>
            <p:nvPr/>
          </p:nvSpPr>
          <p:spPr>
            <a:xfrm>
              <a:off x="395536" y="5726170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cxnSp>
        <p:nvCxnSpPr>
          <p:cNvPr id="48" name="מחבר חץ ישר 47"/>
          <p:cNvCxnSpPr/>
          <p:nvPr/>
        </p:nvCxnSpPr>
        <p:spPr>
          <a:xfrm flipH="1">
            <a:off x="2177442" y="4077072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מלבן מעוגל 48"/>
          <p:cNvSpPr/>
          <p:nvPr/>
        </p:nvSpPr>
        <p:spPr>
          <a:xfrm>
            <a:off x="1835696" y="4643860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0" name="מלבן מעוגל 49"/>
          <p:cNvSpPr/>
          <p:nvPr/>
        </p:nvSpPr>
        <p:spPr>
          <a:xfrm>
            <a:off x="2789458" y="4643860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51" name="מחבר חץ ישר 50"/>
          <p:cNvCxnSpPr/>
          <p:nvPr/>
        </p:nvCxnSpPr>
        <p:spPr>
          <a:xfrm>
            <a:off x="2609490" y="4077072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מלבן מעוגל 53"/>
          <p:cNvSpPr/>
          <p:nvPr/>
        </p:nvSpPr>
        <p:spPr>
          <a:xfrm>
            <a:off x="3851920" y="2420888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Search </a:t>
            </a:r>
            <a:r>
              <a:rPr lang="en-US" b="1" dirty="0" smtClean="0">
                <a:solidFill>
                  <a:sysClr val="windowText" lastClr="000000"/>
                </a:solidFill>
              </a:rPr>
              <a:t>each </a:t>
            </a:r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r>
              <a:rPr lang="en-US" b="1" dirty="0" smtClean="0">
                <a:solidFill>
                  <a:sysClr val="windowText" lastClr="000000"/>
                </a:solidFill>
              </a:rPr>
              <a:t>ound concept (SC1) </a:t>
            </a:r>
            <a:r>
              <a:rPr lang="en-US" dirty="0">
                <a:solidFill>
                  <a:sysClr val="windowText" lastClr="000000"/>
                </a:solidFill>
              </a:rPr>
              <a:t>d</a:t>
            </a:r>
            <a:r>
              <a:rPr lang="en-US" dirty="0" smtClean="0">
                <a:solidFill>
                  <a:sysClr val="windowText" lastClr="000000"/>
                </a:solidFill>
              </a:rPr>
              <a:t>efinition for </a:t>
            </a:r>
            <a:r>
              <a:rPr lang="en-US" b="1" dirty="0" smtClean="0">
                <a:solidFill>
                  <a:sysClr val="windowText" lastClr="000000"/>
                </a:solidFill>
              </a:rPr>
              <a:t>concepts</a:t>
            </a:r>
            <a:r>
              <a:rPr lang="en-US" b="1" dirty="0">
                <a:solidFill>
                  <a:sysClr val="windowText" lastClr="000000"/>
                </a:solidFill>
              </a:rPr>
              <a:t> (</a:t>
            </a:r>
            <a:r>
              <a:rPr lang="en-US" b="1" dirty="0" smtClean="0">
                <a:solidFill>
                  <a:sysClr val="windowText" lastClr="000000"/>
                </a:solidFill>
              </a:rPr>
              <a:t>SC2)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55" name="מלבן מעוגל 54"/>
          <p:cNvSpPr/>
          <p:nvPr/>
        </p:nvSpPr>
        <p:spPr>
          <a:xfrm>
            <a:off x="3844981" y="3429000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Repeat the process until you get </a:t>
            </a:r>
            <a:r>
              <a:rPr lang="en-US" b="1" dirty="0" smtClean="0">
                <a:solidFill>
                  <a:sysClr val="windowText" lastClr="000000"/>
                </a:solidFill>
              </a:rPr>
              <a:t>only precepts </a:t>
            </a:r>
            <a:r>
              <a:rPr lang="en-US" dirty="0" smtClean="0">
                <a:solidFill>
                  <a:sysClr val="windowText" lastClr="000000"/>
                </a:solidFill>
              </a:rPr>
              <a:t>(building blocks of concepts) or </a:t>
            </a:r>
            <a:r>
              <a:rPr lang="en-US" b="1" dirty="0" smtClean="0">
                <a:solidFill>
                  <a:sysClr val="windowText" lastClr="000000"/>
                </a:solidFill>
              </a:rPr>
              <a:t>circular concepts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56" name="מלבן מעוגל 55"/>
          <p:cNvSpPr/>
          <p:nvPr/>
        </p:nvSpPr>
        <p:spPr>
          <a:xfrm>
            <a:off x="3779912" y="4797152"/>
            <a:ext cx="5364088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The amount of </a:t>
            </a:r>
            <a:r>
              <a:rPr lang="en-US" b="1" dirty="0" smtClean="0">
                <a:solidFill>
                  <a:sysClr val="windowText" lastClr="000000"/>
                </a:solidFill>
              </a:rPr>
              <a:t>concept layers </a:t>
            </a:r>
            <a:r>
              <a:rPr lang="en-US" dirty="0" smtClean="0">
                <a:solidFill>
                  <a:sysClr val="windowText" lastClr="000000"/>
                </a:solidFill>
              </a:rPr>
              <a:t>needed to define the</a:t>
            </a:r>
          </a:p>
          <a:p>
            <a:pPr algn="l"/>
            <a:r>
              <a:rPr lang="en-US" b="1" dirty="0">
                <a:solidFill>
                  <a:sysClr val="windowText" lastClr="000000"/>
                </a:solidFill>
              </a:rPr>
              <a:t>s</a:t>
            </a:r>
            <a:r>
              <a:rPr lang="en-US" b="1" dirty="0" smtClean="0">
                <a:solidFill>
                  <a:sysClr val="windowText" lastClr="000000"/>
                </a:solidFill>
              </a:rPr>
              <a:t>kill (main concept) </a:t>
            </a:r>
            <a:r>
              <a:rPr lang="en-US" dirty="0" smtClean="0">
                <a:solidFill>
                  <a:sysClr val="windowText" lastClr="000000"/>
                </a:solidFill>
              </a:rPr>
              <a:t>is the </a:t>
            </a:r>
            <a:r>
              <a:rPr lang="en-US" b="1" dirty="0" smtClean="0">
                <a:solidFill>
                  <a:sysClr val="windowText" lastClr="000000"/>
                </a:solidFill>
              </a:rPr>
              <a:t>abstraction level</a:t>
            </a:r>
            <a:endParaRPr lang="he-IL" b="1" dirty="0" smtClean="0">
              <a:solidFill>
                <a:sysClr val="windowText" lastClr="000000"/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this case, the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abstraction level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3 and the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compound abstraction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0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מלבן מעוגל 56"/>
          <p:cNvSpPr/>
          <p:nvPr/>
        </p:nvSpPr>
        <p:spPr>
          <a:xfrm>
            <a:off x="593662" y="1340768"/>
            <a:ext cx="1386050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Abstraction Level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46" name="מלבן מעוגל 45"/>
          <p:cNvSpPr/>
          <p:nvPr/>
        </p:nvSpPr>
        <p:spPr>
          <a:xfrm>
            <a:off x="3844981" y="2852068"/>
            <a:ext cx="5263523" cy="3609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compound abstraction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0</a:t>
            </a:r>
            <a:endParaRPr lang="he-IL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מלבן מעוגל 46"/>
          <p:cNvSpPr/>
          <p:nvPr/>
        </p:nvSpPr>
        <p:spPr>
          <a:xfrm>
            <a:off x="3851920" y="3860180"/>
            <a:ext cx="5742825" cy="3609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depth limit reached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add 1 to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compound abstraction</a:t>
            </a:r>
            <a:endParaRPr lang="he-IL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מלבן מעוגל 51"/>
          <p:cNvSpPr/>
          <p:nvPr/>
        </p:nvSpPr>
        <p:spPr>
          <a:xfrm>
            <a:off x="3851920" y="1700808"/>
            <a:ext cx="5263523" cy="3609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recursion depth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limit</a:t>
            </a:r>
            <a:endParaRPr lang="he-IL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כותרת 1"/>
          <p:cNvSpPr txBox="1">
            <a:spLocks/>
          </p:cNvSpPr>
          <p:nvPr/>
        </p:nvSpPr>
        <p:spPr>
          <a:xfrm>
            <a:off x="374848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Finding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Levenim MT" pitchFamily="2" charset="-79"/>
                <a:cs typeface="Levenim MT" pitchFamily="2" charset="-79"/>
              </a:rPr>
              <a:t>Foundational Skills</a:t>
            </a:r>
            <a:endParaRPr lang="he-IL" sz="4000" dirty="0">
              <a:solidFill>
                <a:schemeClr val="tx2">
                  <a:lumMod val="75000"/>
                </a:schemeClr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5" name="מלבן 34"/>
          <p:cNvSpPr/>
          <p:nvPr/>
        </p:nvSpPr>
        <p:spPr>
          <a:xfrm>
            <a:off x="0" y="6076724"/>
            <a:ext cx="9144000" cy="8086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כותרת 1"/>
          <p:cNvSpPr txBox="1">
            <a:spLocks/>
          </p:cNvSpPr>
          <p:nvPr/>
        </p:nvSpPr>
        <p:spPr>
          <a:xfrm>
            <a:off x="45720" y="6237312"/>
            <a:ext cx="9052560" cy="53322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The higher the Reliance level, the more foundational the skill is and the value of teaching it</a:t>
            </a:r>
            <a:endParaRPr lang="he-IL" sz="2000" dirty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3" name="מלבן מעוגל 32"/>
          <p:cNvSpPr/>
          <p:nvPr/>
        </p:nvSpPr>
        <p:spPr>
          <a:xfrm>
            <a:off x="158181" y="1268760"/>
            <a:ext cx="405032" cy="47525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מעוגל 37"/>
          <p:cNvSpPr/>
          <p:nvPr/>
        </p:nvSpPr>
        <p:spPr>
          <a:xfrm>
            <a:off x="3851920" y="1268760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Search </a:t>
            </a:r>
            <a:r>
              <a:rPr lang="en-US" b="1" dirty="0" smtClean="0">
                <a:solidFill>
                  <a:sysClr val="windowText" lastClr="000000"/>
                </a:solidFill>
              </a:rPr>
              <a:t>all skill lexical definitions</a:t>
            </a:r>
            <a:r>
              <a:rPr lang="en-US" dirty="0" smtClean="0">
                <a:solidFill>
                  <a:sysClr val="windowText" lastClr="000000"/>
                </a:solidFill>
              </a:rPr>
              <a:t>, and see which contains the </a:t>
            </a:r>
            <a:r>
              <a:rPr lang="en-US" b="1" dirty="0" smtClean="0">
                <a:solidFill>
                  <a:sysClr val="windowText" lastClr="000000"/>
                </a:solidFill>
              </a:rPr>
              <a:t>skill (main concept)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07693" y="1322652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 smtClean="0"/>
              <a:t>0</a:t>
            </a:r>
            <a:endParaRPr lang="he-IL" dirty="0"/>
          </a:p>
        </p:txBody>
      </p:sp>
      <p:sp>
        <p:nvSpPr>
          <p:cNvPr id="40" name="מלבן מעוגל 39"/>
          <p:cNvSpPr/>
          <p:nvPr/>
        </p:nvSpPr>
        <p:spPr>
          <a:xfrm>
            <a:off x="1583720" y="1412776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2" name="מלבן מעוגל 41"/>
          <p:cNvSpPr/>
          <p:nvPr/>
        </p:nvSpPr>
        <p:spPr>
          <a:xfrm>
            <a:off x="1655728" y="2384936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43" name="מחבר חץ ישר 42"/>
          <p:cNvCxnSpPr/>
          <p:nvPr/>
        </p:nvCxnSpPr>
        <p:spPr>
          <a:xfrm>
            <a:off x="2094077" y="1628660"/>
            <a:ext cx="2831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מלבן מעוגל 43"/>
          <p:cNvSpPr/>
          <p:nvPr/>
        </p:nvSpPr>
        <p:spPr>
          <a:xfrm>
            <a:off x="207693" y="2492896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/>
              <a:t>1</a:t>
            </a:r>
          </a:p>
        </p:txBody>
      </p:sp>
      <p:sp>
        <p:nvSpPr>
          <p:cNvPr id="45" name="מלבן מעוגל 44"/>
          <p:cNvSpPr/>
          <p:nvPr/>
        </p:nvSpPr>
        <p:spPr>
          <a:xfrm>
            <a:off x="207693" y="3565755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 smtClean="0"/>
              <a:t>2</a:t>
            </a:r>
            <a:endParaRPr lang="he-IL" dirty="0"/>
          </a:p>
        </p:txBody>
      </p:sp>
      <p:sp>
        <p:nvSpPr>
          <p:cNvPr id="52" name="מלבן מעוגל 51"/>
          <p:cNvSpPr/>
          <p:nvPr/>
        </p:nvSpPr>
        <p:spPr>
          <a:xfrm>
            <a:off x="207693" y="4653136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dirty="0" smtClean="0"/>
              <a:t>3</a:t>
            </a:r>
            <a:endParaRPr lang="he-IL" dirty="0"/>
          </a:p>
        </p:txBody>
      </p:sp>
      <p:sp>
        <p:nvSpPr>
          <p:cNvPr id="53" name="מלבן מעוגל 52"/>
          <p:cNvSpPr/>
          <p:nvPr/>
        </p:nvSpPr>
        <p:spPr>
          <a:xfrm>
            <a:off x="207611" y="5661248"/>
            <a:ext cx="306008" cy="30600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grpSp>
        <p:nvGrpSpPr>
          <p:cNvPr id="54" name="קבוצה 53"/>
          <p:cNvGrpSpPr/>
          <p:nvPr/>
        </p:nvGrpSpPr>
        <p:grpSpPr>
          <a:xfrm>
            <a:off x="233256" y="5777580"/>
            <a:ext cx="254717" cy="73343"/>
            <a:chOff x="302848" y="5726170"/>
            <a:chExt cx="254717" cy="73343"/>
          </a:xfrm>
        </p:grpSpPr>
        <p:sp>
          <p:nvSpPr>
            <p:cNvPr id="55" name="מלבן מעוגל 54"/>
            <p:cNvSpPr/>
            <p:nvPr/>
          </p:nvSpPr>
          <p:spPr>
            <a:xfrm>
              <a:off x="302848" y="5726170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6" name="מלבן מעוגל 55"/>
            <p:cNvSpPr/>
            <p:nvPr/>
          </p:nvSpPr>
          <p:spPr>
            <a:xfrm>
              <a:off x="485565" y="5727513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7" name="מלבן מעוגל 56"/>
            <p:cNvSpPr/>
            <p:nvPr/>
          </p:nvSpPr>
          <p:spPr>
            <a:xfrm>
              <a:off x="395536" y="5726170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cxnSp>
        <p:nvCxnSpPr>
          <p:cNvPr id="58" name="מחבר חץ ישר 57"/>
          <p:cNvCxnSpPr/>
          <p:nvPr/>
        </p:nvCxnSpPr>
        <p:spPr>
          <a:xfrm flipH="1">
            <a:off x="2318771" y="4077072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מלבן מעוגל 58"/>
          <p:cNvSpPr/>
          <p:nvPr/>
        </p:nvSpPr>
        <p:spPr>
          <a:xfrm>
            <a:off x="1977025" y="4643860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0" name="מלבן מעוגל 59"/>
          <p:cNvSpPr/>
          <p:nvPr/>
        </p:nvSpPr>
        <p:spPr>
          <a:xfrm>
            <a:off x="3041434" y="4643860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1" name="מחבר חץ ישר 60"/>
          <p:cNvCxnSpPr/>
          <p:nvPr/>
        </p:nvCxnSpPr>
        <p:spPr>
          <a:xfrm>
            <a:off x="2861466" y="4077072"/>
            <a:ext cx="344965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מלבן מעוגל 61"/>
          <p:cNvSpPr/>
          <p:nvPr/>
        </p:nvSpPr>
        <p:spPr>
          <a:xfrm>
            <a:off x="3851920" y="2276872"/>
            <a:ext cx="5292080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For </a:t>
            </a:r>
            <a:r>
              <a:rPr lang="en-US" b="1" dirty="0" smtClean="0">
                <a:solidFill>
                  <a:sysClr val="windowText" lastClr="000000"/>
                </a:solidFill>
              </a:rPr>
              <a:t>each one (SC) </a:t>
            </a:r>
            <a:r>
              <a:rPr lang="en-US" dirty="0" smtClean="0">
                <a:solidFill>
                  <a:sysClr val="windowText" lastClr="000000"/>
                </a:solidFill>
              </a:rPr>
              <a:t>containing the </a:t>
            </a:r>
            <a:r>
              <a:rPr lang="en-US" b="1" dirty="0" smtClean="0">
                <a:solidFill>
                  <a:sysClr val="windowText" lastClr="000000"/>
                </a:solidFill>
              </a:rPr>
              <a:t>concept</a:t>
            </a:r>
            <a:r>
              <a:rPr lang="en-US" dirty="0" smtClean="0">
                <a:solidFill>
                  <a:sysClr val="windowText" lastClr="000000"/>
                </a:solidFill>
              </a:rPr>
              <a:t>, search </a:t>
            </a:r>
            <a:r>
              <a:rPr lang="en-US" b="1" dirty="0" smtClean="0">
                <a:solidFill>
                  <a:sysClr val="windowText" lastClr="000000"/>
                </a:solidFill>
              </a:rPr>
              <a:t>all skill lexical definitions </a:t>
            </a:r>
            <a:r>
              <a:rPr lang="en-US" dirty="0" smtClean="0">
                <a:solidFill>
                  <a:sysClr val="windowText" lastClr="000000"/>
                </a:solidFill>
              </a:rPr>
              <a:t>and check which contain </a:t>
            </a:r>
            <a:r>
              <a:rPr lang="en-US" b="1" dirty="0" smtClean="0">
                <a:solidFill>
                  <a:sysClr val="windowText" lastClr="000000"/>
                </a:solidFill>
              </a:rPr>
              <a:t>it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smtClean="0">
                <a:solidFill>
                  <a:sysClr val="windowText" lastClr="000000"/>
                </a:solidFill>
              </a:rPr>
              <a:t>(</a:t>
            </a:r>
            <a:r>
              <a:rPr lang="en-US" b="1" dirty="0">
                <a:solidFill>
                  <a:sysClr val="windowText" lastClr="000000"/>
                </a:solidFill>
              </a:rPr>
              <a:t>SC)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63" name="מלבן מעוגל 62"/>
          <p:cNvSpPr/>
          <p:nvPr/>
        </p:nvSpPr>
        <p:spPr>
          <a:xfrm>
            <a:off x="3844981" y="3356992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Repeat the process until you reach the </a:t>
            </a:r>
            <a:r>
              <a:rPr lang="en-US" b="1" dirty="0" smtClean="0">
                <a:solidFill>
                  <a:sysClr val="windowText" lastClr="000000"/>
                </a:solidFill>
              </a:rPr>
              <a:t>highest abstraction level </a:t>
            </a:r>
            <a:r>
              <a:rPr lang="en-US" dirty="0" smtClean="0">
                <a:solidFill>
                  <a:sysClr val="windowText" lastClr="000000"/>
                </a:solidFill>
              </a:rPr>
              <a:t>or </a:t>
            </a:r>
            <a:r>
              <a:rPr lang="en-US" b="1" dirty="0" smtClean="0">
                <a:solidFill>
                  <a:sysClr val="windowText" lastClr="000000"/>
                </a:solidFill>
              </a:rPr>
              <a:t>circular definition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מלבן מעוגל 63"/>
          <p:cNvSpPr/>
          <p:nvPr/>
        </p:nvSpPr>
        <p:spPr>
          <a:xfrm>
            <a:off x="3779912" y="4796284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The amount of concept layers relying on your concept for definition is the reliance level</a:t>
            </a:r>
            <a:endParaRPr lang="he-IL" dirty="0" smtClean="0">
              <a:solidFill>
                <a:sysClr val="windowText" lastClr="000000"/>
              </a:solidFill>
            </a:endParaRPr>
          </a:p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this case, the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reliance level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3 and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compound reliance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is 0</a:t>
            </a:r>
            <a:endParaRPr lang="he-I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מלבן מעוגל 64"/>
          <p:cNvSpPr/>
          <p:nvPr/>
        </p:nvSpPr>
        <p:spPr>
          <a:xfrm>
            <a:off x="593662" y="1340768"/>
            <a:ext cx="1386050" cy="3609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ysClr val="windowText" lastClr="000000"/>
                </a:solidFill>
              </a:rPr>
              <a:t>Reliance Level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66" name="מלבן מעוגל 65"/>
          <p:cNvSpPr/>
          <p:nvPr/>
        </p:nvSpPr>
        <p:spPr>
          <a:xfrm>
            <a:off x="3239904" y="2384936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7" name="מחבר חץ ישר 66"/>
          <p:cNvCxnSpPr/>
          <p:nvPr/>
        </p:nvCxnSpPr>
        <p:spPr>
          <a:xfrm flipH="1">
            <a:off x="1997688" y="1939971"/>
            <a:ext cx="702104" cy="40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קבוצה 9"/>
          <p:cNvGrpSpPr/>
          <p:nvPr/>
        </p:nvGrpSpPr>
        <p:grpSpPr>
          <a:xfrm>
            <a:off x="2411760" y="1340768"/>
            <a:ext cx="669737" cy="540008"/>
            <a:chOff x="2555776" y="1340768"/>
            <a:chExt cx="810382" cy="540008"/>
          </a:xfrm>
        </p:grpSpPr>
        <p:sp>
          <p:nvSpPr>
            <p:cNvPr id="9" name="מלבן מעוגל 8"/>
            <p:cNvSpPr/>
            <p:nvPr/>
          </p:nvSpPr>
          <p:spPr>
            <a:xfrm>
              <a:off x="2555776" y="1340768"/>
              <a:ext cx="810382" cy="5400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מלבן מעוגל 69"/>
            <p:cNvSpPr/>
            <p:nvPr/>
          </p:nvSpPr>
          <p:spPr>
            <a:xfrm>
              <a:off x="2627784" y="1412776"/>
              <a:ext cx="666048" cy="896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מלבן מעוגל 70"/>
            <p:cNvSpPr/>
            <p:nvPr/>
          </p:nvSpPr>
          <p:spPr>
            <a:xfrm>
              <a:off x="2627784" y="1565176"/>
              <a:ext cx="666048" cy="896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מלבן מעוגל 71"/>
            <p:cNvSpPr/>
            <p:nvPr/>
          </p:nvSpPr>
          <p:spPr>
            <a:xfrm>
              <a:off x="2627784" y="1717576"/>
              <a:ext cx="666048" cy="896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3" name="מלבן מעוגל 72"/>
          <p:cNvSpPr/>
          <p:nvPr/>
        </p:nvSpPr>
        <p:spPr>
          <a:xfrm>
            <a:off x="1619672" y="3465056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74" name="קבוצה 73"/>
          <p:cNvGrpSpPr/>
          <p:nvPr/>
        </p:nvGrpSpPr>
        <p:grpSpPr>
          <a:xfrm>
            <a:off x="2498055" y="3429000"/>
            <a:ext cx="669737" cy="540008"/>
            <a:chOff x="2555776" y="1340768"/>
            <a:chExt cx="810382" cy="540008"/>
          </a:xfrm>
        </p:grpSpPr>
        <p:sp>
          <p:nvSpPr>
            <p:cNvPr id="75" name="מלבן מעוגל 74"/>
            <p:cNvSpPr/>
            <p:nvPr/>
          </p:nvSpPr>
          <p:spPr>
            <a:xfrm>
              <a:off x="2555776" y="1340768"/>
              <a:ext cx="810382" cy="5400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מלבן מעוגל 75"/>
            <p:cNvSpPr/>
            <p:nvPr/>
          </p:nvSpPr>
          <p:spPr>
            <a:xfrm>
              <a:off x="2627784" y="1412776"/>
              <a:ext cx="666048" cy="896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מלבן מעוגל 76"/>
            <p:cNvSpPr/>
            <p:nvPr/>
          </p:nvSpPr>
          <p:spPr>
            <a:xfrm>
              <a:off x="2627784" y="1565176"/>
              <a:ext cx="666048" cy="896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מלבן מעוגל 77"/>
            <p:cNvSpPr/>
            <p:nvPr/>
          </p:nvSpPr>
          <p:spPr>
            <a:xfrm>
              <a:off x="2627784" y="1717576"/>
              <a:ext cx="666048" cy="8962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9" name="מחבר חץ ישר 78"/>
          <p:cNvCxnSpPr/>
          <p:nvPr/>
        </p:nvCxnSpPr>
        <p:spPr>
          <a:xfrm>
            <a:off x="2164582" y="3717032"/>
            <a:ext cx="2831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חץ ישר 79"/>
          <p:cNvCxnSpPr/>
          <p:nvPr/>
        </p:nvCxnSpPr>
        <p:spPr>
          <a:xfrm>
            <a:off x="2753720" y="4077072"/>
            <a:ext cx="1" cy="49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מלבן מעוגל 80"/>
          <p:cNvSpPr/>
          <p:nvPr/>
        </p:nvSpPr>
        <p:spPr>
          <a:xfrm>
            <a:off x="2519720" y="4644148"/>
            <a:ext cx="468000" cy="46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83" name="מחבר חץ ישר 82"/>
          <p:cNvCxnSpPr/>
          <p:nvPr/>
        </p:nvCxnSpPr>
        <p:spPr>
          <a:xfrm>
            <a:off x="2754904" y="1939971"/>
            <a:ext cx="702104" cy="408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מחבר חץ ישר 83"/>
          <p:cNvCxnSpPr/>
          <p:nvPr/>
        </p:nvCxnSpPr>
        <p:spPr>
          <a:xfrm>
            <a:off x="1842170" y="2913624"/>
            <a:ext cx="1" cy="49478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מלבן מעוגל 47"/>
          <p:cNvSpPr/>
          <p:nvPr/>
        </p:nvSpPr>
        <p:spPr>
          <a:xfrm>
            <a:off x="3844981" y="2708052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compound reliance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0</a:t>
            </a:r>
            <a:endParaRPr lang="he-IL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מלבן מעוגל 48"/>
          <p:cNvSpPr/>
          <p:nvPr/>
        </p:nvSpPr>
        <p:spPr>
          <a:xfrm>
            <a:off x="3851920" y="3788172"/>
            <a:ext cx="5263523" cy="3609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depth limit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reached, add 1 to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compound reliance</a:t>
            </a:r>
            <a:endParaRPr lang="he-IL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מלבן מעוגל 49"/>
          <p:cNvSpPr/>
          <p:nvPr/>
        </p:nvSpPr>
        <p:spPr>
          <a:xfrm>
            <a:off x="3851920" y="1654801"/>
            <a:ext cx="5263523" cy="3609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recursion depth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limit</a:t>
            </a:r>
            <a:endParaRPr lang="he-IL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042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1035</Words>
  <Application>Microsoft Office PowerPoint</Application>
  <PresentationFormat>‫הצגה על המסך (4:3)</PresentationFormat>
  <Paragraphs>133</Paragraphs>
  <Slides>12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ערכת נושא Office</vt:lpstr>
      <vt:lpstr>Mapping Conceptual Hierarchy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מה אני רוצה להגיד פה?</dc:title>
  <dc:creator>Ido</dc:creator>
  <cp:lastModifiedBy>Ido</cp:lastModifiedBy>
  <cp:revision>157</cp:revision>
  <dcterms:created xsi:type="dcterms:W3CDTF">2019-12-09T07:30:37Z</dcterms:created>
  <dcterms:modified xsi:type="dcterms:W3CDTF">2020-01-15T21:09:44Z</dcterms:modified>
</cp:coreProperties>
</file>