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4" autoAdjust="0"/>
    <p:restoredTop sz="94660"/>
  </p:normalViewPr>
  <p:slideViewPr>
    <p:cSldViewPr snapToGrid="0" showGuides="1">
      <p:cViewPr varScale="1">
        <p:scale>
          <a:sx n="12" d="100"/>
          <a:sy n="12" d="100"/>
        </p:scale>
        <p:origin x="1808" y="96"/>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06571"/>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1" name="AutoShape 4"/>
          <p:cNvSpPr>
            <a:spLocks noChangeArrowheads="1"/>
          </p:cNvSpPr>
          <p:nvPr/>
        </p:nvSpPr>
        <p:spPr bwMode="auto">
          <a:xfrm>
            <a:off x="534194" y="6382734"/>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2" name="Text Box 9"/>
          <p:cNvSpPr txBox="1">
            <a:spLocks noChangeArrowheads="1"/>
          </p:cNvSpPr>
          <p:nvPr/>
        </p:nvSpPr>
        <p:spPr bwMode="auto">
          <a:xfrm>
            <a:off x="604838" y="8488363"/>
            <a:ext cx="11434762" cy="326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rtl="0">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Justt is a fin-tech company that specializes in fighting chargebacks. A chargeback is a process where a cardholder denies the transaction and claims his money back. The bank usually gives the cardholder his money and then claims it from the merchant. JUSTT builds cases that prove that the chargebacks are faulty, and the claim is false, so the merchant keeps the money from the transaction.</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this project, we will build a model that predicts the winnability of cases in one of the bigger merchants that uses JUSTT's service.</a:t>
            </a:r>
          </a:p>
          <a:p>
            <a:pPr algn="l">
              <a:lnSpc>
                <a:spcPct val="95000"/>
              </a:lnSpc>
            </a:pPr>
            <a:endParaRPr lang="en-US" altLang="en-US" sz="2200" dirty="0">
              <a:latin typeface="Times New Roman" pitchFamily="18" charset="0"/>
            </a:endParaRPr>
          </a:p>
        </p:txBody>
      </p:sp>
      <p:sp>
        <p:nvSpPr>
          <p:cNvPr id="2053" name="Text Box 10"/>
          <p:cNvSpPr txBox="1">
            <a:spLocks noChangeArrowheads="1"/>
          </p:cNvSpPr>
          <p:nvPr/>
        </p:nvSpPr>
        <p:spPr bwMode="auto">
          <a:xfrm>
            <a:off x="3278188" y="15874894"/>
            <a:ext cx="564515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Methodology</a:t>
            </a:r>
          </a:p>
        </p:txBody>
      </p:sp>
      <p:sp>
        <p:nvSpPr>
          <p:cNvPr id="2054" name="Text Box 11"/>
          <p:cNvSpPr txBox="1">
            <a:spLocks noChangeArrowheads="1"/>
          </p:cNvSpPr>
          <p:nvPr/>
        </p:nvSpPr>
        <p:spPr bwMode="auto">
          <a:xfrm>
            <a:off x="14290277" y="7208838"/>
            <a:ext cx="8584407"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The Analyst Tool</a:t>
            </a:r>
          </a:p>
        </p:txBody>
      </p:sp>
      <p:sp>
        <p:nvSpPr>
          <p:cNvPr id="2055" name="AutoShape 13"/>
          <p:cNvSpPr>
            <a:spLocks noChangeArrowheads="1"/>
          </p:cNvSpPr>
          <p:nvPr/>
        </p:nvSpPr>
        <p:spPr bwMode="auto">
          <a:xfrm>
            <a:off x="393700" y="415925"/>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831850" y="1458913"/>
            <a:ext cx="23495000" cy="3074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800" b="1" dirty="0"/>
              <a:t>Chargeback Winnability Prediction</a:t>
            </a:r>
          </a:p>
          <a:p>
            <a:pPr eaLnBrk="1" hangingPunct="1"/>
            <a:r>
              <a:rPr lang="en-US" altLang="en-US" b="1" dirty="0"/>
              <a:t>Inbar </a:t>
            </a:r>
            <a:r>
              <a:rPr lang="en-US" altLang="en-US" b="1" dirty="0" err="1"/>
              <a:t>Siloni</a:t>
            </a:r>
            <a:r>
              <a:rPr lang="en-US" altLang="en-US" b="1" dirty="0"/>
              <a:t>, Ido </a:t>
            </a:r>
            <a:r>
              <a:rPr lang="en-US" altLang="en-US" b="1" dirty="0" err="1"/>
              <a:t>Pe’er</a:t>
            </a:r>
            <a:endParaRPr lang="en-US" altLang="en-US" b="1" dirty="0"/>
          </a:p>
          <a:p>
            <a:pPr eaLnBrk="1" hangingPunct="1"/>
            <a:r>
              <a:rPr lang="en-US" altLang="en-US" sz="3800" b="1" i="1" dirty="0"/>
              <a:t>Advisor: Meir </a:t>
            </a:r>
            <a:r>
              <a:rPr lang="en-US" altLang="en-US" sz="3800" b="1" i="1" dirty="0" err="1"/>
              <a:t>Ifrach</a:t>
            </a:r>
            <a:endParaRPr lang="en-US" altLang="en-US" dirty="0"/>
          </a:p>
        </p:txBody>
      </p:sp>
      <p:sp>
        <p:nvSpPr>
          <p:cNvPr id="2059" name="Text Box 36"/>
          <p:cNvSpPr txBox="1">
            <a:spLocks noChangeArrowheads="1"/>
          </p:cNvSpPr>
          <p:nvPr/>
        </p:nvSpPr>
        <p:spPr bwMode="auto">
          <a:xfrm>
            <a:off x="816769" y="17225733"/>
            <a:ext cx="11010900" cy="27014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Our final project composes of two parts: Training a model and assimilating the model's predictions as a feature in the analyst tool.</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-Collecting the data from JUSTT internal system.</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-Training an ML model on the data using Jupyter Notebook.</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-Creating a staging working environment and adding the model's prediction for every case to it. This stage was made using k8s, docker, react node.js and mongoDB </a:t>
            </a:r>
            <a:endParaRPr lang="en-US" altLang="en-US" sz="2400" dirty="0">
              <a:latin typeface="Times New Roman" panose="02020603050405020304" pitchFamily="18" charset="0"/>
              <a:cs typeface="Times New Roman" panose="02020603050405020304" pitchFamily="18" charset="0"/>
            </a:endParaRPr>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934102" y="14174369"/>
            <a:ext cx="564515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66" name="Text Box 19">
            <a:hlinkClick r:id="rId3"/>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a:solidFill>
                  <a:srgbClr val="0046D2"/>
                </a:solidFill>
              </a:rPr>
              <a:t>Order online at    https://www.postersession.com/order/</a:t>
            </a:r>
          </a:p>
        </p:txBody>
      </p:sp>
      <p:pic>
        <p:nvPicPr>
          <p:cNvPr id="3" name="תמונה 2">
            <a:extLst>
              <a:ext uri="{FF2B5EF4-FFF2-40B4-BE49-F238E27FC236}">
                <a16:creationId xmlns:a16="http://schemas.microsoft.com/office/drawing/2014/main" id="{60AF2A40-BDDE-414E-BF9C-81532A068BD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4375" y="560939"/>
            <a:ext cx="2687165" cy="1192051"/>
          </a:xfrm>
          <a:prstGeom prst="rect">
            <a:avLst/>
          </a:prstGeom>
          <a:effectLst>
            <a:outerShdw dist="50800" dir="5400000" sx="1000" sy="1000" algn="ctr" rotWithShape="0">
              <a:srgbClr val="000000"/>
            </a:outerShdw>
          </a:effectLst>
        </p:spPr>
      </p:pic>
      <p:pic>
        <p:nvPicPr>
          <p:cNvPr id="19" name="תמונה 18">
            <a:extLst>
              <a:ext uri="{FF2B5EF4-FFF2-40B4-BE49-F238E27FC236}">
                <a16:creationId xmlns:a16="http://schemas.microsoft.com/office/drawing/2014/main" id="{5210DC26-B64B-4020-BA0E-E056295E85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08438" y="425327"/>
            <a:ext cx="7661275" cy="1326148"/>
          </a:xfrm>
          <a:prstGeom prst="rect">
            <a:avLst/>
          </a:prstGeom>
        </p:spPr>
      </p:pic>
      <p:sp>
        <p:nvSpPr>
          <p:cNvPr id="40" name="Text Box 42">
            <a:extLst>
              <a:ext uri="{FF2B5EF4-FFF2-40B4-BE49-F238E27FC236}">
                <a16:creationId xmlns:a16="http://schemas.microsoft.com/office/drawing/2014/main" id="{16363B58-7995-4A06-A9EE-2C5A2C9EB084}"/>
              </a:ext>
            </a:extLst>
          </p:cNvPr>
          <p:cNvSpPr txBox="1">
            <a:spLocks noChangeArrowheads="1"/>
          </p:cNvSpPr>
          <p:nvPr/>
        </p:nvSpPr>
        <p:spPr bwMode="auto">
          <a:xfrm>
            <a:off x="3278188" y="11388813"/>
            <a:ext cx="564515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Motivation</a:t>
            </a:r>
          </a:p>
        </p:txBody>
      </p:sp>
      <p:sp>
        <p:nvSpPr>
          <p:cNvPr id="41" name="Text Box 9">
            <a:extLst>
              <a:ext uri="{FF2B5EF4-FFF2-40B4-BE49-F238E27FC236}">
                <a16:creationId xmlns:a16="http://schemas.microsoft.com/office/drawing/2014/main" id="{74EE5EB7-537B-492F-8297-C8C31A41A270}"/>
              </a:ext>
            </a:extLst>
          </p:cNvPr>
          <p:cNvSpPr txBox="1">
            <a:spLocks noChangeArrowheads="1"/>
          </p:cNvSpPr>
          <p:nvPr/>
        </p:nvSpPr>
        <p:spPr bwMode="auto">
          <a:xfrm>
            <a:off x="604838" y="12524204"/>
            <a:ext cx="11434762" cy="3659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To fight chargebacks, an analyst at JUSTT scans the transaction's information and builds evidence that proves that the cardholder indeed purchased the good/item (and the credit card wasn't stolen or any other excuse). This process takes time and resources from the company. To save these resources, we want to predict a case's winnability based on the transaction's data. Doing that will help JUSTT manage its resources and prioritize to fight cases that will more likely yield a win.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 this project, we focused on one of the bigger merchants that JUSTT deals with, but if it will work fine, we can expand the model to other merchants.</a:t>
            </a:r>
          </a:p>
          <a:p>
            <a:pPr algn="l">
              <a:lnSpc>
                <a:spcPct val="95000"/>
              </a:lnSpc>
            </a:pPr>
            <a:endParaRPr lang="en-US" altLang="en-US" sz="2200" dirty="0">
              <a:latin typeface="Times New Roman" pitchFamily="18" charset="0"/>
            </a:endParaRPr>
          </a:p>
        </p:txBody>
      </p:sp>
      <p:sp>
        <p:nvSpPr>
          <p:cNvPr id="43" name="Text Box 10">
            <a:extLst>
              <a:ext uri="{FF2B5EF4-FFF2-40B4-BE49-F238E27FC236}">
                <a16:creationId xmlns:a16="http://schemas.microsoft.com/office/drawing/2014/main" id="{18C6BEA0-E2B7-4B53-B1C8-17A9FE759559}"/>
              </a:ext>
            </a:extLst>
          </p:cNvPr>
          <p:cNvSpPr txBox="1">
            <a:spLocks noChangeArrowheads="1"/>
          </p:cNvSpPr>
          <p:nvPr/>
        </p:nvSpPr>
        <p:spPr bwMode="auto">
          <a:xfrm>
            <a:off x="3119303" y="20360975"/>
            <a:ext cx="564515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Workflow</a:t>
            </a:r>
          </a:p>
        </p:txBody>
      </p:sp>
      <p:pic>
        <p:nvPicPr>
          <p:cNvPr id="21" name="תמונה 20">
            <a:extLst>
              <a:ext uri="{FF2B5EF4-FFF2-40B4-BE49-F238E27FC236}">
                <a16:creationId xmlns:a16="http://schemas.microsoft.com/office/drawing/2014/main" id="{331CE7B3-A04B-4ADB-A707-F7AD91943AE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95727" y="24781540"/>
            <a:ext cx="9351586" cy="8015645"/>
          </a:xfrm>
          <a:prstGeom prst="rect">
            <a:avLst/>
          </a:prstGeom>
        </p:spPr>
      </p:pic>
      <p:sp>
        <p:nvSpPr>
          <p:cNvPr id="54" name="Text Box 36">
            <a:extLst>
              <a:ext uri="{FF2B5EF4-FFF2-40B4-BE49-F238E27FC236}">
                <a16:creationId xmlns:a16="http://schemas.microsoft.com/office/drawing/2014/main" id="{D14D4855-75D1-4474-8655-3281A4914821}"/>
              </a:ext>
            </a:extLst>
          </p:cNvPr>
          <p:cNvSpPr txBox="1">
            <a:spLocks noChangeArrowheads="1"/>
          </p:cNvSpPr>
          <p:nvPr/>
        </p:nvSpPr>
        <p:spPr bwMode="auto">
          <a:xfrm>
            <a:off x="853282" y="21665424"/>
            <a:ext cx="11010900" cy="28040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1. Collect the data</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2.</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rPr>
              <a:t>Clean the data</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3. Train the model</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4. Check which ML algorithm yielded the most accurate results and choose it for making the predictions.</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5. Add the model's prediction to the analyst tool</a:t>
            </a:r>
          </a:p>
        </p:txBody>
      </p:sp>
      <p:sp>
        <p:nvSpPr>
          <p:cNvPr id="58" name="Text Box 9">
            <a:extLst>
              <a:ext uri="{FF2B5EF4-FFF2-40B4-BE49-F238E27FC236}">
                <a16:creationId xmlns:a16="http://schemas.microsoft.com/office/drawing/2014/main" id="{B91BE275-9E85-4F54-B8B1-19AD6951F4EF}"/>
              </a:ext>
            </a:extLst>
          </p:cNvPr>
          <p:cNvSpPr txBox="1">
            <a:spLocks noChangeArrowheads="1"/>
          </p:cNvSpPr>
          <p:nvPr/>
        </p:nvSpPr>
        <p:spPr bwMode="auto">
          <a:xfrm>
            <a:off x="12950032" y="15545222"/>
            <a:ext cx="11434762" cy="438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This project involved working with JSON files while building a machine learning model which we have never done before. And using docker, node.js and react in order to use the model as a feature for analysts in JUSTT.</a:t>
            </a:r>
          </a:p>
          <a:p>
            <a:pPr algn="l" rtl="1">
              <a:lnSpc>
                <a:spcPct val="107000"/>
              </a:lnSpc>
              <a:spcAft>
                <a:spcPts val="800"/>
              </a:spcAft>
            </a:pPr>
            <a:endParaRPr lang="en-US" sz="2400" dirty="0">
              <a:latin typeface="Times New Roman" panose="02020603050405020304" pitchFamily="18" charset="0"/>
              <a:cs typeface="Times New Roman" panose="02020603050405020304" pitchFamily="18" charset="0"/>
            </a:endParaRP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During the project, we have dealt with several challenges:</a:t>
            </a:r>
          </a:p>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1. We had a problem with getting the data without exposing JUSTT private information.</a:t>
            </a:r>
          </a:p>
          <a:p>
            <a:pPr algn="l" rtl="1">
              <a:lnSpc>
                <a:spcPct val="107000"/>
              </a:lnSpc>
              <a:spcAft>
                <a:spcPts val="800"/>
              </a:spcAft>
            </a:pPr>
            <a:r>
              <a:rPr lang="en-US" altLang="en-US" sz="2200" dirty="0">
                <a:latin typeface="Times New Roman" pitchFamily="18" charset="0"/>
              </a:rPr>
              <a:t>2. There was a problem converting properly the data from csv to JSON and back, so we had to train the model on the JSON file and don’t use csv.</a:t>
            </a:r>
          </a:p>
          <a:p>
            <a:pPr algn="l" rtl="1">
              <a:lnSpc>
                <a:spcPct val="107000"/>
              </a:lnSpc>
              <a:spcAft>
                <a:spcPts val="800"/>
              </a:spcAft>
            </a:pPr>
            <a:r>
              <a:rPr lang="en-US" altLang="en-US" sz="2200" dirty="0">
                <a:latin typeface="Times New Roman" pitchFamily="18" charset="0"/>
              </a:rPr>
              <a:t>3. Learning from scratch how to use Docker, Node.JS and React in order to assimilate the model to the analyst tool.</a:t>
            </a:r>
            <a:endParaRPr lang="he-IL" altLang="en-US" sz="2200" dirty="0">
              <a:latin typeface="Times New Roman" pitchFamily="18" charset="0"/>
            </a:endParaRPr>
          </a:p>
        </p:txBody>
      </p:sp>
      <p:sp>
        <p:nvSpPr>
          <p:cNvPr id="59" name="Text Box 11">
            <a:extLst>
              <a:ext uri="{FF2B5EF4-FFF2-40B4-BE49-F238E27FC236}">
                <a16:creationId xmlns:a16="http://schemas.microsoft.com/office/drawing/2014/main" id="{65C9002F-0D6D-4821-BF3A-84D24A79AC4A}"/>
              </a:ext>
            </a:extLst>
          </p:cNvPr>
          <p:cNvSpPr txBox="1">
            <a:spLocks noChangeArrowheads="1"/>
          </p:cNvSpPr>
          <p:nvPr/>
        </p:nvSpPr>
        <p:spPr bwMode="auto">
          <a:xfrm>
            <a:off x="14047973" y="20247000"/>
            <a:ext cx="8584407"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Future Work</a:t>
            </a:r>
          </a:p>
        </p:txBody>
      </p:sp>
      <p:sp>
        <p:nvSpPr>
          <p:cNvPr id="60" name="Text Box 36">
            <a:extLst>
              <a:ext uri="{FF2B5EF4-FFF2-40B4-BE49-F238E27FC236}">
                <a16:creationId xmlns:a16="http://schemas.microsoft.com/office/drawing/2014/main" id="{984F8313-FCB3-4CEC-BB77-1211BF58C87B}"/>
              </a:ext>
            </a:extLst>
          </p:cNvPr>
          <p:cNvSpPr txBox="1">
            <a:spLocks noChangeArrowheads="1"/>
          </p:cNvSpPr>
          <p:nvPr/>
        </p:nvSpPr>
        <p:spPr bwMode="auto">
          <a:xfrm>
            <a:off x="13161963" y="21702249"/>
            <a:ext cx="11010900" cy="270140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rtl="1">
              <a:lnSpc>
                <a:spcPct val="107000"/>
              </a:lnSpc>
              <a:spcAft>
                <a:spcPts val="800"/>
              </a:spcAft>
            </a:pPr>
            <a:r>
              <a:rPr lang="en-US" altLang="en-US" sz="2400" dirty="0">
                <a:latin typeface="Times New Roman" panose="02020603050405020304" pitchFamily="18" charset="0"/>
                <a:cs typeface="Times New Roman" panose="02020603050405020304" pitchFamily="18" charset="0"/>
              </a:rPr>
              <a:t>1. Continue improving the model.</a:t>
            </a:r>
          </a:p>
          <a:p>
            <a:pPr algn="l" rtl="1">
              <a:lnSpc>
                <a:spcPct val="107000"/>
              </a:lnSpc>
              <a:spcAft>
                <a:spcPts val="800"/>
              </a:spcAft>
            </a:pPr>
            <a:r>
              <a:rPr lang="en-US" altLang="en-US" sz="2400" dirty="0">
                <a:latin typeface="Times New Roman" panose="02020603050405020304" pitchFamily="18" charset="0"/>
                <a:cs typeface="Times New Roman" panose="02020603050405020304" pitchFamily="18" charset="0"/>
              </a:rPr>
              <a:t>2. Using AWS functions in order to update the data with more cases and retraining the model.</a:t>
            </a:r>
          </a:p>
          <a:p>
            <a:pPr algn="l" rtl="1">
              <a:lnSpc>
                <a:spcPct val="107000"/>
              </a:lnSpc>
              <a:spcAft>
                <a:spcPts val="800"/>
              </a:spcAft>
            </a:pPr>
            <a:r>
              <a:rPr lang="en-US" altLang="en-US" sz="2400" dirty="0">
                <a:latin typeface="Times New Roman" panose="02020603050405020304" pitchFamily="18" charset="0"/>
                <a:cs typeface="Times New Roman" panose="02020603050405020304" pitchFamily="18" charset="0"/>
              </a:rPr>
              <a:t>3. Create a model for other merchants that work with JUSTT (other than the biggest one we chose to work on)</a:t>
            </a:r>
          </a:p>
          <a:p>
            <a:pPr algn="l" rtl="1">
              <a:lnSpc>
                <a:spcPct val="107000"/>
              </a:lnSpc>
              <a:spcAft>
                <a:spcPts val="800"/>
              </a:spcAft>
            </a:pPr>
            <a:r>
              <a:rPr lang="en-US" altLang="en-US" sz="2400" dirty="0">
                <a:latin typeface="Times New Roman" panose="02020603050405020304" pitchFamily="18" charset="0"/>
                <a:cs typeface="Times New Roman" panose="02020603050405020304" pitchFamily="18" charset="0"/>
              </a:rPr>
              <a:t> </a:t>
            </a:r>
          </a:p>
        </p:txBody>
      </p:sp>
      <p:pic>
        <p:nvPicPr>
          <p:cNvPr id="62" name="תמונה 61">
            <a:extLst>
              <a:ext uri="{FF2B5EF4-FFF2-40B4-BE49-F238E27FC236}">
                <a16:creationId xmlns:a16="http://schemas.microsoft.com/office/drawing/2014/main" id="{3F2B9D9A-F0ED-4882-A1BB-31C46743BF6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3077031" y="10120356"/>
            <a:ext cx="11359292" cy="3705968"/>
          </a:xfrm>
          <a:prstGeom prst="rect">
            <a:avLst/>
          </a:prstGeom>
          <a:ln w="12700">
            <a:solidFill>
              <a:schemeClr val="tx1"/>
            </a:solidFill>
          </a:ln>
        </p:spPr>
      </p:pic>
      <p:sp>
        <p:nvSpPr>
          <p:cNvPr id="24" name="Text Box 9">
            <a:extLst>
              <a:ext uri="{FF2B5EF4-FFF2-40B4-BE49-F238E27FC236}">
                <a16:creationId xmlns:a16="http://schemas.microsoft.com/office/drawing/2014/main" id="{8F019091-0C77-4323-BDFE-0E6608B0DFC3}"/>
              </a:ext>
            </a:extLst>
          </p:cNvPr>
          <p:cNvSpPr txBox="1">
            <a:spLocks noChangeArrowheads="1"/>
          </p:cNvSpPr>
          <p:nvPr/>
        </p:nvSpPr>
        <p:spPr bwMode="auto">
          <a:xfrm>
            <a:off x="12919012" y="8332538"/>
            <a:ext cx="11434762" cy="162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rtl="1">
              <a:lnSpc>
                <a:spcPct val="107000"/>
              </a:lnSpc>
              <a:spcAft>
                <a:spcPts val="800"/>
              </a:spcAft>
            </a:pPr>
            <a:r>
              <a:rPr lang="en-US" sz="2400" dirty="0">
                <a:latin typeface="Times New Roman" panose="02020603050405020304" pitchFamily="18" charset="0"/>
                <a:cs typeface="Times New Roman" panose="02020603050405020304" pitchFamily="18" charset="0"/>
              </a:rPr>
              <a:t>Here is how the analyst tool looks like. Every case has its data points, which the analyst scan and use in order to build the evidence file to fight the chargeback. The red rectangle shows the new feature we added to the tool in order to give the analysts idea about the expected win rate. </a:t>
            </a:r>
            <a:r>
              <a:rPr lang="he-IL" sz="2400" dirty="0">
                <a:latin typeface="Times New Roman" panose="02020603050405020304" pitchFamily="18" charset="0"/>
                <a:cs typeface="Times New Roman" panose="02020603050405020304" pitchFamily="18" charset="0"/>
              </a:rPr>
              <a:t> </a:t>
            </a:r>
            <a:endParaRPr lang="he-IL" altLang="en-US" sz="2200" dirty="0">
              <a:latin typeface="Times New Roman"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615</Words>
  <Application>Microsoft Office PowerPoint</Application>
  <PresentationFormat>מותאם אישית</PresentationFormat>
  <Paragraphs>34</Paragraphs>
  <Slides>1</Slides>
  <Notes>1</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vt:i4>
      </vt:variant>
    </vt:vector>
  </HeadingPairs>
  <TitlesOfParts>
    <vt:vector size="5" baseType="lpstr">
      <vt:lpstr>Arial</vt:lpstr>
      <vt:lpstr>Calibri</vt:lpstr>
      <vt:lpstr>Times New Roman</vt:lpstr>
      <vt:lpstr>Default Design</vt:lpstr>
      <vt:lpstr>מצגת של PowerPoint‏</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Ido Peer</cp:lastModifiedBy>
  <cp:revision>33</cp:revision>
  <dcterms:created xsi:type="dcterms:W3CDTF">2008-12-04T00:20:37Z</dcterms:created>
  <dcterms:modified xsi:type="dcterms:W3CDTF">2022-10-24T14:03:06Z</dcterms:modified>
</cp:coreProperties>
</file>