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Play"/>
      <p:regular r:id="rId18"/>
      <p:bold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VUcnA/ViRKsQMKUYzuPdbMXCf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E6017-4D49-4397-8F2C-4D2A6406CE65}">
  <a:tblStyle styleId="{889E6017-4D49-4397-8F2C-4D2A6406CE6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bold.fntdata"/><Relationship Id="rId6" Type="http://schemas.openxmlformats.org/officeDocument/2006/relationships/slide" Target="slides/slide1.xml"/><Relationship Id="rId18" Type="http://schemas.openxmlformats.org/officeDocument/2006/relationships/font" Target="fonts/Pl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12529"/>
                </a:solidFill>
                <a:latin typeface="Arial"/>
                <a:ea typeface="Arial"/>
                <a:cs typeface="Arial"/>
                <a:sym typeface="Arial"/>
              </a:rPr>
              <a:t>The precision-recall curve shows the tradeoff between precision and recall for different threshold. A high area under the curve represents both high recall and high precision, where high precision relates to a low false positive rate, and high recall relates to a low false negative rate. High scores for both show that the classifier is returning accurate results (high precision), as well as returning a majority of all positive results (high recall).</a:t>
            </a:r>
            <a:endParaRPr/>
          </a:p>
          <a:p>
            <a:pPr indent="0" lvl="0" marL="0" rtl="0" algn="l">
              <a:lnSpc>
                <a:spcPct val="100000"/>
              </a:lnSpc>
              <a:spcBef>
                <a:spcPts val="0"/>
              </a:spcBef>
              <a:spcAft>
                <a:spcPts val="0"/>
              </a:spcAft>
              <a:buSzPts val="1400"/>
              <a:buNone/>
            </a:pPr>
            <a:r>
              <a:t/>
            </a:r>
            <a:endParaRPr b="0" i="0">
              <a:solidFill>
                <a:srgbClr val="212529"/>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212529"/>
                </a:solidFill>
                <a:latin typeface="Arial"/>
                <a:ea typeface="Arial"/>
                <a:cs typeface="Arial"/>
                <a:sym typeface="Arial"/>
              </a:rPr>
              <a:t>Jerome email:</a:t>
            </a:r>
            <a:endParaRPr/>
          </a:p>
          <a:p>
            <a:pPr indent="0" lvl="0" marL="0" rtl="0" algn="l">
              <a:lnSpc>
                <a:spcPct val="100000"/>
              </a:lnSpc>
              <a:spcBef>
                <a:spcPts val="0"/>
              </a:spcBef>
              <a:spcAft>
                <a:spcPts val="0"/>
              </a:spcAft>
              <a:buSzPts val="1400"/>
              <a:buNone/>
            </a:pPr>
            <a:r>
              <a:rPr b="0" i="0" lang="en-US">
                <a:solidFill>
                  <a:srgbClr val="000000"/>
                </a:solidFill>
                <a:latin typeface="Quattrocento Sans"/>
                <a:ea typeface="Quattrocento Sans"/>
                <a:cs typeface="Quattrocento Sans"/>
                <a:sym typeface="Quattrocento Sans"/>
              </a:rPr>
              <a:t>1/ First of all, the PR curve you sent is not very good but not that bad. The fraction of positive labels is very low in your dataset (about 1-2% judging from the curve). The AUCPR of a null model that assigns a random probability to each amino acid is 0.01/0.02. In other words, you are doing significantly better than random. You can check for instance that if you do not fine tune your model at all (set freeze=True), the AUCPR will be lower.</a:t>
            </a:r>
            <a:endParaRPr/>
          </a:p>
          <a:p>
            <a:pPr indent="0" lvl="0" marL="0" rtl="0" algn="l">
              <a:lnSpc>
                <a:spcPct val="100000"/>
              </a:lnSpc>
              <a:spcBef>
                <a:spcPts val="0"/>
              </a:spcBef>
              <a:spcAft>
                <a:spcPts val="0"/>
              </a:spcAft>
              <a:buSzPts val="1400"/>
              <a:buNone/>
            </a:pPr>
            <a:br>
              <a:rPr lang="en-US"/>
            </a:br>
            <a:endParaRPr/>
          </a:p>
        </p:txBody>
      </p:sp>
      <p:sp>
        <p:nvSpPr>
          <p:cNvPr id="160" name="Google Shape;16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12529"/>
                </a:solidFill>
                <a:latin typeface="Arial"/>
                <a:ea typeface="Arial"/>
                <a:cs typeface="Arial"/>
                <a:sym typeface="Arial"/>
              </a:rPr>
              <a:t>The precision-recall curve shows the tradeoff between precision and recall for different threshold. A high area under the curve represents both high recall and high precision, where high precision relates to a low false positive rate, and high recall relates to a low false negative rate. High scores for both show that the classifier is returning accurate results (high precision), as well as returning a majority of all positive results (high recall).</a:t>
            </a:r>
            <a:endParaRPr/>
          </a:p>
          <a:p>
            <a:pPr indent="0" lvl="0" marL="0" rtl="0" algn="l">
              <a:lnSpc>
                <a:spcPct val="100000"/>
              </a:lnSpc>
              <a:spcBef>
                <a:spcPts val="0"/>
              </a:spcBef>
              <a:spcAft>
                <a:spcPts val="0"/>
              </a:spcAft>
              <a:buSzPts val="1400"/>
              <a:buNone/>
            </a:pPr>
            <a:r>
              <a:t/>
            </a:r>
            <a:endParaRPr b="0" i="0">
              <a:solidFill>
                <a:srgbClr val="212529"/>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212529"/>
                </a:solidFill>
                <a:latin typeface="Arial"/>
                <a:ea typeface="Arial"/>
                <a:cs typeface="Arial"/>
                <a:sym typeface="Arial"/>
              </a:rPr>
              <a:t>Tyrasin</a:t>
            </a:r>
            <a:endParaRPr/>
          </a:p>
        </p:txBody>
      </p:sp>
      <p:sp>
        <p:nvSpPr>
          <p:cNvPr id="168" name="Google Shape;16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12529"/>
                </a:solidFill>
                <a:latin typeface="Arial"/>
                <a:ea typeface="Arial"/>
                <a:cs typeface="Arial"/>
                <a:sym typeface="Arial"/>
              </a:rPr>
              <a:t>The precision-recall curve shows the tradeoff between precision and recall for different threshold. A high area under the curve represents both high recall and high precision, where high precision relates to a low false positive rate, and high recall relates to a low false negative rate. High scores for both show that the classifier is returning accurate results (high precision), as well as returning a majority of all positive results (high recall).</a:t>
            </a:r>
            <a:endParaRPr/>
          </a:p>
          <a:p>
            <a:pPr indent="0" lvl="0" marL="0" rtl="0" algn="l">
              <a:lnSpc>
                <a:spcPct val="100000"/>
              </a:lnSpc>
              <a:spcBef>
                <a:spcPts val="0"/>
              </a:spcBef>
              <a:spcAft>
                <a:spcPts val="0"/>
              </a:spcAft>
              <a:buSzPts val="1400"/>
              <a:buNone/>
            </a:pPr>
            <a:r>
              <a:t/>
            </a:r>
            <a:endParaRPr b="0" i="0">
              <a:solidFill>
                <a:srgbClr val="212529"/>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212529"/>
                </a:solidFill>
                <a:latin typeface="Arial"/>
                <a:ea typeface="Arial"/>
                <a:cs typeface="Arial"/>
                <a:sym typeface="Arial"/>
              </a:rPr>
              <a:t>Tyrasin</a:t>
            </a:r>
            <a:endParaRPr/>
          </a:p>
        </p:txBody>
      </p:sp>
      <p:sp>
        <p:nvSpPr>
          <p:cNvPr id="175" name="Google Shape;17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1" lang="en-US"/>
              <a:t>עידו</a:t>
            </a:r>
            <a:endParaRPr b="1"/>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1" lang="en-US"/>
              <a:t>ניב</a:t>
            </a:r>
            <a:endParaRPr/>
          </a:p>
          <a:p>
            <a:pPr indent="0" lvl="0" marL="0" rtl="0" algn="r">
              <a:lnSpc>
                <a:spcPct val="100000"/>
              </a:lnSpc>
              <a:spcBef>
                <a:spcPts val="0"/>
              </a:spcBef>
              <a:spcAft>
                <a:spcPts val="0"/>
              </a:spcAft>
              <a:buSzPts val="1400"/>
              <a:buNone/>
            </a:pPr>
            <a:r>
              <a:rPr lang="en-US"/>
              <a:t>שיטות לזיהוי אתר קטליטי ברמת חלבון בודד</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1" i="0" lang="en-US"/>
              <a:t>שיר</a:t>
            </a:r>
            <a:endParaRPr/>
          </a:p>
          <a:p>
            <a:pPr indent="0" lvl="0" marL="0" marR="0" rtl="0" algn="r">
              <a:lnSpc>
                <a:spcPct val="100000"/>
              </a:lnSpc>
              <a:spcBef>
                <a:spcPts val="0"/>
              </a:spcBef>
              <a:spcAft>
                <a:spcPts val="0"/>
              </a:spcAft>
              <a:buClr>
                <a:schemeClr val="dk1"/>
              </a:buClr>
              <a:buSzPts val="1200"/>
              <a:buFont typeface="Arial"/>
              <a:buNone/>
            </a:pPr>
            <a:r>
              <a:rPr b="0" i="0" lang="en-US"/>
              <a:t>שיטות לזיהוי אתר קטליטי באופן רחב בהרבה חלבונים</a:t>
            </a:r>
            <a:endParaRPr/>
          </a:p>
          <a:p>
            <a:pPr indent="0" lvl="0" marL="0" marR="0" rtl="0" algn="l">
              <a:lnSpc>
                <a:spcPct val="100000"/>
              </a:lnSpc>
              <a:spcBef>
                <a:spcPts val="0"/>
              </a:spcBef>
              <a:spcAft>
                <a:spcPts val="0"/>
              </a:spcAft>
              <a:buClr>
                <a:schemeClr val="dk1"/>
              </a:buClr>
              <a:buSzPts val="1200"/>
              <a:buFont typeface="Arial"/>
              <a:buNone/>
            </a:pPr>
            <a:r>
              <a:t/>
            </a:r>
            <a:endParaRPr b="0" i="0"/>
          </a:p>
          <a:p>
            <a:pPr indent="0" lvl="0" marL="0" marR="0" rtl="0" algn="l">
              <a:lnSpc>
                <a:spcPct val="100000"/>
              </a:lnSpc>
              <a:spcBef>
                <a:spcPts val="0"/>
              </a:spcBef>
              <a:spcAft>
                <a:spcPts val="0"/>
              </a:spcAft>
              <a:buClr>
                <a:schemeClr val="dk1"/>
              </a:buClr>
              <a:buSzPts val="1200"/>
              <a:buFont typeface="Arial"/>
              <a:buNone/>
            </a:pPr>
            <a:r>
              <a:rPr b="0" i="0" lang="en-US"/>
              <a:t>With the increasing number of protein 3D structures having been solved by X-ray crystallography and NMR techniques, it is highly desirable to </a:t>
            </a:r>
            <a:r>
              <a:rPr b="1" i="0" lang="en-US"/>
              <a:t>develop an efficient method to identify their catalytic sites.</a:t>
            </a:r>
            <a:endParaRPr/>
          </a:p>
          <a:p>
            <a:pPr indent="0" lvl="0" marL="0" rtl="0" algn="l">
              <a:lnSpc>
                <a:spcPct val="100000"/>
              </a:lnSpc>
              <a:spcBef>
                <a:spcPts val="0"/>
              </a:spcBef>
              <a:spcAft>
                <a:spcPts val="0"/>
              </a:spcAft>
              <a:buSzPts val="1400"/>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1" i="0" lang="en-US" sz="1100" u="none" strike="noStrike">
                <a:solidFill>
                  <a:srgbClr val="000000"/>
                </a:solidFill>
                <a:latin typeface="Arial"/>
                <a:ea typeface="Arial"/>
                <a:cs typeface="Arial"/>
                <a:sym typeface="Arial"/>
              </a:rPr>
              <a:t>ניב</a:t>
            </a:r>
            <a:r>
              <a:rPr b="0" i="0" lang="en-US" sz="1100" u="none" strike="noStrike">
                <a:solidFill>
                  <a:srgbClr val="000000"/>
                </a:solidFill>
                <a:latin typeface="Arial"/>
                <a:ea typeface="Arial"/>
                <a:cs typeface="Arial"/>
                <a:sym typeface="Arial"/>
              </a:rPr>
              <a:t> </a:t>
            </a:r>
            <a:endParaRPr sz="1100"/>
          </a:p>
          <a:p>
            <a:pPr indent="0" lvl="0" marL="0" marR="0" rtl="1" algn="r">
              <a:lnSpc>
                <a:spcPct val="100000"/>
              </a:lnSpc>
              <a:spcBef>
                <a:spcPts val="0"/>
              </a:spcBef>
              <a:spcAft>
                <a:spcPts val="0"/>
              </a:spcAft>
              <a:buClr>
                <a:srgbClr val="000000"/>
              </a:buClr>
              <a:buSzPts val="1800"/>
              <a:buFont typeface="Arial"/>
              <a:buNone/>
            </a:pPr>
            <a:r>
              <a:rPr b="0" i="0" lang="en-US" sz="1100" u="none" strike="noStrike">
                <a:solidFill>
                  <a:srgbClr val="000000"/>
                </a:solidFill>
                <a:latin typeface="Arial"/>
                <a:ea typeface="Arial"/>
                <a:cs typeface="Arial"/>
                <a:sym typeface="Arial"/>
              </a:rPr>
              <a:t>הסבר כללי על המודל שלו</a:t>
            </a:r>
            <a:endParaRPr sz="1100"/>
          </a:p>
          <a:p>
            <a:pPr indent="0" lvl="0" marL="0" marR="0" rtl="1" algn="r">
              <a:lnSpc>
                <a:spcPct val="100000"/>
              </a:lnSpc>
              <a:spcBef>
                <a:spcPts val="0"/>
              </a:spcBef>
              <a:spcAft>
                <a:spcPts val="0"/>
              </a:spcAft>
              <a:buClr>
                <a:srgbClr val="000000"/>
              </a:buClr>
              <a:buSzPts val="1800"/>
              <a:buFont typeface="Arial"/>
              <a:buNone/>
            </a:pPr>
            <a:r>
              <a:rPr b="0" i="0" lang="en-US" sz="1100" u="none" strike="noStrike">
                <a:solidFill>
                  <a:srgbClr val="000000"/>
                </a:solidFill>
                <a:latin typeface="Arial"/>
                <a:ea typeface="Arial"/>
                <a:cs typeface="Arial"/>
                <a:sym typeface="Arial"/>
              </a:rPr>
              <a:t>Geometric Deep Learning is a niche in Deep Learning that aims to generalize neural network models to non-Euclidean domains such as graphs and manifolds.</a:t>
            </a:r>
            <a:endParaRPr sz="1100"/>
          </a:p>
          <a:p>
            <a:pPr indent="0" lvl="0" marL="0" marR="0" rtl="1" algn="r">
              <a:lnSpc>
                <a:spcPct val="100000"/>
              </a:lnSpc>
              <a:spcBef>
                <a:spcPts val="0"/>
              </a:spcBef>
              <a:spcAft>
                <a:spcPts val="0"/>
              </a:spcAft>
              <a:buClr>
                <a:srgbClr val="1F2328"/>
              </a:buClr>
              <a:buSzPts val="1800"/>
              <a:buFont typeface="Arial"/>
              <a:buNone/>
            </a:pPr>
            <a:r>
              <a:rPr lang="en-US" sz="1100">
                <a:solidFill>
                  <a:srgbClr val="1F2328"/>
                </a:solidFill>
                <a:latin typeface="Arial"/>
                <a:ea typeface="Arial"/>
                <a:cs typeface="Arial"/>
                <a:sym typeface="Arial"/>
              </a:rPr>
              <a:t>Originally </a:t>
            </a:r>
            <a:r>
              <a:rPr b="0" i="0" lang="en-US" sz="1100">
                <a:solidFill>
                  <a:srgbClr val="1F2328"/>
                </a:solidFill>
                <a:latin typeface="Arial"/>
                <a:ea typeface="Arial"/>
                <a:cs typeface="Arial"/>
                <a:sym typeface="Arial"/>
              </a:rPr>
              <a:t>trained for detecting protein’s binding sites.</a:t>
            </a:r>
            <a:endParaRPr sz="1100"/>
          </a:p>
          <a:p>
            <a:pPr indent="0" lvl="0" marL="0" marR="0" rtl="0" algn="l">
              <a:lnSpc>
                <a:spcPct val="100000"/>
              </a:lnSpc>
              <a:spcBef>
                <a:spcPts val="0"/>
              </a:spcBef>
              <a:spcAft>
                <a:spcPts val="0"/>
              </a:spcAft>
              <a:buClr>
                <a:schemeClr val="dk1"/>
              </a:buClr>
              <a:buSzPts val="1800"/>
              <a:buFont typeface="Arial"/>
              <a:buNone/>
            </a:pPr>
            <a:r>
              <a:rPr lang="en-US" sz="1100">
                <a:solidFill>
                  <a:srgbClr val="000000"/>
                </a:solidFill>
              </a:rPr>
              <a:t>Currently, two classes of methods prevail: machine learning models built on top of handcrafted features (</a:t>
            </a:r>
            <a:r>
              <a:rPr lang="en-US" sz="1100"/>
              <a:t>limited by the expressivity of the handcrafted features) </a:t>
            </a:r>
            <a:r>
              <a:rPr lang="en-US" sz="1100">
                <a:solidFill>
                  <a:srgbClr val="000000"/>
                </a:solidFill>
              </a:rPr>
              <a:t>and comparative modeling (limited by the availability of similar proteins.</a:t>
            </a:r>
            <a:endParaRPr b="0" i="0" sz="1100" u="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800"/>
              <a:buFont typeface="Arial"/>
              <a:buNone/>
            </a:pPr>
            <a:r>
              <a:t/>
            </a:r>
            <a:endParaRPr b="0" i="0" sz="1100" u="none" strike="noStrike">
              <a:solidFill>
                <a:srgbClr val="000000"/>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4000"/>
              <a:buFont typeface="Arial"/>
              <a:buNone/>
            </a:pPr>
            <a:r>
              <a:rPr lang="en-US" sz="1100"/>
              <a:t>Point clouds, graphs and surfaces can be analyzed via geometric deep learning, that is, end-to-end differentiable models tailored for data with no natural grid-like topology or shared global coordinate system. Graphs can be derived from 3D structures by taking residues as nodes and the distances and angles between them as edges and processed using graph neural networks (GNN) such as message passing neural networks or graph attention networks. By design, GNNs are invariant on Euclidean transformation and expressive, but can be challenging to regularize and interpret</a:t>
            </a:r>
            <a:endParaRPr sz="1100"/>
          </a:p>
          <a:p>
            <a:pPr indent="0" lvl="0" marL="0" marR="0" rtl="1" algn="l">
              <a:lnSpc>
                <a:spcPct val="100000"/>
              </a:lnSpc>
              <a:spcBef>
                <a:spcPts val="0"/>
              </a:spcBef>
              <a:spcAft>
                <a:spcPts val="0"/>
              </a:spcAft>
              <a:buClr>
                <a:schemeClr val="dk1"/>
              </a:buClr>
              <a:buSzPts val="1800"/>
              <a:buFont typeface="Arial"/>
              <a:buNone/>
            </a:pPr>
            <a:r>
              <a:t/>
            </a:r>
            <a:endParaRPr b="0" i="0" sz="1100" u="none" strike="noStrike">
              <a:solidFill>
                <a:srgbClr val="000000"/>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4000"/>
              <a:buFont typeface="Arial"/>
              <a:buNone/>
            </a:pPr>
            <a:r>
              <a:rPr lang="en-US" sz="1100"/>
              <a:t>ScanNet builds representations of atoms and amino acids based on the spatio-chemical arrangement of their neighbors and exploits them to predict labels for each amino acid. By construction, ScanNet is end-to-end differentiable with minimal structure preprocessing, yielding fast training and inference. ScanNet predictions are local, invariant on Euclidean transformations and integrate information from multiple scales (atom, amino acid) and modalities (structure, multiple sequence alignment (MSA))</a:t>
            </a:r>
            <a:endParaRPr sz="1100"/>
          </a:p>
          <a:p>
            <a:pPr indent="0" lvl="0" marL="0" marR="0" rtl="1" algn="l">
              <a:lnSpc>
                <a:spcPct val="100000"/>
              </a:lnSpc>
              <a:spcBef>
                <a:spcPts val="0"/>
              </a:spcBef>
              <a:spcAft>
                <a:spcPts val="0"/>
              </a:spcAft>
              <a:buClr>
                <a:schemeClr val="dk1"/>
              </a:buClr>
              <a:buSzPts val="1800"/>
              <a:buFont typeface="Arial"/>
              <a:buNone/>
            </a:pPr>
            <a:r>
              <a:t/>
            </a:r>
            <a:endParaRPr b="0" i="0" sz="1100" u="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800"/>
              <a:buFont typeface="Arial"/>
              <a:buNone/>
            </a:pPr>
            <a:br>
              <a:rPr b="0" i="0" lang="en-US" sz="1100" u="none" strike="noStrike">
                <a:solidFill>
                  <a:srgbClr val="000000"/>
                </a:solidFill>
                <a:latin typeface="Arial"/>
                <a:ea typeface="Arial"/>
                <a:cs typeface="Arial"/>
                <a:sym typeface="Arial"/>
              </a:rPr>
            </a:br>
            <a:r>
              <a:rPr b="0" i="0" lang="en-US" sz="1100">
                <a:solidFill>
                  <a:srgbClr val="1F2328"/>
                </a:solidFill>
                <a:latin typeface="Arial"/>
                <a:ea typeface="Arial"/>
                <a:cs typeface="Arial"/>
                <a:sym typeface="Arial"/>
              </a:rPr>
              <a:t>The network detects simple, generic structural motifs, whereas others recognize complex, task-specific motifs such as hotspot O-rings or transmembrane helixes.</a:t>
            </a:r>
            <a:endParaRPr sz="1100"/>
          </a:p>
          <a:p>
            <a:pPr indent="0" lvl="0" marL="0" rtl="1" algn="r">
              <a:lnSpc>
                <a:spcPct val="100000"/>
              </a:lnSpc>
              <a:spcBef>
                <a:spcPts val="0"/>
              </a:spcBef>
              <a:spcAft>
                <a:spcPts val="0"/>
              </a:spcAft>
              <a:buSzPts val="1400"/>
              <a:buNone/>
            </a:pPr>
            <a:br>
              <a:rPr lang="en-US" sz="1100"/>
            </a:br>
            <a:endParaRPr sz="1100"/>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ScanNet inputs are the primary sequence, tertiary structure and, optionally, position–weight matrix computed from a MSA of evolutionarily related proteins. First, for each atom, neighboring atoms are extracted from the structure and positioned in a local coordinate frame (top left). The resulting point cloud is passed through a set of trainable, linear filters detecting specific spatio-chemical arrangements (top middle), yielding an atomic-scale representation (top right). After aggregation of the atomic representation at the amino acid level and concatenation with amino acid attributes, the process is reiterated with amino acids to obtain a representation of an amino acid (bottom). The latter is projected and locally averaged for residue-wise classification</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1" lang="en-US"/>
              <a:t>שיר</a:t>
            </a:r>
            <a:endParaRPr/>
          </a:p>
          <a:p>
            <a:pPr indent="0" lvl="0" marL="0" rtl="0" algn="r">
              <a:lnSpc>
                <a:spcPct val="100000"/>
              </a:lnSpc>
              <a:spcBef>
                <a:spcPts val="0"/>
              </a:spcBef>
              <a:spcAft>
                <a:spcPts val="0"/>
              </a:spcAft>
              <a:buSzPts val="1400"/>
              <a:buNone/>
            </a:pPr>
            <a:br>
              <a:rPr b="1" lang="en-US"/>
            </a:br>
            <a:r>
              <a:rPr b="0" i="0" lang="en-US">
                <a:solidFill>
                  <a:srgbClr val="4D5156"/>
                </a:solidFill>
                <a:latin typeface="Arial"/>
                <a:ea typeface="Arial"/>
                <a:cs typeface="Arial"/>
                <a:sym typeface="Arial"/>
              </a:rPr>
              <a:t>CATH is </a:t>
            </a:r>
            <a:r>
              <a:rPr b="0" i="0" lang="en-US">
                <a:solidFill>
                  <a:srgbClr val="040C28"/>
                </a:solidFill>
                <a:latin typeface="Arial"/>
                <a:ea typeface="Arial"/>
                <a:cs typeface="Arial"/>
                <a:sym typeface="Arial"/>
              </a:rPr>
              <a:t>a hierarchical classification of protein domain structures</a:t>
            </a:r>
            <a:r>
              <a:rPr b="0" i="0" lang="en-US">
                <a:solidFill>
                  <a:srgbClr val="4D5156"/>
                </a:solidFill>
                <a:latin typeface="Arial"/>
                <a:ea typeface="Arial"/>
                <a:cs typeface="Arial"/>
                <a:sym typeface="Arial"/>
              </a:rPr>
              <a:t>, which clusters proteins at four major levels, Class(C), Architecture(A), Topology(T) and Homologous superfamily (H). It provides information on the evolutionary relationships of protein domains</a:t>
            </a:r>
            <a:endParaRPr/>
          </a:p>
        </p:txBody>
      </p:sp>
      <p:sp>
        <p:nvSpPr>
          <p:cNvPr id="138" name="Google Shape;1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82 – </a:t>
            </a:r>
            <a:r>
              <a:rPr b="0" i="0" lang="en-US">
                <a:solidFill>
                  <a:srgbClr val="000000"/>
                </a:solidFill>
                <a:latin typeface="Times New Roman"/>
                <a:ea typeface="Times New Roman"/>
                <a:cs typeface="Times New Roman"/>
                <a:sym typeface="Times New Roman"/>
              </a:rPr>
              <a:t>Cystein</a:t>
            </a:r>
            <a:endParaRPr b="0" i="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b="0" i="0" lang="en-US">
                <a:solidFill>
                  <a:srgbClr val="000000"/>
                </a:solidFill>
                <a:latin typeface="Times New Roman"/>
                <a:ea typeface="Times New Roman"/>
                <a:cs typeface="Times New Roman"/>
                <a:sym typeface="Times New Roman"/>
              </a:rPr>
              <a:t>85 – Histidine</a:t>
            </a:r>
            <a:endParaRPr/>
          </a:p>
          <a:p>
            <a:pPr indent="0" lvl="0" marL="0" rtl="0" algn="l">
              <a:lnSpc>
                <a:spcPct val="100000"/>
              </a:lnSpc>
              <a:spcBef>
                <a:spcPts val="0"/>
              </a:spcBef>
              <a:spcAft>
                <a:spcPts val="0"/>
              </a:spcAft>
              <a:buSzPts val="1400"/>
              <a:buNone/>
            </a:pPr>
            <a:r>
              <a:rPr b="0" i="0" lang="en-US">
                <a:solidFill>
                  <a:srgbClr val="000000"/>
                </a:solidFill>
                <a:latin typeface="Times New Roman"/>
                <a:ea typeface="Times New Roman"/>
                <a:cs typeface="Times New Roman"/>
                <a:sym typeface="Times New Roman"/>
              </a:rPr>
              <a:t>90 - </a:t>
            </a:r>
            <a:r>
              <a:rPr lang="en-US"/>
              <a:t>Methionine</a:t>
            </a:r>
            <a:br>
              <a:rPr lang="en-US"/>
            </a:br>
            <a:endParaRPr b="0" i="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145" name="Google Shape;14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1" i="0" lang="en-US" sz="1200" u="none" strike="noStrike">
                <a:solidFill>
                  <a:srgbClr val="000000"/>
                </a:solidFill>
                <a:latin typeface="Arial"/>
                <a:ea typeface="Arial"/>
                <a:cs typeface="Arial"/>
                <a:sym typeface="Arial"/>
              </a:rPr>
              <a:t>עידו</a:t>
            </a:r>
            <a:endParaRPr/>
          </a:p>
          <a:p>
            <a:pPr indent="0" lvl="0" marL="0" marR="0" rtl="1" algn="r">
              <a:lnSpc>
                <a:spcPct val="100000"/>
              </a:lnSpc>
              <a:spcBef>
                <a:spcPts val="0"/>
              </a:spcBef>
              <a:spcAft>
                <a:spcPts val="0"/>
              </a:spcAft>
              <a:buClr>
                <a:srgbClr val="000000"/>
              </a:buClr>
              <a:buSzPts val="1200"/>
              <a:buFont typeface="Arial"/>
              <a:buNone/>
            </a:pPr>
            <a:r>
              <a:rPr b="0" i="0" lang="en-US" sz="1200" u="none" strike="noStrike">
                <a:solidFill>
                  <a:srgbClr val="000000"/>
                </a:solidFill>
                <a:latin typeface="Arial"/>
                <a:ea typeface="Arial"/>
                <a:cs typeface="Arial"/>
                <a:sym typeface="Arial"/>
              </a:rPr>
              <a:t>להתייחס לזה שהשתמשנו במודל שכבר אימנו בעבר על binding site (ולא לקחנו מודל ואימנו אותו מאפס)</a:t>
            </a:r>
            <a:endParaRPr b="0"/>
          </a:p>
          <a:p>
            <a:pPr indent="0" lvl="0" marL="0" rtl="1" algn="r">
              <a:lnSpc>
                <a:spcPct val="100000"/>
              </a:lnSpc>
              <a:spcBef>
                <a:spcPts val="0"/>
              </a:spcBef>
              <a:spcAft>
                <a:spcPts val="0"/>
              </a:spcAft>
              <a:buSzPts val="1400"/>
              <a:buNone/>
            </a:pPr>
            <a:r>
              <a:t/>
            </a:r>
            <a:endParaRPr/>
          </a:p>
        </p:txBody>
      </p:sp>
      <p:sp>
        <p:nvSpPr>
          <p:cNvPr id="153" name="Google Shape;15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371125"/>
            <a:ext cx="9144000" cy="16557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5400"/>
              <a:buFont typeface="Arial"/>
              <a:buNone/>
            </a:pPr>
            <a:r>
              <a:rPr b="1" i="0" lang="en-US" sz="5400" u="none" strike="noStrike">
                <a:solidFill>
                  <a:srgbClr val="000000"/>
                </a:solidFill>
                <a:latin typeface="Arial"/>
                <a:ea typeface="Arial"/>
                <a:cs typeface="Arial"/>
                <a:sym typeface="Arial"/>
              </a:rPr>
              <a:t>Catalytic Site Annotation </a:t>
            </a:r>
            <a:r>
              <a:rPr b="1" i="0" lang="en-US" sz="4400" u="none" strike="noStrike">
                <a:solidFill>
                  <a:srgbClr val="000000"/>
                </a:solidFill>
                <a:latin typeface="Arial"/>
                <a:ea typeface="Arial"/>
                <a:cs typeface="Arial"/>
                <a:sym typeface="Arial"/>
              </a:rPr>
              <a:t>with Geometric Deep Learning</a:t>
            </a:r>
            <a:endParaRPr sz="19900"/>
          </a:p>
        </p:txBody>
      </p:sp>
      <p:sp>
        <p:nvSpPr>
          <p:cNvPr id="89" name="Google Shape;89;p1"/>
          <p:cNvSpPr txBox="1"/>
          <p:nvPr>
            <p:ph idx="1" type="subTitle"/>
          </p:nvPr>
        </p:nvSpPr>
        <p:spPr>
          <a:xfrm>
            <a:off x="1524000" y="3231104"/>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595959"/>
              </a:buClr>
              <a:buSzPts val="2400"/>
              <a:buNone/>
            </a:pPr>
            <a:r>
              <a:rPr b="1" i="0" lang="en-US" u="none" strike="noStrike">
                <a:solidFill>
                  <a:srgbClr val="595959"/>
                </a:solidFill>
                <a:latin typeface="Arial"/>
                <a:ea typeface="Arial"/>
                <a:cs typeface="Arial"/>
                <a:sym typeface="Arial"/>
              </a:rPr>
              <a:t>Workshop in AI Algorithms for Structural Biology</a:t>
            </a:r>
            <a:br>
              <a:rPr b="0" i="0" lang="en-US" sz="2200" u="none" strike="noStrike">
                <a:solidFill>
                  <a:srgbClr val="595959"/>
                </a:solidFill>
                <a:latin typeface="Arial"/>
                <a:ea typeface="Arial"/>
                <a:cs typeface="Arial"/>
                <a:sym typeface="Arial"/>
              </a:rPr>
            </a:br>
            <a:endParaRPr b="0" i="0" sz="2200" u="none" strike="noStrike">
              <a:solidFill>
                <a:srgbClr val="595959"/>
              </a:solidFill>
              <a:latin typeface="Arial"/>
              <a:ea typeface="Arial"/>
              <a:cs typeface="Arial"/>
              <a:sym typeface="Arial"/>
            </a:endParaRPr>
          </a:p>
          <a:p>
            <a:pPr indent="0" lvl="0" marL="0" rtl="0" algn="ctr">
              <a:lnSpc>
                <a:spcPct val="90000"/>
              </a:lnSpc>
              <a:spcBef>
                <a:spcPts val="1000"/>
              </a:spcBef>
              <a:spcAft>
                <a:spcPts val="0"/>
              </a:spcAft>
              <a:buClr>
                <a:srgbClr val="595959"/>
              </a:buClr>
              <a:buSzPts val="2000"/>
              <a:buNone/>
            </a:pPr>
            <a:r>
              <a:rPr b="0" i="0" lang="en-US" sz="2000" u="none" strike="noStrike">
                <a:solidFill>
                  <a:srgbClr val="595959"/>
                </a:solidFill>
                <a:latin typeface="Arial"/>
                <a:ea typeface="Arial"/>
                <a:cs typeface="Arial"/>
                <a:sym typeface="Arial"/>
              </a:rPr>
              <a:t>Project IV |</a:t>
            </a:r>
            <a:r>
              <a:rPr lang="en-US" sz="2000">
                <a:solidFill>
                  <a:srgbClr val="595959"/>
                </a:solidFill>
                <a:latin typeface="Arial"/>
                <a:ea typeface="Arial"/>
                <a:cs typeface="Arial"/>
                <a:sym typeface="Arial"/>
              </a:rPr>
              <a:t> </a:t>
            </a:r>
            <a:r>
              <a:rPr b="0" i="0" lang="en-US" sz="2000" u="none" strike="noStrike">
                <a:solidFill>
                  <a:srgbClr val="595959"/>
                </a:solidFill>
                <a:latin typeface="Arial"/>
                <a:ea typeface="Arial"/>
                <a:cs typeface="Arial"/>
                <a:sym typeface="Arial"/>
              </a:rPr>
              <a:t>Niv Tenenbaum, </a:t>
            </a:r>
            <a:r>
              <a:rPr lang="en-US" sz="2000">
                <a:solidFill>
                  <a:srgbClr val="595959"/>
                </a:solidFill>
                <a:latin typeface="Arial"/>
                <a:ea typeface="Arial"/>
                <a:cs typeface="Arial"/>
                <a:sym typeface="Arial"/>
              </a:rPr>
              <a:t>I</a:t>
            </a:r>
            <a:r>
              <a:rPr b="0" i="0" lang="en-US" sz="2000" u="none" strike="noStrike">
                <a:solidFill>
                  <a:srgbClr val="595959"/>
                </a:solidFill>
                <a:latin typeface="Arial"/>
                <a:ea typeface="Arial"/>
                <a:cs typeface="Arial"/>
                <a:sym typeface="Arial"/>
              </a:rPr>
              <a:t>do Fabian, Sheer Ofer</a:t>
            </a:r>
            <a:endParaRPr sz="2000">
              <a:solidFill>
                <a:srgbClr val="595959"/>
              </a:solidFill>
              <a:latin typeface="Arial"/>
              <a:ea typeface="Arial"/>
              <a:cs typeface="Arial"/>
              <a:sym typeface="Arial"/>
            </a:endParaRPr>
          </a:p>
          <a:p>
            <a:pPr indent="0" lvl="0" marL="0" rtl="0" algn="ctr">
              <a:lnSpc>
                <a:spcPct val="90000"/>
              </a:lnSpc>
              <a:spcBef>
                <a:spcPts val="1000"/>
              </a:spcBef>
              <a:spcAft>
                <a:spcPts val="0"/>
              </a:spcAft>
              <a:buClr>
                <a:srgbClr val="595959"/>
              </a:buClr>
              <a:buSzPts val="2000"/>
              <a:buNone/>
            </a:pPr>
            <a:r>
              <a:rPr lang="en-US" sz="2000">
                <a:solidFill>
                  <a:srgbClr val="595959"/>
                </a:solidFill>
                <a:latin typeface="Arial"/>
                <a:ea typeface="Arial"/>
                <a:cs typeface="Arial"/>
                <a:sym typeface="Arial"/>
              </a:rPr>
              <a:t>Advisor: Jerome Tubiana</a:t>
            </a:r>
            <a:endParaRPr sz="2000">
              <a:solidFill>
                <a:srgbClr val="595959"/>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53570" r="0" t="0"/>
          <a:stretch/>
        </p:blipFill>
        <p:spPr>
          <a:xfrm>
            <a:off x="724220" y="4074838"/>
            <a:ext cx="1599560" cy="2118740"/>
          </a:xfrm>
          <a:prstGeom prst="rect">
            <a:avLst/>
          </a:prstGeom>
          <a:noFill/>
          <a:ln>
            <a:noFill/>
          </a:ln>
        </p:spPr>
      </p:pic>
      <p:cxnSp>
        <p:nvCxnSpPr>
          <p:cNvPr id="91" name="Google Shape;91;p1"/>
          <p:cNvCxnSpPr/>
          <p:nvPr/>
        </p:nvCxnSpPr>
        <p:spPr>
          <a:xfrm>
            <a:off x="2211328" y="3113590"/>
            <a:ext cx="7769344"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0"/>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0"/>
          <p:cNvSpPr txBox="1"/>
          <p:nvPr>
            <p:ph type="title"/>
          </p:nvPr>
        </p:nvSpPr>
        <p:spPr>
          <a:xfrm>
            <a:off x="215152" y="180931"/>
            <a:ext cx="5550407" cy="15417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Play"/>
              <a:buNone/>
            </a:pPr>
            <a:r>
              <a:rPr b="1" lang="en-US" sz="5200">
                <a:solidFill>
                  <a:schemeClr val="dk1"/>
                </a:solidFill>
                <a:latin typeface="Play"/>
                <a:ea typeface="Play"/>
                <a:cs typeface="Play"/>
                <a:sym typeface="Play"/>
              </a:rPr>
              <a:t>Precision-recall curve</a:t>
            </a:r>
            <a:endParaRPr/>
          </a:p>
        </p:txBody>
      </p:sp>
      <p:pic>
        <p:nvPicPr>
          <p:cNvPr descr="A graph of a graph&#10;&#10;Description automatically generated" id="164" name="Google Shape;164;p10"/>
          <p:cNvPicPr preferRelativeResize="0"/>
          <p:nvPr/>
        </p:nvPicPr>
        <p:blipFill rotWithShape="1">
          <a:blip r:embed="rId3">
            <a:alphaModFix/>
          </a:blip>
          <a:srcRect b="0" l="0" r="0" t="0"/>
          <a:stretch/>
        </p:blipFill>
        <p:spPr>
          <a:xfrm>
            <a:off x="5550407" y="180931"/>
            <a:ext cx="6530430" cy="6530430"/>
          </a:xfrm>
          <a:prstGeom prst="rect">
            <a:avLst/>
          </a:prstGeom>
          <a:noFill/>
          <a:ln>
            <a:noFill/>
          </a:ln>
          <a:effectLst>
            <a:outerShdw blurRad="190500" rotWithShape="0" algn="tl">
              <a:srgbClr val="000000">
                <a:alpha val="69411"/>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820075" y="0"/>
            <a:ext cx="8551850" cy="10598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200"/>
              <a:buFont typeface="Play"/>
              <a:buNone/>
            </a:pPr>
            <a:r>
              <a:rPr b="1" lang="en-US" sz="5200"/>
              <a:t>Protein Trypsin Prediction</a:t>
            </a:r>
            <a:endParaRPr b="1" sz="5200">
              <a:solidFill>
                <a:schemeClr val="dk1"/>
              </a:solidFill>
              <a:latin typeface="Play"/>
              <a:ea typeface="Play"/>
              <a:cs typeface="Play"/>
              <a:sym typeface="Play"/>
            </a:endParaRPr>
          </a:p>
        </p:txBody>
      </p:sp>
      <p:graphicFrame>
        <p:nvGraphicFramePr>
          <p:cNvPr id="171" name="Google Shape;171;p11"/>
          <p:cNvGraphicFramePr/>
          <p:nvPr/>
        </p:nvGraphicFramePr>
        <p:xfrm>
          <a:off x="1476166" y="1059873"/>
          <a:ext cx="3000000" cy="3000000"/>
        </p:xfrm>
        <a:graphic>
          <a:graphicData uri="http://schemas.openxmlformats.org/drawingml/2006/table">
            <a:tbl>
              <a:tblPr>
                <a:noFill/>
                <a:tableStyleId>{889E6017-4D49-4397-8F2C-4D2A6406CE65}</a:tableStyleId>
              </a:tblPr>
              <a:tblGrid>
                <a:gridCol w="1173250"/>
                <a:gridCol w="1075475"/>
                <a:gridCol w="2077625"/>
                <a:gridCol w="1564325"/>
                <a:gridCol w="3128650"/>
              </a:tblGrid>
              <a:tr h="433950">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Model</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Chain</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Residue Index</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Sequence</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Catalytic site probability</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192</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Q</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0.052</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102</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0.05</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195</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0.038</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220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0.031</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189</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0.03</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191</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0.03</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143</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0.029</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55</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0.027</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73</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0.026</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57</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0.025</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142</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0.025</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50">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219</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0.023</a:t>
                      </a:r>
                      <a:endParaRPr sz="18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762201" y="11763"/>
            <a:ext cx="8667597" cy="10598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200"/>
              <a:buFont typeface="Play"/>
              <a:buNone/>
            </a:pPr>
            <a:r>
              <a:rPr b="1" lang="en-US" sz="5200"/>
              <a:t>Protein Trypsin Prediction</a:t>
            </a:r>
            <a:endParaRPr b="1" sz="5200">
              <a:solidFill>
                <a:schemeClr val="dk1"/>
              </a:solidFill>
              <a:latin typeface="Play"/>
              <a:ea typeface="Play"/>
              <a:cs typeface="Play"/>
              <a:sym typeface="Play"/>
            </a:endParaRPr>
          </a:p>
        </p:txBody>
      </p:sp>
      <p:sp>
        <p:nvSpPr>
          <p:cNvPr id="178" name="Google Shape;178;p12"/>
          <p:cNvSpPr txBox="1"/>
          <p:nvPr>
            <p:ph idx="1" type="body"/>
          </p:nvPr>
        </p:nvSpPr>
        <p:spPr>
          <a:xfrm>
            <a:off x="1" y="783826"/>
            <a:ext cx="6863786" cy="493705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00000"/>
              </a:buClr>
              <a:buSzPts val="3200"/>
              <a:buNone/>
            </a:pPr>
            <a:r>
              <a:rPr lang="en-US">
                <a:solidFill>
                  <a:srgbClr val="000000"/>
                </a:solidFill>
                <a:latin typeface="Calibri"/>
                <a:ea typeface="Calibri"/>
                <a:cs typeface="Calibri"/>
                <a:sym typeface="Calibri"/>
              </a:rPr>
              <a:t>Out of our top 10 predicted position to be catalytic, 5 residues are real catalytic sites!</a:t>
            </a:r>
            <a:endParaRPr/>
          </a:p>
          <a:p>
            <a:pPr indent="0" lvl="0" marL="0" rtl="0" algn="l">
              <a:lnSpc>
                <a:spcPct val="150000"/>
              </a:lnSpc>
              <a:spcBef>
                <a:spcPts val="1000"/>
              </a:spcBef>
              <a:spcAft>
                <a:spcPts val="0"/>
              </a:spcAft>
              <a:buClr>
                <a:schemeClr val="dk1"/>
              </a:buClr>
              <a:buSzPts val="3600"/>
              <a:buNone/>
            </a:pPr>
            <a:r>
              <a:t/>
            </a:r>
            <a:endParaRPr/>
          </a:p>
        </p:txBody>
      </p:sp>
      <p:pic>
        <p:nvPicPr>
          <p:cNvPr descr="A close-up of a molecule&#10;&#10;Description automatically generated" id="179" name="Google Shape;179;p12"/>
          <p:cNvPicPr preferRelativeResize="0"/>
          <p:nvPr/>
        </p:nvPicPr>
        <p:blipFill rotWithShape="1">
          <a:blip r:embed="rId3">
            <a:alphaModFix/>
          </a:blip>
          <a:srcRect b="0" l="0" r="0" t="0"/>
          <a:stretch/>
        </p:blipFill>
        <p:spPr>
          <a:xfrm>
            <a:off x="138546" y="2461272"/>
            <a:ext cx="3744252" cy="3855028"/>
          </a:xfrm>
          <a:prstGeom prst="rect">
            <a:avLst/>
          </a:prstGeom>
          <a:noFill/>
          <a:ln>
            <a:noFill/>
          </a:ln>
          <a:effectLst>
            <a:outerShdw blurRad="292100" rotWithShape="0" algn="tl" dir="2700000" dist="139700">
              <a:srgbClr val="333333">
                <a:alpha val="64313"/>
              </a:srgbClr>
            </a:outerShdw>
          </a:effectLst>
        </p:spPr>
      </p:pic>
      <p:pic>
        <p:nvPicPr>
          <p:cNvPr descr="A close-up of a white object&#10;&#10;Description automatically generated" id="180" name="Google Shape;180;p12"/>
          <p:cNvPicPr preferRelativeResize="0"/>
          <p:nvPr/>
        </p:nvPicPr>
        <p:blipFill rotWithShape="1">
          <a:blip r:embed="rId4">
            <a:alphaModFix/>
          </a:blip>
          <a:srcRect b="0" l="0" r="0" t="0"/>
          <a:stretch/>
        </p:blipFill>
        <p:spPr>
          <a:xfrm>
            <a:off x="7361499" y="985047"/>
            <a:ext cx="4727687" cy="4015216"/>
          </a:xfrm>
          <a:prstGeom prst="rect">
            <a:avLst/>
          </a:prstGeom>
          <a:noFill/>
          <a:ln>
            <a:noFill/>
          </a:ln>
          <a:effectLst>
            <a:outerShdw blurRad="292100" rotWithShape="0" algn="tl" dir="2700000" dist="139700">
              <a:srgbClr val="333333">
                <a:alpha val="64313"/>
              </a:srgbClr>
            </a:outerShdw>
          </a:effectLst>
        </p:spPr>
      </p:pic>
      <p:pic>
        <p:nvPicPr>
          <p:cNvPr descr="A close-up of a molecule&#10;&#10;Description automatically generated" id="181" name="Google Shape;181;p12"/>
          <p:cNvPicPr preferRelativeResize="0"/>
          <p:nvPr/>
        </p:nvPicPr>
        <p:blipFill rotWithShape="1">
          <a:blip r:embed="rId5">
            <a:alphaModFix/>
          </a:blip>
          <a:srcRect b="0" l="0" r="0" t="0"/>
          <a:stretch/>
        </p:blipFill>
        <p:spPr>
          <a:xfrm>
            <a:off x="3718980" y="3183411"/>
            <a:ext cx="4591655" cy="367458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Arial"/>
              <a:buNone/>
            </a:pPr>
            <a:r>
              <a:rPr b="1" i="0" lang="en-US" sz="4000">
                <a:solidFill>
                  <a:srgbClr val="000000"/>
                </a:solidFill>
                <a:latin typeface="Arial"/>
                <a:ea typeface="Arial"/>
                <a:cs typeface="Arial"/>
                <a:sym typeface="Arial"/>
              </a:rPr>
              <a:t>Background</a:t>
            </a:r>
            <a:endParaRPr sz="8000"/>
          </a:p>
        </p:txBody>
      </p:sp>
      <p:grpSp>
        <p:nvGrpSpPr>
          <p:cNvPr id="98" name="Google Shape;98;p2"/>
          <p:cNvGrpSpPr/>
          <p:nvPr/>
        </p:nvGrpSpPr>
        <p:grpSpPr>
          <a:xfrm>
            <a:off x="838200" y="1553058"/>
            <a:ext cx="10515600" cy="4951356"/>
            <a:chOff x="0" y="337447"/>
            <a:chExt cx="10515600" cy="4951356"/>
          </a:xfrm>
        </p:grpSpPr>
        <p:sp>
          <p:nvSpPr>
            <p:cNvPr id="99" name="Google Shape;99;p2"/>
            <p:cNvSpPr/>
            <p:nvPr/>
          </p:nvSpPr>
          <p:spPr>
            <a:xfrm>
              <a:off x="0" y="348982"/>
              <a:ext cx="10515600" cy="2241622"/>
            </a:xfrm>
            <a:prstGeom prst="roundRect">
              <a:avLst>
                <a:gd fmla="val 10000" name="adj"/>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574405" y="947607"/>
              <a:ext cx="1044372" cy="1044372"/>
            </a:xfrm>
            <a:prstGeom prst="rect">
              <a:avLst/>
            </a:prstGeom>
            <a:blipFill rotWithShape="1">
              <a:blip r:embed="rId3">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2193182" y="337447"/>
              <a:ext cx="8322417" cy="22646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2193182" y="337447"/>
              <a:ext cx="8322417" cy="2264694"/>
            </a:xfrm>
            <a:prstGeom prst="rect">
              <a:avLst/>
            </a:prstGeom>
            <a:noFill/>
            <a:ln>
              <a:noFill/>
            </a:ln>
          </p:spPr>
          <p:txBody>
            <a:bodyPr anchorCtr="0" anchor="ctr" bIns="200950" lIns="200950" spcFirstLastPara="1" rIns="200950" wrap="square" tIns="20095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An essential determinant of the function of a protein is its functional sites, such as </a:t>
              </a:r>
              <a:r>
                <a:rPr b="1" i="0" lang="en-US" sz="2400" u="none" cap="none" strike="noStrike">
                  <a:solidFill>
                    <a:schemeClr val="dk1"/>
                  </a:solidFill>
                  <a:latin typeface="Arial"/>
                  <a:ea typeface="Arial"/>
                  <a:cs typeface="Arial"/>
                  <a:sym typeface="Arial"/>
                </a:rPr>
                <a:t>catalytic sites</a:t>
              </a:r>
              <a:r>
                <a:rPr b="0" i="0" lang="en-US" sz="2400" u="none" cap="none" strike="noStrike">
                  <a:solidFill>
                    <a:schemeClr val="dk1"/>
                  </a:solidFill>
                  <a:latin typeface="Arial"/>
                  <a:ea typeface="Arial"/>
                  <a:cs typeface="Arial"/>
                  <a:sym typeface="Arial"/>
                </a:rPr>
                <a:t>, binding sites of other proteins, nucleic acids, lipids, etc.</a:t>
              </a:r>
              <a:endParaRPr b="0" i="0" sz="2400" u="none" cap="none" strike="noStrike">
                <a:solidFill>
                  <a:schemeClr val="dk1"/>
                </a:solidFill>
                <a:latin typeface="Arial"/>
                <a:ea typeface="Arial"/>
                <a:cs typeface="Arial"/>
                <a:sym typeface="Arial"/>
              </a:endParaRPr>
            </a:p>
          </p:txBody>
        </p:sp>
        <p:sp>
          <p:nvSpPr>
            <p:cNvPr id="103" name="Google Shape;103;p2"/>
            <p:cNvSpPr/>
            <p:nvPr/>
          </p:nvSpPr>
          <p:spPr>
            <a:xfrm>
              <a:off x="0" y="3035645"/>
              <a:ext cx="10515600" cy="2241622"/>
            </a:xfrm>
            <a:prstGeom prst="roundRect">
              <a:avLst>
                <a:gd fmla="val 10000" name="adj"/>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574405" y="3634270"/>
              <a:ext cx="1044372" cy="1044372"/>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2193182" y="3024109"/>
              <a:ext cx="8322417" cy="22646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txBox="1"/>
            <p:nvPr/>
          </p:nvSpPr>
          <p:spPr>
            <a:xfrm>
              <a:off x="2193182" y="3024109"/>
              <a:ext cx="8322417" cy="2264694"/>
            </a:xfrm>
            <a:prstGeom prst="rect">
              <a:avLst/>
            </a:prstGeom>
            <a:noFill/>
            <a:ln>
              <a:noFill/>
            </a:ln>
          </p:spPr>
          <p:txBody>
            <a:bodyPr anchorCtr="0" anchor="ctr" bIns="200950" lIns="200950" spcFirstLastPara="1" rIns="200950" wrap="square" tIns="20095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Annotating these sites </a:t>
              </a:r>
              <a:r>
                <a:rPr b="1" i="0" lang="en-US" sz="2400" u="none" cap="none" strike="noStrike">
                  <a:solidFill>
                    <a:schemeClr val="dk1"/>
                  </a:solidFill>
                  <a:latin typeface="Arial"/>
                  <a:ea typeface="Arial"/>
                  <a:cs typeface="Arial"/>
                  <a:sym typeface="Arial"/>
                </a:rPr>
                <a:t>sheds light on the function and regulation of proteins</a:t>
              </a:r>
              <a:r>
                <a:rPr b="0" i="0" lang="en-US" sz="2400" u="none" cap="none" strike="noStrike">
                  <a:solidFill>
                    <a:schemeClr val="dk1"/>
                  </a:solidFill>
                  <a:latin typeface="Arial"/>
                  <a:ea typeface="Arial"/>
                  <a:cs typeface="Arial"/>
                  <a:sym typeface="Arial"/>
                </a:rPr>
                <a:t>, informs the rational design of small molecules or biologics modulators, and guides the interpretation of disease-associated mutants.</a:t>
              </a:r>
              <a:endParaRPr b="0" i="0" sz="24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639019"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lang="en-US">
                <a:solidFill>
                  <a:srgbClr val="000000"/>
                </a:solidFill>
                <a:latin typeface="Arial"/>
                <a:ea typeface="Arial"/>
                <a:cs typeface="Arial"/>
                <a:sym typeface="Arial"/>
              </a:rPr>
              <a:t>Examining single protein </a:t>
            </a:r>
            <a:endParaRPr/>
          </a:p>
        </p:txBody>
      </p:sp>
      <p:sp>
        <p:nvSpPr>
          <p:cNvPr id="113" name="Google Shape;113;p3"/>
          <p:cNvSpPr txBox="1"/>
          <p:nvPr>
            <p:ph idx="1" type="body"/>
          </p:nvPr>
        </p:nvSpPr>
        <p:spPr>
          <a:xfrm>
            <a:off x="439837" y="1226916"/>
            <a:ext cx="11505235" cy="5631084"/>
          </a:xfrm>
          <a:prstGeom prst="rect">
            <a:avLst/>
          </a:prstGeom>
          <a:noFill/>
          <a:ln>
            <a:noFill/>
          </a:ln>
        </p:spPr>
        <p:txBody>
          <a:bodyPr anchorCtr="0" anchor="t" bIns="45700" lIns="91425" spcFirstLastPara="1" rIns="91425" wrap="square" tIns="45700">
            <a:normAutofit/>
          </a:bodyPr>
          <a:lstStyle/>
          <a:p>
            <a:pPr indent="-342900" lvl="0" marL="495300" rtl="0" algn="l">
              <a:lnSpc>
                <a:spcPct val="110000"/>
              </a:lnSpc>
              <a:spcBef>
                <a:spcPts val="1000"/>
              </a:spcBef>
              <a:spcAft>
                <a:spcPts val="0"/>
              </a:spcAft>
              <a:buSzPts val="2400"/>
              <a:buChar char="•"/>
            </a:pPr>
            <a:r>
              <a:rPr b="1" lang="en-US" sz="2400"/>
              <a:t>Identify Binding Sites:</a:t>
            </a:r>
            <a:r>
              <a:rPr lang="en-US" sz="2400"/>
              <a:t> A Binding region often overlaps with a catalytic site.</a:t>
            </a:r>
            <a:endParaRPr/>
          </a:p>
          <a:p>
            <a:pPr indent="-190500" lvl="0" marL="495300" rtl="0" algn="l">
              <a:lnSpc>
                <a:spcPct val="110000"/>
              </a:lnSpc>
              <a:spcBef>
                <a:spcPts val="1000"/>
              </a:spcBef>
              <a:spcAft>
                <a:spcPts val="0"/>
              </a:spcAft>
              <a:buSzPts val="2400"/>
              <a:buNone/>
            </a:pPr>
            <a:r>
              <a:t/>
            </a:r>
            <a:endParaRPr b="1" sz="2400"/>
          </a:p>
          <a:p>
            <a:pPr indent="-342900" lvl="0" marL="495300" rtl="0" algn="l">
              <a:lnSpc>
                <a:spcPct val="110000"/>
              </a:lnSpc>
              <a:spcBef>
                <a:spcPts val="1000"/>
              </a:spcBef>
              <a:spcAft>
                <a:spcPts val="0"/>
              </a:spcAft>
              <a:buSzPts val="2400"/>
              <a:buChar char="•"/>
            </a:pPr>
            <a:r>
              <a:rPr b="1" lang="en-US" sz="2400"/>
              <a:t>Site-Directed Mutagenesis: </a:t>
            </a:r>
            <a:r>
              <a:rPr lang="en-US" sz="2400"/>
              <a:t>Mutate specific amino acids and test activity-reduced activity points to a crucial catalytic residue.</a:t>
            </a:r>
            <a:endParaRPr sz="2400"/>
          </a:p>
          <a:p>
            <a:pPr indent="-190500" lvl="0" marL="495300" rtl="0" algn="l">
              <a:lnSpc>
                <a:spcPct val="110000"/>
              </a:lnSpc>
              <a:spcBef>
                <a:spcPts val="1000"/>
              </a:spcBef>
              <a:spcAft>
                <a:spcPts val="0"/>
              </a:spcAft>
              <a:buSzPts val="2400"/>
              <a:buNone/>
            </a:pPr>
            <a:r>
              <a:t/>
            </a:r>
            <a:endParaRPr b="1" sz="2400"/>
          </a:p>
          <a:p>
            <a:pPr indent="-342900" lvl="0" marL="495300" rtl="0" algn="l">
              <a:lnSpc>
                <a:spcPct val="110000"/>
              </a:lnSpc>
              <a:spcBef>
                <a:spcPts val="1000"/>
              </a:spcBef>
              <a:spcAft>
                <a:spcPts val="0"/>
              </a:spcAft>
              <a:buSzPts val="2400"/>
              <a:buChar char="•"/>
            </a:pPr>
            <a:r>
              <a:rPr b="1" lang="en-US" sz="2400"/>
              <a:t>Structural Analysis: </a:t>
            </a:r>
            <a:r>
              <a:rPr lang="en-US" sz="2400"/>
              <a:t>Examine the protein's 3D structure - pockets or grooves suggest potential active site location.</a:t>
            </a:r>
            <a:endParaRPr/>
          </a:p>
          <a:p>
            <a:pPr indent="0" lvl="0" marL="152400" rtl="0" algn="l">
              <a:lnSpc>
                <a:spcPct val="110000"/>
              </a:lnSpc>
              <a:spcBef>
                <a:spcPts val="1000"/>
              </a:spcBef>
              <a:spcAft>
                <a:spcPts val="0"/>
              </a:spcAft>
              <a:buSzPts val="2400"/>
              <a:buNone/>
            </a:pPr>
            <a:r>
              <a:t/>
            </a:r>
            <a:endParaRPr b="1" sz="2400"/>
          </a:p>
          <a:p>
            <a:pPr indent="-342900" lvl="0" marL="495300" rtl="0" algn="l">
              <a:lnSpc>
                <a:spcPct val="110000"/>
              </a:lnSpc>
              <a:spcBef>
                <a:spcPts val="1000"/>
              </a:spcBef>
              <a:spcAft>
                <a:spcPts val="0"/>
              </a:spcAft>
              <a:buSzPts val="2400"/>
              <a:buChar char="•"/>
            </a:pPr>
            <a:r>
              <a:rPr b="1" lang="en-US" sz="2400"/>
              <a:t>Chemical Modification: </a:t>
            </a:r>
            <a:r>
              <a:rPr lang="en-US" sz="2400"/>
              <a:t>Modify amino acid side chains and observe activity changes - essential catalytic residues become evident.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514109"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lang="en-US">
                <a:solidFill>
                  <a:srgbClr val="000000"/>
                </a:solidFill>
                <a:latin typeface="Arial"/>
                <a:ea typeface="Arial"/>
                <a:cs typeface="Arial"/>
                <a:sym typeface="Arial"/>
              </a:rPr>
              <a:t>Examining multiple proteins </a:t>
            </a:r>
            <a:endParaRPr/>
          </a:p>
        </p:txBody>
      </p:sp>
      <p:sp>
        <p:nvSpPr>
          <p:cNvPr id="120" name="Google Shape;120;p4"/>
          <p:cNvSpPr txBox="1"/>
          <p:nvPr>
            <p:ph idx="1" type="body"/>
          </p:nvPr>
        </p:nvSpPr>
        <p:spPr>
          <a:xfrm>
            <a:off x="163974" y="995425"/>
            <a:ext cx="11864051" cy="559635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D0D0D"/>
              </a:buClr>
              <a:buSzPts val="2400"/>
              <a:buChar char="•"/>
            </a:pPr>
            <a:r>
              <a:rPr lang="en-US" sz="2400">
                <a:solidFill>
                  <a:srgbClr val="0D0D0D"/>
                </a:solidFill>
                <a:latin typeface="Arial"/>
                <a:ea typeface="Arial"/>
                <a:cs typeface="Arial"/>
                <a:sym typeface="Arial"/>
              </a:rPr>
              <a:t>With the increasing number of identified protein 3D structures, it is highly desirable to develop an </a:t>
            </a:r>
            <a:r>
              <a:rPr b="1" lang="en-US" sz="2400">
                <a:solidFill>
                  <a:srgbClr val="0D0D0D"/>
                </a:solidFill>
                <a:latin typeface="Arial"/>
                <a:ea typeface="Arial"/>
                <a:cs typeface="Arial"/>
                <a:sym typeface="Arial"/>
              </a:rPr>
              <a:t>efficient method to identify their catalytic sites.</a:t>
            </a:r>
            <a:endParaRPr sz="2400"/>
          </a:p>
          <a:p>
            <a:pPr indent="-228600" lvl="0" marL="228600" rtl="0" algn="l">
              <a:lnSpc>
                <a:spcPct val="150000"/>
              </a:lnSpc>
              <a:spcBef>
                <a:spcPts val="1000"/>
              </a:spcBef>
              <a:spcAft>
                <a:spcPts val="0"/>
              </a:spcAft>
              <a:buClr>
                <a:schemeClr val="dk1"/>
              </a:buClr>
              <a:buSzPts val="2400"/>
              <a:buChar char="•"/>
            </a:pPr>
            <a:r>
              <a:rPr b="0" i="0" lang="en-US" sz="2400"/>
              <a:t>Databases of catalytic sites exist, but </a:t>
            </a:r>
            <a:r>
              <a:rPr b="1" i="0" lang="en-US" sz="2400"/>
              <a:t>no deep learning-based predictor </a:t>
            </a:r>
            <a:r>
              <a:rPr b="0" i="0" lang="en-US" sz="2400"/>
              <a:t>has been developed so far.</a:t>
            </a:r>
            <a:endParaRPr sz="2400"/>
          </a:p>
          <a:p>
            <a:pPr indent="-228600" lvl="0" marL="228600" rtl="0" algn="l">
              <a:lnSpc>
                <a:spcPct val="150000"/>
              </a:lnSpc>
              <a:spcBef>
                <a:spcPts val="1000"/>
              </a:spcBef>
              <a:spcAft>
                <a:spcPts val="0"/>
              </a:spcAft>
              <a:buClr>
                <a:schemeClr val="dk1"/>
              </a:buClr>
              <a:buSzPts val="2400"/>
              <a:buChar char="•"/>
            </a:pPr>
            <a:r>
              <a:rPr b="1" lang="en-US" sz="2400"/>
              <a:t>Sequence Analysis:</a:t>
            </a:r>
            <a:r>
              <a:rPr lang="en-US" sz="2400"/>
              <a:t> Compare protein sequence to known enzymes - conserved regions hint at catalytic sites.</a:t>
            </a:r>
            <a:endParaRPr sz="2400"/>
          </a:p>
          <a:p>
            <a:pPr indent="-228600" lvl="0" marL="228600" rtl="0" algn="l">
              <a:lnSpc>
                <a:spcPct val="150000"/>
              </a:lnSpc>
              <a:spcBef>
                <a:spcPts val="1000"/>
              </a:spcBef>
              <a:spcAft>
                <a:spcPts val="0"/>
              </a:spcAft>
              <a:buClr>
                <a:srgbClr val="1F1F1F"/>
              </a:buClr>
              <a:buSzPts val="2400"/>
              <a:buChar char="•"/>
            </a:pPr>
            <a:r>
              <a:rPr b="1" lang="en-US" sz="2400">
                <a:solidFill>
                  <a:srgbClr val="1F1F1F"/>
                </a:solidFill>
                <a:latin typeface="Arial"/>
                <a:ea typeface="Arial"/>
                <a:cs typeface="Arial"/>
                <a:sym typeface="Arial"/>
              </a:rPr>
              <a:t>Machine learning models built on top of handcrafted features and comparative modeling. </a:t>
            </a:r>
            <a:r>
              <a:rPr lang="en-US" sz="2400">
                <a:solidFill>
                  <a:srgbClr val="1F1F1F"/>
                </a:solidFill>
                <a:latin typeface="Arial"/>
                <a:ea typeface="Arial"/>
                <a:cs typeface="Arial"/>
                <a:sym typeface="Arial"/>
              </a:rPr>
              <a:t>They are, respectively, limited by the expressivity of the handcrafted features and the availability of similar proteins.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213167" y="7575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Arial"/>
              <a:buNone/>
            </a:pPr>
            <a:r>
              <a:rPr b="1" lang="en-US" sz="4000">
                <a:solidFill>
                  <a:srgbClr val="000000"/>
                </a:solidFill>
                <a:latin typeface="Arial"/>
                <a:ea typeface="Arial"/>
                <a:cs typeface="Arial"/>
                <a:sym typeface="Arial"/>
              </a:rPr>
              <a:t>ScanNet</a:t>
            </a:r>
            <a:r>
              <a:rPr b="0" i="0" lang="en-US" sz="4000">
                <a:solidFill>
                  <a:srgbClr val="1F2328"/>
                </a:solidFill>
                <a:latin typeface="Arial"/>
                <a:ea typeface="Arial"/>
                <a:cs typeface="Arial"/>
                <a:sym typeface="Arial"/>
              </a:rPr>
              <a:t> </a:t>
            </a:r>
            <a:r>
              <a:rPr b="0" i="0" lang="en-US" sz="1600">
                <a:solidFill>
                  <a:srgbClr val="1F2328"/>
                </a:solidFill>
                <a:latin typeface="Arial"/>
                <a:ea typeface="Arial"/>
                <a:cs typeface="Arial"/>
                <a:sym typeface="Arial"/>
              </a:rPr>
              <a:t>(Spatio-Chemical Arrangement of Neighbors Network) </a:t>
            </a:r>
            <a:endParaRPr b="1" sz="1600">
              <a:solidFill>
                <a:srgbClr val="000000"/>
              </a:solidFill>
              <a:latin typeface="Arial"/>
              <a:ea typeface="Arial"/>
              <a:cs typeface="Arial"/>
              <a:sym typeface="Arial"/>
            </a:endParaRPr>
          </a:p>
        </p:txBody>
      </p:sp>
      <p:sp>
        <p:nvSpPr>
          <p:cNvPr id="127" name="Google Shape;127;p5"/>
          <p:cNvSpPr txBox="1"/>
          <p:nvPr>
            <p:ph idx="1" type="body"/>
          </p:nvPr>
        </p:nvSpPr>
        <p:spPr>
          <a:xfrm>
            <a:off x="213167" y="1088020"/>
            <a:ext cx="11442539" cy="5404855"/>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000000"/>
              </a:buClr>
              <a:buSzPts val="2000"/>
              <a:buNone/>
            </a:pPr>
            <a:r>
              <a:rPr b="1" lang="en-US" sz="2400">
                <a:solidFill>
                  <a:srgbClr val="000000"/>
                </a:solidFill>
                <a:latin typeface="Arial"/>
                <a:ea typeface="Arial"/>
                <a:cs typeface="Arial"/>
                <a:sym typeface="Arial"/>
              </a:rPr>
              <a:t>An interpretable geometric deep learning model for structure-based protein binding site prediction | </a:t>
            </a:r>
            <a:r>
              <a:rPr b="0" i="0" lang="en-US" sz="2000">
                <a:solidFill>
                  <a:srgbClr val="222222"/>
                </a:solidFill>
                <a:latin typeface="Arial"/>
                <a:ea typeface="Arial"/>
                <a:cs typeface="Arial"/>
                <a:sym typeface="Arial"/>
              </a:rPr>
              <a:t>Tubiana, J., Schneidman-Duhovny, D. &amp; Wolfson, H.J.</a:t>
            </a:r>
            <a:endParaRPr b="1" sz="2400">
              <a:solidFill>
                <a:srgbClr val="000000"/>
              </a:solidFill>
              <a:latin typeface="Arial"/>
              <a:ea typeface="Arial"/>
              <a:cs typeface="Arial"/>
              <a:sym typeface="Arial"/>
            </a:endParaRPr>
          </a:p>
          <a:p>
            <a:pPr indent="-228600" lvl="0" marL="228600" rtl="0" algn="l">
              <a:lnSpc>
                <a:spcPct val="150000"/>
              </a:lnSpc>
              <a:spcBef>
                <a:spcPts val="1000"/>
              </a:spcBef>
              <a:spcAft>
                <a:spcPts val="0"/>
              </a:spcAft>
              <a:buClr>
                <a:srgbClr val="1F2328"/>
              </a:buClr>
              <a:buSzPts val="2200"/>
              <a:buChar char="•"/>
            </a:pPr>
            <a:r>
              <a:rPr b="0" i="0" lang="en-US" sz="2400">
                <a:solidFill>
                  <a:srgbClr val="1F2328"/>
                </a:solidFill>
                <a:latin typeface="Arial"/>
                <a:ea typeface="Arial"/>
                <a:cs typeface="Arial"/>
                <a:sym typeface="Arial"/>
              </a:rPr>
              <a:t>ScanNet builds representations of atoms and amino acids based on the spatio-chemical arrangement of their neighbors.</a:t>
            </a:r>
            <a:endParaRPr sz="2400"/>
          </a:p>
          <a:p>
            <a:pPr indent="-228600" lvl="0" marL="228600" rtl="0" algn="l">
              <a:lnSpc>
                <a:spcPct val="150000"/>
              </a:lnSpc>
              <a:spcBef>
                <a:spcPts val="1000"/>
              </a:spcBef>
              <a:spcAft>
                <a:spcPts val="0"/>
              </a:spcAft>
              <a:buClr>
                <a:srgbClr val="1F2328"/>
              </a:buClr>
              <a:buSzPts val="2200"/>
              <a:buChar char="•"/>
            </a:pPr>
            <a:r>
              <a:rPr lang="en-US" sz="2400">
                <a:solidFill>
                  <a:srgbClr val="1F2328"/>
                </a:solidFill>
                <a:latin typeface="Arial"/>
                <a:ea typeface="Arial"/>
                <a:cs typeface="Arial"/>
                <a:sym typeface="Arial"/>
              </a:rPr>
              <a:t>ScanNet predictions </a:t>
            </a:r>
            <a:r>
              <a:rPr b="1" lang="en-US" sz="2400">
                <a:solidFill>
                  <a:srgbClr val="1F2328"/>
                </a:solidFill>
                <a:latin typeface="Arial"/>
                <a:ea typeface="Arial"/>
                <a:cs typeface="Arial"/>
                <a:sym typeface="Arial"/>
              </a:rPr>
              <a:t>integrate information from multiple scales </a:t>
            </a:r>
            <a:r>
              <a:rPr lang="en-US" sz="2400">
                <a:solidFill>
                  <a:srgbClr val="1F2328"/>
                </a:solidFill>
                <a:latin typeface="Arial"/>
                <a:ea typeface="Arial"/>
                <a:cs typeface="Arial"/>
                <a:sym typeface="Arial"/>
              </a:rPr>
              <a:t>(atom, amino acid)</a:t>
            </a:r>
            <a:r>
              <a:rPr lang="en-US" sz="2400">
                <a:solidFill>
                  <a:srgbClr val="1F2328"/>
                </a:solidFill>
              </a:rPr>
              <a:t> </a:t>
            </a:r>
            <a:r>
              <a:rPr lang="en-US" sz="2400">
                <a:solidFill>
                  <a:srgbClr val="1F2328"/>
                </a:solidFill>
                <a:latin typeface="Arial"/>
                <a:ea typeface="Arial"/>
                <a:cs typeface="Arial"/>
                <a:sym typeface="Arial"/>
              </a:rPr>
              <a:t>and modalities (structure, multiple sequence alignment (MSA).</a:t>
            </a:r>
            <a:endParaRPr sz="2400"/>
          </a:p>
          <a:p>
            <a:pPr indent="-228600" lvl="0" marL="228600" rtl="0" algn="l">
              <a:lnSpc>
                <a:spcPct val="150000"/>
              </a:lnSpc>
              <a:spcBef>
                <a:spcPts val="1000"/>
              </a:spcBef>
              <a:spcAft>
                <a:spcPts val="0"/>
              </a:spcAft>
              <a:buClr>
                <a:srgbClr val="1F2328"/>
              </a:buClr>
              <a:buSzPts val="2200"/>
              <a:buChar char="•"/>
            </a:pPr>
            <a:r>
              <a:rPr b="1" lang="en-US" sz="2400">
                <a:solidFill>
                  <a:srgbClr val="1F2328"/>
                </a:solidFill>
                <a:latin typeface="Arial"/>
                <a:ea typeface="Arial"/>
                <a:cs typeface="Arial"/>
                <a:sym typeface="Arial"/>
              </a:rPr>
              <a:t>It</a:t>
            </a:r>
            <a:r>
              <a:rPr lang="en-US" sz="2400">
                <a:solidFill>
                  <a:srgbClr val="1F2328"/>
                </a:solidFill>
                <a:latin typeface="Arial"/>
                <a:ea typeface="Arial"/>
                <a:cs typeface="Arial"/>
                <a:sym typeface="Arial"/>
              </a:rPr>
              <a:t> </a:t>
            </a:r>
            <a:r>
              <a:rPr b="1" lang="en-US" sz="2400">
                <a:solidFill>
                  <a:srgbClr val="1F2328"/>
                </a:solidFill>
                <a:latin typeface="Arial"/>
                <a:ea typeface="Arial"/>
                <a:cs typeface="Arial"/>
                <a:sym typeface="Arial"/>
              </a:rPr>
              <a:t>detects simple, generic structural motifs </a:t>
            </a:r>
            <a:r>
              <a:rPr lang="en-US" sz="2400">
                <a:solidFill>
                  <a:srgbClr val="1F2328"/>
                </a:solidFill>
                <a:latin typeface="Arial"/>
                <a:ea typeface="Arial"/>
                <a:cs typeface="Arial"/>
                <a:sym typeface="Arial"/>
              </a:rPr>
              <a:t>such as hydrogen bonds or solvent-exposed hydrophobic side-chains. (unlike comparative modeling </a:t>
            </a:r>
            <a:r>
              <a:rPr lang="en-US" sz="2400">
                <a:solidFill>
                  <a:srgbClr val="1F2328"/>
                </a:solidFill>
              </a:rPr>
              <a:t>or handcrafted features models)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134" name="Google Shape;134;p6"/>
          <p:cNvPicPr preferRelativeResize="0"/>
          <p:nvPr>
            <p:ph idx="1" type="body"/>
          </p:nvPr>
        </p:nvPicPr>
        <p:blipFill rotWithShape="1">
          <a:blip r:embed="rId3">
            <a:alphaModFix/>
          </a:blip>
          <a:srcRect b="0" l="0" r="0" t="0"/>
          <a:stretch/>
        </p:blipFill>
        <p:spPr>
          <a:xfrm>
            <a:off x="258652" y="262759"/>
            <a:ext cx="11503044" cy="62301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224741" y="19759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Calibri"/>
              <a:buNone/>
            </a:pPr>
            <a:r>
              <a:rPr b="1" i="0" lang="en-US" sz="4000" u="none" strike="noStrike">
                <a:solidFill>
                  <a:srgbClr val="000000"/>
                </a:solidFill>
                <a:latin typeface="Calibri"/>
                <a:ea typeface="Calibri"/>
                <a:cs typeface="Calibri"/>
                <a:sym typeface="Calibri"/>
              </a:rPr>
              <a:t>Milestones</a:t>
            </a:r>
            <a:endParaRPr sz="8000">
              <a:latin typeface="Calibri"/>
              <a:ea typeface="Calibri"/>
              <a:cs typeface="Calibri"/>
              <a:sym typeface="Calibri"/>
            </a:endParaRPr>
          </a:p>
        </p:txBody>
      </p:sp>
      <p:sp>
        <p:nvSpPr>
          <p:cNvPr id="141" name="Google Shape;141;p7"/>
          <p:cNvSpPr txBox="1"/>
          <p:nvPr>
            <p:ph idx="1" type="body"/>
          </p:nvPr>
        </p:nvSpPr>
        <p:spPr>
          <a:xfrm>
            <a:off x="185190" y="1523161"/>
            <a:ext cx="11821610" cy="4937055"/>
          </a:xfrm>
          <a:prstGeom prst="rect">
            <a:avLst/>
          </a:prstGeom>
          <a:noFill/>
          <a:ln>
            <a:noFill/>
          </a:ln>
        </p:spPr>
        <p:txBody>
          <a:bodyPr anchorCtr="0" anchor="t" bIns="45700" lIns="91425" spcFirstLastPara="1" rIns="91425" wrap="square" tIns="45700">
            <a:noAutofit/>
          </a:bodyPr>
          <a:lstStyle/>
          <a:p>
            <a:pPr indent="-342900" lvl="0" marL="342900" rtl="0" algn="l">
              <a:lnSpc>
                <a:spcPct val="160000"/>
              </a:lnSpc>
              <a:spcBef>
                <a:spcPts val="0"/>
              </a:spcBef>
              <a:spcAft>
                <a:spcPts val="0"/>
              </a:spcAft>
              <a:buClr>
                <a:srgbClr val="000000"/>
              </a:buClr>
              <a:buSzPts val="2600"/>
              <a:buFont typeface="Play"/>
              <a:buAutoNum type="arabicPeriod"/>
            </a:pPr>
            <a:r>
              <a:rPr b="0" i="0" lang="en-US" sz="2400" u="none" strike="noStrike">
                <a:solidFill>
                  <a:srgbClr val="000000"/>
                </a:solidFill>
                <a:latin typeface="Arial"/>
                <a:ea typeface="Arial"/>
                <a:cs typeface="Arial"/>
                <a:sym typeface="Arial"/>
              </a:rPr>
              <a:t>Collect the database of </a:t>
            </a:r>
            <a:r>
              <a:rPr b="1" i="0" lang="en-US" sz="2400" u="none" strike="noStrike">
                <a:solidFill>
                  <a:srgbClr val="000000"/>
                </a:solidFill>
                <a:latin typeface="Arial"/>
                <a:ea typeface="Arial"/>
                <a:cs typeface="Arial"/>
                <a:sym typeface="Arial"/>
              </a:rPr>
              <a:t>Catalytic Site Atlas</a:t>
            </a:r>
            <a:r>
              <a:rPr b="1" lang="en-US" sz="2400">
                <a:solidFill>
                  <a:srgbClr val="000000"/>
                </a:solidFill>
                <a:latin typeface="Arial"/>
                <a:ea typeface="Arial"/>
                <a:cs typeface="Arial"/>
                <a:sym typeface="Arial"/>
              </a:rPr>
              <a:t> </a:t>
            </a:r>
            <a:r>
              <a:rPr lang="en-US" sz="2400">
                <a:solidFill>
                  <a:srgbClr val="000000"/>
                </a:solidFill>
                <a:latin typeface="Arial"/>
                <a:ea typeface="Arial"/>
                <a:cs typeface="Arial"/>
                <a:sym typeface="Arial"/>
              </a:rPr>
              <a:t>and </a:t>
            </a:r>
            <a:r>
              <a:rPr b="0" i="0" lang="en-US" sz="2400" u="none" strike="noStrike">
                <a:solidFill>
                  <a:srgbClr val="000000"/>
                </a:solidFill>
                <a:latin typeface="Arial"/>
                <a:ea typeface="Arial"/>
                <a:cs typeface="Arial"/>
                <a:sym typeface="Arial"/>
              </a:rPr>
              <a:t>parse it into a training-compatible format.</a:t>
            </a:r>
            <a:endParaRPr sz="2400">
              <a:latin typeface="Arial"/>
              <a:ea typeface="Arial"/>
              <a:cs typeface="Arial"/>
              <a:sym typeface="Arial"/>
            </a:endParaRPr>
          </a:p>
          <a:p>
            <a:pPr indent="-342900" lvl="0" marL="342900" rtl="0" algn="l">
              <a:lnSpc>
                <a:spcPct val="160000"/>
              </a:lnSpc>
              <a:spcBef>
                <a:spcPts val="0"/>
              </a:spcBef>
              <a:spcAft>
                <a:spcPts val="0"/>
              </a:spcAft>
              <a:buClr>
                <a:srgbClr val="000000"/>
              </a:buClr>
              <a:buSzPts val="2600"/>
              <a:buFont typeface="Play"/>
              <a:buAutoNum type="arabicPeriod"/>
            </a:pPr>
            <a:r>
              <a:rPr b="0" i="0" lang="en-US" sz="2400" u="none" strike="noStrike">
                <a:solidFill>
                  <a:srgbClr val="000000"/>
                </a:solidFill>
                <a:latin typeface="Arial"/>
                <a:ea typeface="Arial"/>
                <a:cs typeface="Arial"/>
                <a:sym typeface="Arial"/>
              </a:rPr>
              <a:t>Combine the catalytic dataset with all the amino acids in the relevant proteins and </a:t>
            </a:r>
            <a:r>
              <a:rPr b="1" i="0" lang="en-US" sz="2400" u="none" strike="noStrike">
                <a:solidFill>
                  <a:srgbClr val="000000"/>
                </a:solidFill>
                <a:latin typeface="Arial"/>
                <a:ea typeface="Arial"/>
                <a:cs typeface="Arial"/>
                <a:sym typeface="Arial"/>
              </a:rPr>
              <a:t>create a binary vector according to catalytic/non-catalytic residue.</a:t>
            </a:r>
            <a:endParaRPr sz="2400">
              <a:latin typeface="Arial"/>
              <a:ea typeface="Arial"/>
              <a:cs typeface="Arial"/>
              <a:sym typeface="Arial"/>
            </a:endParaRPr>
          </a:p>
          <a:p>
            <a:pPr indent="-342900" lvl="0" marL="342900" rtl="0" algn="l">
              <a:lnSpc>
                <a:spcPct val="160000"/>
              </a:lnSpc>
              <a:spcBef>
                <a:spcPts val="0"/>
              </a:spcBef>
              <a:spcAft>
                <a:spcPts val="0"/>
              </a:spcAft>
              <a:buClr>
                <a:srgbClr val="000000"/>
              </a:buClr>
              <a:buSzPts val="2600"/>
              <a:buFont typeface="Play"/>
              <a:buAutoNum type="arabicPeriod"/>
            </a:pPr>
            <a:r>
              <a:rPr b="0" i="0" lang="en-US" sz="2400" u="none" strike="noStrike">
                <a:solidFill>
                  <a:srgbClr val="000000"/>
                </a:solidFill>
                <a:latin typeface="Arial"/>
                <a:ea typeface="Arial"/>
                <a:cs typeface="Arial"/>
                <a:sym typeface="Arial"/>
              </a:rPr>
              <a:t>Create a SCC graph based on CATH </a:t>
            </a:r>
            <a:r>
              <a:rPr lang="en-US" sz="2400">
                <a:solidFill>
                  <a:srgbClr val="000000"/>
                </a:solidFill>
                <a:latin typeface="Arial"/>
                <a:ea typeface="Arial"/>
                <a:cs typeface="Arial"/>
                <a:sym typeface="Arial"/>
              </a:rPr>
              <a:t>I</a:t>
            </a:r>
            <a:r>
              <a:rPr b="0" i="0" lang="en-US" sz="2400" u="none" strike="noStrike">
                <a:solidFill>
                  <a:srgbClr val="000000"/>
                </a:solidFill>
                <a:latin typeface="Arial"/>
                <a:ea typeface="Arial"/>
                <a:cs typeface="Arial"/>
                <a:sym typeface="Arial"/>
              </a:rPr>
              <a:t>d, to </a:t>
            </a:r>
            <a:r>
              <a:rPr b="1" i="0" lang="en-US" sz="2400" u="none" strike="noStrike">
                <a:solidFill>
                  <a:srgbClr val="000000"/>
                </a:solidFill>
                <a:latin typeface="Arial"/>
                <a:ea typeface="Arial"/>
                <a:cs typeface="Arial"/>
                <a:sym typeface="Arial"/>
              </a:rPr>
              <a:t>find homology </a:t>
            </a:r>
            <a:r>
              <a:rPr b="0" i="0" lang="en-US" sz="2400" u="none" strike="noStrike">
                <a:solidFill>
                  <a:srgbClr val="000000"/>
                </a:solidFill>
                <a:latin typeface="Arial"/>
                <a:ea typeface="Arial"/>
                <a:cs typeface="Arial"/>
                <a:sym typeface="Arial"/>
              </a:rPr>
              <a:t>between proteins.</a:t>
            </a:r>
            <a:endParaRPr sz="2400">
              <a:latin typeface="Arial"/>
              <a:ea typeface="Arial"/>
              <a:cs typeface="Arial"/>
              <a:sym typeface="Arial"/>
            </a:endParaRPr>
          </a:p>
          <a:p>
            <a:pPr indent="-342900" lvl="0" marL="342900" rtl="0" algn="l">
              <a:lnSpc>
                <a:spcPct val="160000"/>
              </a:lnSpc>
              <a:spcBef>
                <a:spcPts val="0"/>
              </a:spcBef>
              <a:spcAft>
                <a:spcPts val="0"/>
              </a:spcAft>
              <a:buClr>
                <a:srgbClr val="000000"/>
              </a:buClr>
              <a:buSzPts val="2600"/>
              <a:buFont typeface="Play"/>
              <a:buAutoNum type="arabicPeriod"/>
            </a:pPr>
            <a:r>
              <a:rPr b="0" i="0" lang="en-US" sz="2400" u="none" strike="noStrike">
                <a:solidFill>
                  <a:srgbClr val="000000"/>
                </a:solidFill>
                <a:latin typeface="Arial"/>
                <a:ea typeface="Arial"/>
                <a:cs typeface="Arial"/>
                <a:sym typeface="Arial"/>
              </a:rPr>
              <a:t>Split the data into 3 independent groups - </a:t>
            </a:r>
            <a:r>
              <a:rPr b="1" i="0" lang="en-US" sz="2400" u="none" strike="noStrike">
                <a:solidFill>
                  <a:srgbClr val="000000"/>
                </a:solidFill>
                <a:latin typeface="Arial"/>
                <a:ea typeface="Arial"/>
                <a:cs typeface="Arial"/>
                <a:sym typeface="Arial"/>
              </a:rPr>
              <a:t>train, test, and validation.</a:t>
            </a:r>
            <a:br>
              <a:rPr b="0" i="0" lang="en-US" sz="2400" u="none" strike="noStrike">
                <a:solidFill>
                  <a:srgbClr val="000000"/>
                </a:solidFill>
                <a:latin typeface="Arial"/>
                <a:ea typeface="Arial"/>
                <a:cs typeface="Arial"/>
                <a:sym typeface="Arial"/>
              </a:rPr>
            </a:br>
            <a:r>
              <a:rPr i="1" lang="en-US" sz="2400">
                <a:solidFill>
                  <a:srgbClr val="000000"/>
                </a:solidFill>
                <a:latin typeface="Arial"/>
                <a:ea typeface="Arial"/>
                <a:cs typeface="Arial"/>
                <a:sym typeface="Arial"/>
              </a:rPr>
              <a:t>- validation intended to prevent overfitting</a:t>
            </a:r>
            <a:endParaRPr sz="2400">
              <a:latin typeface="Arial"/>
              <a:ea typeface="Arial"/>
              <a:cs typeface="Arial"/>
              <a:sym typeface="Arial"/>
            </a:endParaRPr>
          </a:p>
          <a:p>
            <a:pPr indent="0" lvl="0" marL="0" rtl="0" algn="l">
              <a:lnSpc>
                <a:spcPct val="160000"/>
              </a:lnSpc>
              <a:spcBef>
                <a:spcPts val="1000"/>
              </a:spcBef>
              <a:spcAft>
                <a:spcPts val="0"/>
              </a:spcAft>
              <a:buClr>
                <a:schemeClr val="dk1"/>
              </a:buClr>
              <a:buSzPts val="2800"/>
              <a:buNone/>
            </a:pPr>
            <a:r>
              <a:t/>
            </a:r>
            <a:endParaRPr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idx="1" type="body"/>
          </p:nvPr>
        </p:nvSpPr>
        <p:spPr>
          <a:xfrm>
            <a:off x="5185550" y="1803806"/>
            <a:ext cx="65715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latin typeface="Calibri"/>
                <a:ea typeface="Calibri"/>
                <a:cs typeface="Calibri"/>
                <a:sym typeface="Calibri"/>
              </a:rPr>
              <a:t>1115 proteins</a:t>
            </a:r>
            <a:br>
              <a:rPr lang="en-US" sz="2400">
                <a:latin typeface="Calibri"/>
                <a:ea typeface="Calibri"/>
                <a:cs typeface="Calibri"/>
                <a:sym typeface="Calibri"/>
              </a:rPr>
            </a:br>
            <a:r>
              <a:rPr lang="en-US" sz="2000">
                <a:latin typeface="Calibri"/>
                <a:ea typeface="Calibri"/>
                <a:cs typeface="Calibri"/>
                <a:sym typeface="Calibri"/>
              </a:rPr>
              <a:t>- only chains with catalytic annotation </a:t>
            </a:r>
            <a:endParaRPr/>
          </a:p>
          <a:p>
            <a:pPr indent="-228600" lvl="0" marL="228600" rtl="0" algn="l">
              <a:lnSpc>
                <a:spcPct val="200000"/>
              </a:lnSpc>
              <a:spcBef>
                <a:spcPts val="1000"/>
              </a:spcBef>
              <a:spcAft>
                <a:spcPts val="0"/>
              </a:spcAft>
              <a:buClr>
                <a:schemeClr val="dk1"/>
              </a:buClr>
              <a:buSzPts val="2400"/>
              <a:buChar char="•"/>
            </a:pPr>
            <a:r>
              <a:rPr lang="en-US" sz="2400">
                <a:latin typeface="Calibri"/>
                <a:ea typeface="Calibri"/>
                <a:cs typeface="Calibri"/>
                <a:sym typeface="Calibri"/>
              </a:rPr>
              <a:t>448 components (by CATH Id)</a:t>
            </a:r>
            <a:endParaRPr/>
          </a:p>
          <a:p>
            <a:pPr indent="-228600" lvl="0" marL="228600" rtl="0" algn="l">
              <a:lnSpc>
                <a:spcPct val="200000"/>
              </a:lnSpc>
              <a:spcBef>
                <a:spcPts val="1000"/>
              </a:spcBef>
              <a:spcAft>
                <a:spcPts val="0"/>
              </a:spcAft>
              <a:buClr>
                <a:schemeClr val="dk1"/>
              </a:buClr>
              <a:buSzPts val="2400"/>
              <a:buChar char="•"/>
            </a:pPr>
            <a:r>
              <a:rPr lang="en-US" sz="2400">
                <a:latin typeface="Calibri"/>
                <a:ea typeface="Calibri"/>
                <a:cs typeface="Calibri"/>
                <a:sym typeface="Calibri"/>
              </a:rPr>
              <a:t>Train – 60%, Test – 20%, validation – 20%</a:t>
            </a:r>
            <a:endParaRPr sz="2400">
              <a:latin typeface="Calibri"/>
              <a:ea typeface="Calibri"/>
              <a:cs typeface="Calibri"/>
              <a:sym typeface="Calibri"/>
            </a:endParaRPr>
          </a:p>
        </p:txBody>
      </p:sp>
      <p:pic>
        <p:nvPicPr>
          <p:cNvPr id="148" name="Google Shape;148;p8"/>
          <p:cNvPicPr preferRelativeResize="0"/>
          <p:nvPr/>
        </p:nvPicPr>
        <p:blipFill rotWithShape="1">
          <a:blip r:embed="rId3">
            <a:alphaModFix/>
          </a:blip>
          <a:srcRect b="0" l="0" r="7527" t="0"/>
          <a:stretch/>
        </p:blipFill>
        <p:spPr>
          <a:xfrm>
            <a:off x="287668" y="471065"/>
            <a:ext cx="4382303" cy="6093147"/>
          </a:xfrm>
          <a:prstGeom prst="rect">
            <a:avLst/>
          </a:prstGeom>
          <a:noFill/>
          <a:ln>
            <a:noFill/>
          </a:ln>
          <a:effectLst>
            <a:outerShdw blurRad="292100" rotWithShape="0" algn="tl" dir="2700000" dist="139700">
              <a:srgbClr val="333333">
                <a:alpha val="64705"/>
              </a:srgbClr>
            </a:outerShdw>
          </a:effectLst>
        </p:spPr>
      </p:pic>
      <p:sp>
        <p:nvSpPr>
          <p:cNvPr id="149" name="Google Shape;149;p8"/>
          <p:cNvSpPr txBox="1"/>
          <p:nvPr>
            <p:ph type="title"/>
          </p:nvPr>
        </p:nvSpPr>
        <p:spPr>
          <a:xfrm>
            <a:off x="838200" y="20917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000"/>
              <a:buFont typeface="Calibri"/>
              <a:buNone/>
            </a:pPr>
            <a:r>
              <a:rPr b="1" i="0" lang="en-US" sz="4000" u="none" strike="noStrike">
                <a:solidFill>
                  <a:srgbClr val="000000"/>
                </a:solidFill>
                <a:latin typeface="Calibri"/>
                <a:ea typeface="Calibri"/>
                <a:cs typeface="Calibri"/>
                <a:sym typeface="Calibri"/>
              </a:rPr>
              <a:t>Our Data</a:t>
            </a:r>
            <a:endParaRPr sz="8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Calibri"/>
              <a:buNone/>
            </a:pPr>
            <a:r>
              <a:rPr b="1" i="0" lang="en-US" sz="4000" u="none" strike="noStrike">
                <a:solidFill>
                  <a:srgbClr val="000000"/>
                </a:solidFill>
                <a:latin typeface="Calibri"/>
                <a:ea typeface="Calibri"/>
                <a:cs typeface="Calibri"/>
                <a:sym typeface="Calibri"/>
              </a:rPr>
              <a:t>Milestones</a:t>
            </a:r>
            <a:endParaRPr sz="4000"/>
          </a:p>
        </p:txBody>
      </p:sp>
      <p:sp>
        <p:nvSpPr>
          <p:cNvPr id="156" name="Google Shape;156;p9"/>
          <p:cNvSpPr txBox="1"/>
          <p:nvPr>
            <p:ph idx="1" type="body"/>
          </p:nvPr>
        </p:nvSpPr>
        <p:spPr>
          <a:xfrm>
            <a:off x="838200" y="155582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00000"/>
              </a:buClr>
              <a:buSzPts val="2400"/>
              <a:buNone/>
            </a:pPr>
            <a:r>
              <a:rPr lang="en-US" sz="2400">
                <a:solidFill>
                  <a:srgbClr val="000000"/>
                </a:solidFill>
                <a:latin typeface="Arial"/>
                <a:ea typeface="Arial"/>
                <a:cs typeface="Arial"/>
                <a:sym typeface="Arial"/>
              </a:rPr>
              <a:t>5. Training of the network</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    - we used a pre-train model instead of training it from scratch</a:t>
            </a:r>
            <a:endParaRPr sz="2400">
              <a:latin typeface="Arial"/>
              <a:ea typeface="Arial"/>
              <a:cs typeface="Arial"/>
              <a:sym typeface="Arial"/>
            </a:endParaRPr>
          </a:p>
          <a:p>
            <a:pPr indent="0" lvl="0" marL="0" rtl="0" algn="l">
              <a:lnSpc>
                <a:spcPct val="200000"/>
              </a:lnSpc>
              <a:spcBef>
                <a:spcPts val="1000"/>
              </a:spcBef>
              <a:spcAft>
                <a:spcPts val="0"/>
              </a:spcAft>
              <a:buClr>
                <a:srgbClr val="000000"/>
              </a:buClr>
              <a:buSzPts val="2400"/>
              <a:buNone/>
            </a:pPr>
            <a:r>
              <a:rPr lang="en-US" sz="2400">
                <a:solidFill>
                  <a:srgbClr val="000000"/>
                </a:solidFill>
                <a:latin typeface="Arial"/>
                <a:ea typeface="Arial"/>
                <a:cs typeface="Arial"/>
                <a:sym typeface="Arial"/>
              </a:rPr>
              <a:t>6. Prediction on the test set</a:t>
            </a:r>
            <a:endParaRPr sz="2400">
              <a:latin typeface="Arial"/>
              <a:ea typeface="Arial"/>
              <a:cs typeface="Arial"/>
              <a:sym typeface="Arial"/>
            </a:endParaRPr>
          </a:p>
          <a:p>
            <a:pPr indent="0" lvl="0" marL="0" rtl="0" algn="l">
              <a:lnSpc>
                <a:spcPct val="200000"/>
              </a:lnSpc>
              <a:spcBef>
                <a:spcPts val="1000"/>
              </a:spcBef>
              <a:spcAft>
                <a:spcPts val="0"/>
              </a:spcAft>
              <a:buClr>
                <a:srgbClr val="000000"/>
              </a:buClr>
              <a:buSzPts val="2400"/>
              <a:buNone/>
            </a:pPr>
            <a:r>
              <a:rPr lang="en-US" sz="2400">
                <a:solidFill>
                  <a:srgbClr val="000000"/>
                </a:solidFill>
                <a:latin typeface="Arial"/>
                <a:ea typeface="Arial"/>
                <a:cs typeface="Arial"/>
                <a:sym typeface="Arial"/>
              </a:rPr>
              <a:t>7. Drawing the Precision-recall curve and evaluating the performance</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2024-03-05T20:17:41Z</dcterms:created>
  <dc:creator>sheerofer15@gmail.com</dc:creator>
</cp:coreProperties>
</file>