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1" autoAdjust="0"/>
    <p:restoredTop sz="93319" autoAdjust="0"/>
  </p:normalViewPr>
  <p:slideViewPr>
    <p:cSldViewPr snapToGrid="0">
      <p:cViewPr>
        <p:scale>
          <a:sx n="41" d="100"/>
          <a:sy n="41" d="100"/>
        </p:scale>
        <p:origin x="1770"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684DF2-6E00-4459-BB47-C510EDD237E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5AF30C-2432-41EA-81D6-13391E4C7237}">
      <dgm:prSet/>
      <dgm:spPr/>
      <dgm:t>
        <a:bodyPr/>
        <a:lstStyle/>
        <a:p>
          <a:pPr>
            <a:lnSpc>
              <a:spcPct val="100000"/>
            </a:lnSpc>
          </a:pPr>
          <a:r>
            <a:rPr lang="en-US">
              <a:solidFill>
                <a:schemeClr val="bg1"/>
              </a:solidFill>
            </a:rPr>
            <a:t>Planning: Setting Goals and setting your course of action</a:t>
          </a:r>
        </a:p>
      </dgm:t>
    </dgm:pt>
    <dgm:pt modelId="{1C51EF1D-BB0A-4B28-BACB-42A0ECC646E1}" type="parTrans" cxnId="{125C95B0-9BDE-4E2F-AED7-5B0C99D90BA0}">
      <dgm:prSet/>
      <dgm:spPr/>
      <dgm:t>
        <a:bodyPr/>
        <a:lstStyle/>
        <a:p>
          <a:endParaRPr lang="en-US"/>
        </a:p>
      </dgm:t>
    </dgm:pt>
    <dgm:pt modelId="{26BD14ED-738A-47AE-B5D9-4CCCEF62441A}" type="sibTrans" cxnId="{125C95B0-9BDE-4E2F-AED7-5B0C99D90BA0}">
      <dgm:prSet/>
      <dgm:spPr/>
      <dgm:t>
        <a:bodyPr/>
        <a:lstStyle/>
        <a:p>
          <a:endParaRPr lang="en-US"/>
        </a:p>
      </dgm:t>
    </dgm:pt>
    <dgm:pt modelId="{9C9D36FF-4D22-40E5-9733-3F96A610E869}">
      <dgm:prSet/>
      <dgm:spPr/>
      <dgm:t>
        <a:bodyPr/>
        <a:lstStyle/>
        <a:p>
          <a:pPr>
            <a:lnSpc>
              <a:spcPct val="100000"/>
            </a:lnSpc>
          </a:pPr>
          <a:r>
            <a:rPr lang="en-US">
              <a:solidFill>
                <a:schemeClr val="bg1"/>
              </a:solidFill>
            </a:rPr>
            <a:t>Organizing: Adding structure and making decisions</a:t>
          </a:r>
        </a:p>
      </dgm:t>
    </dgm:pt>
    <dgm:pt modelId="{318001F4-B3CD-449B-A286-C96B107C61F6}" type="parTrans" cxnId="{92E7AF02-CF55-4239-BFF5-CA959A0045B5}">
      <dgm:prSet/>
      <dgm:spPr/>
      <dgm:t>
        <a:bodyPr/>
        <a:lstStyle/>
        <a:p>
          <a:endParaRPr lang="en-US"/>
        </a:p>
      </dgm:t>
    </dgm:pt>
    <dgm:pt modelId="{C1D6A3EE-528F-4E18-BA3D-A5601A284617}" type="sibTrans" cxnId="{92E7AF02-CF55-4239-BFF5-CA959A0045B5}">
      <dgm:prSet/>
      <dgm:spPr/>
      <dgm:t>
        <a:bodyPr/>
        <a:lstStyle/>
        <a:p>
          <a:endParaRPr lang="en-US"/>
        </a:p>
      </dgm:t>
    </dgm:pt>
    <dgm:pt modelId="{353B11A4-D5F0-4497-AE74-935A3E2737E6}">
      <dgm:prSet/>
      <dgm:spPr/>
      <dgm:t>
        <a:bodyPr/>
        <a:lstStyle/>
        <a:p>
          <a:pPr>
            <a:lnSpc>
              <a:spcPct val="100000"/>
            </a:lnSpc>
          </a:pPr>
          <a:r>
            <a:rPr lang="en-US">
              <a:solidFill>
                <a:schemeClr val="bg1"/>
              </a:solidFill>
            </a:rPr>
            <a:t>Leading: Influences that will inspire employees.</a:t>
          </a:r>
        </a:p>
      </dgm:t>
    </dgm:pt>
    <dgm:pt modelId="{498D3B09-B816-4D87-8202-747CFD585989}" type="parTrans" cxnId="{A7CB0547-8606-4900-93CB-FA5228B3B324}">
      <dgm:prSet/>
      <dgm:spPr/>
      <dgm:t>
        <a:bodyPr/>
        <a:lstStyle/>
        <a:p>
          <a:endParaRPr lang="en-US"/>
        </a:p>
      </dgm:t>
    </dgm:pt>
    <dgm:pt modelId="{BB46F41D-32B0-4376-BB68-C96C7C5E1786}" type="sibTrans" cxnId="{A7CB0547-8606-4900-93CB-FA5228B3B324}">
      <dgm:prSet/>
      <dgm:spPr/>
      <dgm:t>
        <a:bodyPr/>
        <a:lstStyle/>
        <a:p>
          <a:endParaRPr lang="en-US"/>
        </a:p>
      </dgm:t>
    </dgm:pt>
    <dgm:pt modelId="{4FF1FE6E-BBE9-49DA-9FF0-622F7F4A6D0D}">
      <dgm:prSet/>
      <dgm:spPr/>
      <dgm:t>
        <a:bodyPr/>
        <a:lstStyle/>
        <a:p>
          <a:pPr>
            <a:lnSpc>
              <a:spcPct val="100000"/>
            </a:lnSpc>
          </a:pPr>
          <a:r>
            <a:rPr lang="en-US">
              <a:solidFill>
                <a:schemeClr val="bg1"/>
              </a:solidFill>
            </a:rPr>
            <a:t>Controlling: making sure standards are being meet and taking action to correct steps if needed.</a:t>
          </a:r>
        </a:p>
      </dgm:t>
    </dgm:pt>
    <dgm:pt modelId="{8017D5A8-6380-412F-AFA7-99BD1D33A9AB}" type="parTrans" cxnId="{58C183B6-90AF-4AEA-AC60-73D620466E92}">
      <dgm:prSet/>
      <dgm:spPr/>
      <dgm:t>
        <a:bodyPr/>
        <a:lstStyle/>
        <a:p>
          <a:endParaRPr lang="en-US"/>
        </a:p>
      </dgm:t>
    </dgm:pt>
    <dgm:pt modelId="{FCE2ED58-457D-429E-92A8-36A1276DF888}" type="sibTrans" cxnId="{58C183B6-90AF-4AEA-AC60-73D620466E92}">
      <dgm:prSet/>
      <dgm:spPr/>
      <dgm:t>
        <a:bodyPr/>
        <a:lstStyle/>
        <a:p>
          <a:endParaRPr lang="en-US"/>
        </a:p>
      </dgm:t>
    </dgm:pt>
    <dgm:pt modelId="{95A52AC0-BC66-4760-9870-2C74453B6600}" type="pres">
      <dgm:prSet presAssocID="{0C684DF2-6E00-4459-BB47-C510EDD237E2}" presName="root" presStyleCnt="0">
        <dgm:presLayoutVars>
          <dgm:dir/>
          <dgm:resizeHandles val="exact"/>
        </dgm:presLayoutVars>
      </dgm:prSet>
      <dgm:spPr/>
    </dgm:pt>
    <dgm:pt modelId="{1164C206-0DBB-4216-A30C-E2A3681BEE6E}" type="pres">
      <dgm:prSet presAssocID="{EF5AF30C-2432-41EA-81D6-13391E4C7237}" presName="compNode" presStyleCnt="0"/>
      <dgm:spPr/>
    </dgm:pt>
    <dgm:pt modelId="{4CAFB536-BD38-4B11-8EFA-ACFAA1AEF101}" type="pres">
      <dgm:prSet presAssocID="{EF5AF30C-2432-41EA-81D6-13391E4C7237}" presName="bgRect" presStyleLbl="bgShp" presStyleIdx="0" presStyleCnt="4"/>
      <dgm:spPr/>
    </dgm:pt>
    <dgm:pt modelId="{8A50A506-7856-4E8C-90DF-0E5A6BBB1867}" type="pres">
      <dgm:prSet presAssocID="{EF5AF30C-2432-41EA-81D6-13391E4C72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5B448D3A-493C-41C7-9AF9-1399DE69520B}" type="pres">
      <dgm:prSet presAssocID="{EF5AF30C-2432-41EA-81D6-13391E4C7237}" presName="spaceRect" presStyleCnt="0"/>
      <dgm:spPr/>
    </dgm:pt>
    <dgm:pt modelId="{37E4B58F-4557-4740-A15C-FCD4DA098DB4}" type="pres">
      <dgm:prSet presAssocID="{EF5AF30C-2432-41EA-81D6-13391E4C7237}" presName="parTx" presStyleLbl="revTx" presStyleIdx="0" presStyleCnt="4">
        <dgm:presLayoutVars>
          <dgm:chMax val="0"/>
          <dgm:chPref val="0"/>
        </dgm:presLayoutVars>
      </dgm:prSet>
      <dgm:spPr/>
    </dgm:pt>
    <dgm:pt modelId="{8A11A4A8-11D3-44A6-946D-2605507BDD8B}" type="pres">
      <dgm:prSet presAssocID="{26BD14ED-738A-47AE-B5D9-4CCCEF62441A}" presName="sibTrans" presStyleCnt="0"/>
      <dgm:spPr/>
    </dgm:pt>
    <dgm:pt modelId="{48DCF31D-30A2-4232-96FB-A82FEB3FCF37}" type="pres">
      <dgm:prSet presAssocID="{9C9D36FF-4D22-40E5-9733-3F96A610E869}" presName="compNode" presStyleCnt="0"/>
      <dgm:spPr/>
    </dgm:pt>
    <dgm:pt modelId="{107093C8-B64F-462F-A4C7-AEA651D25E38}" type="pres">
      <dgm:prSet presAssocID="{9C9D36FF-4D22-40E5-9733-3F96A610E869}" presName="bgRect" presStyleLbl="bgShp" presStyleIdx="1" presStyleCnt="4"/>
      <dgm:spPr/>
    </dgm:pt>
    <dgm:pt modelId="{8FCAE90B-B83E-4253-90FB-D5456DEA6E96}" type="pres">
      <dgm:prSet presAssocID="{9C9D36FF-4D22-40E5-9733-3F96A610E86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99FDAC97-D059-4932-B743-E8856388D753}" type="pres">
      <dgm:prSet presAssocID="{9C9D36FF-4D22-40E5-9733-3F96A610E869}" presName="spaceRect" presStyleCnt="0"/>
      <dgm:spPr/>
    </dgm:pt>
    <dgm:pt modelId="{BEB1625F-EDB2-4552-9365-20820E0F0A6A}" type="pres">
      <dgm:prSet presAssocID="{9C9D36FF-4D22-40E5-9733-3F96A610E869}" presName="parTx" presStyleLbl="revTx" presStyleIdx="1" presStyleCnt="4">
        <dgm:presLayoutVars>
          <dgm:chMax val="0"/>
          <dgm:chPref val="0"/>
        </dgm:presLayoutVars>
      </dgm:prSet>
      <dgm:spPr/>
    </dgm:pt>
    <dgm:pt modelId="{FA969768-518A-4939-BF2F-AD2B54F5A99B}" type="pres">
      <dgm:prSet presAssocID="{C1D6A3EE-528F-4E18-BA3D-A5601A284617}" presName="sibTrans" presStyleCnt="0"/>
      <dgm:spPr/>
    </dgm:pt>
    <dgm:pt modelId="{9E076011-A1FB-4D27-9829-CDBC4CFC49CB}" type="pres">
      <dgm:prSet presAssocID="{353B11A4-D5F0-4497-AE74-935A3E2737E6}" presName="compNode" presStyleCnt="0"/>
      <dgm:spPr/>
    </dgm:pt>
    <dgm:pt modelId="{D9DC274D-0CA2-49B1-B344-3A30B04B03F3}" type="pres">
      <dgm:prSet presAssocID="{353B11A4-D5F0-4497-AE74-935A3E2737E6}" presName="bgRect" presStyleLbl="bgShp" presStyleIdx="2" presStyleCnt="4"/>
      <dgm:spPr/>
    </dgm:pt>
    <dgm:pt modelId="{A01580CA-A59C-40EF-A19B-A2BCC9DF05AA}" type="pres">
      <dgm:prSet presAssocID="{353B11A4-D5F0-4497-AE74-935A3E2737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nce"/>
        </a:ext>
      </dgm:extLst>
    </dgm:pt>
    <dgm:pt modelId="{BA6F5513-BCA5-4584-A699-1C50E0BBF92E}" type="pres">
      <dgm:prSet presAssocID="{353B11A4-D5F0-4497-AE74-935A3E2737E6}" presName="spaceRect" presStyleCnt="0"/>
      <dgm:spPr/>
    </dgm:pt>
    <dgm:pt modelId="{EA316F9D-094F-4E62-B33A-E710EAF69AFB}" type="pres">
      <dgm:prSet presAssocID="{353B11A4-D5F0-4497-AE74-935A3E2737E6}" presName="parTx" presStyleLbl="revTx" presStyleIdx="2" presStyleCnt="4">
        <dgm:presLayoutVars>
          <dgm:chMax val="0"/>
          <dgm:chPref val="0"/>
        </dgm:presLayoutVars>
      </dgm:prSet>
      <dgm:spPr/>
    </dgm:pt>
    <dgm:pt modelId="{D89E13DA-B4A4-4033-B238-74AABCD8B951}" type="pres">
      <dgm:prSet presAssocID="{BB46F41D-32B0-4376-BB68-C96C7C5E1786}" presName="sibTrans" presStyleCnt="0"/>
      <dgm:spPr/>
    </dgm:pt>
    <dgm:pt modelId="{4B81461A-3052-438F-8C21-96A0CCC3AC0D}" type="pres">
      <dgm:prSet presAssocID="{4FF1FE6E-BBE9-49DA-9FF0-622F7F4A6D0D}" presName="compNode" presStyleCnt="0"/>
      <dgm:spPr/>
    </dgm:pt>
    <dgm:pt modelId="{B2876CD8-52D4-498E-AD39-C5EB0FB0E5C8}" type="pres">
      <dgm:prSet presAssocID="{4FF1FE6E-BBE9-49DA-9FF0-622F7F4A6D0D}" presName="bgRect" presStyleLbl="bgShp" presStyleIdx="3" presStyleCnt="4"/>
      <dgm:spPr/>
    </dgm:pt>
    <dgm:pt modelId="{0DC2833B-5D18-48B6-9224-8E91A6AE134D}" type="pres">
      <dgm:prSet presAssocID="{4FF1FE6E-BBE9-49DA-9FF0-622F7F4A6D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book"/>
        </a:ext>
      </dgm:extLst>
    </dgm:pt>
    <dgm:pt modelId="{81088E4B-6573-4925-B67C-975F2DECE63E}" type="pres">
      <dgm:prSet presAssocID="{4FF1FE6E-BBE9-49DA-9FF0-622F7F4A6D0D}" presName="spaceRect" presStyleCnt="0"/>
      <dgm:spPr/>
    </dgm:pt>
    <dgm:pt modelId="{C5A0CAE7-7C3D-4196-A585-169C85398DCA}" type="pres">
      <dgm:prSet presAssocID="{4FF1FE6E-BBE9-49DA-9FF0-622F7F4A6D0D}" presName="parTx" presStyleLbl="revTx" presStyleIdx="3" presStyleCnt="4">
        <dgm:presLayoutVars>
          <dgm:chMax val="0"/>
          <dgm:chPref val="0"/>
        </dgm:presLayoutVars>
      </dgm:prSet>
      <dgm:spPr/>
    </dgm:pt>
  </dgm:ptLst>
  <dgm:cxnLst>
    <dgm:cxn modelId="{92E7AF02-CF55-4239-BFF5-CA959A0045B5}" srcId="{0C684DF2-6E00-4459-BB47-C510EDD237E2}" destId="{9C9D36FF-4D22-40E5-9733-3F96A610E869}" srcOrd="1" destOrd="0" parTransId="{318001F4-B3CD-449B-A286-C96B107C61F6}" sibTransId="{C1D6A3EE-528F-4E18-BA3D-A5601A284617}"/>
    <dgm:cxn modelId="{FAAAD720-93F1-44AF-BD85-74EE82D6BA28}" type="presOf" srcId="{EF5AF30C-2432-41EA-81D6-13391E4C7237}" destId="{37E4B58F-4557-4740-A15C-FCD4DA098DB4}" srcOrd="0" destOrd="0" presId="urn:microsoft.com/office/officeart/2018/2/layout/IconVerticalSolidList"/>
    <dgm:cxn modelId="{89D5F961-AF14-4D5D-821D-B6E540F354FE}" type="presOf" srcId="{0C684DF2-6E00-4459-BB47-C510EDD237E2}" destId="{95A52AC0-BC66-4760-9870-2C74453B6600}" srcOrd="0" destOrd="0" presId="urn:microsoft.com/office/officeart/2018/2/layout/IconVerticalSolidList"/>
    <dgm:cxn modelId="{53A21C44-1179-4D0C-825E-F28164849DAB}" type="presOf" srcId="{9C9D36FF-4D22-40E5-9733-3F96A610E869}" destId="{BEB1625F-EDB2-4552-9365-20820E0F0A6A}" srcOrd="0" destOrd="0" presId="urn:microsoft.com/office/officeart/2018/2/layout/IconVerticalSolidList"/>
    <dgm:cxn modelId="{A7CB0547-8606-4900-93CB-FA5228B3B324}" srcId="{0C684DF2-6E00-4459-BB47-C510EDD237E2}" destId="{353B11A4-D5F0-4497-AE74-935A3E2737E6}" srcOrd="2" destOrd="0" parTransId="{498D3B09-B816-4D87-8202-747CFD585989}" sibTransId="{BB46F41D-32B0-4376-BB68-C96C7C5E1786}"/>
    <dgm:cxn modelId="{125C95B0-9BDE-4E2F-AED7-5B0C99D90BA0}" srcId="{0C684DF2-6E00-4459-BB47-C510EDD237E2}" destId="{EF5AF30C-2432-41EA-81D6-13391E4C7237}" srcOrd="0" destOrd="0" parTransId="{1C51EF1D-BB0A-4B28-BACB-42A0ECC646E1}" sibTransId="{26BD14ED-738A-47AE-B5D9-4CCCEF62441A}"/>
    <dgm:cxn modelId="{58C183B6-90AF-4AEA-AC60-73D620466E92}" srcId="{0C684DF2-6E00-4459-BB47-C510EDD237E2}" destId="{4FF1FE6E-BBE9-49DA-9FF0-622F7F4A6D0D}" srcOrd="3" destOrd="0" parTransId="{8017D5A8-6380-412F-AFA7-99BD1D33A9AB}" sibTransId="{FCE2ED58-457D-429E-92A8-36A1276DF888}"/>
    <dgm:cxn modelId="{D25A4AF5-DB8C-4DF6-9B13-60961D759B48}" type="presOf" srcId="{353B11A4-D5F0-4497-AE74-935A3E2737E6}" destId="{EA316F9D-094F-4E62-B33A-E710EAF69AFB}" srcOrd="0" destOrd="0" presId="urn:microsoft.com/office/officeart/2018/2/layout/IconVerticalSolidList"/>
    <dgm:cxn modelId="{E3F4F5FA-E2EE-41FF-B717-3CB2EFD5C44E}" type="presOf" srcId="{4FF1FE6E-BBE9-49DA-9FF0-622F7F4A6D0D}" destId="{C5A0CAE7-7C3D-4196-A585-169C85398DCA}" srcOrd="0" destOrd="0" presId="urn:microsoft.com/office/officeart/2018/2/layout/IconVerticalSolidList"/>
    <dgm:cxn modelId="{9B3E164D-7528-4690-8FA3-0FD0E5A61823}" type="presParOf" srcId="{95A52AC0-BC66-4760-9870-2C74453B6600}" destId="{1164C206-0DBB-4216-A30C-E2A3681BEE6E}" srcOrd="0" destOrd="0" presId="urn:microsoft.com/office/officeart/2018/2/layout/IconVerticalSolidList"/>
    <dgm:cxn modelId="{A34A33BF-5943-4699-83DF-6860B1BE67C2}" type="presParOf" srcId="{1164C206-0DBB-4216-A30C-E2A3681BEE6E}" destId="{4CAFB536-BD38-4B11-8EFA-ACFAA1AEF101}" srcOrd="0" destOrd="0" presId="urn:microsoft.com/office/officeart/2018/2/layout/IconVerticalSolidList"/>
    <dgm:cxn modelId="{57913CE7-F658-4E8C-B0CD-06E0DC935E93}" type="presParOf" srcId="{1164C206-0DBB-4216-A30C-E2A3681BEE6E}" destId="{8A50A506-7856-4E8C-90DF-0E5A6BBB1867}" srcOrd="1" destOrd="0" presId="urn:microsoft.com/office/officeart/2018/2/layout/IconVerticalSolidList"/>
    <dgm:cxn modelId="{89A99895-E44E-4918-A94D-B538CF3F885D}" type="presParOf" srcId="{1164C206-0DBB-4216-A30C-E2A3681BEE6E}" destId="{5B448D3A-493C-41C7-9AF9-1399DE69520B}" srcOrd="2" destOrd="0" presId="urn:microsoft.com/office/officeart/2018/2/layout/IconVerticalSolidList"/>
    <dgm:cxn modelId="{D1D9B483-6AB3-4316-8611-5C059C11EF5D}" type="presParOf" srcId="{1164C206-0DBB-4216-A30C-E2A3681BEE6E}" destId="{37E4B58F-4557-4740-A15C-FCD4DA098DB4}" srcOrd="3" destOrd="0" presId="urn:microsoft.com/office/officeart/2018/2/layout/IconVerticalSolidList"/>
    <dgm:cxn modelId="{D3302BD5-AB16-4DE6-B416-2719DF4441EA}" type="presParOf" srcId="{95A52AC0-BC66-4760-9870-2C74453B6600}" destId="{8A11A4A8-11D3-44A6-946D-2605507BDD8B}" srcOrd="1" destOrd="0" presId="urn:microsoft.com/office/officeart/2018/2/layout/IconVerticalSolidList"/>
    <dgm:cxn modelId="{A5B1687F-F783-48BA-9352-F0096C0D1702}" type="presParOf" srcId="{95A52AC0-BC66-4760-9870-2C74453B6600}" destId="{48DCF31D-30A2-4232-96FB-A82FEB3FCF37}" srcOrd="2" destOrd="0" presId="urn:microsoft.com/office/officeart/2018/2/layout/IconVerticalSolidList"/>
    <dgm:cxn modelId="{BECBF23A-18CA-48FC-8F97-4722B93F6E1F}" type="presParOf" srcId="{48DCF31D-30A2-4232-96FB-A82FEB3FCF37}" destId="{107093C8-B64F-462F-A4C7-AEA651D25E38}" srcOrd="0" destOrd="0" presId="urn:microsoft.com/office/officeart/2018/2/layout/IconVerticalSolidList"/>
    <dgm:cxn modelId="{C985A3C0-506A-4245-8FD5-987347EFB8F6}" type="presParOf" srcId="{48DCF31D-30A2-4232-96FB-A82FEB3FCF37}" destId="{8FCAE90B-B83E-4253-90FB-D5456DEA6E96}" srcOrd="1" destOrd="0" presId="urn:microsoft.com/office/officeart/2018/2/layout/IconVerticalSolidList"/>
    <dgm:cxn modelId="{4EE5B875-21BC-4CBA-AEC8-646BE3320E0F}" type="presParOf" srcId="{48DCF31D-30A2-4232-96FB-A82FEB3FCF37}" destId="{99FDAC97-D059-4932-B743-E8856388D753}" srcOrd="2" destOrd="0" presId="urn:microsoft.com/office/officeart/2018/2/layout/IconVerticalSolidList"/>
    <dgm:cxn modelId="{9C26D7F7-26D9-4E50-B214-533BB670657A}" type="presParOf" srcId="{48DCF31D-30A2-4232-96FB-A82FEB3FCF37}" destId="{BEB1625F-EDB2-4552-9365-20820E0F0A6A}" srcOrd="3" destOrd="0" presId="urn:microsoft.com/office/officeart/2018/2/layout/IconVerticalSolidList"/>
    <dgm:cxn modelId="{E1323E9C-9CDC-4B51-8E51-192D91EFAF58}" type="presParOf" srcId="{95A52AC0-BC66-4760-9870-2C74453B6600}" destId="{FA969768-518A-4939-BF2F-AD2B54F5A99B}" srcOrd="3" destOrd="0" presId="urn:microsoft.com/office/officeart/2018/2/layout/IconVerticalSolidList"/>
    <dgm:cxn modelId="{CE80E339-A556-4B7D-8245-ECC6EBB71B73}" type="presParOf" srcId="{95A52AC0-BC66-4760-9870-2C74453B6600}" destId="{9E076011-A1FB-4D27-9829-CDBC4CFC49CB}" srcOrd="4" destOrd="0" presId="urn:microsoft.com/office/officeart/2018/2/layout/IconVerticalSolidList"/>
    <dgm:cxn modelId="{07EB14FE-C1A4-47D7-98B7-B1A9D19E682D}" type="presParOf" srcId="{9E076011-A1FB-4D27-9829-CDBC4CFC49CB}" destId="{D9DC274D-0CA2-49B1-B344-3A30B04B03F3}" srcOrd="0" destOrd="0" presId="urn:microsoft.com/office/officeart/2018/2/layout/IconVerticalSolidList"/>
    <dgm:cxn modelId="{47C5E1FA-90C4-4588-9E87-9CA46B6F565A}" type="presParOf" srcId="{9E076011-A1FB-4D27-9829-CDBC4CFC49CB}" destId="{A01580CA-A59C-40EF-A19B-A2BCC9DF05AA}" srcOrd="1" destOrd="0" presId="urn:microsoft.com/office/officeart/2018/2/layout/IconVerticalSolidList"/>
    <dgm:cxn modelId="{25A8FE73-19C0-47D8-9A5E-0E2C6EE4D4CC}" type="presParOf" srcId="{9E076011-A1FB-4D27-9829-CDBC4CFC49CB}" destId="{BA6F5513-BCA5-4584-A699-1C50E0BBF92E}" srcOrd="2" destOrd="0" presId="urn:microsoft.com/office/officeart/2018/2/layout/IconVerticalSolidList"/>
    <dgm:cxn modelId="{240933C2-9E63-4051-925F-DD55DD1504DB}" type="presParOf" srcId="{9E076011-A1FB-4D27-9829-CDBC4CFC49CB}" destId="{EA316F9D-094F-4E62-B33A-E710EAF69AFB}" srcOrd="3" destOrd="0" presId="urn:microsoft.com/office/officeart/2018/2/layout/IconVerticalSolidList"/>
    <dgm:cxn modelId="{C89DFA14-B1CA-428D-8EB6-F9FA0F12E29A}" type="presParOf" srcId="{95A52AC0-BC66-4760-9870-2C74453B6600}" destId="{D89E13DA-B4A4-4033-B238-74AABCD8B951}" srcOrd="5" destOrd="0" presId="urn:microsoft.com/office/officeart/2018/2/layout/IconVerticalSolidList"/>
    <dgm:cxn modelId="{CF91F56F-B1CD-495F-93EF-06E0786C9516}" type="presParOf" srcId="{95A52AC0-BC66-4760-9870-2C74453B6600}" destId="{4B81461A-3052-438F-8C21-96A0CCC3AC0D}" srcOrd="6" destOrd="0" presId="urn:microsoft.com/office/officeart/2018/2/layout/IconVerticalSolidList"/>
    <dgm:cxn modelId="{F7B9D321-7A4A-48AB-93BB-05FF1093EFDC}" type="presParOf" srcId="{4B81461A-3052-438F-8C21-96A0CCC3AC0D}" destId="{B2876CD8-52D4-498E-AD39-C5EB0FB0E5C8}" srcOrd="0" destOrd="0" presId="urn:microsoft.com/office/officeart/2018/2/layout/IconVerticalSolidList"/>
    <dgm:cxn modelId="{D5D6C2D1-CB79-4E7E-9F0D-39B0958D8F12}" type="presParOf" srcId="{4B81461A-3052-438F-8C21-96A0CCC3AC0D}" destId="{0DC2833B-5D18-48B6-9224-8E91A6AE134D}" srcOrd="1" destOrd="0" presId="urn:microsoft.com/office/officeart/2018/2/layout/IconVerticalSolidList"/>
    <dgm:cxn modelId="{3EAE3F36-18BD-4962-8211-309B9DC94C97}" type="presParOf" srcId="{4B81461A-3052-438F-8C21-96A0CCC3AC0D}" destId="{81088E4B-6573-4925-B67C-975F2DECE63E}" srcOrd="2" destOrd="0" presId="urn:microsoft.com/office/officeart/2018/2/layout/IconVerticalSolidList"/>
    <dgm:cxn modelId="{3542808F-29A5-4C70-B4AB-927C88EAB5EF}" type="presParOf" srcId="{4B81461A-3052-438F-8C21-96A0CCC3AC0D}" destId="{C5A0CAE7-7C3D-4196-A585-169C85398D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FB536-BD38-4B11-8EFA-ACFAA1AEF101}">
      <dsp:nvSpPr>
        <dsp:cNvPr id="0" name=""/>
        <dsp:cNvSpPr/>
      </dsp:nvSpPr>
      <dsp:spPr>
        <a:xfrm>
          <a:off x="0" y="2150"/>
          <a:ext cx="5943600" cy="1089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0A506-7856-4E8C-90DF-0E5A6BBB1867}">
      <dsp:nvSpPr>
        <dsp:cNvPr id="0" name=""/>
        <dsp:cNvSpPr/>
      </dsp:nvSpPr>
      <dsp:spPr>
        <a:xfrm>
          <a:off x="329712" y="247391"/>
          <a:ext cx="599476" cy="599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E4B58F-4557-4740-A15C-FCD4DA098DB4}">
      <dsp:nvSpPr>
        <dsp:cNvPr id="0" name=""/>
        <dsp:cNvSpPr/>
      </dsp:nvSpPr>
      <dsp:spPr>
        <a:xfrm>
          <a:off x="1258901" y="2150"/>
          <a:ext cx="4684698"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bg1"/>
              </a:solidFill>
            </a:rPr>
            <a:t>Planning: Setting Goals and setting your course of action</a:t>
          </a:r>
        </a:p>
      </dsp:txBody>
      <dsp:txXfrm>
        <a:off x="1258901" y="2150"/>
        <a:ext cx="4684698" cy="1089957"/>
      </dsp:txXfrm>
    </dsp:sp>
    <dsp:sp modelId="{107093C8-B64F-462F-A4C7-AEA651D25E38}">
      <dsp:nvSpPr>
        <dsp:cNvPr id="0" name=""/>
        <dsp:cNvSpPr/>
      </dsp:nvSpPr>
      <dsp:spPr>
        <a:xfrm>
          <a:off x="0" y="1364597"/>
          <a:ext cx="5943600" cy="1089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AE90B-B83E-4253-90FB-D5456DEA6E96}">
      <dsp:nvSpPr>
        <dsp:cNvPr id="0" name=""/>
        <dsp:cNvSpPr/>
      </dsp:nvSpPr>
      <dsp:spPr>
        <a:xfrm>
          <a:off x="329712" y="1609838"/>
          <a:ext cx="599476" cy="599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B1625F-EDB2-4552-9365-20820E0F0A6A}">
      <dsp:nvSpPr>
        <dsp:cNvPr id="0" name=""/>
        <dsp:cNvSpPr/>
      </dsp:nvSpPr>
      <dsp:spPr>
        <a:xfrm>
          <a:off x="1258901" y="1364597"/>
          <a:ext cx="4684698"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bg1"/>
              </a:solidFill>
            </a:rPr>
            <a:t>Organizing: Adding structure and making decisions</a:t>
          </a:r>
        </a:p>
      </dsp:txBody>
      <dsp:txXfrm>
        <a:off x="1258901" y="1364597"/>
        <a:ext cx="4684698" cy="1089957"/>
      </dsp:txXfrm>
    </dsp:sp>
    <dsp:sp modelId="{D9DC274D-0CA2-49B1-B344-3A30B04B03F3}">
      <dsp:nvSpPr>
        <dsp:cNvPr id="0" name=""/>
        <dsp:cNvSpPr/>
      </dsp:nvSpPr>
      <dsp:spPr>
        <a:xfrm>
          <a:off x="0" y="2727044"/>
          <a:ext cx="5943600" cy="1089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580CA-A59C-40EF-A19B-A2BCC9DF05AA}">
      <dsp:nvSpPr>
        <dsp:cNvPr id="0" name=""/>
        <dsp:cNvSpPr/>
      </dsp:nvSpPr>
      <dsp:spPr>
        <a:xfrm>
          <a:off x="329712" y="2972285"/>
          <a:ext cx="599476" cy="599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316F9D-094F-4E62-B33A-E710EAF69AFB}">
      <dsp:nvSpPr>
        <dsp:cNvPr id="0" name=""/>
        <dsp:cNvSpPr/>
      </dsp:nvSpPr>
      <dsp:spPr>
        <a:xfrm>
          <a:off x="1258901" y="2727044"/>
          <a:ext cx="4684698"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bg1"/>
              </a:solidFill>
            </a:rPr>
            <a:t>Leading: Influences that will inspire employees.</a:t>
          </a:r>
        </a:p>
      </dsp:txBody>
      <dsp:txXfrm>
        <a:off x="1258901" y="2727044"/>
        <a:ext cx="4684698" cy="1089957"/>
      </dsp:txXfrm>
    </dsp:sp>
    <dsp:sp modelId="{B2876CD8-52D4-498E-AD39-C5EB0FB0E5C8}">
      <dsp:nvSpPr>
        <dsp:cNvPr id="0" name=""/>
        <dsp:cNvSpPr/>
      </dsp:nvSpPr>
      <dsp:spPr>
        <a:xfrm>
          <a:off x="0" y="4089491"/>
          <a:ext cx="5943600" cy="1089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C2833B-5D18-48B6-9224-8E91A6AE134D}">
      <dsp:nvSpPr>
        <dsp:cNvPr id="0" name=""/>
        <dsp:cNvSpPr/>
      </dsp:nvSpPr>
      <dsp:spPr>
        <a:xfrm>
          <a:off x="329712" y="4334732"/>
          <a:ext cx="599476" cy="599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0CAE7-7C3D-4196-A585-169C85398DCA}">
      <dsp:nvSpPr>
        <dsp:cNvPr id="0" name=""/>
        <dsp:cNvSpPr/>
      </dsp:nvSpPr>
      <dsp:spPr>
        <a:xfrm>
          <a:off x="1258901" y="4089491"/>
          <a:ext cx="4684698"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800100">
            <a:lnSpc>
              <a:spcPct val="100000"/>
            </a:lnSpc>
            <a:spcBef>
              <a:spcPct val="0"/>
            </a:spcBef>
            <a:spcAft>
              <a:spcPct val="35000"/>
            </a:spcAft>
            <a:buNone/>
          </a:pPr>
          <a:r>
            <a:rPr lang="en-US" sz="1800" kern="1200">
              <a:solidFill>
                <a:schemeClr val="bg1"/>
              </a:solidFill>
            </a:rPr>
            <a:t>Controlling: making sure standards are being meet and taking action to correct steps if needed.</a:t>
          </a:r>
        </a:p>
      </dsp:txBody>
      <dsp:txXfrm>
        <a:off x="1258901" y="4089491"/>
        <a:ext cx="4684698" cy="10899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14F8E-215B-4242-B734-325D9D59BE2C}"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08640-C467-4A39-AA77-0E94D66D64D7}" type="slidenum">
              <a:rPr lang="en-US" smtClean="0"/>
              <a:t>‹#›</a:t>
            </a:fld>
            <a:endParaRPr lang="en-US"/>
          </a:p>
        </p:txBody>
      </p:sp>
    </p:spTree>
    <p:extLst>
      <p:ext uri="{BB962C8B-B14F-4D97-AF65-F5344CB8AC3E}">
        <p14:creationId xmlns:p14="http://schemas.microsoft.com/office/powerpoint/2010/main" val="145418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208640-C467-4A39-AA77-0E94D66D64D7}" type="slidenum">
              <a:rPr lang="en-US" smtClean="0"/>
              <a:t>3</a:t>
            </a:fld>
            <a:endParaRPr lang="en-US"/>
          </a:p>
        </p:txBody>
      </p:sp>
    </p:spTree>
    <p:extLst>
      <p:ext uri="{BB962C8B-B14F-4D97-AF65-F5344CB8AC3E}">
        <p14:creationId xmlns:p14="http://schemas.microsoft.com/office/powerpoint/2010/main" val="402431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427564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50814-9023-44D8-9C59-8F8F244F3B16}"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346252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46616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749407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515775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658366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636726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781435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765678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F50814-9023-44D8-9C59-8F8F244F3B16}"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64969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30212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50814-9023-44D8-9C59-8F8F244F3B16}"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20838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50814-9023-44D8-9C59-8F8F244F3B16}"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52487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50814-9023-44D8-9C59-8F8F244F3B16}"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29931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50814-9023-44D8-9C59-8F8F244F3B16}"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55515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50814-9023-44D8-9C59-8F8F244F3B16}"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23138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F50814-9023-44D8-9C59-8F8F244F3B16}"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102078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1F50814-9023-44D8-9C59-8F8F244F3B16}" type="datetimeFigureOut">
              <a:rPr lang="en-US" smtClean="0"/>
              <a:t>5/23/2022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E5908E0-2F29-4AD7-B392-07B6C8D10FBE}" type="slidenum">
              <a:rPr lang="en-US" smtClean="0"/>
              <a:t>‹#›</a:t>
            </a:fld>
            <a:endParaRPr lang="en-US"/>
          </a:p>
        </p:txBody>
      </p:sp>
    </p:spTree>
    <p:extLst>
      <p:ext uri="{BB962C8B-B14F-4D97-AF65-F5344CB8AC3E}">
        <p14:creationId xmlns:p14="http://schemas.microsoft.com/office/powerpoint/2010/main" val="318376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1F50814-9023-44D8-9C59-8F8F244F3B16}" type="datetimeFigureOut">
              <a:rPr lang="en-US" smtClean="0"/>
              <a:t>5/23/2022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E5908E0-2F29-4AD7-B392-07B6C8D10FBE}" type="slidenum">
              <a:rPr lang="en-US" smtClean="0"/>
              <a:t>‹#›</a:t>
            </a:fld>
            <a:endParaRPr lang="en-US"/>
          </a:p>
        </p:txBody>
      </p:sp>
    </p:spTree>
    <p:extLst>
      <p:ext uri="{BB962C8B-B14F-4D97-AF65-F5344CB8AC3E}">
        <p14:creationId xmlns:p14="http://schemas.microsoft.com/office/powerpoint/2010/main" val="412109002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reers.walmart.com/values" TargetMode="External"/><Relationship Id="rId2" Type="http://schemas.openxmlformats.org/officeDocument/2006/relationships/hyperlink" Target="https://mission-statement.com/walmart/#:~:text=Walmart's%20vision%20statement%20is%20%E2%80%9CBe,itself%20as%20the%20retail%20lea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oney.com/return-policy-holiday-gifts-walmart-target-amazon/" TargetMode="External"/><Relationship Id="rId2" Type="http://schemas.openxmlformats.org/officeDocument/2006/relationships/hyperlink" Target="https://www.britannica.com/topic/Walmart" TargetMode="External"/><Relationship Id="rId1" Type="http://schemas.openxmlformats.org/officeDocument/2006/relationships/slideLayout" Target="../slideLayouts/slideLayout2.xml"/><Relationship Id="rId6" Type="http://schemas.openxmlformats.org/officeDocument/2006/relationships/hyperlink" Target="https://corporate.walmart.com/newsroom/2019/10/30/customers-are-changing-jobs-are-changing-at-walmart-the-future-of-work-is-bright" TargetMode="External"/><Relationship Id="rId5" Type="http://schemas.openxmlformats.org/officeDocument/2006/relationships/hyperlink" Target="https://www.dallasnews.com/business/retail/2021/06/09/walmart-offers-classes-to-the-public-to-help-increase-upward-mobility/" TargetMode="External"/><Relationship Id="rId4" Type="http://schemas.openxmlformats.org/officeDocument/2006/relationships/hyperlink" Target="http://winaungko.blogspot.com/2011/10/successful-cost-leadership-strategy-of.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250D-C354-4009-9E1E-B996EFD012AD}"/>
              </a:ext>
            </a:extLst>
          </p:cNvPr>
          <p:cNvSpPr>
            <a:spLocks noGrp="1"/>
          </p:cNvSpPr>
          <p:nvPr>
            <p:ph type="ctrTitle"/>
          </p:nvPr>
        </p:nvSpPr>
        <p:spPr>
          <a:xfrm>
            <a:off x="7056808" y="673240"/>
            <a:ext cx="4510994" cy="3446373"/>
          </a:xfrm>
          <a:noFill/>
          <a:ln w="19050">
            <a:noFill/>
            <a:prstDash val="dash"/>
          </a:ln>
        </p:spPr>
        <p:txBody>
          <a:bodyPr>
            <a:normAutofit/>
          </a:bodyPr>
          <a:lstStyle/>
          <a:p>
            <a:pPr algn="r"/>
            <a:r>
              <a:rPr lang="en-US" sz="3000" b="1">
                <a:latin typeface="Georgia" panose="02040502050405020303" pitchFamily="18" charset="0"/>
              </a:rPr>
              <a:t>MT140: Introduction to Management</a:t>
            </a:r>
            <a:br>
              <a:rPr lang="en-US" sz="3000" b="1">
                <a:latin typeface="Georgia" panose="02040502050405020303" pitchFamily="18" charset="0"/>
              </a:rPr>
            </a:br>
            <a:br>
              <a:rPr lang="en-US" sz="3000" b="1">
                <a:latin typeface="Georgia" panose="02040502050405020303" pitchFamily="18" charset="0"/>
              </a:rPr>
            </a:br>
            <a:r>
              <a:rPr lang="en-US" sz="3000" b="1">
                <a:latin typeface="Georgia" panose="02040502050405020303" pitchFamily="18" charset="0"/>
              </a:rPr>
              <a:t>Desmond Hughes</a:t>
            </a:r>
            <a:br>
              <a:rPr lang="en-US" sz="3000" b="1">
                <a:latin typeface="Georgia" panose="02040502050405020303" pitchFamily="18" charset="0"/>
              </a:rPr>
            </a:br>
            <a:br>
              <a:rPr lang="en-US" sz="3000" b="1">
                <a:latin typeface="Georgia" panose="02040502050405020303" pitchFamily="18" charset="0"/>
              </a:rPr>
            </a:br>
            <a:r>
              <a:rPr lang="en-US" sz="3000" b="1">
                <a:latin typeface="Georgia" panose="02040502050405020303" pitchFamily="18" charset="0"/>
              </a:rPr>
              <a:t>Walmart INC.</a:t>
            </a:r>
          </a:p>
        </p:txBody>
      </p:sp>
      <p:pic>
        <p:nvPicPr>
          <p:cNvPr id="5122" name="Picture 2" descr="A building with a sign on it&#10;&#10;Description automatically generated with low confidence">
            <a:extLst>
              <a:ext uri="{FF2B5EF4-FFF2-40B4-BE49-F238E27FC236}">
                <a16:creationId xmlns:a16="http://schemas.microsoft.com/office/drawing/2014/main" id="{53E805BD-EB6C-9DEB-861A-E14CD9A5CF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1633654"/>
            <a:ext cx="5475672" cy="35865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CEFD4E-79A0-0A08-6585-69C59730E04A}"/>
              </a:ext>
            </a:extLst>
          </p:cNvPr>
          <p:cNvSpPr txBox="1"/>
          <p:nvPr/>
        </p:nvSpPr>
        <p:spPr>
          <a:xfrm>
            <a:off x="539263" y="5298837"/>
            <a:ext cx="31290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73286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685800" y="639316"/>
            <a:ext cx="4114800" cy="1600200"/>
          </a:xfrm>
        </p:spPr>
        <p:txBody>
          <a:bodyPr>
            <a:normAutofit/>
          </a:bodyPr>
          <a:lstStyle/>
          <a:p>
            <a:pPr algn="ctr"/>
            <a:r>
              <a:rPr lang="en-US" sz="8800" b="1" dirty="0">
                <a:latin typeface="Georgia" panose="02040502050405020303" pitchFamily="18" charset="0"/>
              </a:rPr>
              <a:t>POLC</a:t>
            </a:r>
          </a:p>
        </p:txBody>
      </p:sp>
      <p:graphicFrame>
        <p:nvGraphicFramePr>
          <p:cNvPr id="4100" name="Content Placeholder 2">
            <a:extLst>
              <a:ext uri="{FF2B5EF4-FFF2-40B4-BE49-F238E27FC236}">
                <a16:creationId xmlns:a16="http://schemas.microsoft.com/office/drawing/2014/main" id="{858DBE1B-4DF2-6BCF-B133-F37DEB0AC67D}"/>
              </a:ext>
            </a:extLst>
          </p:cNvPr>
          <p:cNvGraphicFramePr>
            <a:graphicFrameLocks noGrp="1"/>
          </p:cNvGraphicFramePr>
          <p:nvPr>
            <p:ph idx="1"/>
            <p:extLst>
              <p:ext uri="{D42A27DB-BD31-4B8C-83A1-F6EECF244321}">
                <p14:modId xmlns:p14="http://schemas.microsoft.com/office/powerpoint/2010/main" val="3961634991"/>
              </p:ext>
            </p:extLst>
          </p:nvPr>
        </p:nvGraphicFramePr>
        <p:xfrm>
          <a:off x="5103813" y="609600"/>
          <a:ext cx="5943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C8E269CE-F71C-D12C-3E8A-199F3B39D6A5}"/>
              </a:ext>
            </a:extLst>
          </p:cNvPr>
          <p:cNvSpPr>
            <a:spLocks noGrp="1"/>
          </p:cNvSpPr>
          <p:nvPr>
            <p:ph type="body" sz="half" idx="2"/>
          </p:nvPr>
        </p:nvSpPr>
        <p:spPr>
          <a:xfrm>
            <a:off x="624770" y="2239516"/>
            <a:ext cx="4114800" cy="3094484"/>
          </a:xfrm>
        </p:spPr>
        <p:txBody>
          <a:bodyPr>
            <a:normAutofit/>
          </a:bodyPr>
          <a:lstStyle/>
          <a:p>
            <a:r>
              <a:rPr lang="en-US" sz="4400" b="1" dirty="0"/>
              <a:t>What is POLC?</a:t>
            </a:r>
          </a:p>
        </p:txBody>
      </p:sp>
      <p:pic>
        <p:nvPicPr>
          <p:cNvPr id="4098" name="Picture 2" descr="Walmart Customer Service desk.">
            <a:extLst>
              <a:ext uri="{FF2B5EF4-FFF2-40B4-BE49-F238E27FC236}">
                <a16:creationId xmlns:a16="http://schemas.microsoft.com/office/drawing/2014/main" id="{7B22159E-C99C-4630-F3F9-E54C3308AD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956" y="3201165"/>
            <a:ext cx="4254614" cy="28346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15FFC5-62E4-4DB4-FAAE-3E8B72A94BF8}"/>
              </a:ext>
            </a:extLst>
          </p:cNvPr>
          <p:cNvSpPr txBox="1"/>
          <p:nvPr/>
        </p:nvSpPr>
        <p:spPr>
          <a:xfrm>
            <a:off x="568570" y="6107728"/>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62415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2034989" y="498677"/>
            <a:ext cx="8610599" cy="1303867"/>
          </a:xfrm>
        </p:spPr>
        <p:txBody>
          <a:bodyPr>
            <a:normAutofit fontScale="90000"/>
          </a:bodyPr>
          <a:lstStyle/>
          <a:p>
            <a:pPr algn="ctr"/>
            <a:r>
              <a:rPr lang="en-US" sz="4000" b="1" dirty="0">
                <a:latin typeface="Georgia" panose="02040502050405020303" pitchFamily="18" charset="0"/>
              </a:rPr>
              <a:t>Company Overview</a:t>
            </a:r>
            <a:br>
              <a:rPr lang="en-US" sz="4000" b="1" dirty="0">
                <a:latin typeface="Georgia" panose="02040502050405020303" pitchFamily="18" charset="0"/>
              </a:rPr>
            </a:br>
            <a:r>
              <a:rPr lang="en-US" sz="4000" b="1" dirty="0">
                <a:latin typeface="Georgia" panose="02040502050405020303" pitchFamily="18" charset="0"/>
              </a:rPr>
              <a:t>Mission Statement</a:t>
            </a:r>
            <a:br>
              <a:rPr lang="en-US" sz="4000" b="1" dirty="0">
                <a:latin typeface="Georgia" panose="02040502050405020303" pitchFamily="18" charset="0"/>
              </a:rPr>
            </a:br>
            <a:r>
              <a:rPr lang="en-US" sz="4000" b="1" dirty="0">
                <a:latin typeface="Georgia" panose="02040502050405020303" pitchFamily="18" charset="0"/>
              </a:rPr>
              <a:t>Vision Statement</a:t>
            </a:r>
            <a:br>
              <a:rPr lang="en-US" sz="4000" b="1" dirty="0">
                <a:latin typeface="Georgia" panose="02040502050405020303" pitchFamily="18" charset="0"/>
              </a:rPr>
            </a:br>
            <a:r>
              <a:rPr lang="en-US" sz="4000" b="1" dirty="0">
                <a:latin typeface="Georgia" panose="02040502050405020303" pitchFamily="18" charset="0"/>
              </a:rPr>
              <a:t>Values of the Company</a:t>
            </a:r>
          </a:p>
        </p:txBody>
      </p:sp>
      <p:sp>
        <p:nvSpPr>
          <p:cNvPr id="3" name="Text Placeholder 2">
            <a:extLst>
              <a:ext uri="{FF2B5EF4-FFF2-40B4-BE49-F238E27FC236}">
                <a16:creationId xmlns:a16="http://schemas.microsoft.com/office/drawing/2014/main" id="{AFC627AE-A9BD-8C55-302F-EFEC984DA78D}"/>
              </a:ext>
            </a:extLst>
          </p:cNvPr>
          <p:cNvSpPr>
            <a:spLocks noGrp="1"/>
          </p:cNvSpPr>
          <p:nvPr>
            <p:ph type="body" idx="1"/>
          </p:nvPr>
        </p:nvSpPr>
        <p:spPr/>
        <p:txBody>
          <a:bodyPr/>
          <a:lstStyle/>
          <a:p>
            <a:r>
              <a:rPr lang="en-US" b="1" dirty="0"/>
              <a:t>Mission Statement</a:t>
            </a:r>
          </a:p>
        </p:txBody>
      </p:sp>
      <p:sp>
        <p:nvSpPr>
          <p:cNvPr id="6" name="Text Placeholder 5">
            <a:extLst>
              <a:ext uri="{FF2B5EF4-FFF2-40B4-BE49-F238E27FC236}">
                <a16:creationId xmlns:a16="http://schemas.microsoft.com/office/drawing/2014/main" id="{EF596477-5AB1-42BE-6DCC-C5504FB4D7CE}"/>
              </a:ext>
            </a:extLst>
          </p:cNvPr>
          <p:cNvSpPr>
            <a:spLocks noGrp="1"/>
          </p:cNvSpPr>
          <p:nvPr>
            <p:ph type="body" sz="half" idx="15"/>
          </p:nvPr>
        </p:nvSpPr>
        <p:spPr/>
        <p:txBody>
          <a:bodyPr/>
          <a:lstStyle/>
          <a:p>
            <a:r>
              <a:rPr lang="en-US" dirty="0"/>
              <a:t>“Save people money so they can live better”</a:t>
            </a:r>
            <a:r>
              <a:rPr lang="en-US" b="0" i="0" dirty="0">
                <a:effectLst/>
                <a:latin typeface="Open Sans" panose="020B0606030504020204" pitchFamily="34" charset="0"/>
              </a:rPr>
              <a:t> (Statements, 2022)</a:t>
            </a:r>
            <a:r>
              <a:rPr lang="en-US" dirty="0"/>
              <a:t> is Walmart's mission statement. They try and give the customers the best prices, so they are satisfied. </a:t>
            </a:r>
          </a:p>
        </p:txBody>
      </p:sp>
      <p:sp>
        <p:nvSpPr>
          <p:cNvPr id="4" name="Text Placeholder 3">
            <a:extLst>
              <a:ext uri="{FF2B5EF4-FFF2-40B4-BE49-F238E27FC236}">
                <a16:creationId xmlns:a16="http://schemas.microsoft.com/office/drawing/2014/main" id="{2BA19F69-544A-9D62-A6F6-B08C15D5B353}"/>
              </a:ext>
            </a:extLst>
          </p:cNvPr>
          <p:cNvSpPr>
            <a:spLocks noGrp="1"/>
          </p:cNvSpPr>
          <p:nvPr>
            <p:ph type="body" sz="quarter" idx="3"/>
          </p:nvPr>
        </p:nvSpPr>
        <p:spPr/>
        <p:txBody>
          <a:bodyPr/>
          <a:lstStyle/>
          <a:p>
            <a:r>
              <a:rPr lang="en-US" b="1" dirty="0"/>
              <a:t>Vision Statement</a:t>
            </a:r>
          </a:p>
        </p:txBody>
      </p:sp>
      <p:sp>
        <p:nvSpPr>
          <p:cNvPr id="7" name="Text Placeholder 6">
            <a:extLst>
              <a:ext uri="{FF2B5EF4-FFF2-40B4-BE49-F238E27FC236}">
                <a16:creationId xmlns:a16="http://schemas.microsoft.com/office/drawing/2014/main" id="{8E4CB379-5D08-CAC0-F697-AF0ADDD79AC8}"/>
              </a:ext>
            </a:extLst>
          </p:cNvPr>
          <p:cNvSpPr>
            <a:spLocks noGrp="1"/>
          </p:cNvSpPr>
          <p:nvPr>
            <p:ph type="body" sz="half" idx="16"/>
          </p:nvPr>
        </p:nvSpPr>
        <p:spPr/>
        <p:txBody>
          <a:bodyPr/>
          <a:lstStyle/>
          <a:p>
            <a:r>
              <a:rPr lang="en-US" dirty="0"/>
              <a:t>“Be the destination for customer to save money, no matter how they want to shop” </a:t>
            </a:r>
            <a:r>
              <a:rPr lang="en-US" b="0" i="0" dirty="0">
                <a:effectLst/>
                <a:latin typeface="Open Sans" panose="020B0606030504020204" pitchFamily="34" charset="0"/>
              </a:rPr>
              <a:t>(Statements, 2022)</a:t>
            </a:r>
            <a:r>
              <a:rPr lang="en-US" dirty="0"/>
              <a:t>Walmart tries to make items Affordable and have them so they can be convenient for the customers.</a:t>
            </a:r>
          </a:p>
        </p:txBody>
      </p:sp>
      <p:sp>
        <p:nvSpPr>
          <p:cNvPr id="5" name="Text Placeholder 4">
            <a:extLst>
              <a:ext uri="{FF2B5EF4-FFF2-40B4-BE49-F238E27FC236}">
                <a16:creationId xmlns:a16="http://schemas.microsoft.com/office/drawing/2014/main" id="{2F5557C8-7184-5534-71F4-3460CA75ADC8}"/>
              </a:ext>
            </a:extLst>
          </p:cNvPr>
          <p:cNvSpPr>
            <a:spLocks noGrp="1"/>
          </p:cNvSpPr>
          <p:nvPr>
            <p:ph type="body" sz="quarter" idx="13"/>
          </p:nvPr>
        </p:nvSpPr>
        <p:spPr/>
        <p:txBody>
          <a:bodyPr/>
          <a:lstStyle/>
          <a:p>
            <a:r>
              <a:rPr lang="en-US" sz="2000" b="1" dirty="0"/>
              <a:t>Values of the Company</a:t>
            </a:r>
          </a:p>
        </p:txBody>
      </p:sp>
      <p:sp>
        <p:nvSpPr>
          <p:cNvPr id="8" name="Text Placeholder 7">
            <a:extLst>
              <a:ext uri="{FF2B5EF4-FFF2-40B4-BE49-F238E27FC236}">
                <a16:creationId xmlns:a16="http://schemas.microsoft.com/office/drawing/2014/main" id="{B56FFA28-C07C-EB3A-A4EE-FCA5FA3653F0}"/>
              </a:ext>
            </a:extLst>
          </p:cNvPr>
          <p:cNvSpPr>
            <a:spLocks noGrp="1"/>
          </p:cNvSpPr>
          <p:nvPr>
            <p:ph type="body" sz="half" idx="17"/>
          </p:nvPr>
        </p:nvSpPr>
        <p:spPr/>
        <p:txBody>
          <a:bodyPr/>
          <a:lstStyle/>
          <a:p>
            <a:r>
              <a:rPr lang="en-US" dirty="0"/>
              <a:t>The culture and customer's are the foundation of Walmart. That’s why they try to always try to improve customer service and try saving people money.  To “Strive for excellence, Act with integrity”</a:t>
            </a:r>
            <a:r>
              <a:rPr lang="en-US" b="0" i="0" dirty="0">
                <a:effectLst/>
                <a:latin typeface="Open Sans" panose="020B0606030504020204" pitchFamily="34" charset="0"/>
              </a:rPr>
              <a:t> ("Walmart Core Values | Walmart Careers", 2022)</a:t>
            </a:r>
            <a:endParaRPr lang="en-US" dirty="0"/>
          </a:p>
        </p:txBody>
      </p:sp>
      <p:pic>
        <p:nvPicPr>
          <p:cNvPr id="3074" name="Picture 2">
            <a:extLst>
              <a:ext uri="{FF2B5EF4-FFF2-40B4-BE49-F238E27FC236}">
                <a16:creationId xmlns:a16="http://schemas.microsoft.com/office/drawing/2014/main" id="{DAFCEA88-5337-6D2F-459D-F29DF1ED7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2456" y="4561376"/>
            <a:ext cx="4389120" cy="19613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C07A7A-78BE-320A-4F07-63466EA3A9AB}"/>
              </a:ext>
            </a:extLst>
          </p:cNvPr>
          <p:cNvSpPr txBox="1"/>
          <p:nvPr/>
        </p:nvSpPr>
        <p:spPr>
          <a:xfrm>
            <a:off x="3821726" y="6522763"/>
            <a:ext cx="31290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4232340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a:xfrm>
            <a:off x="2895600" y="764373"/>
            <a:ext cx="8610600" cy="1293028"/>
          </a:xfrm>
        </p:spPr>
        <p:txBody>
          <a:bodyPr vert="horz" lIns="91440" tIns="45720" rIns="91440" bIns="45720" rtlCol="0" anchor="ctr">
            <a:normAutofit fontScale="90000"/>
          </a:bodyPr>
          <a:lstStyle/>
          <a:p>
            <a:pPr algn="r">
              <a:defRPr/>
            </a:pPr>
            <a:r>
              <a:rPr lang="en-US" sz="2800" b="1" kern="1200" cap="all" baseline="0" dirty="0">
                <a:solidFill>
                  <a:schemeClr val="tx1"/>
                </a:solidFill>
                <a:latin typeface="+mj-lt"/>
                <a:ea typeface="+mj-ea"/>
                <a:cs typeface="+mj-cs"/>
              </a:rPr>
              <a:t>Strategic Planning (Goal, Manager &amp; Power)</a:t>
            </a:r>
            <a:br>
              <a:rPr lang="en-US" sz="2800" b="1" kern="1200" cap="all" baseline="0" dirty="0">
                <a:solidFill>
                  <a:schemeClr val="tx1"/>
                </a:solidFill>
                <a:latin typeface="+mj-lt"/>
                <a:ea typeface="+mj-ea"/>
                <a:cs typeface="+mj-cs"/>
              </a:rPr>
            </a:br>
            <a:endParaRPr lang="en-US" sz="2800" b="1" kern="1200" cap="all" baseline="0" dirty="0">
              <a:solidFill>
                <a:schemeClr val="tx1"/>
              </a:solidFill>
              <a:latin typeface="+mj-lt"/>
              <a:ea typeface="+mj-ea"/>
              <a:cs typeface="+mj-cs"/>
            </a:endParaRPr>
          </a:p>
        </p:txBody>
      </p:sp>
      <p:sp>
        <p:nvSpPr>
          <p:cNvPr id="6" name="Text Placeholder 5">
            <a:extLst>
              <a:ext uri="{FF2B5EF4-FFF2-40B4-BE49-F238E27FC236}">
                <a16:creationId xmlns:a16="http://schemas.microsoft.com/office/drawing/2014/main" id="{D76D8104-5C39-5E26-2E1C-A49E3673ECC6}"/>
              </a:ext>
            </a:extLst>
          </p:cNvPr>
          <p:cNvSpPr>
            <a:spLocks noGrp="1"/>
          </p:cNvSpPr>
          <p:nvPr>
            <p:ph type="body" sz="half" idx="2"/>
          </p:nvPr>
        </p:nvSpPr>
        <p:spPr>
          <a:xfrm>
            <a:off x="677333" y="2194560"/>
            <a:ext cx="5816600" cy="4024125"/>
          </a:xfrm>
        </p:spPr>
        <p:txBody>
          <a:bodyPr vert="horz" lIns="91440" tIns="45720" rIns="91440" bIns="45720" rtlCol="0">
            <a:normAutofit/>
          </a:bodyPr>
          <a:lstStyle/>
          <a:p>
            <a:pPr indent="-228600">
              <a:buFont typeface="Arial" panose="020B0604020202020204" pitchFamily="34" charset="0"/>
              <a:buChar char="•"/>
            </a:pPr>
            <a:r>
              <a:rPr lang="en-US" dirty="0"/>
              <a:t>Their Strategic Planning is to move with speed and at the same time connect more with the customers, and saving the customers time and money by having a variety of things for a low price. By doing this they try to dominate the market.</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McMillion said “We’re equipping out associates with training and technology so they will continue to innovate in our stores, clubs and through eCommerce to find ways to deliver an enjoyable shopping experience for our customers that is easy, fast, friendly and fun/”</a:t>
            </a:r>
            <a:r>
              <a:rPr lang="en-US" b="0" i="0" dirty="0">
                <a:effectLst/>
              </a:rPr>
              <a:t> ("planning", 2022)</a:t>
            </a:r>
            <a:endParaRPr lang="en-US" dirty="0"/>
          </a:p>
        </p:txBody>
      </p:sp>
      <p:pic>
        <p:nvPicPr>
          <p:cNvPr id="2050" name="Picture 2" descr="A session with store department managers at the Walmart Academy inside a store in...">
            <a:extLst>
              <a:ext uri="{FF2B5EF4-FFF2-40B4-BE49-F238E27FC236}">
                <a16:creationId xmlns:a16="http://schemas.microsoft.com/office/drawing/2014/main" id="{EE008172-95E6-00D0-DC74-D6FC8B0E70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2600420"/>
            <a:ext cx="4521200" cy="29839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69B827-BA4D-109E-E521-D32EBAE73F41}"/>
              </a:ext>
            </a:extLst>
          </p:cNvPr>
          <p:cNvSpPr txBox="1"/>
          <p:nvPr/>
        </p:nvSpPr>
        <p:spPr>
          <a:xfrm>
            <a:off x="7197972" y="5697416"/>
            <a:ext cx="31290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86553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p:txBody>
          <a:bodyPr>
            <a:normAutofit/>
          </a:bodyPr>
          <a:lstStyle/>
          <a:p>
            <a:pPr algn="ctr">
              <a:lnSpc>
                <a:spcPct val="100000"/>
              </a:lnSpc>
              <a:spcBef>
                <a:spcPts val="0"/>
              </a:spcBef>
              <a:defRPr/>
            </a:pPr>
            <a:r>
              <a:rPr lang="en-US" b="1" dirty="0">
                <a:latin typeface="Georgia" panose="02040502050405020303" pitchFamily="18" charset="0"/>
              </a:rPr>
              <a:t>Tactical Planning (Goal, Manager &amp; Power)</a:t>
            </a:r>
            <a:br>
              <a:rPr lang="en-US" b="1" dirty="0">
                <a:latin typeface="Georgia" panose="02040502050405020303" pitchFamily="18" charset="0"/>
              </a:rPr>
            </a:br>
            <a:endParaRPr lang="en-US" b="1" dirty="0">
              <a:latin typeface="Georgia" panose="02040502050405020303" pitchFamily="18" charset="0"/>
            </a:endParaRPr>
          </a:p>
        </p:txBody>
      </p:sp>
      <p:sp>
        <p:nvSpPr>
          <p:cNvPr id="3" name="Content Placeholder 2">
            <a:extLst>
              <a:ext uri="{FF2B5EF4-FFF2-40B4-BE49-F238E27FC236}">
                <a16:creationId xmlns:a16="http://schemas.microsoft.com/office/drawing/2014/main" id="{D64BDBEB-3F75-AF7B-EEEC-76E1A0C015F1}"/>
              </a:ext>
            </a:extLst>
          </p:cNvPr>
          <p:cNvSpPr>
            <a:spLocks noGrp="1"/>
          </p:cNvSpPr>
          <p:nvPr>
            <p:ph idx="1"/>
          </p:nvPr>
        </p:nvSpPr>
        <p:spPr/>
        <p:txBody>
          <a:bodyPr/>
          <a:lstStyle/>
          <a:p>
            <a:pPr marL="0" indent="0">
              <a:buNone/>
            </a:pPr>
            <a:r>
              <a:rPr lang="en-US" dirty="0"/>
              <a:t> For tactical goals Walmart plans to focus on major actions that the division must take to fulfill its part in the strategic plan that is determined by managers.</a:t>
            </a:r>
          </a:p>
          <a:p>
            <a:pPr marL="0" indent="0">
              <a:buNone/>
            </a:pPr>
            <a:r>
              <a:rPr lang="en-US" dirty="0"/>
              <a:t>They also use promotion for items and move items to make it easier for the customers to shop and focus on demands</a:t>
            </a:r>
          </a:p>
        </p:txBody>
      </p:sp>
    </p:spTree>
    <p:extLst>
      <p:ext uri="{BB962C8B-B14F-4D97-AF65-F5344CB8AC3E}">
        <p14:creationId xmlns:p14="http://schemas.microsoft.com/office/powerpoint/2010/main" val="345041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p:txBody>
          <a:bodyPr>
            <a:normAutofit fontScale="90000"/>
          </a:bodyPr>
          <a:lstStyle/>
          <a:p>
            <a:pPr algn="ctr">
              <a:lnSpc>
                <a:spcPct val="100000"/>
              </a:lnSpc>
              <a:spcBef>
                <a:spcPts val="0"/>
              </a:spcBef>
              <a:defRPr/>
            </a:pPr>
            <a:r>
              <a:rPr lang="en-US" sz="4000" b="1" dirty="0">
                <a:latin typeface="Georgia" panose="02040502050405020303" pitchFamily="18" charset="0"/>
              </a:rPr>
              <a:t>Operational Planning (Goal, Manager &amp; Power</a:t>
            </a:r>
            <a:r>
              <a:rPr lang="en-US" sz="3600" b="0" dirty="0">
                <a:latin typeface="Georgia" panose="02040502050405020303" pitchFamily="18" charset="0"/>
              </a:rPr>
              <a:t>)</a:t>
            </a:r>
            <a:br>
              <a:rPr lang="en-US" sz="4400" b="0" dirty="0">
                <a:latin typeface="Georgia" panose="02040502050405020303" pitchFamily="18" charset="0"/>
              </a:rPr>
            </a:br>
            <a:endParaRPr lang="en-US" sz="4400" b="0" dirty="0">
              <a:latin typeface="Georgia" panose="02040502050405020303" pitchFamily="18" charset="0"/>
            </a:endParaRPr>
          </a:p>
        </p:txBody>
      </p:sp>
      <p:sp>
        <p:nvSpPr>
          <p:cNvPr id="3" name="Content Placeholder 2">
            <a:extLst>
              <a:ext uri="{FF2B5EF4-FFF2-40B4-BE49-F238E27FC236}">
                <a16:creationId xmlns:a16="http://schemas.microsoft.com/office/drawing/2014/main" id="{B31CFF7D-FF28-B32E-FB25-E6C77174D419}"/>
              </a:ext>
            </a:extLst>
          </p:cNvPr>
          <p:cNvSpPr>
            <a:spLocks noGrp="1"/>
          </p:cNvSpPr>
          <p:nvPr>
            <p:ph idx="1"/>
          </p:nvPr>
        </p:nvSpPr>
        <p:spPr/>
        <p:txBody>
          <a:bodyPr/>
          <a:lstStyle/>
          <a:p>
            <a:r>
              <a:rPr lang="en-US" dirty="0"/>
              <a:t>For the operational planning Walmart focuses on the lower levels, like different departments in the store and their workers.</a:t>
            </a:r>
          </a:p>
          <a:p>
            <a:r>
              <a:rPr lang="en-US" dirty="0"/>
              <a:t>Managers come up with tasks to help with tactical and strategic goals by focusing on the customer’s satisfaction</a:t>
            </a:r>
          </a:p>
          <a:p>
            <a:r>
              <a:rPr lang="en-US" dirty="0"/>
              <a:t>They try to improve the customers shopping experience </a:t>
            </a:r>
          </a:p>
        </p:txBody>
      </p:sp>
    </p:spTree>
    <p:extLst>
      <p:ext uri="{BB962C8B-B14F-4D97-AF65-F5344CB8AC3E}">
        <p14:creationId xmlns:p14="http://schemas.microsoft.com/office/powerpoint/2010/main" val="389172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p:txBody>
          <a:bodyPr>
            <a:normAutofit/>
          </a:bodyPr>
          <a:lstStyle/>
          <a:p>
            <a:pPr marL="0" marR="0" lvl="0" indent="0" defTabSz="914400" rtl="0" eaLnBrk="1" fontAlgn="auto" latinLnBrk="0" hangingPunct="1">
              <a:spcBef>
                <a:spcPts val="0"/>
              </a:spcBef>
              <a:spcAft>
                <a:spcPts val="0"/>
              </a:spcAft>
              <a:buClrTx/>
              <a:buSzTx/>
              <a:buFontTx/>
              <a:buNone/>
              <a:tabLst/>
              <a:defRPr/>
            </a:pPr>
            <a:r>
              <a:rPr lang="en-US" b="1" dirty="0">
                <a:latin typeface="Georgia" panose="02040502050405020303" pitchFamily="18" charset="0"/>
              </a:rPr>
              <a:t>Bureaucratic Control</a:t>
            </a:r>
            <a:endParaRPr lang="en-US" b="1">
              <a:latin typeface="Georgia" panose="02040502050405020303" pitchFamily="18" charset="0"/>
            </a:endParaRPr>
          </a:p>
        </p:txBody>
      </p:sp>
      <p:sp>
        <p:nvSpPr>
          <p:cNvPr id="3" name="Content Placeholder 2">
            <a:extLst>
              <a:ext uri="{FF2B5EF4-FFF2-40B4-BE49-F238E27FC236}">
                <a16:creationId xmlns:a16="http://schemas.microsoft.com/office/drawing/2014/main" id="{3BB62344-B066-40CF-1943-684E10D0C721}"/>
              </a:ext>
            </a:extLst>
          </p:cNvPr>
          <p:cNvSpPr>
            <a:spLocks noGrp="1"/>
          </p:cNvSpPr>
          <p:nvPr>
            <p:ph idx="1"/>
          </p:nvPr>
        </p:nvSpPr>
        <p:spPr>
          <a:xfrm>
            <a:off x="5689600" y="2194560"/>
            <a:ext cx="5816600" cy="4024125"/>
          </a:xfrm>
        </p:spPr>
        <p:txBody>
          <a:bodyPr>
            <a:normAutofit/>
          </a:bodyPr>
          <a:lstStyle/>
          <a:p>
            <a:r>
              <a:rPr lang="en-US" dirty="0"/>
              <a:t>Bureaucratic control allows Walmart to efficiently and quickly serve customers with great prices</a:t>
            </a:r>
          </a:p>
          <a:p>
            <a:r>
              <a:rPr lang="en-US" dirty="0"/>
              <a:t>Walmart follows up productivity with reports, monitoring, and evaluating the employee's work ethic, and effectiveness</a:t>
            </a:r>
          </a:p>
        </p:txBody>
      </p:sp>
      <p:pic>
        <p:nvPicPr>
          <p:cNvPr id="1026" name="Picture 2" descr="Great Workplace Group of Associates">
            <a:extLst>
              <a:ext uri="{FF2B5EF4-FFF2-40B4-BE49-F238E27FC236}">
                <a16:creationId xmlns:a16="http://schemas.microsoft.com/office/drawing/2014/main" id="{CED2D332-B9C1-1ECE-2CE4-C01B74781E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10" r="2" b="2"/>
          <a:stretch/>
        </p:blipFill>
        <p:spPr bwMode="auto">
          <a:xfrm>
            <a:off x="685800" y="2501159"/>
            <a:ext cx="4521200" cy="3410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470A72-518A-9ED3-7577-88FB9FA83D16}"/>
              </a:ext>
            </a:extLst>
          </p:cNvPr>
          <p:cNvSpPr txBox="1"/>
          <p:nvPr/>
        </p:nvSpPr>
        <p:spPr>
          <a:xfrm>
            <a:off x="914400" y="7033846"/>
            <a:ext cx="24384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B966164-59D4-8AA3-AE1C-B23CC7A467CB}"/>
              </a:ext>
            </a:extLst>
          </p:cNvPr>
          <p:cNvSpPr txBox="1"/>
          <p:nvPr/>
        </p:nvSpPr>
        <p:spPr>
          <a:xfrm>
            <a:off x="914400" y="6103633"/>
            <a:ext cx="31290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69454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References</a:t>
            </a:r>
          </a:p>
        </p:txBody>
      </p:sp>
      <p:sp>
        <p:nvSpPr>
          <p:cNvPr id="3" name="Content Placeholder 2">
            <a:extLst>
              <a:ext uri="{FF2B5EF4-FFF2-40B4-BE49-F238E27FC236}">
                <a16:creationId xmlns:a16="http://schemas.microsoft.com/office/drawing/2014/main" id="{08F2BDF6-ED7B-E2F2-3BAF-F51E835428C2}"/>
              </a:ext>
            </a:extLst>
          </p:cNvPr>
          <p:cNvSpPr>
            <a:spLocks noGrp="1"/>
          </p:cNvSpPr>
          <p:nvPr>
            <p:ph idx="1"/>
          </p:nvPr>
        </p:nvSpPr>
        <p:spPr/>
        <p:txBody>
          <a:bodyPr>
            <a:normAutofit fontScale="92500" lnSpcReduction="20000"/>
          </a:bodyPr>
          <a:lstStyle/>
          <a:p>
            <a:pPr marL="0" indent="-914400">
              <a:buNone/>
            </a:pPr>
            <a:r>
              <a:rPr lang="en-US" sz="2400" dirty="0">
                <a:effectLst/>
                <a:latin typeface="Times New Roman" panose="02020603050405020304" pitchFamily="18" charset="0"/>
                <a:ea typeface="Times New Roman" panose="02020603050405020304" pitchFamily="18" charset="0"/>
              </a:rPr>
              <a:t>Bateman, T. S., Snell, S., &amp; Konopaske, R. (2020). </a:t>
            </a:r>
            <a:r>
              <a:rPr lang="en-US" sz="2400" i="1" dirty="0">
                <a:effectLst/>
                <a:latin typeface="Times New Roman" panose="02020603050405020304" pitchFamily="18" charset="0"/>
                <a:ea typeface="Times New Roman" panose="02020603050405020304" pitchFamily="18" charset="0"/>
              </a:rPr>
              <a:t>Management</a:t>
            </a:r>
            <a:r>
              <a:rPr lang="en-US" sz="2400" dirty="0">
                <a:effectLst/>
                <a:latin typeface="Times New Roman" panose="02020603050405020304" pitchFamily="18" charset="0"/>
                <a:ea typeface="Times New Roman" panose="02020603050405020304" pitchFamily="18" charset="0"/>
              </a:rPr>
              <a:t>. McGraw-Hill Education. </a:t>
            </a:r>
          </a:p>
          <a:p>
            <a:pPr marL="0" indent="-914400">
              <a:buNone/>
            </a:pPr>
            <a:r>
              <a:rPr lang="en-US" sz="2000" b="0" i="0" dirty="0">
                <a:effectLst/>
                <a:latin typeface="Open Sans" panose="020B0606030504020204" pitchFamily="34" charset="0"/>
              </a:rPr>
              <a:t>planning. (2022). Retrieved 23 May 2022, from https://walmartmanagementwalmart2014.wordpress.com/planning/</a:t>
            </a:r>
            <a:endParaRPr lang="en-US" sz="2400" dirty="0">
              <a:effectLst/>
              <a:latin typeface="Times New Roman" panose="02020603050405020304" pitchFamily="18" charset="0"/>
              <a:ea typeface="Times New Roman" panose="02020603050405020304" pitchFamily="18" charset="0"/>
            </a:endParaRPr>
          </a:p>
          <a:p>
            <a:pPr marL="0" indent="-914400">
              <a:buNone/>
            </a:pPr>
            <a:r>
              <a:rPr lang="en-US" b="0" i="0" dirty="0">
                <a:effectLst/>
                <a:latin typeface="Open Sans" panose="020B0606030504020204" pitchFamily="34" charset="0"/>
              </a:rPr>
              <a:t>Statements, M. (2022). Walmart Mission Statement 2022 | Walmart Mission &amp; Vision Analysis. Retrieved 23 May 2022, from </a:t>
            </a:r>
            <a:r>
              <a:rPr lang="en-US" b="0" i="0" dirty="0">
                <a:effectLst/>
                <a:latin typeface="Open Sans" panose="020B0606030504020204" pitchFamily="34" charset="0"/>
                <a:hlinkClick r:id="rId2"/>
              </a:rPr>
              <a:t>https://mission-statement.com/walmart/#:~:text=Walmart's%20vision%20statement%20is%20%E2%80%9CBe,itself%20as%20the%20retail%20leader</a:t>
            </a:r>
            <a:r>
              <a:rPr lang="en-US" b="0" i="0" dirty="0">
                <a:effectLst/>
                <a:latin typeface="Open Sans" panose="020B0606030504020204" pitchFamily="34" charset="0"/>
              </a:rPr>
              <a:t>.</a:t>
            </a:r>
          </a:p>
          <a:p>
            <a:pPr marL="0" indent="-914400">
              <a:buNone/>
            </a:pPr>
            <a:r>
              <a:rPr lang="en-US" b="0" i="0" dirty="0">
                <a:effectLst/>
                <a:latin typeface="Open Sans" panose="020B0606030504020204" pitchFamily="34" charset="0"/>
              </a:rPr>
              <a:t>Walmart Core Values | Walmart Careers. (2022). Retrieved 23 May 2022, from </a:t>
            </a:r>
            <a:r>
              <a:rPr lang="en-US" b="0" i="0" dirty="0">
                <a:effectLst/>
                <a:latin typeface="Open Sans" panose="020B0606030504020204" pitchFamily="34" charset="0"/>
                <a:hlinkClick r:id="rId3"/>
              </a:rPr>
              <a:t>https://careers.walmart.com/values</a:t>
            </a:r>
            <a:r>
              <a:rPr lang="en-US" b="0" i="0" dirty="0">
                <a:effectLst/>
                <a:latin typeface="Open Sans" panose="020B0606030504020204" pitchFamily="34" charset="0"/>
              </a:rPr>
              <a:t> </a:t>
            </a:r>
            <a:endParaRPr lang="en-US" dirty="0"/>
          </a:p>
        </p:txBody>
      </p:sp>
    </p:spTree>
    <p:extLst>
      <p:ext uri="{BB962C8B-B14F-4D97-AF65-F5344CB8AC3E}">
        <p14:creationId xmlns:p14="http://schemas.microsoft.com/office/powerpoint/2010/main" val="109769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3A0C-A80A-4226-B22B-6B3985BF58E6}"/>
              </a:ext>
            </a:extLst>
          </p:cNvPr>
          <p:cNvSpPr>
            <a:spLocks noGrp="1"/>
          </p:cNvSpPr>
          <p:nvPr>
            <p:ph type="title"/>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Picture References</a:t>
            </a:r>
          </a:p>
        </p:txBody>
      </p:sp>
      <p:sp>
        <p:nvSpPr>
          <p:cNvPr id="3" name="Content Placeholder 2">
            <a:extLst>
              <a:ext uri="{FF2B5EF4-FFF2-40B4-BE49-F238E27FC236}">
                <a16:creationId xmlns:a16="http://schemas.microsoft.com/office/drawing/2014/main" id="{08F2BDF6-ED7B-E2F2-3BAF-F51E835428C2}"/>
              </a:ext>
            </a:extLst>
          </p:cNvPr>
          <p:cNvSpPr>
            <a:spLocks noGrp="1"/>
          </p:cNvSpPr>
          <p:nvPr>
            <p:ph idx="1"/>
          </p:nvPr>
        </p:nvSpPr>
        <p:spPr>
          <a:xfrm>
            <a:off x="685800" y="2218006"/>
            <a:ext cx="10820400" cy="4024125"/>
          </a:xfrm>
        </p:spPr>
        <p:txBody>
          <a:bodyPr>
            <a:normAutofit fontScale="92500" lnSpcReduction="10000"/>
          </a:bodyPr>
          <a:lstStyle/>
          <a:p>
            <a:pPr marL="0" indent="-914400">
              <a:buNone/>
            </a:pPr>
            <a:r>
              <a:rPr lang="en-US" dirty="0"/>
              <a:t>1:</a:t>
            </a:r>
            <a:r>
              <a:rPr lang="en-US" b="0" i="0" dirty="0">
                <a:effectLst/>
                <a:latin typeface="Open Sans" panose="020B0606030504020204" pitchFamily="34" charset="0"/>
              </a:rPr>
              <a:t>Walmart | History &amp; Facts. (2022). Retrieved 23 May 2022, from </a:t>
            </a:r>
            <a:r>
              <a:rPr lang="en-US" b="0" i="0" dirty="0">
                <a:effectLst/>
                <a:latin typeface="Open Sans" panose="020B0606030504020204" pitchFamily="34" charset="0"/>
                <a:hlinkClick r:id="rId2"/>
              </a:rPr>
              <a:t>https://www.britannica.com/topic/Walmart</a:t>
            </a:r>
            <a:r>
              <a:rPr lang="en-US" b="0" i="0" dirty="0">
                <a:effectLst/>
                <a:latin typeface="Open Sans" panose="020B0606030504020204" pitchFamily="34" charset="0"/>
              </a:rPr>
              <a:t> </a:t>
            </a:r>
            <a:endParaRPr lang="en-US" dirty="0"/>
          </a:p>
          <a:p>
            <a:pPr marL="0" indent="-914400">
              <a:buNone/>
            </a:pPr>
            <a:r>
              <a:rPr lang="en-US" dirty="0"/>
              <a:t>2:</a:t>
            </a:r>
            <a:r>
              <a:rPr lang="en-US" b="0" i="0" dirty="0">
                <a:effectLst/>
                <a:latin typeface="Open Sans" panose="020B0606030504020204" pitchFamily="34" charset="0"/>
              </a:rPr>
              <a:t>Returning Unwanted Holiday Gifts: The Essential Guide. (2022). Retrieved 23 May 2022, from </a:t>
            </a:r>
            <a:r>
              <a:rPr lang="en-US" b="0" i="0" dirty="0">
                <a:effectLst/>
                <a:latin typeface="Open Sans" panose="020B0606030504020204" pitchFamily="34" charset="0"/>
                <a:hlinkClick r:id="rId3"/>
              </a:rPr>
              <a:t>https://money.com/return-policy-holiday-gifts-walmart-target-amazon/</a:t>
            </a:r>
            <a:r>
              <a:rPr lang="en-US" b="0" i="0" dirty="0">
                <a:effectLst/>
                <a:latin typeface="Open Sans" panose="020B0606030504020204" pitchFamily="34" charset="0"/>
              </a:rPr>
              <a:t> </a:t>
            </a:r>
            <a:endParaRPr lang="en-US" dirty="0"/>
          </a:p>
          <a:p>
            <a:pPr marL="0" indent="-914400">
              <a:buNone/>
            </a:pPr>
            <a:r>
              <a:rPr lang="en-US" dirty="0"/>
              <a:t>3: </a:t>
            </a:r>
            <a:r>
              <a:rPr lang="en-US" b="0" i="0" dirty="0">
                <a:effectLst/>
                <a:latin typeface="Open Sans" panose="020B0606030504020204" pitchFamily="34" charset="0"/>
              </a:rPr>
              <a:t>Ko, W., Ko, W., &amp; profile, V. (2022). The Successful Cost Leadership Strategy of </a:t>
            </a:r>
            <a:r>
              <a:rPr lang="en-US" b="0" i="0" dirty="0" err="1">
                <a:effectLst/>
                <a:latin typeface="Open Sans" panose="020B0606030504020204" pitchFamily="34" charset="0"/>
              </a:rPr>
              <a:t>WalMart</a:t>
            </a:r>
            <a:r>
              <a:rPr lang="en-US" b="0" i="0" dirty="0">
                <a:effectLst/>
                <a:latin typeface="Open Sans" panose="020B0606030504020204" pitchFamily="34" charset="0"/>
              </a:rPr>
              <a:t>. Retrieved 23 May 2022, from </a:t>
            </a:r>
            <a:r>
              <a:rPr lang="en-US" b="0" i="0" dirty="0">
                <a:effectLst/>
                <a:latin typeface="Open Sans" panose="020B0606030504020204" pitchFamily="34" charset="0"/>
                <a:hlinkClick r:id="rId4"/>
              </a:rPr>
              <a:t>http://winaungko.blogspot.com/2011/10/successful-cost-leadership-strategy-of.html</a:t>
            </a:r>
            <a:r>
              <a:rPr lang="en-US" b="0" i="0" dirty="0">
                <a:effectLst/>
                <a:latin typeface="Open Sans" panose="020B0606030504020204" pitchFamily="34" charset="0"/>
              </a:rPr>
              <a:t> </a:t>
            </a:r>
            <a:endParaRPr lang="en-US" dirty="0"/>
          </a:p>
          <a:p>
            <a:pPr marL="0" indent="-914400">
              <a:buNone/>
            </a:pPr>
            <a:r>
              <a:rPr lang="en-US" dirty="0"/>
              <a:t>4: </a:t>
            </a:r>
            <a:r>
              <a:rPr lang="en-US" b="0" i="0" dirty="0">
                <a:effectLst/>
                <a:latin typeface="Open Sans" panose="020B0606030504020204" pitchFamily="34" charset="0"/>
              </a:rPr>
              <a:t>(2022). Retrieved 23 May 2022, from </a:t>
            </a:r>
            <a:r>
              <a:rPr lang="en-US" b="0" i="0" dirty="0">
                <a:effectLst/>
                <a:latin typeface="Open Sans" panose="020B0606030504020204" pitchFamily="34" charset="0"/>
                <a:hlinkClick r:id="rId5"/>
              </a:rPr>
              <a:t>https://www.dallasnews.com/business/retail/2021/06/09/walmart-offers-classes-to-the-public-to-help-increase-upward-mobility/</a:t>
            </a:r>
            <a:r>
              <a:rPr lang="en-US" b="0" i="0" dirty="0">
                <a:effectLst/>
                <a:latin typeface="Open Sans" panose="020B0606030504020204" pitchFamily="34" charset="0"/>
              </a:rPr>
              <a:t> </a:t>
            </a:r>
            <a:endParaRPr lang="en-US" dirty="0"/>
          </a:p>
          <a:p>
            <a:pPr marL="0" indent="-914400">
              <a:buNone/>
            </a:pPr>
            <a:r>
              <a:rPr lang="en-US" dirty="0"/>
              <a:t>5: </a:t>
            </a:r>
            <a:r>
              <a:rPr lang="en-US" b="0" i="0" dirty="0">
                <a:effectLst/>
                <a:latin typeface="Open Sans" panose="020B0606030504020204" pitchFamily="34" charset="0"/>
              </a:rPr>
              <a:t>Walmart Newsroom. (2022). Retrieved 23 May 2022, from </a:t>
            </a:r>
            <a:r>
              <a:rPr lang="en-US" b="0" i="0" dirty="0">
                <a:effectLst/>
                <a:latin typeface="Open Sans" panose="020B0606030504020204" pitchFamily="34" charset="0"/>
                <a:hlinkClick r:id="rId6"/>
              </a:rPr>
              <a:t>https://corporate.walmart.com/newsroom/2019/10/30/customers-are-changing-jobs-are-changing-at-walmart-the-future-of-work-is-bright</a:t>
            </a:r>
            <a:r>
              <a:rPr lang="en-US" b="0" i="0" dirty="0">
                <a:effectLst/>
                <a:latin typeface="Open Sans" panose="020B0606030504020204" pitchFamily="34" charset="0"/>
              </a:rPr>
              <a:t> </a:t>
            </a:r>
            <a:endParaRPr lang="en-US" dirty="0"/>
          </a:p>
        </p:txBody>
      </p:sp>
    </p:spTree>
    <p:extLst>
      <p:ext uri="{BB962C8B-B14F-4D97-AF65-F5344CB8AC3E}">
        <p14:creationId xmlns:p14="http://schemas.microsoft.com/office/powerpoint/2010/main" val="2168454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800</TotalTime>
  <Words>755</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Georgia</vt:lpstr>
      <vt:lpstr>Open Sans</vt:lpstr>
      <vt:lpstr>Times New Roman</vt:lpstr>
      <vt:lpstr>Mesh</vt:lpstr>
      <vt:lpstr>MT140: Introduction to Management  Desmond Hughes  Walmart INC.</vt:lpstr>
      <vt:lpstr>POLC</vt:lpstr>
      <vt:lpstr>Company Overview Mission Statement Vision Statement Values of the Company</vt:lpstr>
      <vt:lpstr>Strategic Planning (Goal, Manager &amp; Power) </vt:lpstr>
      <vt:lpstr>Tactical Planning (Goal, Manager &amp; Power) </vt:lpstr>
      <vt:lpstr>Operational Planning (Goal, Manager &amp; Power) </vt:lpstr>
      <vt:lpstr>Bureaucratic Control</vt:lpstr>
      <vt:lpstr>References</vt:lpstr>
      <vt:lpstr>Picture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MT140: Introduction to Management Julie Dort Conagra</dc:title>
  <dc:creator>Hamilton-Dort, Julie</dc:creator>
  <cp:lastModifiedBy>Desmond Hughes</cp:lastModifiedBy>
  <cp:revision>10</cp:revision>
  <dcterms:created xsi:type="dcterms:W3CDTF">2021-07-07T15:35:38Z</dcterms:created>
  <dcterms:modified xsi:type="dcterms:W3CDTF">2022-05-23T17:06:16Z</dcterms:modified>
</cp:coreProperties>
</file>