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6" r:id="rId2"/>
    <p:sldId id="268" r:id="rId3"/>
    <p:sldId id="257" r:id="rId4"/>
    <p:sldId id="258" r:id="rId5"/>
    <p:sldId id="259" r:id="rId6"/>
    <p:sldId id="264" r:id="rId7"/>
    <p:sldId id="265" r:id="rId8"/>
    <p:sldId id="266"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0558" autoAdjust="0"/>
  </p:normalViewPr>
  <p:slideViewPr>
    <p:cSldViewPr snapToGrid="0">
      <p:cViewPr>
        <p:scale>
          <a:sx n="34" d="100"/>
          <a:sy n="34" d="100"/>
        </p:scale>
        <p:origin x="172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1C88F-E19F-44B7-94C7-34CD1778F3A9}"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D6A7A-B28C-4115-B18C-89B77D231638}" type="slidenum">
              <a:rPr lang="en-US" smtClean="0"/>
              <a:t>‹#›</a:t>
            </a:fld>
            <a:endParaRPr lang="en-US"/>
          </a:p>
        </p:txBody>
      </p:sp>
    </p:spTree>
    <p:extLst>
      <p:ext uri="{BB962C8B-B14F-4D97-AF65-F5344CB8AC3E}">
        <p14:creationId xmlns:p14="http://schemas.microsoft.com/office/powerpoint/2010/main" val="333020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D6A7A-B28C-4115-B18C-89B77D231638}" type="slidenum">
              <a:rPr lang="en-US" smtClean="0"/>
              <a:t>1</a:t>
            </a:fld>
            <a:endParaRPr lang="en-US"/>
          </a:p>
        </p:txBody>
      </p:sp>
    </p:spTree>
    <p:extLst>
      <p:ext uri="{BB962C8B-B14F-4D97-AF65-F5344CB8AC3E}">
        <p14:creationId xmlns:p14="http://schemas.microsoft.com/office/powerpoint/2010/main" val="124003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D6A7A-B28C-4115-B18C-89B77D231638}" type="slidenum">
              <a:rPr lang="en-US" smtClean="0"/>
              <a:t>4</a:t>
            </a:fld>
            <a:endParaRPr lang="en-US"/>
          </a:p>
        </p:txBody>
      </p:sp>
    </p:spTree>
    <p:extLst>
      <p:ext uri="{BB962C8B-B14F-4D97-AF65-F5344CB8AC3E}">
        <p14:creationId xmlns:p14="http://schemas.microsoft.com/office/powerpoint/2010/main" val="22268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D6A7A-B28C-4115-B18C-89B77D231638}" type="slidenum">
              <a:rPr lang="en-US" smtClean="0"/>
              <a:t>8</a:t>
            </a:fld>
            <a:endParaRPr lang="en-US"/>
          </a:p>
        </p:txBody>
      </p:sp>
    </p:spTree>
    <p:extLst>
      <p:ext uri="{BB962C8B-B14F-4D97-AF65-F5344CB8AC3E}">
        <p14:creationId xmlns:p14="http://schemas.microsoft.com/office/powerpoint/2010/main" val="364351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84864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50814-9023-44D8-9C59-8F8F244F3B16}"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418171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516809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3261705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434839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824246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20289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53723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341205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45935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93170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50814-9023-44D8-9C59-8F8F244F3B16}"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77913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50814-9023-44D8-9C59-8F8F244F3B16}"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36518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50814-9023-44D8-9C59-8F8F244F3B16}"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420602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50814-9023-44D8-9C59-8F8F244F3B16}"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39435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50814-9023-44D8-9C59-8F8F244F3B16}"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319958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1F50814-9023-44D8-9C59-8F8F244F3B16}" type="datetimeFigureOut">
              <a:rPr lang="en-US" smtClean="0"/>
              <a:t>6/27/2022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07410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1F50814-9023-44D8-9C59-8F8F244F3B16}" type="datetimeFigureOut">
              <a:rPr lang="en-US" smtClean="0"/>
              <a:t>6/27/2022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E5908E0-2F29-4AD7-B392-07B6C8D10FBE}" type="slidenum">
              <a:rPr lang="en-US" smtClean="0"/>
              <a:t>‹#›</a:t>
            </a:fld>
            <a:endParaRPr lang="en-US"/>
          </a:p>
        </p:txBody>
      </p:sp>
    </p:spTree>
    <p:extLst>
      <p:ext uri="{BB962C8B-B14F-4D97-AF65-F5344CB8AC3E}">
        <p14:creationId xmlns:p14="http://schemas.microsoft.com/office/powerpoint/2010/main" val="153875441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mo-research.com/news-events/articles/workplace-diversity-2022" TargetMode="External"/><Relationship Id="rId2" Type="http://schemas.openxmlformats.org/officeDocument/2006/relationships/hyperlink" Target="https://www.forbes.com/sites/theyec/2021/01/25/eight-important-ways-to-promote-inclusion-and-diversity-in-your-workplace/?sh=271a305b6da1" TargetMode="External"/><Relationship Id="rId1" Type="http://schemas.openxmlformats.org/officeDocument/2006/relationships/slideLayout" Target="../slideLayouts/slideLayout6.xml"/><Relationship Id="rId6" Type="http://schemas.openxmlformats.org/officeDocument/2006/relationships/hyperlink" Target="https://hbr.org/sponsored/2022/03/to-drive-diversity-and-inclusion-ask-tough-questions-and-listen-to-tough-answers" TargetMode="External"/><Relationship Id="rId5" Type="http://schemas.openxmlformats.org/officeDocument/2006/relationships/hyperlink" Target="https://builtin.com/diversity-inclusion/types-of-diversity-in-the-workplace" TargetMode="External"/><Relationship Id="rId4" Type="http://schemas.openxmlformats.org/officeDocument/2006/relationships/hyperlink" Target="https://www.forbes.com/sites/danabrownlee/2019/09/22/4-common-diversity-and-inclusion-myths-in-the-workplace/?sh=68ead9cc205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250D-C354-4009-9E1E-B996EFD012AD}"/>
              </a:ext>
            </a:extLst>
          </p:cNvPr>
          <p:cNvSpPr>
            <a:spLocks noGrp="1"/>
          </p:cNvSpPr>
          <p:nvPr>
            <p:ph type="ctrTitle"/>
          </p:nvPr>
        </p:nvSpPr>
        <p:spPr>
          <a:xfrm>
            <a:off x="1757889" y="-248770"/>
            <a:ext cx="8676222" cy="3200400"/>
          </a:xfrm>
        </p:spPr>
        <p:txBody>
          <a:bodyPr vert="horz" lIns="91440" tIns="45720" rIns="91440" bIns="45720" rtlCol="0" anchor="b">
            <a:normAutofit/>
          </a:bodyPr>
          <a:lstStyle/>
          <a:p>
            <a:r>
              <a:rPr lang="en-US" b="1" dirty="0">
                <a:latin typeface="Georgia" panose="02040502050405020303" pitchFamily="18" charset="0"/>
              </a:rPr>
              <a:t>Adding Diversity To Vibe Trend (VT)</a:t>
            </a:r>
          </a:p>
        </p:txBody>
      </p:sp>
      <p:sp>
        <p:nvSpPr>
          <p:cNvPr id="4" name="TextBox 3">
            <a:extLst>
              <a:ext uri="{FF2B5EF4-FFF2-40B4-BE49-F238E27FC236}">
                <a16:creationId xmlns:a16="http://schemas.microsoft.com/office/drawing/2014/main" id="{5294AC03-CE32-96DD-3237-38BFA5A1626D}"/>
              </a:ext>
            </a:extLst>
          </p:cNvPr>
          <p:cNvSpPr txBox="1"/>
          <p:nvPr/>
        </p:nvSpPr>
        <p:spPr>
          <a:xfrm>
            <a:off x="7129835" y="5954860"/>
            <a:ext cx="5483506" cy="632012"/>
          </a:xfrm>
          <a:prstGeom prst="rect">
            <a:avLst/>
          </a:prstGeom>
        </p:spPr>
        <p:txBody>
          <a:bodyPr vert="horz" lIns="91440" tIns="45720" rIns="91440" bIns="45720" rtlCol="0" anchor="t">
            <a:noAutofit/>
          </a:bodyPr>
          <a:lstStyle/>
          <a:p>
            <a:pPr algn="ctr">
              <a:spcBef>
                <a:spcPct val="20000"/>
              </a:spcBef>
              <a:spcAft>
                <a:spcPts val="600"/>
              </a:spcAft>
              <a:buClr>
                <a:schemeClr val="tx1"/>
              </a:buClr>
              <a:buSzPct val="100000"/>
            </a:pPr>
            <a:r>
              <a:rPr lang="en-US" sz="2000" b="1"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MT140: Introduction to Management</a:t>
            </a:r>
            <a:br>
              <a:rPr lang="en-US" sz="2000" b="1"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br>
              <a:rPr lang="en-US" sz="2000" b="1"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br>
            <a:endParaRPr lang="en-US" sz="2000" b="1"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3" name="TextBox 2">
            <a:extLst>
              <a:ext uri="{FF2B5EF4-FFF2-40B4-BE49-F238E27FC236}">
                <a16:creationId xmlns:a16="http://schemas.microsoft.com/office/drawing/2014/main" id="{09F97524-F040-F695-04D9-3C65D13C2627}"/>
              </a:ext>
            </a:extLst>
          </p:cNvPr>
          <p:cNvSpPr txBox="1"/>
          <p:nvPr/>
        </p:nvSpPr>
        <p:spPr>
          <a:xfrm>
            <a:off x="292988" y="5755341"/>
            <a:ext cx="5916706" cy="1031051"/>
          </a:xfrm>
          <a:prstGeom prst="rect">
            <a:avLst/>
          </a:prstGeom>
          <a:noFill/>
        </p:spPr>
        <p:txBody>
          <a:bodyPr wrap="square" rtlCol="0">
            <a:spAutoFit/>
          </a:bodyPr>
          <a:lstStyle/>
          <a:p>
            <a:pPr>
              <a:spcAft>
                <a:spcPts val="600"/>
              </a:spcAft>
            </a:pPr>
            <a:r>
              <a:rPr lang="en-US" sz="2800" dirty="0">
                <a:latin typeface="Georgia" panose="02040502050405020303" pitchFamily="18" charset="0"/>
              </a:rPr>
              <a:t>Desmond Hughes</a:t>
            </a:r>
            <a:endParaRPr lang="en-US" sz="2800">
              <a:latin typeface="Georgia" panose="02040502050405020303" pitchFamily="18" charset="0"/>
            </a:endParaRPr>
          </a:p>
          <a:p>
            <a:pPr>
              <a:spcAft>
                <a:spcPts val="600"/>
              </a:spcAft>
            </a:pPr>
            <a:r>
              <a:rPr lang="en-US" sz="2800" dirty="0">
                <a:latin typeface="Georgia" panose="02040502050405020303" pitchFamily="18" charset="0"/>
              </a:rPr>
              <a:t>June 27, 2022</a:t>
            </a:r>
            <a:endParaRPr lang="en-US" sz="2800">
              <a:latin typeface="Georgia" panose="02040502050405020303" pitchFamily="18" charset="0"/>
            </a:endParaRPr>
          </a:p>
        </p:txBody>
      </p:sp>
    </p:spTree>
    <p:extLst>
      <p:ext uri="{BB962C8B-B14F-4D97-AF65-F5344CB8AC3E}">
        <p14:creationId xmlns:p14="http://schemas.microsoft.com/office/powerpoint/2010/main" val="73286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0" y="365125"/>
            <a:ext cx="12192000" cy="132556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References</a:t>
            </a:r>
          </a:p>
        </p:txBody>
      </p:sp>
      <p:sp>
        <p:nvSpPr>
          <p:cNvPr id="4" name="TextBox 3">
            <a:extLst>
              <a:ext uri="{FF2B5EF4-FFF2-40B4-BE49-F238E27FC236}">
                <a16:creationId xmlns:a16="http://schemas.microsoft.com/office/drawing/2014/main" id="{A4EFDDBD-A926-44E9-A083-28587CC4A98F}"/>
              </a:ext>
            </a:extLst>
          </p:cNvPr>
          <p:cNvSpPr txBox="1"/>
          <p:nvPr/>
        </p:nvSpPr>
        <p:spPr>
          <a:xfrm>
            <a:off x="580571" y="1414562"/>
            <a:ext cx="11030857" cy="4801314"/>
          </a:xfrm>
          <a:prstGeom prst="rect">
            <a:avLst/>
          </a:prstGeom>
          <a:noFill/>
        </p:spPr>
        <p:txBody>
          <a:bodyPr wrap="square">
            <a:spAutoFit/>
          </a:bodyPr>
          <a:lstStyle/>
          <a:p>
            <a:pPr marL="0" marR="0"/>
            <a:r>
              <a:rPr lang="en-US" sz="1800" dirty="0">
                <a:effectLst/>
                <a:latin typeface="Georgia" panose="02040502050405020303" pitchFamily="18" charset="0"/>
                <a:ea typeface="Times New Roman" panose="02020603050405020304" pitchFamily="18" charset="0"/>
              </a:rPr>
              <a:t>Bateman, T. S., Snell, S., &amp; Konopaske, R. (2020). </a:t>
            </a:r>
            <a:r>
              <a:rPr lang="en-US" sz="1800" i="1" dirty="0">
                <a:effectLst/>
                <a:latin typeface="Georgia" panose="02040502050405020303" pitchFamily="18" charset="0"/>
                <a:ea typeface="Times New Roman" panose="02020603050405020304" pitchFamily="18" charset="0"/>
              </a:rPr>
              <a:t>Management</a:t>
            </a:r>
            <a:r>
              <a:rPr lang="en-US" sz="1800" dirty="0">
                <a:effectLst/>
                <a:latin typeface="Georgia" panose="02040502050405020303" pitchFamily="18" charset="0"/>
                <a:ea typeface="Times New Roman" panose="02020603050405020304" pitchFamily="18" charset="0"/>
              </a:rPr>
              <a:t>. McGraw-Hill Education. </a:t>
            </a:r>
          </a:p>
          <a:p>
            <a:pPr marL="0" marR="0"/>
            <a:r>
              <a:rPr lang="en-US" sz="1800" dirty="0">
                <a:effectLst/>
                <a:latin typeface="Georgia" panose="02040502050405020303" pitchFamily="18" charset="0"/>
                <a:ea typeface="Times New Roman" panose="02020603050405020304" pitchFamily="18" charset="0"/>
              </a:rPr>
              <a:t>Panel, E. (2021). Council Post: Eight Important Ways To Promote Inclusion And Diversity In Your Workplace. Retrieved 28 June 2022, from </a:t>
            </a:r>
            <a:r>
              <a:rPr lang="en-US" sz="1800" dirty="0">
                <a:effectLst/>
                <a:latin typeface="Georgia" panose="02040502050405020303" pitchFamily="18" charset="0"/>
                <a:ea typeface="Times New Roman" panose="02020603050405020304" pitchFamily="18" charset="0"/>
                <a:hlinkClick r:id="rId2"/>
              </a:rPr>
              <a:t>https://www.forbes.com/sites/theyec/2021/01/25/eight-important-ways-to-promote-inclusion-and-diversity-in-your-workplace/?sh=271a305b6da1</a:t>
            </a:r>
            <a:r>
              <a:rPr lang="en-US" dirty="0">
                <a:latin typeface="Georgia" panose="02040502050405020303" pitchFamily="18" charset="0"/>
                <a:ea typeface="Times New Roman" panose="02020603050405020304" pitchFamily="18" charset="0"/>
              </a:rPr>
              <a:t> </a:t>
            </a:r>
          </a:p>
          <a:p>
            <a:pPr marL="0" marR="0"/>
            <a:endParaRPr lang="en-US" sz="1800" dirty="0">
              <a:effectLst/>
              <a:latin typeface="Georgia" panose="02040502050405020303" pitchFamily="18" charset="0"/>
              <a:ea typeface="Times New Roman" panose="02020603050405020304" pitchFamily="18" charset="0"/>
            </a:endParaRPr>
          </a:p>
          <a:p>
            <a:pPr marL="0" marR="0"/>
            <a:r>
              <a:rPr lang="en-US" dirty="0">
                <a:latin typeface="Georgia" panose="02040502050405020303" pitchFamily="18" charset="0"/>
                <a:ea typeface="Times New Roman" panose="02020603050405020304" pitchFamily="18" charset="0"/>
              </a:rPr>
              <a:t>Pictures:</a:t>
            </a:r>
          </a:p>
          <a:p>
            <a:pPr marL="0" marR="0"/>
            <a:r>
              <a:rPr lang="en-US" sz="1800" dirty="0">
                <a:effectLst/>
                <a:latin typeface="Georgia" panose="02040502050405020303" pitchFamily="18" charset="0"/>
                <a:ea typeface="Times New Roman" panose="02020603050405020304" pitchFamily="18" charset="0"/>
              </a:rPr>
              <a:t>1</a:t>
            </a:r>
            <a:r>
              <a:rPr lang="en-US" dirty="0">
                <a:latin typeface="Georgia" panose="02040502050405020303" pitchFamily="18" charset="0"/>
                <a:ea typeface="Times New Roman" panose="02020603050405020304" pitchFamily="18" charset="0"/>
              </a:rPr>
              <a:t> –  Workplace Diversity in 2022 | GMO Research. (2022). Retrieved 28 June 2022, from </a:t>
            </a:r>
            <a:r>
              <a:rPr lang="en-US" dirty="0">
                <a:latin typeface="Georgia" panose="02040502050405020303" pitchFamily="18" charset="0"/>
                <a:ea typeface="Times New Roman" panose="02020603050405020304" pitchFamily="18" charset="0"/>
                <a:hlinkClick r:id="rId3"/>
              </a:rPr>
              <a:t>https://gmo-research.com/news-events/articles/workplace-diversity-2022</a:t>
            </a:r>
            <a:r>
              <a:rPr lang="en-US" dirty="0">
                <a:latin typeface="Georgia" panose="02040502050405020303" pitchFamily="18" charset="0"/>
                <a:ea typeface="Times New Roman" panose="02020603050405020304" pitchFamily="18" charset="0"/>
              </a:rPr>
              <a:t> </a:t>
            </a:r>
          </a:p>
          <a:p>
            <a:pPr marL="0" marR="0"/>
            <a:r>
              <a:rPr lang="en-US" sz="1800" dirty="0">
                <a:effectLst/>
                <a:latin typeface="Georgia" panose="02040502050405020303" pitchFamily="18" charset="0"/>
                <a:ea typeface="Times New Roman" panose="02020603050405020304" pitchFamily="18" charset="0"/>
              </a:rPr>
              <a:t>2 –  Brownlee, D. (2022). 4 Common Diversity And Inclusion Myths In The Workplace. Retrieved 28 June 2022, from </a:t>
            </a:r>
            <a:r>
              <a:rPr lang="en-US" sz="1800" dirty="0">
                <a:effectLst/>
                <a:latin typeface="Georgia" panose="02040502050405020303" pitchFamily="18" charset="0"/>
                <a:ea typeface="Times New Roman" panose="02020603050405020304" pitchFamily="18" charset="0"/>
                <a:hlinkClick r:id="rId4"/>
              </a:rPr>
              <a:t>https://www.forbes.com/sites/danabrownlee/2019/09/22/4-common-diversity-and-inclusion-myths-in-the-workplace/?sh=68ead9cc2052</a:t>
            </a:r>
            <a:r>
              <a:rPr lang="en-US" sz="1800" dirty="0">
                <a:effectLst/>
                <a:latin typeface="Georgia" panose="02040502050405020303" pitchFamily="18" charset="0"/>
                <a:ea typeface="Times New Roman" panose="02020603050405020304" pitchFamily="18" charset="0"/>
              </a:rPr>
              <a:t> </a:t>
            </a:r>
          </a:p>
          <a:p>
            <a:pPr marL="0" marR="0"/>
            <a:r>
              <a:rPr lang="en-US" dirty="0">
                <a:latin typeface="Georgia" panose="02040502050405020303" pitchFamily="18" charset="0"/>
                <a:ea typeface="Times New Roman" panose="02020603050405020304" pitchFamily="18" charset="0"/>
              </a:rPr>
              <a:t>3  -  Types of Diversity in the Workplace You Need to Know. (2022). Retrieved 28 June 2022, from </a:t>
            </a:r>
            <a:r>
              <a:rPr lang="en-US" dirty="0">
                <a:latin typeface="Georgia" panose="02040502050405020303" pitchFamily="18" charset="0"/>
                <a:ea typeface="Times New Roman" panose="02020603050405020304" pitchFamily="18" charset="0"/>
                <a:hlinkClick r:id="rId5"/>
              </a:rPr>
              <a:t>https://builtin.com/diversity-inclusion/types-of-diversity-in-the-workplace</a:t>
            </a:r>
            <a:r>
              <a:rPr lang="en-US" dirty="0">
                <a:latin typeface="Georgia" panose="02040502050405020303" pitchFamily="18" charset="0"/>
                <a:ea typeface="Times New Roman" panose="02020603050405020304" pitchFamily="18" charset="0"/>
              </a:rPr>
              <a:t> </a:t>
            </a:r>
          </a:p>
          <a:p>
            <a:pPr marL="0" marR="0"/>
            <a:r>
              <a:rPr lang="en-US" sz="1800" dirty="0">
                <a:effectLst/>
                <a:latin typeface="Georgia" panose="02040502050405020303" pitchFamily="18" charset="0"/>
                <a:ea typeface="Times New Roman" panose="02020603050405020304" pitchFamily="18" charset="0"/>
              </a:rPr>
              <a:t>4 –  To Drive Diversity and Inclusion, Ask Tough Questions and Listen to Tough Answers - SPONSOR CONTENT FROM SIEMENS ENERGY. (2022). Retrieved 28 June 2022, from </a:t>
            </a:r>
            <a:r>
              <a:rPr lang="en-US" sz="1800" dirty="0">
                <a:effectLst/>
                <a:latin typeface="Georgia" panose="02040502050405020303" pitchFamily="18" charset="0"/>
                <a:ea typeface="Times New Roman" panose="02020603050405020304" pitchFamily="18" charset="0"/>
                <a:hlinkClick r:id="rId6"/>
              </a:rPr>
              <a:t>https://hbr.org/sponsored/2022/03/</a:t>
            </a:r>
            <a:r>
              <a:rPr lang="en-US" sz="1800">
                <a:effectLst/>
                <a:latin typeface="Georgia" panose="02040502050405020303" pitchFamily="18" charset="0"/>
                <a:ea typeface="Times New Roman" panose="02020603050405020304" pitchFamily="18" charset="0"/>
                <a:hlinkClick r:id="rId6"/>
              </a:rPr>
              <a:t>to-drive-diversity-and-inclusion-ask-tough-questions-and-listen-to-tough-answers</a:t>
            </a:r>
            <a:r>
              <a:rPr lang="en-US" sz="1800">
                <a:effectLst/>
                <a:latin typeface="Georgia" panose="02040502050405020303" pitchFamily="18" charset="0"/>
                <a:ea typeface="Times New Roman" panose="02020603050405020304" pitchFamily="18" charset="0"/>
              </a:rPr>
              <a:t> </a:t>
            </a:r>
            <a:r>
              <a:rPr lang="en-US">
                <a:latin typeface="Georgia" panose="02040502050405020303" pitchFamily="18" charset="0"/>
                <a:ea typeface="Times New Roman" panose="02020603050405020304" pitchFamily="18" charset="0"/>
              </a:rPr>
              <a:t> </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109769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b="1"/>
              <a:t>What is Diversity</a:t>
            </a:r>
          </a:p>
        </p:txBody>
      </p:sp>
      <p:sp>
        <p:nvSpPr>
          <p:cNvPr id="5" name="TextBox 4">
            <a:extLst>
              <a:ext uri="{FF2B5EF4-FFF2-40B4-BE49-F238E27FC236}">
                <a16:creationId xmlns:a16="http://schemas.microsoft.com/office/drawing/2014/main" id="{4968CAA9-61C8-8432-07C0-A8F24DFF8037}"/>
              </a:ext>
            </a:extLst>
          </p:cNvPr>
          <p:cNvSpPr txBox="1"/>
          <p:nvPr/>
        </p:nvSpPr>
        <p:spPr>
          <a:xfrm>
            <a:off x="643192" y="2180850"/>
            <a:ext cx="4557458" cy="4067550"/>
          </a:xfrm>
          <a:prstGeom prst="rect">
            <a:avLst/>
          </a:prstGeom>
        </p:spPr>
        <p:txBody>
          <a:bodyPr vert="horz" lIns="91440" tIns="45720" rIns="91440" bIns="45720" rtlCol="0" anchor="t">
            <a:noAutofit/>
          </a:bodyPr>
          <a:lstStyle/>
          <a:p>
            <a:pPr>
              <a:lnSpc>
                <a:spcPct val="90000"/>
              </a:lnSpc>
              <a:spcBef>
                <a:spcPct val="20000"/>
              </a:spcBef>
              <a:spcAft>
                <a:spcPts val="600"/>
              </a:spcAft>
              <a:buClr>
                <a:schemeClr val="tx1"/>
              </a:buClr>
              <a:buSzPct val="100000"/>
              <a:buFont typeface="Arial"/>
              <a:buChar char="•"/>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rPr>
              <a:t>Diverse to me is being different and having a variety of types and styles of a certain thing, whether it is based on your background, culture, and even something like music. Diversity is what a person unique and different. It is important for a company to embrace different cultures so that they can increase their demographic and target audience. An organization can look for help from diverse people and look at their input and value and take that into consideration.</a:t>
            </a:r>
          </a:p>
        </p:txBody>
      </p:sp>
      <p:pic>
        <p:nvPicPr>
          <p:cNvPr id="7" name="Picture 6" descr="Map&#10;&#10;Description automatically generated">
            <a:extLst>
              <a:ext uri="{FF2B5EF4-FFF2-40B4-BE49-F238E27FC236}">
                <a16:creationId xmlns:a16="http://schemas.microsoft.com/office/drawing/2014/main" id="{A000CEB8-44D7-69F6-0753-C71D74CE5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11" y="1254510"/>
            <a:ext cx="6091516" cy="354830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9" name="TextBox 8">
            <a:extLst>
              <a:ext uri="{FF2B5EF4-FFF2-40B4-BE49-F238E27FC236}">
                <a16:creationId xmlns:a16="http://schemas.microsoft.com/office/drawing/2014/main" id="{38236271-FD5A-1DF5-A894-8A60CECEDE39}"/>
              </a:ext>
            </a:extLst>
          </p:cNvPr>
          <p:cNvSpPr txBox="1"/>
          <p:nvPr/>
        </p:nvSpPr>
        <p:spPr>
          <a:xfrm>
            <a:off x="5456111" y="5392919"/>
            <a:ext cx="6091516" cy="369332"/>
          </a:xfrm>
          <a:prstGeom prst="rect">
            <a:avLst/>
          </a:prstGeom>
          <a:noFill/>
        </p:spPr>
        <p:txBody>
          <a:bodyPr wrap="square">
            <a:spAutoFit/>
          </a:bodyPr>
          <a:lstStyle/>
          <a:p>
            <a:r>
              <a:rPr lang="en-US" b="0" i="0" dirty="0">
                <a:effectLst/>
                <a:latin typeface="Georgia" panose="02040502050405020303" pitchFamily="18" charset="0"/>
              </a:rPr>
              <a:t>("Workplace Diversity in 2022 | GMO Research", 2022)</a:t>
            </a:r>
            <a:endParaRPr lang="en-US" dirty="0">
              <a:latin typeface="Georgia" panose="02040502050405020303" pitchFamily="18" charset="0"/>
            </a:endParaRPr>
          </a:p>
        </p:txBody>
      </p:sp>
    </p:spTree>
    <p:extLst>
      <p:ext uri="{BB962C8B-B14F-4D97-AF65-F5344CB8AC3E}">
        <p14:creationId xmlns:p14="http://schemas.microsoft.com/office/powerpoint/2010/main" val="150162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0" y="365125"/>
            <a:ext cx="12192000" cy="1325563"/>
          </a:xfrm>
        </p:spPr>
        <p:txBody>
          <a:bodyPr>
            <a:normAutofit/>
          </a:bodyPr>
          <a:lstStyle/>
          <a:p>
            <a:pPr algn="ctr"/>
            <a:r>
              <a:rPr lang="en-US" b="1" dirty="0">
                <a:latin typeface="Georgia" panose="02040502050405020303" pitchFamily="18" charset="0"/>
              </a:rPr>
              <a:t>How</a:t>
            </a:r>
            <a:r>
              <a:rPr lang="en-US" sz="1800" dirty="0">
                <a:latin typeface="Arial" panose="020B0604020202020204" pitchFamily="34" charset="0"/>
                <a:ea typeface="Calibri" panose="020F0502020204030204" pitchFamily="34" charset="0"/>
              </a:rPr>
              <a:t> </a:t>
            </a:r>
            <a:r>
              <a:rPr lang="en-US" b="1" dirty="0">
                <a:latin typeface="Georgia" panose="02040502050405020303" pitchFamily="18" charset="0"/>
              </a:rPr>
              <a:t>does Diversity &amp; Competitiveness Relate?</a:t>
            </a:r>
          </a:p>
        </p:txBody>
      </p:sp>
      <p:sp>
        <p:nvSpPr>
          <p:cNvPr id="3" name="TextBox 2">
            <a:extLst>
              <a:ext uri="{FF2B5EF4-FFF2-40B4-BE49-F238E27FC236}">
                <a16:creationId xmlns:a16="http://schemas.microsoft.com/office/drawing/2014/main" id="{5802F2C7-0976-FD14-0CD6-06CE095D68DA}"/>
              </a:ext>
            </a:extLst>
          </p:cNvPr>
          <p:cNvSpPr txBox="1"/>
          <p:nvPr/>
        </p:nvSpPr>
        <p:spPr>
          <a:xfrm>
            <a:off x="510988" y="2259106"/>
            <a:ext cx="11134165" cy="3046988"/>
          </a:xfrm>
          <a:prstGeom prst="rect">
            <a:avLst/>
          </a:prstGeom>
          <a:noFill/>
        </p:spPr>
        <p:txBody>
          <a:bodyPr wrap="square" rtlCol="0">
            <a:spAutoFit/>
          </a:bodyPr>
          <a:lstStyle/>
          <a:p>
            <a:r>
              <a:rPr lang="en-US" sz="3200" dirty="0">
                <a:latin typeface="Georgia" panose="02040502050405020303" pitchFamily="18" charset="0"/>
              </a:rPr>
              <a:t>Diversity and competitiveness go hand in hand. By being diverse and acknowledging different types of people and groups whether if it’s based on religion, ethnicity, race, gender, economic statuses, etc., can increase your business. It can also help your ideas grow and become more successful.</a:t>
            </a:r>
          </a:p>
        </p:txBody>
      </p:sp>
    </p:spTree>
    <p:extLst>
      <p:ext uri="{BB962C8B-B14F-4D97-AF65-F5344CB8AC3E}">
        <p14:creationId xmlns:p14="http://schemas.microsoft.com/office/powerpoint/2010/main" val="62415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6096000" y="609600"/>
            <a:ext cx="5447071" cy="1905000"/>
          </a:xfrm>
        </p:spPr>
        <p:txBody>
          <a:bodyPr vert="horz" lIns="91440" tIns="45720" rIns="91440" bIns="45720" rtlCol="0" anchor="ctr">
            <a:normAutofit/>
          </a:bodyPr>
          <a:lstStyle/>
          <a:p>
            <a:pPr>
              <a:lnSpc>
                <a:spcPct val="90000"/>
              </a:lnSpc>
            </a:pPr>
            <a:r>
              <a:rPr lang="en-US" b="1" dirty="0"/>
              <a:t>What are the Implications of Competitiveness &amp; Collaboration?</a:t>
            </a:r>
          </a:p>
        </p:txBody>
      </p:sp>
      <p:sp>
        <p:nvSpPr>
          <p:cNvPr id="3" name="TextBox 2">
            <a:extLst>
              <a:ext uri="{FF2B5EF4-FFF2-40B4-BE49-F238E27FC236}">
                <a16:creationId xmlns:a16="http://schemas.microsoft.com/office/drawing/2014/main" id="{8BDE54B1-0EC1-A777-9738-1C7F54948CFD}"/>
              </a:ext>
            </a:extLst>
          </p:cNvPr>
          <p:cNvSpPr txBox="1"/>
          <p:nvPr/>
        </p:nvSpPr>
        <p:spPr>
          <a:xfrm>
            <a:off x="6096000" y="2666998"/>
            <a:ext cx="5447071" cy="3581401"/>
          </a:xfrm>
          <a:prstGeom prst="rect">
            <a:avLst/>
          </a:prstGeom>
        </p:spPr>
        <p:txBody>
          <a:bodyPr vert="horz" lIns="91440" tIns="45720" rIns="91440" bIns="45720" rtlCol="0" anchor="t">
            <a:noAutofit/>
          </a:bodyPr>
          <a:lstStyle/>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rPr>
              <a:t>Competitiveness can improve productivity and motivate businesses to perform and provide better.</a:t>
            </a:r>
          </a:p>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rPr>
              <a:t>Collaboration Is when each business contributes to an interaction to combine both into one and share equal power on decision making.</a:t>
            </a:r>
          </a:p>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rPr>
              <a:t>With competitiveness and collaboration are combine it helps increase sales, and opportunities, and both businesses also help promote each other and increase their popularity.</a:t>
            </a:r>
          </a:p>
          <a:p>
            <a:pPr>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endParaRPr>
          </a:p>
        </p:txBody>
      </p:sp>
      <p:pic>
        <p:nvPicPr>
          <p:cNvPr id="6" name="Picture 5" descr="A group of people sitting around a table&#10;&#10;Description automatically generated with medium confidence">
            <a:extLst>
              <a:ext uri="{FF2B5EF4-FFF2-40B4-BE49-F238E27FC236}">
                <a16:creationId xmlns:a16="http://schemas.microsoft.com/office/drawing/2014/main" id="{9CCFF65E-B304-6E37-01C4-3FD3F7131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92" y="1449499"/>
            <a:ext cx="4818393" cy="32162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TextBox 7">
            <a:extLst>
              <a:ext uri="{FF2B5EF4-FFF2-40B4-BE49-F238E27FC236}">
                <a16:creationId xmlns:a16="http://schemas.microsoft.com/office/drawing/2014/main" id="{AD46772B-7A15-3AB1-4B90-63EDD251A537}"/>
              </a:ext>
            </a:extLst>
          </p:cNvPr>
          <p:cNvSpPr txBox="1"/>
          <p:nvPr/>
        </p:nvSpPr>
        <p:spPr>
          <a:xfrm>
            <a:off x="840442" y="5223835"/>
            <a:ext cx="6091516" cy="369332"/>
          </a:xfrm>
          <a:prstGeom prst="rect">
            <a:avLst/>
          </a:prstGeom>
          <a:noFill/>
        </p:spPr>
        <p:txBody>
          <a:bodyPr wrap="square">
            <a:spAutoFit/>
          </a:bodyPr>
          <a:lstStyle/>
          <a:p>
            <a:r>
              <a:rPr lang="en-US" b="0" i="0" dirty="0">
                <a:effectLst/>
                <a:latin typeface="Georgia" panose="02040502050405020303" pitchFamily="18" charset="0"/>
              </a:rPr>
              <a:t>(Brownlee, 2022)</a:t>
            </a:r>
            <a:endParaRPr lang="en-US" dirty="0">
              <a:latin typeface="Georgia" panose="02040502050405020303" pitchFamily="18" charset="0"/>
            </a:endParaRPr>
          </a:p>
        </p:txBody>
      </p:sp>
    </p:spTree>
    <p:extLst>
      <p:ext uri="{BB962C8B-B14F-4D97-AF65-F5344CB8AC3E}">
        <p14:creationId xmlns:p14="http://schemas.microsoft.com/office/powerpoint/2010/main" val="423234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normAutofit/>
          </a:bodyPr>
          <a:lstStyle/>
          <a:p>
            <a:pPr algn="ctr">
              <a:lnSpc>
                <a:spcPct val="100000"/>
              </a:lnSpc>
              <a:spcBef>
                <a:spcPts val="0"/>
              </a:spcBef>
              <a:defRPr/>
            </a:pPr>
            <a:r>
              <a:rPr lang="en-US" b="1" dirty="0">
                <a:latin typeface="Georgia" panose="02040502050405020303" pitchFamily="18" charset="0"/>
              </a:rPr>
              <a:t>Creating a Diverse Workforce (1)</a:t>
            </a:r>
            <a:br>
              <a:rPr lang="en-US" b="1" dirty="0">
                <a:latin typeface="Georgia" panose="02040502050405020303" pitchFamily="18" charset="0"/>
              </a:rPr>
            </a:br>
            <a:endParaRPr lang="en-US" b="1" dirty="0">
              <a:latin typeface="Georgia" panose="02040502050405020303" pitchFamily="18" charset="0"/>
            </a:endParaRPr>
          </a:p>
        </p:txBody>
      </p:sp>
      <p:sp>
        <p:nvSpPr>
          <p:cNvPr id="7" name="TextBox 6">
            <a:extLst>
              <a:ext uri="{FF2B5EF4-FFF2-40B4-BE49-F238E27FC236}">
                <a16:creationId xmlns:a16="http://schemas.microsoft.com/office/drawing/2014/main" id="{72443C3B-2FD2-8ED2-DC95-F76E3AE5F476}"/>
              </a:ext>
            </a:extLst>
          </p:cNvPr>
          <p:cNvSpPr txBox="1"/>
          <p:nvPr/>
        </p:nvSpPr>
        <p:spPr>
          <a:xfrm>
            <a:off x="941294" y="2178424"/>
            <a:ext cx="10596282" cy="2862322"/>
          </a:xfrm>
          <a:prstGeom prst="rect">
            <a:avLst/>
          </a:prstGeom>
          <a:noFill/>
        </p:spPr>
        <p:txBody>
          <a:bodyPr wrap="square" rtlCol="0">
            <a:spAutoFit/>
          </a:bodyPr>
          <a:lstStyle/>
          <a:p>
            <a:r>
              <a:rPr lang="en-US" sz="3600" dirty="0">
                <a:latin typeface="Georgia" panose="02040502050405020303" pitchFamily="18" charset="0"/>
              </a:rPr>
              <a:t>A way to created diversity into the workplace is to acknowledge other differences. Whether if it is race, gender, or culture. Doing this will cause awareness for example culture awareness is being aware of people's background and experiences.</a:t>
            </a:r>
          </a:p>
        </p:txBody>
      </p:sp>
    </p:spTree>
    <p:extLst>
      <p:ext uri="{BB962C8B-B14F-4D97-AF65-F5344CB8AC3E}">
        <p14:creationId xmlns:p14="http://schemas.microsoft.com/office/powerpoint/2010/main" val="86553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643192" y="609600"/>
            <a:ext cx="3643674" cy="1905000"/>
          </a:xfrm>
        </p:spPr>
        <p:txBody>
          <a:bodyPr vert="horz" lIns="91440" tIns="45720" rIns="91440" bIns="45720" rtlCol="0" anchor="ctr">
            <a:normAutofit/>
          </a:bodyPr>
          <a:lstStyle/>
          <a:p>
            <a:pPr>
              <a:defRPr/>
            </a:pPr>
            <a:r>
              <a:rPr lang="en-US" sz="2800" b="1"/>
              <a:t>Creating a Diverse Workforce (2) </a:t>
            </a:r>
            <a:br>
              <a:rPr lang="en-US" sz="2800" b="1"/>
            </a:br>
            <a:endParaRPr lang="en-US" sz="2800" b="1"/>
          </a:p>
        </p:txBody>
      </p:sp>
      <p:sp>
        <p:nvSpPr>
          <p:cNvPr id="3" name="TextBox 2">
            <a:extLst>
              <a:ext uri="{FF2B5EF4-FFF2-40B4-BE49-F238E27FC236}">
                <a16:creationId xmlns:a16="http://schemas.microsoft.com/office/drawing/2014/main" id="{F4F5040F-413F-2676-2E02-2AF7FDFB50D3}"/>
              </a:ext>
            </a:extLst>
          </p:cNvPr>
          <p:cNvSpPr txBox="1"/>
          <p:nvPr/>
        </p:nvSpPr>
        <p:spPr>
          <a:xfrm>
            <a:off x="643192" y="1722216"/>
            <a:ext cx="4986083" cy="452618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100000"/>
            </a:pPr>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Georgia" panose="02040502050405020303" pitchFamily="18" charset="0"/>
              </a:rPr>
              <a:t>Hiring more diverse leaders, and/or coworkers can also increase diversity in the workplace. This will create a safe environment for other people that share their differences in the company. Hiring more diverse people can also help with the companies by them sharing different point of views and sharing their voices on opinion. </a:t>
            </a:r>
          </a:p>
        </p:txBody>
      </p:sp>
      <p:pic>
        <p:nvPicPr>
          <p:cNvPr id="5" name="Picture 4" descr="A picture containing background pattern&#10;&#10;Description automatically generated">
            <a:extLst>
              <a:ext uri="{FF2B5EF4-FFF2-40B4-BE49-F238E27FC236}">
                <a16:creationId xmlns:a16="http://schemas.microsoft.com/office/drawing/2014/main" id="{1F2C7C34-FFA1-6F5C-08EC-F52F44D0F572}"/>
              </a:ext>
            </a:extLst>
          </p:cNvPr>
          <p:cNvPicPr>
            <a:picLocks noChangeAspect="1"/>
          </p:cNvPicPr>
          <p:nvPr/>
        </p:nvPicPr>
        <p:blipFill rotWithShape="1">
          <a:blip r:embed="rId3">
            <a:extLst>
              <a:ext uri="{28A0092B-C50C-407E-A947-70E740481C1C}">
                <a14:useLocalDpi xmlns:a14="http://schemas.microsoft.com/office/drawing/2010/main" val="0"/>
              </a:ext>
            </a:extLst>
          </a:blip>
          <a:srcRect r="1146" b="-3"/>
          <a:stretch/>
        </p:blipFill>
        <p:spPr>
          <a:xfrm>
            <a:off x="5919955" y="645107"/>
            <a:ext cx="5627672" cy="426979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TextBox 6">
            <a:extLst>
              <a:ext uri="{FF2B5EF4-FFF2-40B4-BE49-F238E27FC236}">
                <a16:creationId xmlns:a16="http://schemas.microsoft.com/office/drawing/2014/main" id="{7098B820-EF56-EED4-94BA-3579DC70A1F8}"/>
              </a:ext>
            </a:extLst>
          </p:cNvPr>
          <p:cNvSpPr txBox="1"/>
          <p:nvPr/>
        </p:nvSpPr>
        <p:spPr>
          <a:xfrm>
            <a:off x="6100484" y="5236944"/>
            <a:ext cx="6091516" cy="646331"/>
          </a:xfrm>
          <a:prstGeom prst="rect">
            <a:avLst/>
          </a:prstGeom>
          <a:noFill/>
        </p:spPr>
        <p:txBody>
          <a:bodyPr wrap="square">
            <a:spAutoFit/>
          </a:bodyPr>
          <a:lstStyle/>
          <a:p>
            <a:r>
              <a:rPr lang="en-US" b="0" i="0" dirty="0">
                <a:effectLst/>
                <a:latin typeface="Open Sans" panose="020B0606030504020204" pitchFamily="34" charset="0"/>
              </a:rPr>
              <a:t>("Types of Diversity in the Workplace You Need to Know", 2022)</a:t>
            </a:r>
            <a:endParaRPr lang="en-US" dirty="0"/>
          </a:p>
        </p:txBody>
      </p:sp>
    </p:spTree>
    <p:extLst>
      <p:ext uri="{BB962C8B-B14F-4D97-AF65-F5344CB8AC3E}">
        <p14:creationId xmlns:p14="http://schemas.microsoft.com/office/powerpoint/2010/main" val="106162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0" y="365125"/>
            <a:ext cx="12192000" cy="1325563"/>
          </a:xfrm>
        </p:spPr>
        <p:txBody>
          <a:bodyPr>
            <a:normAutofit/>
          </a:bodyPr>
          <a:lstStyle/>
          <a:p>
            <a:pPr algn="ctr">
              <a:lnSpc>
                <a:spcPct val="100000"/>
              </a:lnSpc>
              <a:spcBef>
                <a:spcPts val="0"/>
              </a:spcBef>
              <a:defRPr/>
            </a:pPr>
            <a:r>
              <a:rPr lang="en-US" b="1" dirty="0">
                <a:latin typeface="Georgia" panose="02040502050405020303" pitchFamily="18" charset="0"/>
              </a:rPr>
              <a:t>Creating a Diverse Workforce (3) </a:t>
            </a:r>
            <a:br>
              <a:rPr lang="en-US" b="1" dirty="0">
                <a:latin typeface="Georgia" panose="02040502050405020303" pitchFamily="18" charset="0"/>
              </a:rPr>
            </a:br>
            <a:endParaRPr lang="en-US" b="1" dirty="0">
              <a:latin typeface="Georgia" panose="02040502050405020303" pitchFamily="18" charset="0"/>
            </a:endParaRPr>
          </a:p>
        </p:txBody>
      </p:sp>
      <p:sp>
        <p:nvSpPr>
          <p:cNvPr id="3" name="TextBox 2">
            <a:extLst>
              <a:ext uri="{FF2B5EF4-FFF2-40B4-BE49-F238E27FC236}">
                <a16:creationId xmlns:a16="http://schemas.microsoft.com/office/drawing/2014/main" id="{2EAE75DB-9C68-771D-5170-819B73F546AA}"/>
              </a:ext>
            </a:extLst>
          </p:cNvPr>
          <p:cNvSpPr txBox="1"/>
          <p:nvPr/>
        </p:nvSpPr>
        <p:spPr>
          <a:xfrm>
            <a:off x="941294" y="1909482"/>
            <a:ext cx="9708777" cy="3970318"/>
          </a:xfrm>
          <a:prstGeom prst="rect">
            <a:avLst/>
          </a:prstGeom>
          <a:noFill/>
        </p:spPr>
        <p:txBody>
          <a:bodyPr wrap="square" rtlCol="0">
            <a:spAutoFit/>
          </a:bodyPr>
          <a:lstStyle/>
          <a:p>
            <a:r>
              <a:rPr lang="en-US" sz="2800" dirty="0">
                <a:latin typeface="Georgia" panose="02040502050405020303" pitchFamily="18" charset="0"/>
              </a:rPr>
              <a:t>Creating a safe space for people’s beliefs is another way to create a  diverse workplace. Doing this will help employees open up and feel safe about their personalities, gender, race, and culture etc. Making the employees feel comfort will increase moral, and their attitude. It also shows that the business cares about the people who work for them. </a:t>
            </a:r>
          </a:p>
          <a:p>
            <a:endParaRPr lang="en-US" dirty="0"/>
          </a:p>
          <a:p>
            <a:endParaRPr lang="en-US" dirty="0"/>
          </a:p>
          <a:p>
            <a:pPr algn="ctr"/>
            <a:r>
              <a:rPr lang="en-US" sz="2400" dirty="0">
                <a:latin typeface="Georgia" panose="02040502050405020303" pitchFamily="18" charset="0"/>
              </a:rPr>
              <a:t>“It encourages employees to be themselves at work and feel proud of who they are.” (Panel, 2021)</a:t>
            </a:r>
          </a:p>
        </p:txBody>
      </p:sp>
    </p:spTree>
    <p:extLst>
      <p:ext uri="{BB962C8B-B14F-4D97-AF65-F5344CB8AC3E}">
        <p14:creationId xmlns:p14="http://schemas.microsoft.com/office/powerpoint/2010/main" val="180606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0" y="365125"/>
            <a:ext cx="12192000" cy="1325563"/>
          </a:xfrm>
        </p:spPr>
        <p:txBody>
          <a:bodyPr>
            <a:normAutofit/>
          </a:bodyPr>
          <a:lstStyle/>
          <a:p>
            <a:pPr algn="ctr">
              <a:lnSpc>
                <a:spcPct val="100000"/>
              </a:lnSpc>
              <a:spcBef>
                <a:spcPts val="0"/>
              </a:spcBef>
              <a:defRPr/>
            </a:pPr>
            <a:r>
              <a:rPr lang="en-US" b="1" dirty="0">
                <a:latin typeface="Georgia" panose="02040502050405020303" pitchFamily="18" charset="0"/>
              </a:rPr>
              <a:t>Creating a Diverse Workforce (4)</a:t>
            </a:r>
            <a:br>
              <a:rPr lang="en-US" b="1" dirty="0">
                <a:latin typeface="Georgia" panose="02040502050405020303" pitchFamily="18" charset="0"/>
              </a:rPr>
            </a:br>
            <a:endParaRPr lang="en-US" b="1" dirty="0">
              <a:latin typeface="Georgia" panose="02040502050405020303" pitchFamily="18" charset="0"/>
            </a:endParaRPr>
          </a:p>
        </p:txBody>
      </p:sp>
      <p:sp>
        <p:nvSpPr>
          <p:cNvPr id="3" name="TextBox 2">
            <a:extLst>
              <a:ext uri="{FF2B5EF4-FFF2-40B4-BE49-F238E27FC236}">
                <a16:creationId xmlns:a16="http://schemas.microsoft.com/office/drawing/2014/main" id="{A8F95EF2-964F-EFE3-1275-269C8044BE06}"/>
              </a:ext>
            </a:extLst>
          </p:cNvPr>
          <p:cNvSpPr txBox="1"/>
          <p:nvPr/>
        </p:nvSpPr>
        <p:spPr>
          <a:xfrm>
            <a:off x="6096000" y="1690688"/>
            <a:ext cx="5836024" cy="4401205"/>
          </a:xfrm>
          <a:prstGeom prst="rect">
            <a:avLst/>
          </a:prstGeom>
          <a:noFill/>
        </p:spPr>
        <p:txBody>
          <a:bodyPr wrap="square" rtlCol="0">
            <a:spAutoFit/>
          </a:bodyPr>
          <a:lstStyle/>
          <a:p>
            <a:r>
              <a:rPr lang="en-US" sz="2800" dirty="0">
                <a:latin typeface="Georgia" panose="02040502050405020303" pitchFamily="18" charset="0"/>
              </a:rPr>
              <a:t>Keeping an open mind in the workplace can also increase the company's diversity. Maintaining an open mind can be helpful by freeing yourself of what you should expect from people and the assumptions you may have of them. This will lead to giving you more of how others feel and work, which can help your decision making.</a:t>
            </a:r>
          </a:p>
        </p:txBody>
      </p:sp>
      <p:pic>
        <p:nvPicPr>
          <p:cNvPr id="5" name="Picture 4">
            <a:extLst>
              <a:ext uri="{FF2B5EF4-FFF2-40B4-BE49-F238E27FC236}">
                <a16:creationId xmlns:a16="http://schemas.microsoft.com/office/drawing/2014/main" id="{EC7E7F0A-AC07-DC20-6322-5EBA777D5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56" y="2416830"/>
            <a:ext cx="5265768" cy="2961994"/>
          </a:xfrm>
          <a:prstGeom prst="rect">
            <a:avLst/>
          </a:prstGeom>
        </p:spPr>
      </p:pic>
      <p:sp>
        <p:nvSpPr>
          <p:cNvPr id="7" name="TextBox 6">
            <a:extLst>
              <a:ext uri="{FF2B5EF4-FFF2-40B4-BE49-F238E27FC236}">
                <a16:creationId xmlns:a16="http://schemas.microsoft.com/office/drawing/2014/main" id="{D1216A1F-71DD-D190-B3A6-04A33D91519B}"/>
              </a:ext>
            </a:extLst>
          </p:cNvPr>
          <p:cNvSpPr txBox="1"/>
          <p:nvPr/>
        </p:nvSpPr>
        <p:spPr>
          <a:xfrm>
            <a:off x="152759" y="5569545"/>
            <a:ext cx="5836024" cy="923330"/>
          </a:xfrm>
          <a:prstGeom prst="rect">
            <a:avLst/>
          </a:prstGeom>
          <a:noFill/>
        </p:spPr>
        <p:txBody>
          <a:bodyPr wrap="square">
            <a:spAutoFit/>
          </a:bodyPr>
          <a:lstStyle/>
          <a:p>
            <a:r>
              <a:rPr lang="en-US" b="0" i="0" dirty="0">
                <a:effectLst/>
                <a:latin typeface="Open Sans" panose="020B0606030504020204" pitchFamily="34" charset="0"/>
              </a:rPr>
              <a:t>("To Drive Diversity and Inclusion, Ask Tough Questions and Listen to Tough Answers - SPONSOR CONTENT FROM SIEMENS ENERGY", 2022)</a:t>
            </a:r>
            <a:endParaRPr lang="en-US" dirty="0"/>
          </a:p>
        </p:txBody>
      </p:sp>
    </p:spTree>
    <p:extLst>
      <p:ext uri="{BB962C8B-B14F-4D97-AF65-F5344CB8AC3E}">
        <p14:creationId xmlns:p14="http://schemas.microsoft.com/office/powerpoint/2010/main" val="402310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0" y="365125"/>
            <a:ext cx="12192000" cy="1325563"/>
          </a:xfrm>
        </p:spPr>
        <p:txBody>
          <a:bodyPr>
            <a:normAutofit/>
          </a:bodyPr>
          <a:lstStyle/>
          <a:p>
            <a:pPr algn="ctr">
              <a:lnSpc>
                <a:spcPct val="100000"/>
              </a:lnSpc>
              <a:spcBef>
                <a:spcPts val="0"/>
              </a:spcBef>
              <a:defRPr/>
            </a:pPr>
            <a:r>
              <a:rPr lang="en-US" b="1" dirty="0">
                <a:latin typeface="Georgia" panose="02040502050405020303" pitchFamily="18" charset="0"/>
              </a:rPr>
              <a:t>Creating a Diverse Workforce (5)</a:t>
            </a:r>
            <a:br>
              <a:rPr lang="en-US" b="1" dirty="0">
                <a:latin typeface="Georgia" panose="02040502050405020303" pitchFamily="18" charset="0"/>
              </a:rPr>
            </a:br>
            <a:endParaRPr lang="en-US" b="1" dirty="0">
              <a:latin typeface="Georgia" panose="02040502050405020303" pitchFamily="18" charset="0"/>
            </a:endParaRPr>
          </a:p>
        </p:txBody>
      </p:sp>
      <p:sp>
        <p:nvSpPr>
          <p:cNvPr id="3" name="TextBox 2">
            <a:extLst>
              <a:ext uri="{FF2B5EF4-FFF2-40B4-BE49-F238E27FC236}">
                <a16:creationId xmlns:a16="http://schemas.microsoft.com/office/drawing/2014/main" id="{9C3BB9C0-EA3D-2AA1-7328-4EBE3C388A0A}"/>
              </a:ext>
            </a:extLst>
          </p:cNvPr>
          <p:cNvSpPr txBox="1"/>
          <p:nvPr/>
        </p:nvSpPr>
        <p:spPr>
          <a:xfrm rot="10800000" flipH="1" flipV="1">
            <a:off x="1322294" y="1906132"/>
            <a:ext cx="9547412" cy="3539430"/>
          </a:xfrm>
          <a:prstGeom prst="rect">
            <a:avLst/>
          </a:prstGeom>
          <a:noFill/>
        </p:spPr>
        <p:txBody>
          <a:bodyPr wrap="square" rtlCol="0">
            <a:spAutoFit/>
          </a:bodyPr>
          <a:lstStyle/>
          <a:p>
            <a:r>
              <a:rPr lang="en-US" sz="2800" dirty="0">
                <a:latin typeface="Georgia" panose="02040502050405020303" pitchFamily="18" charset="0"/>
              </a:rPr>
              <a:t>Embracing other people's culture can also be a way to be diverse. Celebrating their holidays, by having culture days. They can create activities they can do that is inspired by the culture, which will encourage others to participate in the activities. This will help people learn about the culture and help them stay open minded and learn to respect the culture. Embracing the culture, the company can also be flexible and give them days off for the holiday.</a:t>
            </a:r>
          </a:p>
        </p:txBody>
      </p:sp>
    </p:spTree>
    <p:extLst>
      <p:ext uri="{BB962C8B-B14F-4D97-AF65-F5344CB8AC3E}">
        <p14:creationId xmlns:p14="http://schemas.microsoft.com/office/powerpoint/2010/main" val="3499760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1199</TotalTime>
  <Words>895</Words>
  <Application>Microsoft Office PowerPoint</Application>
  <PresentationFormat>Widescreen</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Georgia</vt:lpstr>
      <vt:lpstr>Open Sans</vt:lpstr>
      <vt:lpstr>Mesh</vt:lpstr>
      <vt:lpstr>Adding Diversity To Vibe Trend (VT)</vt:lpstr>
      <vt:lpstr>What is Diversity</vt:lpstr>
      <vt:lpstr>How does Diversity &amp; Competitiveness Relate?</vt:lpstr>
      <vt:lpstr>What are the Implications of Competitiveness &amp; Collaboration?</vt:lpstr>
      <vt:lpstr>Creating a Diverse Workforce (1) </vt:lpstr>
      <vt:lpstr>Creating a Diverse Workforce (2)  </vt:lpstr>
      <vt:lpstr>Creating a Diverse Workforce (3)  </vt:lpstr>
      <vt:lpstr>Creating a Diverse Workforce (4) </vt:lpstr>
      <vt:lpstr>Creating a Diverse Workforce (5)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MT140: Introduction to Management Julie Dort Conagra</dc:title>
  <dc:creator>Hamilton-Dort, Julie</dc:creator>
  <cp:lastModifiedBy>Desmond Hughes</cp:lastModifiedBy>
  <cp:revision>10</cp:revision>
  <dcterms:created xsi:type="dcterms:W3CDTF">2021-07-07T15:35:38Z</dcterms:created>
  <dcterms:modified xsi:type="dcterms:W3CDTF">2022-06-28T18:39:51Z</dcterms:modified>
</cp:coreProperties>
</file>