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76" r:id="rId3"/>
    <p:sldId id="265" r:id="rId4"/>
    <p:sldId id="266" r:id="rId5"/>
    <p:sldId id="267" r:id="rId6"/>
    <p:sldId id="268" r:id="rId7"/>
    <p:sldId id="273" r:id="rId8"/>
    <p:sldId id="275" r:id="rId9"/>
    <p:sldId id="274" r:id="rId10"/>
    <p:sldId id="270" r:id="rId11"/>
    <p:sldId id="271" r:id="rId12"/>
    <p:sldId id="272"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76" autoAdjust="0"/>
  </p:normalViewPr>
  <p:slideViewPr>
    <p:cSldViewPr snapToGrid="0">
      <p:cViewPr>
        <p:scale>
          <a:sx n="49" d="100"/>
          <a:sy n="49" d="100"/>
        </p:scale>
        <p:origin x="13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latin typeface="Arial"/>
                <a:ea typeface="Arial"/>
                <a:cs typeface="Arial"/>
                <a:sym typeface="Arial"/>
              </a:rPr>
              <a:t>You know you can contact your friend at some point soon but only for a short time. What three testable questions would you want to ask her to help support or disprove the proposed hypothesis?</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206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indent="-514350">
              <a:buFont typeface="+mj-lt"/>
              <a:buAutoNum type="arabicPeriod"/>
            </a:pPr>
            <a:r>
              <a:rPr lang="en-US" dirty="0"/>
              <a:t>Observation/Question – Does buddy not eat because of his owner is any?</a:t>
            </a:r>
          </a:p>
          <a:p>
            <a:pPr marL="628650" indent="-514350">
              <a:buFont typeface="+mj-lt"/>
              <a:buAutoNum type="arabicPeriod"/>
            </a:pPr>
            <a:r>
              <a:rPr lang="en-US" dirty="0"/>
              <a:t>Research Topic Area – Do dogs worry to the point they don’t eat.</a:t>
            </a:r>
          </a:p>
          <a:p>
            <a:pPr marL="628650" indent="-514350">
              <a:buFont typeface="+mj-lt"/>
              <a:buAutoNum type="arabicPeriod"/>
            </a:pPr>
            <a:r>
              <a:rPr lang="en-US" dirty="0"/>
              <a:t>Hypothesis – Buddy feels comfortable eating when it’s owner his with him</a:t>
            </a:r>
          </a:p>
          <a:p>
            <a:pPr marL="628650" indent="-514350">
              <a:buFont typeface="+mj-lt"/>
              <a:buAutoNum type="arabicPeriod"/>
            </a:pPr>
            <a:r>
              <a:rPr lang="en-US" dirty="0"/>
              <a:t>Test with Experiment – When the owner is any see if Buddy eats</a:t>
            </a:r>
          </a:p>
          <a:p>
            <a:pPr marL="628650" indent="-514350">
              <a:buFont typeface="+mj-lt"/>
              <a:buAutoNum type="arabicPeriod"/>
            </a:pPr>
            <a:r>
              <a:rPr lang="en-US" dirty="0"/>
              <a:t>Analyze Data – Study Buddy while the owner is any</a:t>
            </a:r>
          </a:p>
          <a:p>
            <a:pPr marL="628650" indent="-514350">
              <a:buFont typeface="+mj-lt"/>
              <a:buAutoNum type="arabicPeriod"/>
            </a:pPr>
            <a:r>
              <a:rPr lang="en-US" dirty="0"/>
              <a:t>Report Conclusion – Buddy does worry and stay at the door waiting for his owner</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0093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list of resources using APA formatting. Also use intext citations throughout the PPT to indicate when you are relying on a particular source.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891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indent="-514350">
              <a:buFont typeface="+mj-lt"/>
              <a:buAutoNum type="arabicPeriod"/>
            </a:pPr>
            <a:r>
              <a:rPr lang="en-US" dirty="0"/>
              <a:t>Observation/Question</a:t>
            </a:r>
          </a:p>
          <a:p>
            <a:pPr marL="628650" indent="-514350">
              <a:buFont typeface="+mj-lt"/>
              <a:buAutoNum type="arabicPeriod"/>
            </a:pPr>
            <a:r>
              <a:rPr lang="en-US" dirty="0"/>
              <a:t>Research Topic Area</a:t>
            </a:r>
          </a:p>
          <a:p>
            <a:pPr marL="628650" indent="-514350">
              <a:buFont typeface="+mj-lt"/>
              <a:buAutoNum type="arabicPeriod"/>
            </a:pPr>
            <a:r>
              <a:rPr lang="en-US" dirty="0"/>
              <a:t>Hypothesis</a:t>
            </a:r>
          </a:p>
          <a:p>
            <a:pPr marL="628650" indent="-514350">
              <a:buFont typeface="+mj-lt"/>
              <a:buAutoNum type="arabicPeriod"/>
            </a:pPr>
            <a:r>
              <a:rPr lang="en-US" dirty="0"/>
              <a:t>Test with Experiment</a:t>
            </a:r>
          </a:p>
          <a:p>
            <a:pPr marL="628650" indent="-514350">
              <a:buFont typeface="+mj-lt"/>
              <a:buAutoNum type="arabicPeriod"/>
            </a:pPr>
            <a:r>
              <a:rPr lang="en-US" dirty="0"/>
              <a:t>Analyze Data</a:t>
            </a:r>
          </a:p>
          <a:p>
            <a:pPr marL="628650" indent="-514350">
              <a:buFont typeface="+mj-lt"/>
              <a:buAutoNum type="arabicPeriod"/>
            </a:pPr>
            <a:r>
              <a:rPr lang="en-US" dirty="0"/>
              <a:t>Report Conclusion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827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indent="-514350">
              <a:buFont typeface="+mj-lt"/>
              <a:buAutoNum type="arabicPeriod"/>
            </a:pPr>
            <a:r>
              <a:rPr lang="en-US" dirty="0"/>
              <a:t>Observation/Question</a:t>
            </a:r>
          </a:p>
          <a:p>
            <a:pPr marL="628650" indent="-514350">
              <a:buFont typeface="+mj-lt"/>
              <a:buAutoNum type="arabicPeriod"/>
            </a:pPr>
            <a:r>
              <a:rPr lang="en-US" dirty="0"/>
              <a:t>Research Topic Area</a:t>
            </a:r>
          </a:p>
          <a:p>
            <a:pPr marL="628650" indent="-514350">
              <a:buFont typeface="+mj-lt"/>
              <a:buAutoNum type="arabicPeriod"/>
            </a:pPr>
            <a:r>
              <a:rPr lang="en-US" dirty="0"/>
              <a:t>Hypothesis</a:t>
            </a:r>
          </a:p>
          <a:p>
            <a:pPr marL="628650" indent="-514350">
              <a:buFont typeface="+mj-lt"/>
              <a:buAutoNum type="arabicPeriod"/>
            </a:pPr>
            <a:r>
              <a:rPr lang="en-US" dirty="0"/>
              <a:t>Test with Experiment</a:t>
            </a:r>
          </a:p>
          <a:p>
            <a:pPr marL="628650" indent="-514350">
              <a:buFont typeface="+mj-lt"/>
              <a:buAutoNum type="arabicPeriod"/>
            </a:pPr>
            <a:r>
              <a:rPr lang="en-US" dirty="0"/>
              <a:t>Analyze Data</a:t>
            </a:r>
          </a:p>
          <a:p>
            <a:pPr marL="628650" indent="-514350">
              <a:buFont typeface="+mj-lt"/>
              <a:buAutoNum type="arabicPeriod"/>
            </a:pPr>
            <a:r>
              <a:rPr lang="en-US" dirty="0"/>
              <a:t>Report Conclusion</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538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List everything that you know about the situation with Buddy</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669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latin typeface="Arial"/>
                <a:ea typeface="Arial"/>
                <a:cs typeface="Arial"/>
                <a:sym typeface="Arial"/>
              </a:rPr>
              <a:t>Present your own testable hypothesis for why Buddy is not eating that is consistent with the data in the scenario. Indicate which pieces of evidence you used to develop your hypothesis.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393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would do since Buddy isn’t eating the dog food, I brought I would try different variables of food. I would try wet food, but if he doesn’t like the wet food, I would combine the wet food and dry food. Buddy may not like the texture of dry food, so I would switch it up.</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6808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None/>
            </a:pPr>
            <a:r>
              <a:rPr lang="en-US" sz="1200" dirty="0">
                <a:latin typeface="Arial"/>
                <a:ea typeface="Arial"/>
                <a:cs typeface="Arial"/>
                <a:sym typeface="Arial"/>
              </a:rPr>
              <a:t>-Identify the independent and dependent variables in your experiment. </a:t>
            </a:r>
          </a:p>
          <a:p>
            <a:pPr marL="0" lvl="0" indent="0" algn="l" rtl="0">
              <a:lnSpc>
                <a:spcPct val="115000"/>
              </a:lnSpc>
              <a:spcBef>
                <a:spcPts val="0"/>
              </a:spcBef>
              <a:spcAft>
                <a:spcPts val="0"/>
              </a:spcAft>
              <a:buNone/>
            </a:pPr>
            <a:r>
              <a:rPr lang="en-US" sz="1200" dirty="0">
                <a:latin typeface="Arial"/>
                <a:ea typeface="Arial"/>
                <a:cs typeface="Arial"/>
                <a:sym typeface="Arial"/>
              </a:rPr>
              <a:t>-Things that will stay the same</a:t>
            </a:r>
          </a:p>
          <a:p>
            <a:pPr marL="171450" lvl="0" indent="-171450" algn="l" rtl="0">
              <a:lnSpc>
                <a:spcPct val="115000"/>
              </a:lnSpc>
              <a:spcBef>
                <a:spcPts val="0"/>
              </a:spcBef>
              <a:spcAft>
                <a:spcPts val="0"/>
              </a:spcAft>
              <a:buFont typeface="Arial" panose="020B0604020202020204" pitchFamily="34" charset="0"/>
              <a:buChar char="•"/>
            </a:pPr>
            <a:r>
              <a:rPr lang="en-US" sz="1200" dirty="0">
                <a:latin typeface="Arial"/>
                <a:cs typeface="Arial"/>
                <a:sym typeface="Arial"/>
              </a:rPr>
              <a:t>Dog</a:t>
            </a:r>
          </a:p>
          <a:p>
            <a:pPr marL="171450" lvl="0" indent="-171450" algn="l" rtl="0">
              <a:lnSpc>
                <a:spcPct val="115000"/>
              </a:lnSpc>
              <a:spcBef>
                <a:spcPts val="0"/>
              </a:spcBef>
              <a:spcAft>
                <a:spcPts val="0"/>
              </a:spcAft>
              <a:buFont typeface="Arial" panose="020B0604020202020204" pitchFamily="34" charset="0"/>
              <a:buChar char="•"/>
            </a:pPr>
            <a:r>
              <a:rPr lang="en-US" sz="1200" dirty="0">
                <a:latin typeface="Arial"/>
                <a:cs typeface="Arial"/>
                <a:sym typeface="Arial"/>
              </a:rPr>
              <a:t>Food Bowl</a:t>
            </a:r>
          </a:p>
          <a:p>
            <a:pPr marL="171450" lvl="0" indent="-171450" algn="l" rtl="0">
              <a:lnSpc>
                <a:spcPct val="115000"/>
              </a:lnSpc>
              <a:spcBef>
                <a:spcPts val="0"/>
              </a:spcBef>
              <a:spcAft>
                <a:spcPts val="0"/>
              </a:spcAft>
              <a:buFont typeface="Arial" panose="020B0604020202020204" pitchFamily="34" charset="0"/>
              <a:buChar char="•"/>
            </a:pPr>
            <a:r>
              <a:rPr lang="en-US" sz="1200" dirty="0">
                <a:latin typeface="Arial"/>
                <a:cs typeface="Arial"/>
                <a:sym typeface="Arial"/>
              </a:rPr>
              <a:t>Food Size</a:t>
            </a:r>
          </a:p>
          <a:p>
            <a:pPr marL="171450" lvl="0" indent="-171450" algn="l" rtl="0">
              <a:lnSpc>
                <a:spcPct val="115000"/>
              </a:lnSpc>
              <a:spcBef>
                <a:spcPts val="0"/>
              </a:spcBef>
              <a:spcAft>
                <a:spcPts val="0"/>
              </a:spcAft>
              <a:buFont typeface="Arial" panose="020B0604020202020204" pitchFamily="34" charset="0"/>
              <a:buChar char="•"/>
            </a:pPr>
            <a:r>
              <a:rPr lang="en-US" sz="1200" dirty="0">
                <a:latin typeface="Arial"/>
                <a:cs typeface="Arial"/>
                <a:sym typeface="Arial"/>
              </a:rPr>
              <a:t>House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51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None/>
            </a:pPr>
            <a:r>
              <a:rPr lang="en-US" sz="1200" dirty="0">
                <a:latin typeface="Arial"/>
                <a:ea typeface="Arial"/>
                <a:cs typeface="Arial"/>
                <a:sym typeface="Arial"/>
              </a:rPr>
              <a:t>-List three things that you should keep constant (the same) during your experiment so that they don’t influence the outcome of your experiment. You may break this up over multiple slides.</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191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None/>
            </a:pPr>
            <a:r>
              <a:rPr lang="en-US" sz="1200" dirty="0">
                <a:latin typeface="Arial"/>
                <a:ea typeface="Arial"/>
                <a:cs typeface="Arial"/>
                <a:sym typeface="Arial"/>
              </a:rPr>
              <a:t>-Identify what would happen if the data collected during the experiment supported the hypothesis and what would happen if the data collected during the experiment didn’t support the hypothesis.</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907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dirty="0"/>
              <a:t>Science Meets Real Life</a:t>
            </a:r>
            <a:br>
              <a:rPr lang="en-US" dirty="0"/>
            </a:br>
            <a:r>
              <a:rPr lang="en-US" dirty="0"/>
              <a:t>Taking Care of Buddy</a:t>
            </a:r>
            <a:endParaRPr dirty="0"/>
          </a:p>
        </p:txBody>
      </p:sp>
      <p:sp>
        <p:nvSpPr>
          <p:cNvPr id="90" name="Google Shape;90;p13"/>
          <p:cNvSpPr txBox="1">
            <a:spLocks noGrp="1"/>
          </p:cNvSpPr>
          <p:nvPr>
            <p:ph type="subTitle" idx="1"/>
          </p:nvPr>
        </p:nvSpPr>
        <p:spPr>
          <a:xfrm>
            <a:off x="1371600" y="3505200"/>
            <a:ext cx="6400800" cy="1219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dirty="0"/>
              <a:t>By: </a:t>
            </a:r>
            <a:r>
              <a:rPr lang="en-US" b="1" i="1" dirty="0"/>
              <a:t>Desmond Hughes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8EDE-F2BC-4C7E-9518-F2393DCEE51B}"/>
              </a:ext>
            </a:extLst>
          </p:cNvPr>
          <p:cNvSpPr>
            <a:spLocks noGrp="1"/>
          </p:cNvSpPr>
          <p:nvPr>
            <p:ph type="title"/>
          </p:nvPr>
        </p:nvSpPr>
        <p:spPr/>
        <p:txBody>
          <a:bodyPr/>
          <a:lstStyle/>
          <a:p>
            <a:r>
              <a:rPr lang="en-US" dirty="0"/>
              <a:t>Testable Questions For Friend</a:t>
            </a:r>
          </a:p>
        </p:txBody>
      </p:sp>
      <p:sp>
        <p:nvSpPr>
          <p:cNvPr id="3" name="Text Placeholder 2">
            <a:extLst>
              <a:ext uri="{FF2B5EF4-FFF2-40B4-BE49-F238E27FC236}">
                <a16:creationId xmlns:a16="http://schemas.microsoft.com/office/drawing/2014/main" id="{B708E358-6A5A-45CC-ABEC-BCF9A67BBC9B}"/>
              </a:ext>
            </a:extLst>
          </p:cNvPr>
          <p:cNvSpPr>
            <a:spLocks noGrp="1"/>
          </p:cNvSpPr>
          <p:nvPr>
            <p:ph type="body" idx="1"/>
          </p:nvPr>
        </p:nvSpPr>
        <p:spPr/>
        <p:txBody>
          <a:bodyPr/>
          <a:lstStyle/>
          <a:p>
            <a:r>
              <a:rPr lang="en-US" dirty="0"/>
              <a:t>I would ask Buddy’s owner the following questions to help determine if the hypothesis would be supported or not</a:t>
            </a:r>
          </a:p>
          <a:p>
            <a:pPr lvl="1"/>
            <a:r>
              <a:rPr lang="en-US" i="1" dirty="0">
                <a:solidFill>
                  <a:schemeClr val="bg1">
                    <a:lumMod val="50000"/>
                  </a:schemeClr>
                </a:solidFill>
              </a:rPr>
              <a:t>What kind of food does Buddy eat or what does he prefer?</a:t>
            </a:r>
          </a:p>
          <a:p>
            <a:pPr lvl="1"/>
            <a:r>
              <a:rPr lang="en-US" i="1" dirty="0">
                <a:solidFill>
                  <a:schemeClr val="bg1">
                    <a:lumMod val="50000"/>
                  </a:schemeClr>
                </a:solidFill>
              </a:rPr>
              <a:t>Does Buddy have moments where he doesn’t eat?</a:t>
            </a:r>
          </a:p>
        </p:txBody>
      </p:sp>
    </p:spTree>
    <p:extLst>
      <p:ext uri="{BB962C8B-B14F-4D97-AF65-F5344CB8AC3E}">
        <p14:creationId xmlns:p14="http://schemas.microsoft.com/office/powerpoint/2010/main" val="90828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D82F-B579-4709-88FE-683EEABF29E3}"/>
              </a:ext>
            </a:extLst>
          </p:cNvPr>
          <p:cNvSpPr>
            <a:spLocks noGrp="1"/>
          </p:cNvSpPr>
          <p:nvPr>
            <p:ph type="title"/>
          </p:nvPr>
        </p:nvSpPr>
        <p:spPr/>
        <p:txBody>
          <a:bodyPr/>
          <a:lstStyle/>
          <a:p>
            <a:r>
              <a:rPr lang="en-US" dirty="0"/>
              <a:t>Analysis of the Neighbor’s Hypothesis</a:t>
            </a:r>
          </a:p>
        </p:txBody>
      </p:sp>
      <p:sp>
        <p:nvSpPr>
          <p:cNvPr id="3" name="Text Placeholder 2">
            <a:extLst>
              <a:ext uri="{FF2B5EF4-FFF2-40B4-BE49-F238E27FC236}">
                <a16:creationId xmlns:a16="http://schemas.microsoft.com/office/drawing/2014/main" id="{CE424B7F-F29E-4454-98F2-022935F9885D}"/>
              </a:ext>
            </a:extLst>
          </p:cNvPr>
          <p:cNvSpPr>
            <a:spLocks noGrp="1"/>
          </p:cNvSpPr>
          <p:nvPr>
            <p:ph type="body" idx="1"/>
          </p:nvPr>
        </p:nvSpPr>
        <p:spPr/>
        <p:txBody>
          <a:bodyPr/>
          <a:lstStyle/>
          <a:p>
            <a:r>
              <a:rPr lang="en-US" dirty="0"/>
              <a:t>“</a:t>
            </a:r>
            <a:r>
              <a:rPr lang="en-US" sz="3200" b="0" i="1" u="none" strike="noStrike" cap="none" dirty="0">
                <a:solidFill>
                  <a:schemeClr val="dk1"/>
                </a:solidFill>
                <a:effectLst/>
                <a:latin typeface="Calibri"/>
                <a:ea typeface="Calibri"/>
                <a:cs typeface="Calibri"/>
                <a:sym typeface="Calibri"/>
              </a:rPr>
              <a:t>Buddy won’t eat because he feels that his owner is unlucky when she travels and may get hurt</a:t>
            </a:r>
            <a:r>
              <a:rPr lang="en-US" dirty="0"/>
              <a:t>”</a:t>
            </a:r>
          </a:p>
          <a:p>
            <a:pPr lvl="1"/>
            <a:r>
              <a:rPr lang="en-US" dirty="0"/>
              <a:t>This hypothesis is </a:t>
            </a:r>
            <a:r>
              <a:rPr lang="en-US" i="1" dirty="0">
                <a:solidFill>
                  <a:schemeClr val="bg1">
                    <a:lumMod val="50000"/>
                  </a:schemeClr>
                </a:solidFill>
              </a:rPr>
              <a:t>testable </a:t>
            </a:r>
            <a:r>
              <a:rPr lang="en-US" dirty="0"/>
              <a:t>as written </a:t>
            </a:r>
          </a:p>
          <a:p>
            <a:pPr lvl="1"/>
            <a:r>
              <a:rPr lang="en-US" dirty="0"/>
              <a:t>Explanation: </a:t>
            </a:r>
            <a:r>
              <a:rPr lang="en-US" i="1" dirty="0">
                <a:solidFill>
                  <a:schemeClr val="bg1">
                    <a:lumMod val="50000"/>
                  </a:schemeClr>
                </a:solidFill>
              </a:rPr>
              <a:t>This hypothesis is testable because you can go through the scientific method and see if the neighbor’s hypothesis is true.</a:t>
            </a:r>
            <a:endParaRPr lang="en-US" dirty="0"/>
          </a:p>
          <a:p>
            <a:pPr lvl="1"/>
            <a:endParaRPr lang="en-US" dirty="0"/>
          </a:p>
        </p:txBody>
      </p:sp>
    </p:spTree>
    <p:extLst>
      <p:ext uri="{BB962C8B-B14F-4D97-AF65-F5344CB8AC3E}">
        <p14:creationId xmlns:p14="http://schemas.microsoft.com/office/powerpoint/2010/main" val="4814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628-16B5-480E-833A-9DC605C1DC55}"/>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46E39069-DDE3-45C0-94FE-3FAE34E7EB67}"/>
              </a:ext>
            </a:extLst>
          </p:cNvPr>
          <p:cNvSpPr>
            <a:spLocks noGrp="1"/>
          </p:cNvSpPr>
          <p:nvPr>
            <p:ph type="body" idx="1"/>
          </p:nvPr>
        </p:nvSpPr>
        <p:spPr/>
        <p:txBody>
          <a:bodyPr/>
          <a:lstStyle/>
          <a:p>
            <a:pPr marL="114300" indent="-457200">
              <a:buNone/>
            </a:pPr>
            <a:r>
              <a:rPr lang="en-US" sz="1800" i="1" dirty="0">
                <a:effectLst/>
              </a:rPr>
              <a:t>Why won't my dog eat dry dog food?- </a:t>
            </a:r>
            <a:r>
              <a:rPr lang="en-US" sz="1800" i="1" dirty="0" err="1">
                <a:effectLst/>
              </a:rPr>
              <a:t>purina</a:t>
            </a:r>
            <a:r>
              <a:rPr lang="en-US" sz="1800" i="1" dirty="0">
                <a:effectLst/>
              </a:rPr>
              <a:t>®</a:t>
            </a:r>
            <a:r>
              <a:rPr lang="en-US" sz="1800" dirty="0">
                <a:effectLst/>
              </a:rPr>
              <a:t> (no date) </a:t>
            </a:r>
            <a:r>
              <a:rPr lang="en-US" sz="1800" i="1" dirty="0">
                <a:effectLst/>
              </a:rPr>
              <a:t>Purina</a:t>
            </a:r>
            <a:r>
              <a:rPr lang="en-US" sz="1800" dirty="0">
                <a:effectLst/>
              </a:rPr>
              <a:t>. Available at: https://www.purina.com/articles/dog/feeding/why-wont-my-dog-eat-dry-dog-food#:~:text=Some%20dogs%20just%20don't,to%20avoid%20over%2Dfeeding%20him. (Accessed: January 17, 2023). </a:t>
            </a:r>
          </a:p>
          <a:p>
            <a:pPr marL="114300" indent="0">
              <a:buNone/>
            </a:pPr>
            <a:endParaRPr lang="en-US" dirty="0">
              <a:solidFill>
                <a:schemeClr val="bg1">
                  <a:lumMod val="50000"/>
                </a:schemeClr>
              </a:solidFill>
            </a:endParaRPr>
          </a:p>
        </p:txBody>
      </p:sp>
    </p:spTree>
    <p:extLst>
      <p:ext uri="{BB962C8B-B14F-4D97-AF65-F5344CB8AC3E}">
        <p14:creationId xmlns:p14="http://schemas.microsoft.com/office/powerpoint/2010/main" val="306489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61C2-2C9E-4C62-9685-432CF7B739E7}"/>
              </a:ext>
            </a:extLst>
          </p:cNvPr>
          <p:cNvSpPr>
            <a:spLocks noGrp="1"/>
          </p:cNvSpPr>
          <p:nvPr>
            <p:ph type="title"/>
          </p:nvPr>
        </p:nvSpPr>
        <p:spPr/>
        <p:txBody>
          <a:bodyPr/>
          <a:lstStyle/>
          <a:p>
            <a:r>
              <a:rPr lang="en-US" dirty="0"/>
              <a:t>The Scientific Method</a:t>
            </a:r>
          </a:p>
        </p:txBody>
      </p:sp>
      <p:sp>
        <p:nvSpPr>
          <p:cNvPr id="3" name="Text Placeholder 2">
            <a:extLst>
              <a:ext uri="{FF2B5EF4-FFF2-40B4-BE49-F238E27FC236}">
                <a16:creationId xmlns:a16="http://schemas.microsoft.com/office/drawing/2014/main" id="{C0121C44-173B-44FD-A9D4-B7027436A2D4}"/>
              </a:ext>
            </a:extLst>
          </p:cNvPr>
          <p:cNvSpPr>
            <a:spLocks noGrp="1"/>
          </p:cNvSpPr>
          <p:nvPr>
            <p:ph type="body" idx="1"/>
          </p:nvPr>
        </p:nvSpPr>
        <p:spPr/>
        <p:txBody>
          <a:bodyPr/>
          <a:lstStyle/>
          <a:p>
            <a:r>
              <a:rPr lang="en-US" dirty="0"/>
              <a:t>The steps of the scientific method with explanation are:</a:t>
            </a:r>
          </a:p>
          <a:p>
            <a:pPr marL="628650" indent="-514350">
              <a:buFont typeface="+mj-lt"/>
              <a:buAutoNum type="arabicPeriod"/>
            </a:pPr>
            <a:r>
              <a:rPr lang="en-US" dirty="0"/>
              <a:t>Observation/Question</a:t>
            </a:r>
          </a:p>
          <a:p>
            <a:pPr marL="628650" indent="-514350">
              <a:buFont typeface="+mj-lt"/>
              <a:buAutoNum type="arabicPeriod"/>
            </a:pPr>
            <a:r>
              <a:rPr lang="en-US" dirty="0"/>
              <a:t>Research Topic Area</a:t>
            </a:r>
          </a:p>
          <a:p>
            <a:pPr marL="628650" indent="-514350">
              <a:buFont typeface="+mj-lt"/>
              <a:buAutoNum type="arabicPeriod"/>
            </a:pPr>
            <a:r>
              <a:rPr lang="en-US" dirty="0"/>
              <a:t>Hypothesis</a:t>
            </a:r>
          </a:p>
          <a:p>
            <a:pPr marL="628650" indent="-514350">
              <a:buFont typeface="+mj-lt"/>
              <a:buAutoNum type="arabicPeriod"/>
            </a:pPr>
            <a:r>
              <a:rPr lang="en-US" dirty="0"/>
              <a:t>Test with Experiment</a:t>
            </a:r>
          </a:p>
          <a:p>
            <a:pPr marL="628650" indent="-514350">
              <a:buFont typeface="+mj-lt"/>
              <a:buAutoNum type="arabicPeriod"/>
            </a:pPr>
            <a:r>
              <a:rPr lang="en-US" dirty="0"/>
              <a:t>Analyze Data</a:t>
            </a:r>
          </a:p>
          <a:p>
            <a:pPr marL="628650" indent="-514350">
              <a:buFont typeface="+mj-lt"/>
              <a:buAutoNum type="arabicPeriod"/>
            </a:pPr>
            <a:r>
              <a:rPr lang="en-US" dirty="0"/>
              <a:t>Report Conclusion</a:t>
            </a:r>
          </a:p>
        </p:txBody>
      </p:sp>
    </p:spTree>
    <p:extLst>
      <p:ext uri="{BB962C8B-B14F-4D97-AF65-F5344CB8AC3E}">
        <p14:creationId xmlns:p14="http://schemas.microsoft.com/office/powerpoint/2010/main" val="380710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61C2-2C9E-4C62-9685-432CF7B739E7}"/>
              </a:ext>
            </a:extLst>
          </p:cNvPr>
          <p:cNvSpPr>
            <a:spLocks noGrp="1"/>
          </p:cNvSpPr>
          <p:nvPr>
            <p:ph type="title"/>
          </p:nvPr>
        </p:nvSpPr>
        <p:spPr/>
        <p:txBody>
          <a:bodyPr/>
          <a:lstStyle/>
          <a:p>
            <a:r>
              <a:rPr lang="en-US" dirty="0"/>
              <a:t>The Scientific Method</a:t>
            </a:r>
          </a:p>
        </p:txBody>
      </p:sp>
      <p:sp>
        <p:nvSpPr>
          <p:cNvPr id="3" name="Text Placeholder 2">
            <a:extLst>
              <a:ext uri="{FF2B5EF4-FFF2-40B4-BE49-F238E27FC236}">
                <a16:creationId xmlns:a16="http://schemas.microsoft.com/office/drawing/2014/main" id="{C0121C44-173B-44FD-A9D4-B7027436A2D4}"/>
              </a:ext>
            </a:extLst>
          </p:cNvPr>
          <p:cNvSpPr>
            <a:spLocks noGrp="1"/>
          </p:cNvSpPr>
          <p:nvPr>
            <p:ph type="body" idx="1"/>
          </p:nvPr>
        </p:nvSpPr>
        <p:spPr/>
        <p:txBody>
          <a:bodyPr/>
          <a:lstStyle/>
          <a:p>
            <a:r>
              <a:rPr lang="en-US" dirty="0"/>
              <a:t>The steps of the scientific method with explanation are:</a:t>
            </a:r>
          </a:p>
          <a:p>
            <a:pPr marL="628650" indent="-514350">
              <a:buFont typeface="+mj-lt"/>
              <a:buAutoNum type="arabicPeriod"/>
            </a:pPr>
            <a:r>
              <a:rPr lang="en-US" dirty="0"/>
              <a:t>Buddy doesn’t like the fry dog food</a:t>
            </a:r>
          </a:p>
          <a:p>
            <a:pPr marL="628650" indent="-514350">
              <a:buFont typeface="+mj-lt"/>
              <a:buAutoNum type="arabicPeriod"/>
            </a:pPr>
            <a:r>
              <a:rPr lang="en-US" dirty="0"/>
              <a:t>What should I give a dog if they don’t eat the dry food</a:t>
            </a:r>
          </a:p>
          <a:p>
            <a:pPr marL="628650" indent="-514350">
              <a:buFont typeface="+mj-lt"/>
              <a:buAutoNum type="arabicPeriod"/>
            </a:pPr>
            <a:r>
              <a:rPr lang="en-US" dirty="0"/>
              <a:t>I think Buddy would eat wet dog food</a:t>
            </a:r>
          </a:p>
          <a:p>
            <a:pPr marL="628650" indent="-514350">
              <a:buFont typeface="+mj-lt"/>
              <a:buAutoNum type="arabicPeriod"/>
            </a:pPr>
            <a:r>
              <a:rPr lang="en-US" dirty="0"/>
              <a:t>Try wet food or mix wet and dry food</a:t>
            </a:r>
          </a:p>
          <a:p>
            <a:pPr marL="628650" indent="-514350">
              <a:buFont typeface="+mj-lt"/>
              <a:buAutoNum type="arabicPeriod"/>
            </a:pPr>
            <a:r>
              <a:rPr lang="en-US" dirty="0"/>
              <a:t>See if Buddy eats the wet dog food</a:t>
            </a:r>
          </a:p>
          <a:p>
            <a:pPr marL="628650" indent="-514350">
              <a:buFont typeface="+mj-lt"/>
              <a:buAutoNum type="arabicPeriod"/>
            </a:pPr>
            <a:r>
              <a:rPr lang="en-US" dirty="0"/>
              <a:t>If Buddy eats it, then it would be a success</a:t>
            </a:r>
          </a:p>
        </p:txBody>
      </p:sp>
    </p:spTree>
    <p:extLst>
      <p:ext uri="{BB962C8B-B14F-4D97-AF65-F5344CB8AC3E}">
        <p14:creationId xmlns:p14="http://schemas.microsoft.com/office/powerpoint/2010/main" val="115329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EF56-73E6-4120-B3CA-39815E5E0532}"/>
              </a:ext>
            </a:extLst>
          </p:cNvPr>
          <p:cNvSpPr>
            <a:spLocks noGrp="1"/>
          </p:cNvSpPr>
          <p:nvPr>
            <p:ph type="title"/>
          </p:nvPr>
        </p:nvSpPr>
        <p:spPr/>
        <p:txBody>
          <a:bodyPr/>
          <a:lstStyle/>
          <a:p>
            <a:r>
              <a:rPr lang="en-US" dirty="0"/>
              <a:t>Evidence Collected About Buddy</a:t>
            </a:r>
          </a:p>
        </p:txBody>
      </p:sp>
      <p:sp>
        <p:nvSpPr>
          <p:cNvPr id="3" name="Text Placeholder 2">
            <a:extLst>
              <a:ext uri="{FF2B5EF4-FFF2-40B4-BE49-F238E27FC236}">
                <a16:creationId xmlns:a16="http://schemas.microsoft.com/office/drawing/2014/main" id="{4CD3E4FD-C3D9-465D-818D-707DB76E55B8}"/>
              </a:ext>
            </a:extLst>
          </p:cNvPr>
          <p:cNvSpPr>
            <a:spLocks noGrp="1"/>
          </p:cNvSpPr>
          <p:nvPr>
            <p:ph type="body" idx="1"/>
          </p:nvPr>
        </p:nvSpPr>
        <p:spPr/>
        <p:txBody>
          <a:bodyPr/>
          <a:lstStyle/>
          <a:p>
            <a:r>
              <a:rPr lang="en-US" dirty="0"/>
              <a:t>The following is a list of what we know about Buddy from the scenario</a:t>
            </a:r>
          </a:p>
          <a:p>
            <a:pPr lvl="1"/>
            <a:r>
              <a:rPr lang="en-US" i="1" dirty="0">
                <a:solidFill>
                  <a:schemeClr val="bg1">
                    <a:lumMod val="50000"/>
                  </a:schemeClr>
                </a:solidFill>
              </a:rPr>
              <a:t>Buddy doesn’t eat dry food by not eating it and pushing it away</a:t>
            </a:r>
          </a:p>
        </p:txBody>
      </p:sp>
    </p:spTree>
    <p:extLst>
      <p:ext uri="{BB962C8B-B14F-4D97-AF65-F5344CB8AC3E}">
        <p14:creationId xmlns:p14="http://schemas.microsoft.com/office/powerpoint/2010/main" val="363400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74F7-2058-4DA9-B597-8E902F151F72}"/>
              </a:ext>
            </a:extLst>
          </p:cNvPr>
          <p:cNvSpPr>
            <a:spLocks noGrp="1"/>
          </p:cNvSpPr>
          <p:nvPr>
            <p:ph type="title"/>
          </p:nvPr>
        </p:nvSpPr>
        <p:spPr/>
        <p:txBody>
          <a:bodyPr/>
          <a:lstStyle/>
          <a:p>
            <a:r>
              <a:rPr lang="en-US" dirty="0"/>
              <a:t>Testable Hypothesis</a:t>
            </a:r>
          </a:p>
        </p:txBody>
      </p:sp>
      <p:sp>
        <p:nvSpPr>
          <p:cNvPr id="3" name="Text Placeholder 2">
            <a:extLst>
              <a:ext uri="{FF2B5EF4-FFF2-40B4-BE49-F238E27FC236}">
                <a16:creationId xmlns:a16="http://schemas.microsoft.com/office/drawing/2014/main" id="{A16BF8BA-3AF9-4E05-AC6D-79084B2573D7}"/>
              </a:ext>
            </a:extLst>
          </p:cNvPr>
          <p:cNvSpPr>
            <a:spLocks noGrp="1"/>
          </p:cNvSpPr>
          <p:nvPr>
            <p:ph type="body" idx="1"/>
          </p:nvPr>
        </p:nvSpPr>
        <p:spPr/>
        <p:txBody>
          <a:bodyPr/>
          <a:lstStyle/>
          <a:p>
            <a:r>
              <a:rPr lang="en-US" dirty="0"/>
              <a:t>My hypothesis for why the dog is not eating is: </a:t>
            </a:r>
            <a:r>
              <a:rPr lang="en-US" i="1" dirty="0">
                <a:solidFill>
                  <a:schemeClr val="bg1">
                    <a:lumMod val="50000"/>
                  </a:schemeClr>
                </a:solidFill>
              </a:rPr>
              <a:t>Buddy preferers eating wet dog food over dry dog food, or he doesn’t like the texture so I would I would miss the two.</a:t>
            </a:r>
          </a:p>
          <a:p>
            <a:pPr lvl="1"/>
            <a:r>
              <a:rPr lang="en-US" dirty="0"/>
              <a:t>My hypothesis is based on the following pieces of evidence from the scenario: </a:t>
            </a:r>
            <a:r>
              <a:rPr lang="en-US" dirty="0">
                <a:solidFill>
                  <a:schemeClr val="bg1">
                    <a:lumMod val="50000"/>
                  </a:schemeClr>
                </a:solidFill>
              </a:rPr>
              <a:t>Buddy wouldn’t eat the dry dog food, because of the texture.</a:t>
            </a:r>
          </a:p>
        </p:txBody>
      </p:sp>
    </p:spTree>
    <p:extLst>
      <p:ext uri="{BB962C8B-B14F-4D97-AF65-F5344CB8AC3E}">
        <p14:creationId xmlns:p14="http://schemas.microsoft.com/office/powerpoint/2010/main" val="119134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E385-BDA8-4F86-9256-15F9C58D5CF5}"/>
              </a:ext>
            </a:extLst>
          </p:cNvPr>
          <p:cNvSpPr>
            <a:spLocks noGrp="1"/>
          </p:cNvSpPr>
          <p:nvPr>
            <p:ph type="title"/>
          </p:nvPr>
        </p:nvSpPr>
        <p:spPr/>
        <p:txBody>
          <a:bodyPr/>
          <a:lstStyle/>
          <a:p>
            <a:r>
              <a:rPr lang="en-US" dirty="0"/>
              <a:t>Outline of Experiment </a:t>
            </a:r>
          </a:p>
        </p:txBody>
      </p:sp>
      <p:sp>
        <p:nvSpPr>
          <p:cNvPr id="3" name="Text Placeholder 2">
            <a:extLst>
              <a:ext uri="{FF2B5EF4-FFF2-40B4-BE49-F238E27FC236}">
                <a16:creationId xmlns:a16="http://schemas.microsoft.com/office/drawing/2014/main" id="{89D499D7-3726-44B3-93B0-A4FBDC16454D}"/>
              </a:ext>
            </a:extLst>
          </p:cNvPr>
          <p:cNvSpPr>
            <a:spLocks noGrp="1"/>
          </p:cNvSpPr>
          <p:nvPr>
            <p:ph type="body" idx="1"/>
          </p:nvPr>
        </p:nvSpPr>
        <p:spPr/>
        <p:txBody>
          <a:bodyPr/>
          <a:lstStyle/>
          <a:p>
            <a:r>
              <a:rPr lang="en-US" dirty="0"/>
              <a:t>An experiment to test the hypothesis “Buddy is not eating because I did not buy the type of dog food that he is used to” would involve the following steps:</a:t>
            </a:r>
          </a:p>
          <a:p>
            <a:pPr lvl="1"/>
            <a:r>
              <a:rPr lang="en-US" i="1" dirty="0">
                <a:solidFill>
                  <a:schemeClr val="bg1">
                    <a:lumMod val="50000"/>
                  </a:schemeClr>
                </a:solidFill>
              </a:rPr>
              <a:t>Because I brought the wrong kind of dog food for Buddy I go back out to the store and buy wet dog food</a:t>
            </a:r>
          </a:p>
        </p:txBody>
      </p:sp>
    </p:spTree>
    <p:extLst>
      <p:ext uri="{BB962C8B-B14F-4D97-AF65-F5344CB8AC3E}">
        <p14:creationId xmlns:p14="http://schemas.microsoft.com/office/powerpoint/2010/main" val="205187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180-9FDC-4D4F-9139-046C5214C6C4}"/>
              </a:ext>
            </a:extLst>
          </p:cNvPr>
          <p:cNvSpPr>
            <a:spLocks noGrp="1"/>
          </p:cNvSpPr>
          <p:nvPr>
            <p:ph type="title"/>
          </p:nvPr>
        </p:nvSpPr>
        <p:spPr/>
        <p:txBody>
          <a:bodyPr/>
          <a:lstStyle/>
          <a:p>
            <a:r>
              <a:rPr lang="en-US" dirty="0"/>
              <a:t>Experiment Details</a:t>
            </a:r>
          </a:p>
        </p:txBody>
      </p:sp>
      <p:sp>
        <p:nvSpPr>
          <p:cNvPr id="3" name="Text Placeholder 2">
            <a:extLst>
              <a:ext uri="{FF2B5EF4-FFF2-40B4-BE49-F238E27FC236}">
                <a16:creationId xmlns:a16="http://schemas.microsoft.com/office/drawing/2014/main" id="{ECD65D99-C745-4B85-B6DF-6F1766BC5505}"/>
              </a:ext>
            </a:extLst>
          </p:cNvPr>
          <p:cNvSpPr>
            <a:spLocks noGrp="1"/>
          </p:cNvSpPr>
          <p:nvPr>
            <p:ph type="body" idx="1"/>
          </p:nvPr>
        </p:nvSpPr>
        <p:spPr/>
        <p:txBody>
          <a:bodyPr/>
          <a:lstStyle/>
          <a:p>
            <a:r>
              <a:rPr lang="en-US" dirty="0"/>
              <a:t>The independent variable for this experiment is: </a:t>
            </a:r>
            <a:r>
              <a:rPr lang="en-US" dirty="0">
                <a:solidFill>
                  <a:schemeClr val="bg1">
                    <a:lumMod val="50000"/>
                  </a:schemeClr>
                </a:solidFill>
              </a:rPr>
              <a:t>Buddy (Dog) would be the independent because it doesn’t change</a:t>
            </a:r>
          </a:p>
          <a:p>
            <a:r>
              <a:rPr lang="en-US" dirty="0"/>
              <a:t>The dependent variable for this experiment is: </a:t>
            </a:r>
            <a:r>
              <a:rPr lang="en-US" dirty="0">
                <a:solidFill>
                  <a:schemeClr val="bg1">
                    <a:lumMod val="50000"/>
                  </a:schemeClr>
                </a:solidFill>
              </a:rPr>
              <a:t>The type of food would be the dependent variable because it depends on whether the dog likes it or not.</a:t>
            </a:r>
          </a:p>
        </p:txBody>
      </p:sp>
    </p:spTree>
    <p:extLst>
      <p:ext uri="{BB962C8B-B14F-4D97-AF65-F5344CB8AC3E}">
        <p14:creationId xmlns:p14="http://schemas.microsoft.com/office/powerpoint/2010/main" val="335298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180-9FDC-4D4F-9139-046C5214C6C4}"/>
              </a:ext>
            </a:extLst>
          </p:cNvPr>
          <p:cNvSpPr>
            <a:spLocks noGrp="1"/>
          </p:cNvSpPr>
          <p:nvPr>
            <p:ph type="title"/>
          </p:nvPr>
        </p:nvSpPr>
        <p:spPr/>
        <p:txBody>
          <a:bodyPr/>
          <a:lstStyle/>
          <a:p>
            <a:r>
              <a:rPr lang="en-US" dirty="0"/>
              <a:t>Experiment Details</a:t>
            </a:r>
          </a:p>
        </p:txBody>
      </p:sp>
      <p:sp>
        <p:nvSpPr>
          <p:cNvPr id="3" name="Text Placeholder 2">
            <a:extLst>
              <a:ext uri="{FF2B5EF4-FFF2-40B4-BE49-F238E27FC236}">
                <a16:creationId xmlns:a16="http://schemas.microsoft.com/office/drawing/2014/main" id="{ECD65D99-C745-4B85-B6DF-6F1766BC5505}"/>
              </a:ext>
            </a:extLst>
          </p:cNvPr>
          <p:cNvSpPr>
            <a:spLocks noGrp="1"/>
          </p:cNvSpPr>
          <p:nvPr>
            <p:ph type="body" idx="1"/>
          </p:nvPr>
        </p:nvSpPr>
        <p:spPr/>
        <p:txBody>
          <a:bodyPr/>
          <a:lstStyle/>
          <a:p>
            <a:r>
              <a:rPr lang="en-US" dirty="0"/>
              <a:t>Three things that should remain constant during the experiment are:</a:t>
            </a:r>
          </a:p>
          <a:p>
            <a:pPr lvl="1"/>
            <a:r>
              <a:rPr lang="en-US" i="1" dirty="0">
                <a:solidFill>
                  <a:schemeClr val="bg1">
                    <a:lumMod val="50000"/>
                  </a:schemeClr>
                </a:solidFill>
              </a:rPr>
              <a:t>Buddy (Dog)</a:t>
            </a:r>
          </a:p>
          <a:p>
            <a:pPr lvl="1"/>
            <a:r>
              <a:rPr lang="en-US" i="1" dirty="0">
                <a:solidFill>
                  <a:schemeClr val="bg1">
                    <a:lumMod val="50000"/>
                  </a:schemeClr>
                </a:solidFill>
              </a:rPr>
              <a:t>Me (Person Giving It to Buddy)</a:t>
            </a:r>
          </a:p>
          <a:p>
            <a:pPr lvl="1"/>
            <a:r>
              <a:rPr lang="en-US" i="1" dirty="0">
                <a:solidFill>
                  <a:schemeClr val="bg1">
                    <a:lumMod val="50000"/>
                  </a:schemeClr>
                </a:solidFill>
              </a:rPr>
              <a:t>Dog Bowl</a:t>
            </a:r>
          </a:p>
          <a:p>
            <a:pPr lvl="1"/>
            <a:r>
              <a:rPr lang="en-US" i="1" dirty="0">
                <a:solidFill>
                  <a:schemeClr val="bg1">
                    <a:lumMod val="50000"/>
                  </a:schemeClr>
                </a:solidFill>
              </a:rPr>
              <a:t>House</a:t>
            </a:r>
          </a:p>
        </p:txBody>
      </p:sp>
    </p:spTree>
    <p:extLst>
      <p:ext uri="{BB962C8B-B14F-4D97-AF65-F5344CB8AC3E}">
        <p14:creationId xmlns:p14="http://schemas.microsoft.com/office/powerpoint/2010/main" val="71583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180-9FDC-4D4F-9139-046C5214C6C4}"/>
              </a:ext>
            </a:extLst>
          </p:cNvPr>
          <p:cNvSpPr>
            <a:spLocks noGrp="1"/>
          </p:cNvSpPr>
          <p:nvPr>
            <p:ph type="title"/>
          </p:nvPr>
        </p:nvSpPr>
        <p:spPr/>
        <p:txBody>
          <a:bodyPr/>
          <a:lstStyle/>
          <a:p>
            <a:r>
              <a:rPr lang="en-US" dirty="0"/>
              <a:t>Experiment Details</a:t>
            </a:r>
          </a:p>
        </p:txBody>
      </p:sp>
      <p:sp>
        <p:nvSpPr>
          <p:cNvPr id="3" name="Text Placeholder 2">
            <a:extLst>
              <a:ext uri="{FF2B5EF4-FFF2-40B4-BE49-F238E27FC236}">
                <a16:creationId xmlns:a16="http://schemas.microsoft.com/office/drawing/2014/main" id="{ECD65D99-C745-4B85-B6DF-6F1766BC5505}"/>
              </a:ext>
            </a:extLst>
          </p:cNvPr>
          <p:cNvSpPr>
            <a:spLocks noGrp="1"/>
          </p:cNvSpPr>
          <p:nvPr>
            <p:ph type="body" idx="1"/>
          </p:nvPr>
        </p:nvSpPr>
        <p:spPr/>
        <p:txBody>
          <a:bodyPr/>
          <a:lstStyle/>
          <a:p>
            <a:r>
              <a:rPr lang="en-US" dirty="0"/>
              <a:t>If the hypothesis was supported by the experiment I would:</a:t>
            </a:r>
          </a:p>
          <a:p>
            <a:pPr lvl="1"/>
            <a:r>
              <a:rPr lang="en-US" i="1" dirty="0">
                <a:solidFill>
                  <a:schemeClr val="bg1">
                    <a:lumMod val="50000"/>
                  </a:schemeClr>
                </a:solidFill>
              </a:rPr>
              <a:t>I would continue to give Buddy wet dog food, or continue mixing Buddy’s food</a:t>
            </a:r>
          </a:p>
          <a:p>
            <a:r>
              <a:rPr lang="en-US" dirty="0"/>
              <a:t>If the hypothesis was not supported by the experiment I would:</a:t>
            </a:r>
          </a:p>
          <a:p>
            <a:pPr lvl="1"/>
            <a:r>
              <a:rPr lang="en-US" i="1" dirty="0">
                <a:solidFill>
                  <a:schemeClr val="bg1">
                    <a:lumMod val="50000"/>
                  </a:schemeClr>
                </a:solidFill>
              </a:rPr>
              <a:t>I would take Buddy to the vet, because maybe then he might be sick or needs a special kind of dog food to have an appetite for it</a:t>
            </a:r>
          </a:p>
        </p:txBody>
      </p:sp>
    </p:spTree>
    <p:extLst>
      <p:ext uri="{BB962C8B-B14F-4D97-AF65-F5344CB8AC3E}">
        <p14:creationId xmlns:p14="http://schemas.microsoft.com/office/powerpoint/2010/main" val="6327101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958</Words>
  <Application>Microsoft Office PowerPoint</Application>
  <PresentationFormat>On-screen Show (4:3)</PresentationFormat>
  <Paragraphs>94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Science Meets Real Life Taking Care of Buddy</vt:lpstr>
      <vt:lpstr>The Scientific Method</vt:lpstr>
      <vt:lpstr>The Scientific Method</vt:lpstr>
      <vt:lpstr>Evidence Collected About Buddy</vt:lpstr>
      <vt:lpstr>Testable Hypothesis</vt:lpstr>
      <vt:lpstr>Outline of Experiment </vt:lpstr>
      <vt:lpstr>Experiment Details</vt:lpstr>
      <vt:lpstr>Experiment Details</vt:lpstr>
      <vt:lpstr>Experiment Details</vt:lpstr>
      <vt:lpstr>Testable Questions For Friend</vt:lpstr>
      <vt:lpstr>Analysis of the Neighbor’s Hypothesis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Meets Real Life</dc:title>
  <dc:creator>Tonya Scalise</dc:creator>
  <cp:lastModifiedBy>Desmond Hughes</cp:lastModifiedBy>
  <cp:revision>23</cp:revision>
  <dcterms:modified xsi:type="dcterms:W3CDTF">2023-01-17T23:15:09Z</dcterms:modified>
</cp:coreProperties>
</file>