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9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9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56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046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5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737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30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24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5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8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50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0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1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7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6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E556-3607-4DD6-9BF5-2DDE452A8B4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125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25A2-6336-43FC-8440-FD40D2969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Понятие и виды малых групп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E650-D990-4DC5-BB8C-DE9DB1730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студент группы ИВБО-11-23 </a:t>
            </a:r>
            <a:r>
              <a:rPr lang="ru-RU" dirty="0" err="1"/>
              <a:t>Туктаров</a:t>
            </a:r>
            <a:r>
              <a:rPr lang="ru-RU" dirty="0"/>
              <a:t> Т.А.</a:t>
            </a:r>
          </a:p>
        </p:txBody>
      </p:sp>
    </p:spTree>
    <p:extLst>
      <p:ext uri="{BB962C8B-B14F-4D97-AF65-F5344CB8AC3E}">
        <p14:creationId xmlns:p14="http://schemas.microsoft.com/office/powerpoint/2010/main" val="433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5E48-07E0-4C48-9310-22B2D084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ru-RU" dirty="0"/>
              <a:t>Малая группа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3B27-5E90-40F4-BC60-DF12D6CE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Малая группа - то небольшое объединение людей (от 2 до 15 человек), которые:</a:t>
            </a:r>
          </a:p>
          <a:p>
            <a:r>
              <a:rPr lang="ru-RU" dirty="0"/>
              <a:t>Регулярно взаимодействуют лицом к лицу.</a:t>
            </a:r>
          </a:p>
          <a:p>
            <a:r>
              <a:rPr lang="ru-RU" dirty="0"/>
              <a:t>Имеют общие цели или интересы.</a:t>
            </a:r>
          </a:p>
          <a:p>
            <a:r>
              <a:rPr lang="ru-RU" dirty="0"/>
              <a:t>Объединены эмоциональными связями.</a:t>
            </a:r>
          </a:p>
          <a:p>
            <a:r>
              <a:rPr lang="ru-RU" dirty="0"/>
              <a:t>Осознают свою принадлежность к группе.</a:t>
            </a:r>
          </a:p>
          <a:p>
            <a:r>
              <a:rPr lang="ru-RU" dirty="0"/>
              <a:t>Общая деятельность</a:t>
            </a:r>
          </a:p>
          <a:p>
            <a:r>
              <a:rPr lang="ru-RU" dirty="0"/>
              <a:t>Стабильный состав</a:t>
            </a:r>
          </a:p>
          <a:p>
            <a:pPr marL="0" indent="0">
              <a:buNone/>
            </a:pPr>
            <a:r>
              <a:rPr lang="ru-RU" dirty="0"/>
              <a:t>Примеры: семья, учебная группа, команда проекта, спортивная команда.</a:t>
            </a:r>
          </a:p>
        </p:txBody>
      </p:sp>
    </p:spTree>
    <p:extLst>
      <p:ext uri="{BB962C8B-B14F-4D97-AF65-F5344CB8AC3E}">
        <p14:creationId xmlns:p14="http://schemas.microsoft.com/office/powerpoint/2010/main" val="133871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DC49-5B81-48F9-BE95-BB6A1DDF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Классификация и характеристики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3F60-3F60-48B7-8A37-C16AED93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порядку возникновения: первичные и вторичные.</a:t>
            </a:r>
          </a:p>
          <a:p>
            <a:pPr lvl="1"/>
            <a:r>
              <a:rPr lang="ru-RU" dirty="0"/>
              <a:t>Первичные: в них существуют непосредственные контакты.</a:t>
            </a:r>
          </a:p>
          <a:p>
            <a:pPr lvl="1"/>
            <a:r>
              <a:rPr lang="ru-RU" dirty="0"/>
              <a:t>Вторичные: члены группы не связаны интимностью отношений.</a:t>
            </a:r>
          </a:p>
          <a:p>
            <a:r>
              <a:rPr lang="ru-RU" dirty="0"/>
              <a:t>По общественному статусу: формальные (официальные) и неформальные (неофициальные).</a:t>
            </a:r>
          </a:p>
          <a:p>
            <a:r>
              <a:rPr lang="ru-RU" dirty="0"/>
              <a:t>По непосредственности взаимосвязей: реальные (контактные) и условные.</a:t>
            </a:r>
          </a:p>
          <a:p>
            <a:r>
              <a:rPr lang="ru-RU" dirty="0"/>
              <a:t>По уровню развития: низкого уровня и высокого развития.</a:t>
            </a:r>
            <a:endParaRPr lang="en-US" dirty="0"/>
          </a:p>
          <a:p>
            <a:r>
              <a:rPr lang="ru-RU" dirty="0"/>
              <a:t>Устойчивые, временные и референтные</a:t>
            </a:r>
          </a:p>
        </p:txBody>
      </p:sp>
    </p:spTree>
    <p:extLst>
      <p:ext uri="{BB962C8B-B14F-4D97-AF65-F5344CB8AC3E}">
        <p14:creationId xmlns:p14="http://schemas.microsoft.com/office/powerpoint/2010/main" val="333691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A51-894D-42F9-AE16-426D8621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Примеры и функции малых групп.</a:t>
            </a:r>
          </a:p>
        </p:txBody>
      </p:sp>
      <p:pic>
        <p:nvPicPr>
          <p:cNvPr id="1026" name="Picture 2" descr="Что такое семья">
            <a:extLst>
              <a:ext uri="{FF2B5EF4-FFF2-40B4-BE49-F238E27FC236}">
                <a16:creationId xmlns:a16="http://schemas.microsoft.com/office/drawing/2014/main" id="{A0A6B839-C262-4311-B16E-52343AE914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324926"/>
            <a:ext cx="2632245" cy="17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Организация работы в коллективе: как стать сплоченной командой">
            <a:extLst>
              <a:ext uri="{FF2B5EF4-FFF2-40B4-BE49-F238E27FC236}">
                <a16:creationId xmlns:a16="http://schemas.microsoft.com/office/drawing/2014/main" id="{2D79CCC6-76F9-46FE-8835-7405834F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16" y="4194232"/>
            <a:ext cx="4279735" cy="240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лубы по интересам в Москве: где учат играть в шахматы, лепить из глины и  рисовать">
            <a:extLst>
              <a:ext uri="{FF2B5EF4-FFF2-40B4-BE49-F238E27FC236}">
                <a16:creationId xmlns:a16="http://schemas.microsoft.com/office/drawing/2014/main" id="{B979A255-ABAA-4E4B-BB24-0FD01F0CE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61" y="2061358"/>
            <a:ext cx="3858491" cy="385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01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9A80-F4A4-4FDF-A719-173AD9E5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2F6D-9AC9-4D0E-BC13-573C21D8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0987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31</TotalTime>
  <Words>154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“Понятие и виды малых групп”</vt:lpstr>
      <vt:lpstr>1.Малая группа</vt:lpstr>
      <vt:lpstr>2. Классификация и характеристики</vt:lpstr>
      <vt:lpstr>3. Примеры и функции малых групп.</vt:lpstr>
      <vt:lpstr>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Timur Tuktarov</dc:creator>
  <cp:lastModifiedBy>Timur Tuktarov</cp:lastModifiedBy>
  <cp:revision>7</cp:revision>
  <dcterms:created xsi:type="dcterms:W3CDTF">2025-03-01T18:32:26Z</dcterms:created>
  <dcterms:modified xsi:type="dcterms:W3CDTF">2025-03-01T19:03:50Z</dcterms:modified>
</cp:coreProperties>
</file>