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0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10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416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76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19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617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92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72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82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3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6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3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7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9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41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3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87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64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i="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A0AE9-0248-B0FD-A7CB-A3033414C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ru-RU" sz="4800" dirty="0"/>
              <a:t>Практическая работа №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D250AD-35C5-767E-4865-E546ED0E7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EF734E"/>
                </a:solidFill>
              </a:rPr>
              <a:t>Подготовил студент группы ИВБО-11-23 Туктаров Т.А.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AF7D08-7037-17FC-5102-808290EA79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79" r="-1" b="22223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B1938-7BC2-270E-890A-3E7B45D8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1. Создание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883FF3-5A54-81A8-7856-AD64F37B7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493" y="2076450"/>
            <a:ext cx="4659489" cy="3714750"/>
          </a:xfrm>
        </p:spPr>
      </p:pic>
    </p:spTree>
    <p:extLst>
      <p:ext uri="{BB962C8B-B14F-4D97-AF65-F5344CB8AC3E}">
        <p14:creationId xmlns:p14="http://schemas.microsoft.com/office/powerpoint/2010/main" val="2108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0101E-8CD1-1369-CD31-B0355A5C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1. Создание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D0C5B3-84A0-BF10-C962-3E54C2ED7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6747" y="2458216"/>
            <a:ext cx="3267531" cy="265784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B342F1-31D2-C3CB-D1BB-68D268F50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04" y="2262927"/>
            <a:ext cx="323895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2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457BF-01BC-104A-3F6B-0ED5463F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1. Создание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D2F855-1B2A-054F-8291-267688CDA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830" y="2076450"/>
            <a:ext cx="3124814" cy="3714750"/>
          </a:xfrm>
        </p:spPr>
      </p:pic>
    </p:spTree>
    <p:extLst>
      <p:ext uri="{BB962C8B-B14F-4D97-AF65-F5344CB8AC3E}">
        <p14:creationId xmlns:p14="http://schemas.microsoft.com/office/powerpoint/2010/main" val="175737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94B56-9CEF-989B-7408-AC18ADCC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1. Создание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90A0B6-68C8-9D6B-CCDF-BD57A86620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155" y="2076450"/>
            <a:ext cx="4502165" cy="3714750"/>
          </a:xfrm>
        </p:spPr>
      </p:pic>
    </p:spTree>
    <p:extLst>
      <p:ext uri="{BB962C8B-B14F-4D97-AF65-F5344CB8AC3E}">
        <p14:creationId xmlns:p14="http://schemas.microsoft.com/office/powerpoint/2010/main" val="15064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6FCC6C-9CCE-5E46-EAE6-54E4E8E8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2. Создание связей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32AD57-E111-42BE-DCB1-75279EF0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076" y="2076450"/>
            <a:ext cx="3426322" cy="3714750"/>
          </a:xfrm>
        </p:spPr>
      </p:pic>
    </p:spTree>
    <p:extLst>
      <p:ext uri="{BB962C8B-B14F-4D97-AF65-F5344CB8AC3E}">
        <p14:creationId xmlns:p14="http://schemas.microsoft.com/office/powerpoint/2010/main" val="385463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6B0152-0918-8E01-9B4C-4849FAA8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2. Создание связей классов</a:t>
            </a:r>
          </a:p>
        </p:txBody>
      </p:sp>
      <p:pic>
        <p:nvPicPr>
          <p:cNvPr id="10" name="Объект 9" descr="Изображение выглядит как текст, диаграмма, Параллельный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DC0BF88-1982-7C20-7782-9648BC4E2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510" y="2076450"/>
            <a:ext cx="3567059" cy="4362450"/>
          </a:xfrm>
        </p:spPr>
      </p:pic>
    </p:spTree>
    <p:extLst>
      <p:ext uri="{BB962C8B-B14F-4D97-AF65-F5344CB8AC3E}">
        <p14:creationId xmlns:p14="http://schemas.microsoft.com/office/powerpoint/2010/main" val="3877647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F2B05-3232-830E-44D3-15057ED62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Часть 3. Таблицы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5983BE0-F16D-021D-83D3-4B5191982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203773"/>
              </p:ext>
            </p:extLst>
          </p:nvPr>
        </p:nvGraphicFramePr>
        <p:xfrm>
          <a:off x="914400" y="2660656"/>
          <a:ext cx="10353675" cy="311767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914863">
                  <a:extLst>
                    <a:ext uri="{9D8B030D-6E8A-4147-A177-3AD203B41FA5}">
                      <a16:colId xmlns:a16="http://schemas.microsoft.com/office/drawing/2014/main" val="1728500883"/>
                    </a:ext>
                  </a:extLst>
                </a:gridCol>
                <a:gridCol w="5438812">
                  <a:extLst>
                    <a:ext uri="{9D8B030D-6E8A-4147-A177-3AD203B41FA5}">
                      <a16:colId xmlns:a16="http://schemas.microsoft.com/office/drawing/2014/main" val="1231952561"/>
                    </a:ext>
                  </a:extLst>
                </a:gridCol>
              </a:tblGrid>
              <a:tr h="50777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900" b="1" cap="none" spc="0">
                          <a:solidFill>
                            <a:schemeClr val="tx1"/>
                          </a:solidFill>
                          <a:effectLst/>
                        </a:rPr>
                        <a:t>Название класса</a:t>
                      </a:r>
                      <a:endParaRPr lang="ru-RU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900" b="1" cap="none" spc="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19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545693"/>
                  </a:ext>
                </a:extLst>
              </a:tr>
              <a:tr h="64981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ru-RU" sz="1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</a:rPr>
                        <a:t>Абстрактный класс, Является родительским для классов работника и клиента</a:t>
                      </a:r>
                      <a:endParaRPr lang="ru-RU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5826525"/>
                  </a:ext>
                </a:extLst>
              </a:tr>
              <a:tr h="43675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Work</a:t>
                      </a:r>
                      <a:endParaRPr lang="ru-RU" sz="1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</a:rPr>
                        <a:t>Класс работника.</a:t>
                      </a:r>
                      <a:endParaRPr lang="ru-RU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09176"/>
                  </a:ext>
                </a:extLst>
              </a:tr>
              <a:tr h="43675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ru-RU" sz="1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</a:rPr>
                        <a:t>Класс клиента</a:t>
                      </a:r>
                      <a:endParaRPr lang="ru-RU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269588"/>
                  </a:ext>
                </a:extLst>
              </a:tr>
              <a:tr h="43675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Medication</a:t>
                      </a:r>
                      <a:endParaRPr lang="ru-RU" sz="1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</a:rPr>
                        <a:t>Класс описания лекарства. Описывает название и кол-во</a:t>
                      </a:r>
                      <a:endParaRPr lang="ru-RU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763728"/>
                  </a:ext>
                </a:extLst>
              </a:tr>
              <a:tr h="64981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b="1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ru-RU" sz="14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400" cap="none" spc="0">
                          <a:solidFill>
                            <a:schemeClr val="tx1"/>
                          </a:solidFill>
                          <a:effectLst/>
                        </a:rPr>
                        <a:t>Класс базы данных, предоставляет методы для работы с информацией о клиентах, пользователях и медикаментах</a:t>
                      </a:r>
                      <a:endParaRPr lang="ru-RU" sz="14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568" marR="79895" marT="21305" marB="15979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358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977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AB7C38-AF9A-43A2-9B1C-F1DEBC80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676" cy="21087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FA97B4-5E62-7A1E-FAC5-F3B8B53E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Часть 3. Таблицы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5325" y="2049331"/>
            <a:ext cx="12192001" cy="480866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07A937C-E75B-F79C-5ED8-FCA733E8C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7371882"/>
              </p:ext>
            </p:extLst>
          </p:nvPr>
        </p:nvGraphicFramePr>
        <p:xfrm>
          <a:off x="914400" y="2772488"/>
          <a:ext cx="10353676" cy="289401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2624005">
                  <a:extLst>
                    <a:ext uri="{9D8B030D-6E8A-4147-A177-3AD203B41FA5}">
                      <a16:colId xmlns:a16="http://schemas.microsoft.com/office/drawing/2014/main" val="2455284765"/>
                    </a:ext>
                  </a:extLst>
                </a:gridCol>
                <a:gridCol w="2624005">
                  <a:extLst>
                    <a:ext uri="{9D8B030D-6E8A-4147-A177-3AD203B41FA5}">
                      <a16:colId xmlns:a16="http://schemas.microsoft.com/office/drawing/2014/main" val="1548606459"/>
                    </a:ext>
                  </a:extLst>
                </a:gridCol>
                <a:gridCol w="2697835">
                  <a:extLst>
                    <a:ext uri="{9D8B030D-6E8A-4147-A177-3AD203B41FA5}">
                      <a16:colId xmlns:a16="http://schemas.microsoft.com/office/drawing/2014/main" val="3149890775"/>
                    </a:ext>
                  </a:extLst>
                </a:gridCol>
                <a:gridCol w="2407831">
                  <a:extLst>
                    <a:ext uri="{9D8B030D-6E8A-4147-A177-3AD203B41FA5}">
                      <a16:colId xmlns:a16="http://schemas.microsoft.com/office/drawing/2014/main" val="1493937441"/>
                    </a:ext>
                  </a:extLst>
                </a:gridCol>
              </a:tblGrid>
              <a:tr h="54596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2000" b="1" cap="none" spc="0">
                          <a:solidFill>
                            <a:schemeClr val="tx1"/>
                          </a:solidFill>
                          <a:effectLst/>
                        </a:rPr>
                        <a:t>Класс</a:t>
                      </a:r>
                      <a:endParaRPr lang="ru-RU" sz="2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2000" b="1" cap="none" spc="0">
                          <a:solidFill>
                            <a:schemeClr val="tx1"/>
                          </a:solidFill>
                          <a:effectLst/>
                        </a:rPr>
                        <a:t>Кратность</a:t>
                      </a:r>
                      <a:endParaRPr lang="ru-RU" sz="2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2000" b="1" cap="none" spc="0">
                          <a:solidFill>
                            <a:schemeClr val="tx1"/>
                          </a:solidFill>
                          <a:effectLst/>
                        </a:rPr>
                        <a:t>Тип отношения</a:t>
                      </a:r>
                      <a:endParaRPr lang="ru-RU" sz="2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2000" b="1" cap="none" spc="0">
                          <a:solidFill>
                            <a:schemeClr val="tx1"/>
                          </a:solidFill>
                          <a:effectLst/>
                        </a:rPr>
                        <a:t>Класс</a:t>
                      </a:r>
                      <a:endParaRPr lang="ru-RU" sz="20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843983"/>
                  </a:ext>
                </a:extLst>
              </a:tr>
              <a:tr h="46960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Medication</a:t>
                      </a:r>
                      <a:endParaRPr lang="ru-RU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Многие к одному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Композиция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381209"/>
                  </a:ext>
                </a:extLst>
              </a:tr>
              <a:tr h="46960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Worker</a:t>
                      </a:r>
                      <a:endParaRPr lang="ru-RU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Многие к одному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Композиция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902758"/>
                  </a:ext>
                </a:extLst>
              </a:tr>
              <a:tr h="46960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ru-RU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Многие к одному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Композиция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Database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344486"/>
                  </a:ext>
                </a:extLst>
              </a:tr>
              <a:tr h="46960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Worker</a:t>
                      </a:r>
                      <a:endParaRPr lang="ru-RU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Один к одному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Наследование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713958"/>
                  </a:ext>
                </a:extLst>
              </a:tr>
              <a:tr h="46960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  <a:effectLst/>
                        </a:rPr>
                        <a:t>Client</a:t>
                      </a:r>
                      <a:endParaRPr lang="ru-RU" sz="1500" b="1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Один к одному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ru-RU" sz="1500" cap="none" spc="0">
                          <a:solidFill>
                            <a:schemeClr val="tx1"/>
                          </a:solidFill>
                          <a:effectLst/>
                        </a:rPr>
                        <a:t>Наследование</a:t>
                      </a:r>
                      <a:endParaRPr lang="ru-RU" sz="1500" cap="none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  <a:effectLst/>
                        </a:rPr>
                        <a:t>User</a:t>
                      </a:r>
                      <a:endParaRPr lang="ru-RU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177" marR="85904" marT="22908" marB="17180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3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7394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Bookman Old Style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Широкоэкранный</PresentationFormat>
  <Paragraphs>46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Bookman Old Style</vt:lpstr>
      <vt:lpstr>Franklin Gothic Book</vt:lpstr>
      <vt:lpstr>Times New Roman</vt:lpstr>
      <vt:lpstr>Wingdings 2</vt:lpstr>
      <vt:lpstr>SlateVTI</vt:lpstr>
      <vt:lpstr>Практическая работа № 5</vt:lpstr>
      <vt:lpstr>Часть 1. Создание классов</vt:lpstr>
      <vt:lpstr>Часть 1. Создание классов</vt:lpstr>
      <vt:lpstr>Часть 1. Создание классов</vt:lpstr>
      <vt:lpstr>Часть 1. Создание классов</vt:lpstr>
      <vt:lpstr>Часть 2. Создание связей классов</vt:lpstr>
      <vt:lpstr>Часть 2. Создание связей классов</vt:lpstr>
      <vt:lpstr>Часть 3. Таблицы</vt:lpstr>
      <vt:lpstr>Часть 3. Таблицы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Timur Tuktarov</dc:creator>
  <cp:lastModifiedBy>Timur Tuktarov</cp:lastModifiedBy>
  <cp:revision>2</cp:revision>
  <dcterms:created xsi:type="dcterms:W3CDTF">2025-03-27T07:43:08Z</dcterms:created>
  <dcterms:modified xsi:type="dcterms:W3CDTF">2025-03-27T07:56:28Z</dcterms:modified>
</cp:coreProperties>
</file>