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33339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16FAC-32DA-4158-8852-41AF5D941FB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571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217860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28208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55685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316FAC-32DA-4158-8852-41AF5D941FB6}"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66445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7316FAC-32DA-4158-8852-41AF5D941FB6}" type="datetimeFigureOut">
              <a:rPr lang="en-US" smtClean="0"/>
              <a:t>8/5/2025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51820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73294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2642297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555712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16FAC-32DA-4158-8852-41AF5D941FB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451229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16FAC-32DA-4158-8852-41AF5D941FB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42772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16FAC-32DA-4158-8852-41AF5D941FB6}"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511554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16FAC-32DA-4158-8852-41AF5D941FB6}"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45071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16FAC-32DA-4158-8852-41AF5D941FB6}"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137661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16FAC-32DA-4158-8852-41AF5D941FB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325692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316FAC-32DA-4158-8852-41AF5D941FB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5D8F82B-B827-4DCF-9DE0-7A9CB15D4966}" type="slidenum">
              <a:rPr lang="en-US" smtClean="0"/>
              <a:t>‹#›</a:t>
            </a:fld>
            <a:endParaRPr lang="en-US"/>
          </a:p>
        </p:txBody>
      </p:sp>
    </p:spTree>
    <p:extLst>
      <p:ext uri="{BB962C8B-B14F-4D97-AF65-F5344CB8AC3E}">
        <p14:creationId xmlns:p14="http://schemas.microsoft.com/office/powerpoint/2010/main" val="100119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7316FAC-32DA-4158-8852-41AF5D941FB6}" type="datetimeFigureOut">
              <a:rPr lang="en-US" smtClean="0"/>
              <a:t>8/5/2025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5D8F82B-B827-4DCF-9DE0-7A9CB15D4966}" type="slidenum">
              <a:rPr lang="en-US" smtClean="0"/>
              <a:t>‹#›</a:t>
            </a:fld>
            <a:endParaRPr lang="en-US"/>
          </a:p>
        </p:txBody>
      </p:sp>
    </p:spTree>
    <p:extLst>
      <p:ext uri="{BB962C8B-B14F-4D97-AF65-F5344CB8AC3E}">
        <p14:creationId xmlns:p14="http://schemas.microsoft.com/office/powerpoint/2010/main" val="37993968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37AE-42FF-4182-B131-970CAFD605CA}"/>
              </a:ext>
            </a:extLst>
          </p:cNvPr>
          <p:cNvSpPr>
            <a:spLocks noGrp="1"/>
          </p:cNvSpPr>
          <p:nvPr>
            <p:ph type="ctrTitle"/>
          </p:nvPr>
        </p:nvSpPr>
        <p:spPr/>
        <p:txBody>
          <a:bodyPr/>
          <a:lstStyle/>
          <a:p>
            <a:r>
              <a:rPr lang="en-US" dirty="0"/>
              <a:t>PROJET PRESETATION OF</a:t>
            </a:r>
            <a:br>
              <a:rPr lang="en-US" dirty="0"/>
            </a:br>
            <a:r>
              <a:rPr lang="en-US" dirty="0"/>
              <a:t>SUPERMARKET DATABASE</a:t>
            </a:r>
          </a:p>
        </p:txBody>
      </p:sp>
      <p:sp>
        <p:nvSpPr>
          <p:cNvPr id="3" name="Subtitle 2">
            <a:extLst>
              <a:ext uri="{FF2B5EF4-FFF2-40B4-BE49-F238E27FC236}">
                <a16:creationId xmlns:a16="http://schemas.microsoft.com/office/drawing/2014/main" id="{AFDDC817-1F18-419D-A8C3-BCF7C3CF8811}"/>
              </a:ext>
            </a:extLst>
          </p:cNvPr>
          <p:cNvSpPr>
            <a:spLocks noGrp="1"/>
          </p:cNvSpPr>
          <p:nvPr>
            <p:ph type="subTitle" idx="1"/>
          </p:nvPr>
        </p:nvSpPr>
        <p:spPr/>
        <p:txBody>
          <a:bodyPr/>
          <a:lstStyle/>
          <a:p>
            <a:r>
              <a:rPr lang="en-US" dirty="0"/>
              <a:t>IDOWU OYINKANSOLA </a:t>
            </a:r>
          </a:p>
        </p:txBody>
      </p:sp>
    </p:spTree>
    <p:extLst>
      <p:ext uri="{BB962C8B-B14F-4D97-AF65-F5344CB8AC3E}">
        <p14:creationId xmlns:p14="http://schemas.microsoft.com/office/powerpoint/2010/main" val="199539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5915-8920-44BC-8EB8-FC791106144D}"/>
              </a:ext>
            </a:extLst>
          </p:cNvPr>
          <p:cNvSpPr>
            <a:spLocks noGrp="1"/>
          </p:cNvSpPr>
          <p:nvPr>
            <p:ph type="title"/>
          </p:nvPr>
        </p:nvSpPr>
        <p:spPr/>
        <p:txBody>
          <a:bodyPr/>
          <a:lstStyle/>
          <a:p>
            <a:r>
              <a:rPr lang="en-US" b="1" dirty="0"/>
              <a:t>Meaningful Insights OF THE DATA</a:t>
            </a:r>
            <a:br>
              <a:rPr lang="en-US" dirty="0"/>
            </a:br>
            <a:endParaRPr lang="en-US" dirty="0"/>
          </a:p>
        </p:txBody>
      </p:sp>
      <p:sp>
        <p:nvSpPr>
          <p:cNvPr id="3" name="Content Placeholder 2">
            <a:extLst>
              <a:ext uri="{FF2B5EF4-FFF2-40B4-BE49-F238E27FC236}">
                <a16:creationId xmlns:a16="http://schemas.microsoft.com/office/drawing/2014/main" id="{CB04919D-7915-4A12-B8E8-CD48D2E2FCB8}"/>
              </a:ext>
            </a:extLst>
          </p:cNvPr>
          <p:cNvSpPr>
            <a:spLocks noGrp="1"/>
          </p:cNvSpPr>
          <p:nvPr>
            <p:ph idx="1"/>
          </p:nvPr>
        </p:nvSpPr>
        <p:spPr>
          <a:xfrm>
            <a:off x="838200" y="2324100"/>
            <a:ext cx="10515600" cy="4224683"/>
          </a:xfrm>
        </p:spPr>
        <p:txBody>
          <a:bodyPr>
            <a:normAutofit fontScale="85000" lnSpcReduction="10000"/>
          </a:bodyPr>
          <a:lstStyle/>
          <a:p>
            <a:r>
              <a:rPr lang="en-US" b="1" dirty="0"/>
              <a:t>1.City Impact on sales: </a:t>
            </a:r>
            <a:r>
              <a:rPr lang="en-US" dirty="0"/>
              <a:t>Yangon (Branch A) appears to generate a significant portion of the sales, suggesting the key market. Naypyidaw (Branch C) also contributes substantially, while Mandalay (Branch B) might need strategies to boost sales.</a:t>
            </a:r>
          </a:p>
          <a:p>
            <a:r>
              <a:rPr lang="en-US" b="1" dirty="0"/>
              <a:t>2.Customer Type Influence: </a:t>
            </a:r>
            <a:r>
              <a:rPr lang="en-US" dirty="0"/>
              <a:t>Member customer tend to contribute a larger share of sales compared to Normal customer, indicating the effectiveness of the membership program in driving revenue. </a:t>
            </a:r>
          </a:p>
          <a:p>
            <a:r>
              <a:rPr lang="en-US" b="1" dirty="0"/>
              <a:t>3.Gender Preferences: </a:t>
            </a:r>
            <a:r>
              <a:rPr lang="en-US" dirty="0"/>
              <a:t>Female customer seem to be more frequent purchasers overall, which could inform targeted marketing campaigns and product selections.</a:t>
            </a:r>
          </a:p>
          <a:p>
            <a:r>
              <a:rPr lang="en-US" b="1" dirty="0"/>
              <a:t>4.Product Line Performance:</a:t>
            </a:r>
            <a:r>
              <a:rPr lang="en-US" dirty="0"/>
              <a:t> Electronic accessories and Health and beauty product are frequently purchased, suggesting high demand. Strategies to optimize inventory and marketing for these line be beneficial. </a:t>
            </a:r>
          </a:p>
          <a:p>
            <a:r>
              <a:rPr lang="en-US" b="1" dirty="0"/>
              <a:t>5.Payment Method Trends: </a:t>
            </a:r>
            <a:r>
              <a:rPr lang="en-US" dirty="0" err="1"/>
              <a:t>Ewallet</a:t>
            </a:r>
            <a:r>
              <a:rPr lang="en-US" dirty="0"/>
              <a:t> and credit card payment are popular, indicating a preference for digital payment method. Enduring seamless integration and security for these options is crucial.</a:t>
            </a:r>
          </a:p>
          <a:p>
            <a:r>
              <a:rPr lang="en-US" b="1" dirty="0"/>
              <a:t>6.Profitability Considerations:</a:t>
            </a:r>
            <a:r>
              <a:rPr lang="en-US" dirty="0"/>
              <a:t> The gross margin percentage is consistently 4.78%, suggesting a standardized pricing strategy. Analyzing the gross income per transaction could reveal opportunities to optimize pricing or reduce costs.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6440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CD56-1AC2-47AA-8C6D-89C51314C4D4}"/>
              </a:ext>
            </a:extLst>
          </p:cNvPr>
          <p:cNvSpPr>
            <a:spLocks noGrp="1"/>
          </p:cNvSpPr>
          <p:nvPr>
            <p:ph type="title"/>
          </p:nvPr>
        </p:nvSpPr>
        <p:spPr>
          <a:xfrm>
            <a:off x="1154954" y="973668"/>
            <a:ext cx="8761413" cy="601132"/>
          </a:xfrm>
        </p:spPr>
        <p:txBody>
          <a:bodyPr>
            <a:normAutofit fontScale="90000"/>
          </a:bodyPr>
          <a:lstStyle/>
          <a:p>
            <a:r>
              <a:rPr lang="en-US" b="1" dirty="0"/>
              <a:t>DATA INTERPRETATION</a:t>
            </a:r>
            <a:br>
              <a:rPr lang="en-US" dirty="0"/>
            </a:br>
            <a:r>
              <a:rPr lang="en-US" sz="2200" dirty="0"/>
              <a:t>Supermarket data visualization report introduction, This report provides an overview of supermarket data for fiscal year 2023 using various views in Power BI. The data encompasses various customer demographics, product lines, payment methods and sales. </a:t>
            </a:r>
          </a:p>
        </p:txBody>
      </p:sp>
      <p:sp>
        <p:nvSpPr>
          <p:cNvPr id="3" name="Content Placeholder 2">
            <a:extLst>
              <a:ext uri="{FF2B5EF4-FFF2-40B4-BE49-F238E27FC236}">
                <a16:creationId xmlns:a16="http://schemas.microsoft.com/office/drawing/2014/main" id="{02EE88D8-F9F3-48E1-B1B3-158323D50308}"/>
              </a:ext>
            </a:extLst>
          </p:cNvPr>
          <p:cNvSpPr>
            <a:spLocks noGrp="1"/>
          </p:cNvSpPr>
          <p:nvPr>
            <p:ph idx="1"/>
          </p:nvPr>
        </p:nvSpPr>
        <p:spPr>
          <a:xfrm>
            <a:off x="838200" y="2247900"/>
            <a:ext cx="10515600" cy="4610100"/>
          </a:xfrm>
        </p:spPr>
        <p:txBody>
          <a:bodyPr>
            <a:normAutofit fontScale="25000" lnSpcReduction="20000"/>
          </a:bodyPr>
          <a:lstStyle/>
          <a:p>
            <a:r>
              <a:rPr lang="en-US" sz="6400" b="1" dirty="0">
                <a:latin typeface="Calibri Light" panose="020F0302020204030204" pitchFamily="34" charset="0"/>
                <a:cs typeface="Calibri Light" panose="020F0302020204030204" pitchFamily="34" charset="0"/>
              </a:rPr>
              <a:t>1.The total sales by city of branch Chart type: Stacked chart explain:</a:t>
            </a:r>
            <a:r>
              <a:rPr lang="en-US" sz="6400" dirty="0">
                <a:latin typeface="Calibri Light" panose="020F0302020204030204" pitchFamily="34" charset="0"/>
                <a:cs typeface="Calibri Light" panose="020F0302020204030204" pitchFamily="34" charset="0"/>
              </a:rPr>
              <a:t> this is the average transaction value for each branch, by the city the branch is located in. it shows the average spending transaction across different locations.</a:t>
            </a:r>
          </a:p>
          <a:p>
            <a:r>
              <a:rPr lang="en-US" sz="6400" b="1" dirty="0">
                <a:latin typeface="Calibri Light" panose="020F0302020204030204" pitchFamily="34" charset="0"/>
                <a:cs typeface="Calibri Light" panose="020F0302020204030204" pitchFamily="34" charset="0"/>
              </a:rPr>
              <a:t>2. The total unit price made by each gender of city Chart type: Stacked area chart explain:</a:t>
            </a:r>
            <a:r>
              <a:rPr lang="en-US" sz="6400" dirty="0">
                <a:latin typeface="Calibri Light" panose="020F0302020204030204" pitchFamily="34" charset="0"/>
                <a:cs typeface="Calibri Light" panose="020F0302020204030204" pitchFamily="34" charset="0"/>
              </a:rPr>
              <a:t> This reveals the total revenue generated from unit sales by gender within the city. It helps identify any significant differences between males and female customers in all the city. </a:t>
            </a:r>
          </a:p>
          <a:p>
            <a:r>
              <a:rPr lang="en-US" sz="6400" dirty="0">
                <a:latin typeface="Calibri Light" panose="020F0302020204030204" pitchFamily="34" charset="0"/>
                <a:cs typeface="Calibri Light" panose="020F0302020204030204" pitchFamily="34" charset="0"/>
              </a:rPr>
              <a:t> </a:t>
            </a:r>
            <a:r>
              <a:rPr lang="en-US" sz="6400" b="1" dirty="0">
                <a:latin typeface="Calibri Light" panose="020F0302020204030204" pitchFamily="34" charset="0"/>
                <a:cs typeface="Calibri Light" panose="020F0302020204030204" pitchFamily="34" charset="0"/>
              </a:rPr>
              <a:t>3. The average transaction made by each payment by branch Chart Type:</a:t>
            </a:r>
            <a:r>
              <a:rPr lang="en-US" sz="6400" dirty="0">
                <a:latin typeface="Calibri Light" panose="020F0302020204030204" pitchFamily="34" charset="0"/>
                <a:cs typeface="Calibri Light" panose="020F0302020204030204" pitchFamily="34" charset="0"/>
              </a:rPr>
              <a:t> stacked chart explain: The chart shows an insight into how customer in different branches prefer to pay. Knowing this helps optimize payment options and potentially identify issues with certain payment methods in specific locations. </a:t>
            </a:r>
          </a:p>
          <a:p>
            <a:r>
              <a:rPr lang="en-US" sz="7200" b="1" dirty="0">
                <a:latin typeface="Calibri Light" panose="020F0302020204030204" pitchFamily="34" charset="0"/>
                <a:cs typeface="Calibri Light" panose="020F0302020204030204" pitchFamily="34" charset="0"/>
              </a:rPr>
              <a:t>4. The total sum of product line Chart type: </a:t>
            </a:r>
            <a:r>
              <a:rPr lang="en-US" sz="7200" dirty="0" err="1">
                <a:latin typeface="Calibri Light" panose="020F0302020204030204" pitchFamily="34" charset="0"/>
                <a:cs typeface="Calibri Light" panose="020F0302020204030204" pitchFamily="34" charset="0"/>
              </a:rPr>
              <a:t>dounut</a:t>
            </a:r>
            <a:r>
              <a:rPr lang="en-US" sz="7200" dirty="0">
                <a:latin typeface="Calibri Light" panose="020F0302020204030204" pitchFamily="34" charset="0"/>
                <a:cs typeface="Calibri Light" panose="020F0302020204030204" pitchFamily="34" charset="0"/>
              </a:rPr>
              <a:t> chart explain: This shows while product line contribute the most to overall revenue. A higher total sum indicates higher pricing within that product line.</a:t>
            </a:r>
          </a:p>
          <a:p>
            <a:r>
              <a:rPr lang="en-US" sz="6400" b="1" dirty="0">
                <a:latin typeface="Calibri Light" panose="020F0302020204030204" pitchFamily="34" charset="0"/>
                <a:cs typeface="Calibri Light" panose="020F0302020204030204" pitchFamily="34" charset="0"/>
              </a:rPr>
              <a:t>5. The quantity of each product line by customer type Chart type:</a:t>
            </a:r>
            <a:r>
              <a:rPr lang="en-US" sz="6400" dirty="0">
                <a:latin typeface="Calibri Light" panose="020F0302020204030204" pitchFamily="34" charset="0"/>
                <a:cs typeface="Calibri Light" panose="020F0302020204030204" pitchFamily="34" charset="0"/>
              </a:rPr>
              <a:t> Stacked area chart explain: this shows the amount of product line by customer type, this shows which product are more popular among members and normal customer. This can inform targeted promotions and product placement based on customer type preferences.</a:t>
            </a:r>
          </a:p>
          <a:p>
            <a:r>
              <a:rPr lang="en-US" sz="6400" b="1" dirty="0">
                <a:latin typeface="Calibri Light" panose="020F0302020204030204" pitchFamily="34" charset="0"/>
                <a:cs typeface="Calibri Light" panose="020F0302020204030204" pitchFamily="34" charset="0"/>
              </a:rPr>
              <a:t>6. The gross margin percentage and gross margin product line Chart type: Stacked area </a:t>
            </a:r>
            <a:r>
              <a:rPr lang="en-US" sz="6400" dirty="0">
                <a:latin typeface="Calibri Light" panose="020F0302020204030204" pitchFamily="34" charset="0"/>
                <a:cs typeface="Calibri Light" panose="020F0302020204030204" pitchFamily="34" charset="0"/>
              </a:rPr>
              <a:t>This shows which product line contribute of the gross margin percentage and gross income. The gross margin percentage is consistently 4.78%, suggesting a standardized pricing strategy. Analyzing the gross income per transaction could reveal opportunities to optimize pricing or reduce costs.</a:t>
            </a:r>
          </a:p>
          <a:p>
            <a:endParaRPr lang="en-US" dirty="0"/>
          </a:p>
        </p:txBody>
      </p:sp>
    </p:spTree>
    <p:extLst>
      <p:ext uri="{BB962C8B-B14F-4D97-AF65-F5344CB8AC3E}">
        <p14:creationId xmlns:p14="http://schemas.microsoft.com/office/powerpoint/2010/main" val="20443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D3EB-0B4E-456E-A7B0-36DA9A5D00DB}"/>
              </a:ext>
            </a:extLst>
          </p:cNvPr>
          <p:cNvSpPr>
            <a:spLocks noGrp="1"/>
          </p:cNvSpPr>
          <p:nvPr>
            <p:ph type="title"/>
          </p:nvPr>
        </p:nvSpPr>
        <p:spPr/>
        <p:txBody>
          <a:bodyPr>
            <a:normAutofit fontScale="90000"/>
          </a:bodyPr>
          <a:lstStyle/>
          <a:p>
            <a:r>
              <a:rPr lang="en-US" b="1" dirty="0"/>
              <a:t>Recommendations</a:t>
            </a:r>
            <a:br>
              <a:rPr lang="en-US" dirty="0"/>
            </a:br>
            <a:r>
              <a:rPr lang="en-US" b="1" dirty="0"/>
              <a:t> </a:t>
            </a:r>
            <a:br>
              <a:rPr lang="en-US" dirty="0"/>
            </a:br>
            <a:endParaRPr lang="en-US" dirty="0"/>
          </a:p>
        </p:txBody>
      </p:sp>
      <p:sp>
        <p:nvSpPr>
          <p:cNvPr id="3" name="Content Placeholder 2">
            <a:extLst>
              <a:ext uri="{FF2B5EF4-FFF2-40B4-BE49-F238E27FC236}">
                <a16:creationId xmlns:a16="http://schemas.microsoft.com/office/drawing/2014/main" id="{3DBB84D6-1AB1-4918-B5A1-13112C137A46}"/>
              </a:ext>
            </a:extLst>
          </p:cNvPr>
          <p:cNvSpPr>
            <a:spLocks noGrp="1"/>
          </p:cNvSpPr>
          <p:nvPr>
            <p:ph idx="1"/>
          </p:nvPr>
        </p:nvSpPr>
        <p:spPr>
          <a:xfrm>
            <a:off x="838200" y="2197100"/>
            <a:ext cx="10515600" cy="4295775"/>
          </a:xfrm>
        </p:spPr>
        <p:txBody>
          <a:bodyPr>
            <a:normAutofit fontScale="77500" lnSpcReduction="20000"/>
          </a:bodyPr>
          <a:lstStyle/>
          <a:p>
            <a:r>
              <a:rPr lang="en-US" sz="2600" dirty="0"/>
              <a:t>1.</a:t>
            </a:r>
            <a:r>
              <a:rPr lang="en-US" sz="2600" b="1" dirty="0"/>
              <a:t>Optimize branch performance</a:t>
            </a:r>
            <a:r>
              <a:rPr lang="en-US" sz="2600" dirty="0"/>
              <a:t>: In (branch A) capitalize on the strong market presence by expanding product offering and optimizing marketing effort. In (branch B) implement targeted marketing campaigns, introduce popular product line.  In (branch C) maintain the current sales by focusing on customer retention strategies and exploring opportunities for expansion.</a:t>
            </a:r>
          </a:p>
          <a:p>
            <a:r>
              <a:rPr lang="en-US" sz="2600" dirty="0"/>
              <a:t>2.</a:t>
            </a:r>
            <a:r>
              <a:rPr lang="en-US" sz="2600" b="1" dirty="0"/>
              <a:t>Inventory and marketing optimization</a:t>
            </a:r>
            <a:r>
              <a:rPr lang="en-US" sz="2600" dirty="0"/>
              <a:t>: prioritize inventory management for Electronic accessories and Health and beauty product to meet high demand, Develop marketing strategies to promote these popular product line and attract new customer. </a:t>
            </a:r>
          </a:p>
          <a:p>
            <a:r>
              <a:rPr lang="en-US" sz="2600" dirty="0"/>
              <a:t>3.</a:t>
            </a:r>
            <a:r>
              <a:rPr lang="en-US" sz="2600" b="1" dirty="0"/>
              <a:t>Payment method integration:</a:t>
            </a:r>
            <a:r>
              <a:rPr lang="en-US" sz="2600" dirty="0"/>
              <a:t> Ensure seamless integration and security for </a:t>
            </a:r>
            <a:r>
              <a:rPr lang="en-US" sz="2600" dirty="0" err="1"/>
              <a:t>ewallet</a:t>
            </a:r>
            <a:r>
              <a:rPr lang="en-US" sz="2600" dirty="0"/>
              <a:t> and credit card payment options to cater to customer preferences.</a:t>
            </a:r>
          </a:p>
          <a:p>
            <a:r>
              <a:rPr lang="en-US" sz="2600" dirty="0"/>
              <a:t>4.</a:t>
            </a:r>
            <a:r>
              <a:rPr lang="en-US" sz="2600" b="1" dirty="0"/>
              <a:t>Targeted marketing campaigns</a:t>
            </a:r>
            <a:r>
              <a:rPr lang="en-US" sz="2600" dirty="0"/>
              <a:t>: Develop marketing campaigns tailored to female customers focusing on product lines and promotions that resonate with their preferences. </a:t>
            </a:r>
          </a:p>
          <a:p>
            <a:endParaRPr lang="en-US" dirty="0"/>
          </a:p>
        </p:txBody>
      </p:sp>
    </p:spTree>
    <p:extLst>
      <p:ext uri="{BB962C8B-B14F-4D97-AF65-F5344CB8AC3E}">
        <p14:creationId xmlns:p14="http://schemas.microsoft.com/office/powerpoint/2010/main" val="3812379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1373-6F03-43E8-9E50-2EA2BD03A7E6}"/>
              </a:ext>
            </a:extLst>
          </p:cNvPr>
          <p:cNvSpPr>
            <a:spLocks noGrp="1"/>
          </p:cNvSpPr>
          <p:nvPr>
            <p:ph type="title"/>
          </p:nvPr>
        </p:nvSpPr>
        <p:spPr>
          <a:xfrm>
            <a:off x="1187449" y="868361"/>
            <a:ext cx="8761413" cy="600235"/>
          </a:xfrm>
        </p:spPr>
        <p:txBody>
          <a:bodyPr/>
          <a:lstStyle/>
          <a:p>
            <a:r>
              <a:rPr lang="en-US" dirty="0"/>
              <a:t>DATA VISUALIZATION</a:t>
            </a:r>
            <a:r>
              <a:rPr lang="en-US" b="1" dirty="0"/>
              <a:t> </a:t>
            </a:r>
            <a:br>
              <a:rPr lang="en-US" dirty="0"/>
            </a:br>
            <a:endParaRPr lang="en-US" dirty="0"/>
          </a:p>
        </p:txBody>
      </p:sp>
      <p:pic>
        <p:nvPicPr>
          <p:cNvPr id="4" name="Content Placeholder 5">
            <a:extLst>
              <a:ext uri="{FF2B5EF4-FFF2-40B4-BE49-F238E27FC236}">
                <a16:creationId xmlns:a16="http://schemas.microsoft.com/office/drawing/2014/main" id="{ADB4FED4-A511-4117-8340-55DB683B5613}"/>
              </a:ext>
            </a:extLst>
          </p:cNvPr>
          <p:cNvPicPr>
            <a:picLocks noGrp="1" noChangeAspect="1"/>
          </p:cNvPicPr>
          <p:nvPr>
            <p:ph idx="1"/>
          </p:nvPr>
        </p:nvPicPr>
        <p:blipFill>
          <a:blip r:embed="rId2"/>
          <a:stretch>
            <a:fillRect/>
          </a:stretch>
        </p:blipFill>
        <p:spPr>
          <a:xfrm>
            <a:off x="2532200" y="2573338"/>
            <a:ext cx="6071912" cy="3416300"/>
          </a:xfrm>
          <a:prstGeom prst="rect">
            <a:avLst/>
          </a:prstGeom>
        </p:spPr>
      </p:pic>
    </p:spTree>
    <p:extLst>
      <p:ext uri="{BB962C8B-B14F-4D97-AF65-F5344CB8AC3E}">
        <p14:creationId xmlns:p14="http://schemas.microsoft.com/office/powerpoint/2010/main" val="17861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CD823-5DC7-4013-AD64-9DDFEA6FD6A1}"/>
              </a:ext>
            </a:extLst>
          </p:cNvPr>
          <p:cNvSpPr>
            <a:spLocks noGrp="1"/>
          </p:cNvSpPr>
          <p:nvPr>
            <p:ph type="title"/>
          </p:nvPr>
        </p:nvSpPr>
        <p:spPr/>
        <p:txBody>
          <a:bodyPr/>
          <a:lstStyle/>
          <a:p>
            <a:r>
              <a:rPr lang="en-US" b="1" dirty="0"/>
              <a:t>Conclusion</a:t>
            </a:r>
            <a:endParaRPr lang="en-US" dirty="0"/>
          </a:p>
        </p:txBody>
      </p:sp>
      <p:sp>
        <p:nvSpPr>
          <p:cNvPr id="4" name="Content Placeholder 3">
            <a:extLst>
              <a:ext uri="{FF2B5EF4-FFF2-40B4-BE49-F238E27FC236}">
                <a16:creationId xmlns:a16="http://schemas.microsoft.com/office/drawing/2014/main" id="{2E4B094F-17E5-44E1-8095-0031A0E52160}"/>
              </a:ext>
            </a:extLst>
          </p:cNvPr>
          <p:cNvSpPr>
            <a:spLocks noGrp="1"/>
          </p:cNvSpPr>
          <p:nvPr>
            <p:ph idx="1"/>
          </p:nvPr>
        </p:nvSpPr>
        <p:spPr/>
        <p:txBody>
          <a:bodyPr>
            <a:normAutofit lnSpcReduction="10000"/>
          </a:bodyPr>
          <a:lstStyle/>
          <a:p>
            <a:r>
              <a:rPr lang="en-US" dirty="0"/>
              <a:t>The analysis of the sales data reveals valuable insights into customer sales, product performance, branch specific dynamics and city transactions. Yangon (branch A) stands out as a key market, while Mandalay (branch) requires strategic interventions to boost sales. Member customer are valuable contributors to revenue, demonstrating the success of the loyalty program. Female customer are more frequent purchasers. Electronic accessories and health and beauty product are popular across all customer segment. Digital payment such as </a:t>
            </a:r>
            <a:r>
              <a:rPr lang="en-US" dirty="0" err="1"/>
              <a:t>ewallet</a:t>
            </a:r>
            <a:r>
              <a:rPr lang="en-US" dirty="0"/>
              <a:t> and credit card should be encourage. By implementing the recommended strategies the retail business can optimize its operations enhance customer engagement, and drive revenue growth across all branches, a data-drive approach to decision making will enable the business to adapt to changing market conditions and maintain a competitive edge.    </a:t>
            </a:r>
          </a:p>
          <a:p>
            <a:endParaRPr lang="en-US" dirty="0"/>
          </a:p>
        </p:txBody>
      </p:sp>
    </p:spTree>
    <p:extLst>
      <p:ext uri="{BB962C8B-B14F-4D97-AF65-F5344CB8AC3E}">
        <p14:creationId xmlns:p14="http://schemas.microsoft.com/office/powerpoint/2010/main" val="317819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17B1-B9EA-4AB5-987D-D7206A418D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A603A9-4544-46C0-8DD5-FDCE7A7412D0}"/>
              </a:ext>
            </a:extLst>
          </p:cNvPr>
          <p:cNvSpPr>
            <a:spLocks noGrp="1"/>
          </p:cNvSpPr>
          <p:nvPr>
            <p:ph idx="1"/>
          </p:nvPr>
        </p:nvSpPr>
        <p:spPr/>
        <p:txBody>
          <a:bodyPr>
            <a:normAutofit/>
          </a:bodyPr>
          <a:lstStyle/>
          <a:p>
            <a:r>
              <a:rPr lang="en-US" sz="9600" dirty="0"/>
              <a:t>THANK YOU</a:t>
            </a:r>
          </a:p>
        </p:txBody>
      </p:sp>
      <p:graphicFrame>
        <p:nvGraphicFramePr>
          <p:cNvPr id="4" name="Object 3">
            <a:extLst>
              <a:ext uri="{FF2B5EF4-FFF2-40B4-BE49-F238E27FC236}">
                <a16:creationId xmlns:a16="http://schemas.microsoft.com/office/drawing/2014/main" id="{FC005DC1-5D40-403E-86B4-143CEFD05379}"/>
              </a:ext>
            </a:extLst>
          </p:cNvPr>
          <p:cNvGraphicFramePr>
            <a:graphicFrameLocks noChangeAspect="1"/>
          </p:cNvGraphicFramePr>
          <p:nvPr>
            <p:extLst>
              <p:ext uri="{D42A27DB-BD31-4B8C-83A1-F6EECF244321}">
                <p14:modId xmlns:p14="http://schemas.microsoft.com/office/powerpoint/2010/main" val="869187528"/>
              </p:ext>
            </p:extLst>
          </p:nvPr>
        </p:nvGraphicFramePr>
        <p:xfrm>
          <a:off x="98425" y="98425"/>
          <a:ext cx="1704975" cy="490538"/>
        </p:xfrm>
        <a:graphic>
          <a:graphicData uri="http://schemas.openxmlformats.org/presentationml/2006/ole">
            <mc:AlternateContent xmlns:mc="http://schemas.openxmlformats.org/markup-compatibility/2006">
              <mc:Choice xmlns:v="urn:schemas-microsoft-com:vml" Requires="v">
                <p:oleObj spid="_x0000_s1028" name="Packager Shell Object" showAsIcon="1" r:id="rId3" imgW="1704240" imgH="491040" progId="Package">
                  <p:embed/>
                </p:oleObj>
              </mc:Choice>
              <mc:Fallback>
                <p:oleObj name="Packager Shell Object" showAsIcon="1" r:id="rId3" imgW="1704240" imgH="491040" progId="Package">
                  <p:embed/>
                  <p:pic>
                    <p:nvPicPr>
                      <p:cNvPr id="0" name=""/>
                      <p:cNvPicPr/>
                      <p:nvPr/>
                    </p:nvPicPr>
                    <p:blipFill>
                      <a:blip r:embed="rId4"/>
                      <a:stretch>
                        <a:fillRect/>
                      </a:stretch>
                    </p:blipFill>
                    <p:spPr>
                      <a:xfrm>
                        <a:off x="98425" y="98425"/>
                        <a:ext cx="1704975" cy="49053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3499E26-D6EF-41DD-BB1B-17934B8C8A83}"/>
              </a:ext>
            </a:extLst>
          </p:cNvPr>
          <p:cNvGraphicFramePr>
            <a:graphicFrameLocks noChangeAspect="1"/>
          </p:cNvGraphicFramePr>
          <p:nvPr>
            <p:extLst>
              <p:ext uri="{D42A27DB-BD31-4B8C-83A1-F6EECF244321}">
                <p14:modId xmlns:p14="http://schemas.microsoft.com/office/powerpoint/2010/main" val="3556060522"/>
              </p:ext>
            </p:extLst>
          </p:nvPr>
        </p:nvGraphicFramePr>
        <p:xfrm>
          <a:off x="98425" y="98425"/>
          <a:ext cx="1704975" cy="490538"/>
        </p:xfrm>
        <a:graphic>
          <a:graphicData uri="http://schemas.openxmlformats.org/presentationml/2006/ole">
            <mc:AlternateContent xmlns:mc="http://schemas.openxmlformats.org/markup-compatibility/2006">
              <mc:Choice xmlns:v="urn:schemas-microsoft-com:vml" Requires="v">
                <p:oleObj spid="_x0000_s1029" name="Packager Shell Object" showAsIcon="1" r:id="rId5" imgW="1704240" imgH="491040" progId="Package">
                  <p:embed/>
                </p:oleObj>
              </mc:Choice>
              <mc:Fallback>
                <p:oleObj name="Packager Shell Object" showAsIcon="1" r:id="rId5" imgW="1704240" imgH="491040" progId="Package">
                  <p:embed/>
                  <p:pic>
                    <p:nvPicPr>
                      <p:cNvPr id="0" name=""/>
                      <p:cNvPicPr/>
                      <p:nvPr/>
                    </p:nvPicPr>
                    <p:blipFill>
                      <a:blip r:embed="rId6"/>
                      <a:stretch>
                        <a:fillRect/>
                      </a:stretch>
                    </p:blipFill>
                    <p:spPr>
                      <a:xfrm>
                        <a:off x="98425" y="98425"/>
                        <a:ext cx="1704975" cy="490538"/>
                      </a:xfrm>
                      <a:prstGeom prst="rect">
                        <a:avLst/>
                      </a:prstGeom>
                    </p:spPr>
                  </p:pic>
                </p:oleObj>
              </mc:Fallback>
            </mc:AlternateContent>
          </a:graphicData>
        </a:graphic>
      </p:graphicFrame>
    </p:spTree>
    <p:extLst>
      <p:ext uri="{BB962C8B-B14F-4D97-AF65-F5344CB8AC3E}">
        <p14:creationId xmlns:p14="http://schemas.microsoft.com/office/powerpoint/2010/main" val="3090794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95</TotalTime>
  <Words>869</Words>
  <Application>Microsoft Office PowerPoint</Application>
  <PresentationFormat>Widescreen</PresentationFormat>
  <Paragraphs>38</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Calibri Light</vt:lpstr>
      <vt:lpstr>Century Gothic</vt:lpstr>
      <vt:lpstr>Wingdings 3</vt:lpstr>
      <vt:lpstr>Ion Boardroom</vt:lpstr>
      <vt:lpstr>Packager Shell Object</vt:lpstr>
      <vt:lpstr>PROJET PRESETATION OF SUPERMARKET DATABASE</vt:lpstr>
      <vt:lpstr>Meaningful Insights OF THE DATA </vt:lpstr>
      <vt:lpstr>DATA INTERPRETATION Supermarket data visualization report introduction, This report provides an overview of supermarket data for fiscal year 2023 using various views in Power BI. The data encompasses various customer demographics, product lines, payment methods and sales. </vt:lpstr>
      <vt:lpstr>Recommendations   </vt:lpstr>
      <vt:lpstr>DATA VISUALIZATION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PRESETATION OF SUPERMARKET DATABASE</dc:title>
  <dc:creator>User</dc:creator>
  <cp:lastModifiedBy>idowu</cp:lastModifiedBy>
  <cp:revision>12</cp:revision>
  <dcterms:created xsi:type="dcterms:W3CDTF">2025-05-07T06:01:05Z</dcterms:created>
  <dcterms:modified xsi:type="dcterms:W3CDTF">2025-08-05T18:43:50Z</dcterms:modified>
</cp:coreProperties>
</file>