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Quattrocento Sans"/>
      <p:regular r:id="rId45"/>
      <p:bold r:id="rId46"/>
      <p:italic r:id="rId47"/>
      <p:boldItalic r:id="rId48"/>
    </p:embeddedFont>
    <p:embeddedFont>
      <p:font typeface="Roboto Mon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53" roundtripDataSignature="AMtx7mjsgnY9k6aLbExn0BiXtejwaIwC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44" Type="http://schemas.openxmlformats.org/officeDocument/2006/relationships/font" Target="fonts/Roboto-boldItalic.fntdata"/><Relationship Id="rId43" Type="http://schemas.openxmlformats.org/officeDocument/2006/relationships/font" Target="fonts/Roboto-italic.fntdata"/><Relationship Id="rId46" Type="http://schemas.openxmlformats.org/officeDocument/2006/relationships/font" Target="fonts/QuattrocentoSans-bold.fntdata"/><Relationship Id="rId45" Type="http://schemas.openxmlformats.org/officeDocument/2006/relationships/font" Target="fonts/Quattrocento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QuattrocentoSans-boldItalic.fntdata"/><Relationship Id="rId47" Type="http://schemas.openxmlformats.org/officeDocument/2006/relationships/font" Target="fonts/QuattrocentoSans-italic.fntdata"/><Relationship Id="rId49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italic.fntdata"/><Relationship Id="rId50" Type="http://schemas.openxmlformats.org/officeDocument/2006/relationships/font" Target="fonts/RobotoMono-bold.fntdata"/><Relationship Id="rId53" Type="http://customschemas.google.com/relationships/presentationmetadata" Target="metadata"/><Relationship Id="rId52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4" name="Google Shape;194;p5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1" name="Google Shape;201;p5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1" name="Google Shape;211;p5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4" name="Google Shape;234;p5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demo the go run container stuff</a:t>
            </a:r>
            <a:endParaRPr/>
          </a:p>
        </p:txBody>
      </p:sp>
      <p:sp>
        <p:nvSpPr>
          <p:cNvPr id="269" name="Google Shape;269;p5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cbdb9581fa_1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2cbdb9581f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8" name="Google Shape;278;g2cbdb9581fa_1_1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cbdb9581fa_1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2cbdb9581f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6" name="Google Shape;286;g2cbdb9581fa_1_1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cbdb9581fa_1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2cbdb9581fa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4" name="Google Shape;294;g2cbdb9581fa_1_2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cbdb9581fa_1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2cbdb9581fa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2" name="Google Shape;302;g2cbdb9581fa_1_3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9" name="Google Shape;309;p5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ce1de4cda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2ce1de4cd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6" name="Google Shape;316;g2ce1de4cda2_0_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cca7777c52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2cca7777c5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4" name="Google Shape;324;g2cca7777c52_0_1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cca7777c52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2cca7777c5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for this remove the python file from the container</a:t>
            </a:r>
            <a:endParaRPr/>
          </a:p>
        </p:txBody>
      </p:sp>
      <p:sp>
        <p:nvSpPr>
          <p:cNvPr id="331" name="Google Shape;331;g2cca7777c52_0_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cca7777c5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2cca7777c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8" name="Google Shape;338;g2cca7777c52_0_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cca7777c52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2cca7777c5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5" name="Google Shape;345;g2cca7777c52_0_2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cca7777c52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2cca7777c5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4" name="Google Shape;354;g2cca7777c52_0_4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8f3d187c1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28f3d187c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cd539fe72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2cd539fe7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8" name="Google Shape;368;g2cd539fe721_0_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cd539feb5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2cd539feb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75" name="Google Shape;375;g2cd539feb50_0_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cbdb9581fa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2cbdb9581f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82" name="Google Shape;382;g2cbdb9581fa_1_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8f3d187c10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28f3d187c1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89" name="Google Shape;389;g28f3d187c10_0_1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cd539fe721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2cd539fe7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02" name="Google Shape;402;g2cd539fe721_0_1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8f3d187c10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28f3d187c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09" name="Google Shape;409;g28f3d187c10_0_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7" name="Google Shape;127;p3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0" name="Google Shape;180;p1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6" name="Google Shape;186;p4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1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8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2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7" name="Google Shape;67;p2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2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6" name="Google Shape;76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2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9" name="Google Shape;79;p2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27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2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2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22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2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2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2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1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1" name="Google Shape;31;p1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3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3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3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" name="Google Shape;53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" name="Google Shape;59;p23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24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medium.com/techbeatly/container-internals-deep-dive-5cc424957413" TargetMode="External"/><Relationship Id="rId4" Type="http://schemas.openxmlformats.org/officeDocument/2006/relationships/hyperlink" Target="https://blogs.cisco.com/developer/373-containerimages-03" TargetMode="External"/><Relationship Id="rId5" Type="http://schemas.openxmlformats.org/officeDocument/2006/relationships/hyperlink" Target="https://www.bmc.com/blogs/docker-cmd-vs-entrypoint/#:~:text=Use%20ENTRYPOINT%20instructions%20when%20building,when%20a%20Docker%20container%20run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/>
        </p:nvSpPr>
        <p:spPr>
          <a:xfrm>
            <a:off x="737625" y="2704575"/>
            <a:ext cx="708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69059" y="538791"/>
            <a:ext cx="8205881" cy="3958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Containerizing Data Pipelines with Docker and Docker-compose</a:t>
            </a:r>
            <a:br>
              <a:rPr b="1" i="0" lang="en-US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0" lang="en-US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Idowu Oselumhe Ilekura</a:t>
            </a:r>
            <a:br>
              <a:rPr b="1" i="0" lang="en-US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4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0"/>
          <p:cNvSpPr txBox="1"/>
          <p:nvPr/>
        </p:nvSpPr>
        <p:spPr>
          <a:xfrm>
            <a:off x="58782" y="111034"/>
            <a:ext cx="765483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of solving breakage of code in remote servers/production environment (VM)</a:t>
            </a:r>
            <a:endParaRPr/>
          </a:p>
        </p:txBody>
      </p:sp>
      <p:pic>
        <p:nvPicPr>
          <p:cNvPr id="197" name="Google Shape;19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1334" y="562930"/>
            <a:ext cx="5244192" cy="4189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1"/>
          <p:cNvSpPr txBox="1"/>
          <p:nvPr/>
        </p:nvSpPr>
        <p:spPr>
          <a:xfrm>
            <a:off x="58782" y="111034"/>
            <a:ext cx="765483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of solving breakage of code in remote servers/production environment (VM)</a:t>
            </a:r>
            <a:endParaRPr/>
          </a:p>
        </p:txBody>
      </p:sp>
      <p:sp>
        <p:nvSpPr>
          <p:cNvPr id="204" name="Google Shape;204;p51"/>
          <p:cNvSpPr txBox="1"/>
          <p:nvPr/>
        </p:nvSpPr>
        <p:spPr>
          <a:xfrm>
            <a:off x="5608182" y="662122"/>
            <a:ext cx="34770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</a:t>
            </a:r>
            <a:endParaRPr/>
          </a:p>
        </p:txBody>
      </p:sp>
      <p:sp>
        <p:nvSpPr>
          <p:cNvPr id="205" name="Google Shape;205;p51"/>
          <p:cNvSpPr txBox="1"/>
          <p:nvPr/>
        </p:nvSpPr>
        <p:spPr>
          <a:xfrm>
            <a:off x="382621" y="1277565"/>
            <a:ext cx="4189379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virtualize any operating system and hardware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bundle your system configurations into another system and run your code/ pipeline on the system</a:t>
            </a:r>
            <a:endParaRPr/>
          </a:p>
        </p:txBody>
      </p:sp>
      <p:sp>
        <p:nvSpPr>
          <p:cNvPr id="206" name="Google Shape;206;p51"/>
          <p:cNvSpPr txBox="1"/>
          <p:nvPr/>
        </p:nvSpPr>
        <p:spPr>
          <a:xfrm>
            <a:off x="476655" y="774970"/>
            <a:ext cx="40661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Pros</a:t>
            </a:r>
            <a:endParaRPr/>
          </a:p>
        </p:txBody>
      </p:sp>
      <p:sp>
        <p:nvSpPr>
          <p:cNvPr id="207" name="Google Shape;207;p51"/>
          <p:cNvSpPr txBox="1"/>
          <p:nvPr/>
        </p:nvSpPr>
        <p:spPr>
          <a:xfrm>
            <a:off x="4728755" y="1213210"/>
            <a:ext cx="4415246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 intensive to run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number of VMs to run depends on the underlying system infrastructure in production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have to spin the right OS and environment for the production server.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2"/>
          <p:cNvSpPr txBox="1"/>
          <p:nvPr/>
        </p:nvSpPr>
        <p:spPr>
          <a:xfrm>
            <a:off x="58782" y="111034"/>
            <a:ext cx="765483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of solving breakage of code in remote servers/production environment</a:t>
            </a:r>
            <a:endParaRPr/>
          </a:p>
        </p:txBody>
      </p:sp>
      <p:pic>
        <p:nvPicPr>
          <p:cNvPr descr="How to Ask Polite Questions in English" id="214" name="Google Shape;21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9612" y="907915"/>
            <a:ext cx="4304489" cy="322836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52"/>
          <p:cNvSpPr txBox="1"/>
          <p:nvPr/>
        </p:nvSpPr>
        <p:spPr>
          <a:xfrm>
            <a:off x="473412" y="1147864"/>
            <a:ext cx="3798141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if I freeze the versions of my modules and install the same version on the production server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3"/>
          <p:cNvSpPr/>
          <p:nvPr/>
        </p:nvSpPr>
        <p:spPr>
          <a:xfrm>
            <a:off x="58782" y="677636"/>
            <a:ext cx="9198542" cy="4049485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0D12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5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53"/>
          <p:cNvSpPr/>
          <p:nvPr/>
        </p:nvSpPr>
        <p:spPr>
          <a:xfrm>
            <a:off x="293925" y="1477900"/>
            <a:ext cx="2612400" cy="2203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D12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Build the pipeline locally  </a:t>
            </a:r>
            <a:endParaRPr/>
          </a:p>
        </p:txBody>
      </p:sp>
      <p:sp>
        <p:nvSpPr>
          <p:cNvPr id="223" name="Google Shape;223;p53"/>
          <p:cNvSpPr/>
          <p:nvPr/>
        </p:nvSpPr>
        <p:spPr>
          <a:xfrm>
            <a:off x="3138700" y="1497850"/>
            <a:ext cx="3012300" cy="2163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D12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 the pipeline locally </a:t>
            </a:r>
            <a:endParaRPr/>
          </a:p>
        </p:txBody>
      </p:sp>
      <p:sp>
        <p:nvSpPr>
          <p:cNvPr id="224" name="Google Shape;224;p53"/>
          <p:cNvSpPr/>
          <p:nvPr/>
        </p:nvSpPr>
        <p:spPr>
          <a:xfrm>
            <a:off x="6383375" y="1401425"/>
            <a:ext cx="2814600" cy="2203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D12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 the pipeline on a remote server </a:t>
            </a:r>
            <a:endParaRPr/>
          </a:p>
        </p:txBody>
      </p:sp>
      <p:cxnSp>
        <p:nvCxnSpPr>
          <p:cNvPr id="225" name="Google Shape;225;p53"/>
          <p:cNvCxnSpPr>
            <a:stCxn id="222" idx="3"/>
            <a:endCxn id="223" idx="1"/>
          </p:cNvCxnSpPr>
          <p:nvPr/>
        </p:nvCxnSpPr>
        <p:spPr>
          <a:xfrm>
            <a:off x="2906325" y="2579500"/>
            <a:ext cx="232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6" name="Google Shape;226;p53"/>
          <p:cNvCxnSpPr/>
          <p:nvPr/>
        </p:nvCxnSpPr>
        <p:spPr>
          <a:xfrm>
            <a:off x="6152605" y="2483099"/>
            <a:ext cx="230769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7" name="Google Shape;227;p53"/>
          <p:cNvSpPr txBox="1"/>
          <p:nvPr/>
        </p:nvSpPr>
        <p:spPr>
          <a:xfrm>
            <a:off x="0" y="19767"/>
            <a:ext cx="900913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of solving breakage of code in remote servers/production environment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(virtual environment/ requirements.txt)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53"/>
          <p:cNvSpPr txBox="1"/>
          <p:nvPr/>
        </p:nvSpPr>
        <p:spPr>
          <a:xfrm>
            <a:off x="577116" y="2727146"/>
            <a:ext cx="218567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Local module versions (freeze the modules version into requirement.txt)</a:t>
            </a:r>
            <a:endParaRPr/>
          </a:p>
        </p:txBody>
      </p:sp>
      <p:sp>
        <p:nvSpPr>
          <p:cNvPr id="229" name="Google Shape;229;p53"/>
          <p:cNvSpPr txBox="1"/>
          <p:nvPr/>
        </p:nvSpPr>
        <p:spPr>
          <a:xfrm>
            <a:off x="4402183" y="2963496"/>
            <a:ext cx="13977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Local module versions </a:t>
            </a:r>
            <a:endParaRPr/>
          </a:p>
        </p:txBody>
      </p:sp>
      <p:sp>
        <p:nvSpPr>
          <p:cNvPr id="230" name="Google Shape;230;p53"/>
          <p:cNvSpPr txBox="1"/>
          <p:nvPr/>
        </p:nvSpPr>
        <p:spPr>
          <a:xfrm>
            <a:off x="6844938" y="2840385"/>
            <a:ext cx="22402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Install the freezed requirements.txt file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4"/>
          <p:cNvSpPr txBox="1"/>
          <p:nvPr/>
        </p:nvSpPr>
        <p:spPr>
          <a:xfrm>
            <a:off x="58782" y="111034"/>
            <a:ext cx="765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of solving breakage of code in remote servers/production environment </a:t>
            </a:r>
            <a:r>
              <a:rPr lang="en-US"/>
              <a:t>(module freeze &amp; virtual environment)</a:t>
            </a:r>
            <a:endParaRPr/>
          </a:p>
        </p:txBody>
      </p:sp>
      <p:sp>
        <p:nvSpPr>
          <p:cNvPr id="237" name="Google Shape;237;p54"/>
          <p:cNvSpPr txBox="1"/>
          <p:nvPr/>
        </p:nvSpPr>
        <p:spPr>
          <a:xfrm>
            <a:off x="5608182" y="662122"/>
            <a:ext cx="34770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</a:t>
            </a:r>
            <a:endParaRPr/>
          </a:p>
        </p:txBody>
      </p:sp>
      <p:sp>
        <p:nvSpPr>
          <p:cNvPr id="238" name="Google Shape;238;p54"/>
          <p:cNvSpPr txBox="1"/>
          <p:nvPr/>
        </p:nvSpPr>
        <p:spPr>
          <a:xfrm>
            <a:off x="382621" y="1277565"/>
            <a:ext cx="418937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Lighter in comparison to a VM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54"/>
          <p:cNvSpPr txBox="1"/>
          <p:nvPr/>
        </p:nvSpPr>
        <p:spPr>
          <a:xfrm>
            <a:off x="476655" y="774970"/>
            <a:ext cx="40661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Pros</a:t>
            </a:r>
            <a:endParaRPr/>
          </a:p>
        </p:txBody>
      </p:sp>
      <p:sp>
        <p:nvSpPr>
          <p:cNvPr id="240" name="Google Shape;240;p54"/>
          <p:cNvSpPr txBox="1"/>
          <p:nvPr/>
        </p:nvSpPr>
        <p:spPr>
          <a:xfrm>
            <a:off x="4728755" y="1213210"/>
            <a:ext cx="441524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Doesn’t account for the differences in how different OS handles python modules/ other system modules that python depends 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6" name="Google Shape;246;p55"/>
          <p:cNvCxnSpPr/>
          <p:nvPr/>
        </p:nvCxnSpPr>
        <p:spPr>
          <a:xfrm flipH="1" rot="10800000">
            <a:off x="2881699" y="2533700"/>
            <a:ext cx="336311" cy="16867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7" name="Google Shape;247;p55"/>
          <p:cNvCxnSpPr/>
          <p:nvPr/>
        </p:nvCxnSpPr>
        <p:spPr>
          <a:xfrm>
            <a:off x="6152605" y="2483099"/>
            <a:ext cx="230769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8" name="Google Shape;248;p55"/>
          <p:cNvSpPr txBox="1"/>
          <p:nvPr/>
        </p:nvSpPr>
        <p:spPr>
          <a:xfrm>
            <a:off x="0" y="19767"/>
            <a:ext cx="90091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Dive into Linux Namespaces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55"/>
          <p:cNvSpPr txBox="1"/>
          <p:nvPr/>
        </p:nvSpPr>
        <p:spPr>
          <a:xfrm>
            <a:off x="4402183" y="2963496"/>
            <a:ext cx="13977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Local module versions </a:t>
            </a:r>
            <a:endParaRPr/>
          </a:p>
        </p:txBody>
      </p:sp>
      <p:sp>
        <p:nvSpPr>
          <p:cNvPr id="250" name="Google Shape;250;p55"/>
          <p:cNvSpPr txBox="1"/>
          <p:nvPr/>
        </p:nvSpPr>
        <p:spPr>
          <a:xfrm>
            <a:off x="143664" y="831098"/>
            <a:ext cx="62841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 has different namespaces for isolating stuff on it such as: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Process (Process Identifier) Namespace: Isolate the running of a process or program on Linux without affecting other processes.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Network Namespace: Deals with isolating the network related activities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Mount Namespace: Isolate the file that is mounted and prevent it from working on other namespaces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Namespace: Isolate the user and prevents conflict between users on a system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Cgroup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Cgroup manages the namespaces in Linux, memory, resources and others.</a:t>
            </a:r>
            <a:endParaRPr/>
          </a:p>
        </p:txBody>
      </p:sp>
      <p:pic>
        <p:nvPicPr>
          <p:cNvPr descr="Taking slice of pizza. Friends eat pizza Stock Photo | Adobe Stock" id="251" name="Google Shape;25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2600" y="831100"/>
            <a:ext cx="2875457" cy="191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6"/>
          <p:cNvSpPr/>
          <p:nvPr/>
        </p:nvSpPr>
        <p:spPr>
          <a:xfrm>
            <a:off x="15455" y="661874"/>
            <a:ext cx="9198542" cy="4049485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0D12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56"/>
          <p:cNvSpPr/>
          <p:nvPr/>
        </p:nvSpPr>
        <p:spPr>
          <a:xfrm>
            <a:off x="213310" y="1666835"/>
            <a:ext cx="2680113" cy="191392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D12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259" name="Google Shape;259;p56"/>
          <p:cNvSpPr/>
          <p:nvPr/>
        </p:nvSpPr>
        <p:spPr>
          <a:xfrm>
            <a:off x="3065236" y="1646587"/>
            <a:ext cx="2934136" cy="19341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D12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60" name="Google Shape;260;p56"/>
          <p:cNvSpPr/>
          <p:nvPr/>
        </p:nvSpPr>
        <p:spPr>
          <a:xfrm>
            <a:off x="6250578" y="1666835"/>
            <a:ext cx="2785037" cy="191392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D12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61" name="Google Shape;261;p56"/>
          <p:cNvSpPr txBox="1"/>
          <p:nvPr/>
        </p:nvSpPr>
        <p:spPr>
          <a:xfrm>
            <a:off x="0" y="19767"/>
            <a:ext cx="900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Linux Namespace and Cgroup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6"/>
          <p:cNvSpPr txBox="1"/>
          <p:nvPr/>
        </p:nvSpPr>
        <p:spPr>
          <a:xfrm>
            <a:off x="3474992" y="2281110"/>
            <a:ext cx="20203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process 2 running </a:t>
            </a:r>
            <a:endParaRPr/>
          </a:p>
        </p:txBody>
      </p:sp>
      <p:sp>
        <p:nvSpPr>
          <p:cNvPr id="263" name="Google Shape;263;p56"/>
          <p:cNvSpPr txBox="1"/>
          <p:nvPr/>
        </p:nvSpPr>
        <p:spPr>
          <a:xfrm>
            <a:off x="6610810" y="2240340"/>
            <a:ext cx="21870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process 3 running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4" name="Google Shape;264;p56"/>
          <p:cNvSpPr txBox="1"/>
          <p:nvPr/>
        </p:nvSpPr>
        <p:spPr>
          <a:xfrm>
            <a:off x="450669" y="2378840"/>
            <a:ext cx="22248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process 1 running </a:t>
            </a:r>
            <a:endParaRPr/>
          </a:p>
        </p:txBody>
      </p:sp>
      <p:sp>
        <p:nvSpPr>
          <p:cNvPr id="265" name="Google Shape;265;p56"/>
          <p:cNvSpPr txBox="1"/>
          <p:nvPr/>
        </p:nvSpPr>
        <p:spPr>
          <a:xfrm>
            <a:off x="4886953" y="4068980"/>
            <a:ext cx="22248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Linux OS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7"/>
          <p:cNvSpPr txBox="1"/>
          <p:nvPr/>
        </p:nvSpPr>
        <p:spPr>
          <a:xfrm>
            <a:off x="91440" y="126963"/>
            <a:ext cx="88304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Dive into Linux (creating and running files with namespace)</a:t>
            </a:r>
            <a:endParaRPr/>
          </a:p>
        </p:txBody>
      </p:sp>
      <p:sp>
        <p:nvSpPr>
          <p:cNvPr id="272" name="Google Shape;272;p57"/>
          <p:cNvSpPr txBox="1"/>
          <p:nvPr/>
        </p:nvSpPr>
        <p:spPr>
          <a:xfrm>
            <a:off x="4693475" y="528475"/>
            <a:ext cx="406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Working with Cgroups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75" y="988550"/>
            <a:ext cx="3586451" cy="14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4149" y="881525"/>
            <a:ext cx="5038899" cy="19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bdb9581fa_1_11"/>
          <p:cNvSpPr txBox="1"/>
          <p:nvPr/>
        </p:nvSpPr>
        <p:spPr>
          <a:xfrm>
            <a:off x="58782" y="111034"/>
            <a:ext cx="76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of solving breakage of code in remote servers/production </a:t>
            </a:r>
            <a:r>
              <a:rPr lang="en-US"/>
              <a:t>Linux Namespace</a:t>
            </a:r>
            <a:endParaRPr/>
          </a:p>
        </p:txBody>
      </p:sp>
      <p:sp>
        <p:nvSpPr>
          <p:cNvPr id="281" name="Google Shape;281;g2cbdb9581fa_1_11"/>
          <p:cNvSpPr txBox="1"/>
          <p:nvPr/>
        </p:nvSpPr>
        <p:spPr>
          <a:xfrm>
            <a:off x="473412" y="1147864"/>
            <a:ext cx="3798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Running code with cgroups looks nice and I think I will go with this.</a:t>
            </a:r>
            <a:endParaRPr/>
          </a:p>
        </p:txBody>
      </p:sp>
      <p:pic>
        <p:nvPicPr>
          <p:cNvPr id="282" name="Google Shape;282;g2cbdb9581fa_1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2" y="458746"/>
            <a:ext cx="3949262" cy="4419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cbdb9581fa_1_19"/>
          <p:cNvSpPr txBox="1"/>
          <p:nvPr/>
        </p:nvSpPr>
        <p:spPr>
          <a:xfrm>
            <a:off x="473412" y="1147864"/>
            <a:ext cx="3798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How can I manage more than two process running inside the cgroups </a:t>
            </a:r>
            <a:endParaRPr/>
          </a:p>
        </p:txBody>
      </p:sp>
      <p:pic>
        <p:nvPicPr>
          <p:cNvPr id="289" name="Google Shape;289;g2cbdb9581fa_1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500" y="1041976"/>
            <a:ext cx="4298051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2cbdb9581fa_1_19"/>
          <p:cNvSpPr txBox="1"/>
          <p:nvPr/>
        </p:nvSpPr>
        <p:spPr>
          <a:xfrm>
            <a:off x="34407" y="68384"/>
            <a:ext cx="76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of solving breakage of code in remote servers/production </a:t>
            </a:r>
            <a:r>
              <a:rPr lang="en-US"/>
              <a:t>Linux Namespace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/>
        </p:nvSpPr>
        <p:spPr>
          <a:xfrm>
            <a:off x="4748801" y="249848"/>
            <a:ext cx="398598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ABOUT ME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4672390" y="625863"/>
            <a:ext cx="3535814" cy="30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As an accomplished data professional with over 3 years of immersive experience in the dynamic field of data, I share my insights on tech-related topics through Medium and actively contribute as a technical writer to international companies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72676" y="3491570"/>
            <a:ext cx="4054214" cy="14245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Contact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profile image"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364" y="231363"/>
            <a:ext cx="2688365" cy="2806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24" y="3816421"/>
            <a:ext cx="376149" cy="3761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/>
          <p:nvPr/>
        </p:nvSpPr>
        <p:spPr>
          <a:xfrm>
            <a:off x="448825" y="3881465"/>
            <a:ext cx="261301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https://www.linkedin.com/in/ilekuraidowu/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493462" y="4248124"/>
            <a:ext cx="241429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https://twitter.com/idowuilekura</a:t>
            </a:r>
            <a:endParaRPr/>
          </a:p>
        </p:txBody>
      </p:sp>
      <p:pic>
        <p:nvPicPr>
          <p:cNvPr descr="A white x in a black background&#10;&#10;Description automatically generated" id="104" name="Google Shape;10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3812" y="4165510"/>
            <a:ext cx="514944" cy="37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/>
          <p:nvPr/>
        </p:nvSpPr>
        <p:spPr>
          <a:xfrm>
            <a:off x="175965" y="3164418"/>
            <a:ext cx="27317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Idowu Oselumhe Ilekura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438906" y="4542874"/>
            <a:ext cx="284608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https://medium.com/@idowuilekura</a:t>
            </a:r>
            <a:endParaRPr/>
          </a:p>
        </p:txBody>
      </p:sp>
      <p:pic>
        <p:nvPicPr>
          <p:cNvPr descr="A black background with a black square&#10;&#10;Description automatically generated with medium confidence" id="107" name="Google Shape;107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27742" y="4452829"/>
            <a:ext cx="494852" cy="429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cbdb9581fa_1_27"/>
          <p:cNvSpPr txBox="1"/>
          <p:nvPr/>
        </p:nvSpPr>
        <p:spPr>
          <a:xfrm>
            <a:off x="58782" y="111034"/>
            <a:ext cx="76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of solving breakage of code in remote servers/production environment (Docker)</a:t>
            </a:r>
            <a:endParaRPr/>
          </a:p>
        </p:txBody>
      </p:sp>
      <p:pic>
        <p:nvPicPr>
          <p:cNvPr id="297" name="Google Shape;297;g2cbdb9581fa_1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00" y="815663"/>
            <a:ext cx="5268264" cy="351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2cbdb9581fa_1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4150" y="922825"/>
            <a:ext cx="2264150" cy="25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cbdb9581fa_1_36"/>
          <p:cNvSpPr txBox="1"/>
          <p:nvPr/>
        </p:nvSpPr>
        <p:spPr>
          <a:xfrm>
            <a:off x="58782" y="111034"/>
            <a:ext cx="76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Dive into Docker Internals</a:t>
            </a:r>
            <a:endParaRPr/>
          </a:p>
        </p:txBody>
      </p:sp>
      <p:pic>
        <p:nvPicPr>
          <p:cNvPr id="305" name="Google Shape;305;g2cbdb9581fa_1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100" y="564309"/>
            <a:ext cx="6143625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cker Architecture " id="311" name="Google Shape;31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" y="825500"/>
            <a:ext cx="8475183" cy="3237049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58"/>
          <p:cNvSpPr txBox="1"/>
          <p:nvPr/>
        </p:nvSpPr>
        <p:spPr>
          <a:xfrm>
            <a:off x="58782" y="111034"/>
            <a:ext cx="76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Dive into Docker Internals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ce1de4cda2_0_0"/>
          <p:cNvSpPr txBox="1"/>
          <p:nvPr/>
        </p:nvSpPr>
        <p:spPr>
          <a:xfrm>
            <a:off x="473412" y="1147864"/>
            <a:ext cx="3798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Windows and Mac are not built on Linux, so how come docker can run on them?</a:t>
            </a:r>
            <a:endParaRPr/>
          </a:p>
        </p:txBody>
      </p:sp>
      <p:pic>
        <p:nvPicPr>
          <p:cNvPr id="319" name="Google Shape;319;g2ce1de4cda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500" y="1041976"/>
            <a:ext cx="4298051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2ce1de4cda2_0_0"/>
          <p:cNvSpPr txBox="1"/>
          <p:nvPr/>
        </p:nvSpPr>
        <p:spPr>
          <a:xfrm>
            <a:off x="34407" y="68384"/>
            <a:ext cx="76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of solving breakage of code in remote servers/production </a:t>
            </a:r>
            <a:r>
              <a:rPr lang="en-US"/>
              <a:t>Linux Namespace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cca7777c52_0_18"/>
          <p:cNvSpPr txBox="1"/>
          <p:nvPr/>
        </p:nvSpPr>
        <p:spPr>
          <a:xfrm>
            <a:off x="58782" y="111034"/>
            <a:ext cx="76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Build your first Docker Image from Scratch </a:t>
            </a:r>
            <a:endParaRPr/>
          </a:p>
        </p:txBody>
      </p:sp>
      <p:sp>
        <p:nvSpPr>
          <p:cNvPr id="327" name="Google Shape;327;g2cca7777c52_0_18"/>
          <p:cNvSpPr txBox="1"/>
          <p:nvPr/>
        </p:nvSpPr>
        <p:spPr>
          <a:xfrm>
            <a:off x="553800" y="962250"/>
            <a:ext cx="5655900" cy="25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FROM scratch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ADD alpine-minirootfs-3.10.3-x86_64.tar.gz /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COPY pydock.py pydock.py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CMD ["sh"]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cca7777c52_0_7"/>
          <p:cNvSpPr txBox="1"/>
          <p:nvPr/>
        </p:nvSpPr>
        <p:spPr>
          <a:xfrm>
            <a:off x="553800" y="962250"/>
            <a:ext cx="70812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FROM ubuntu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COPY pydock.py pydock.py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CMD ["/bin/echo",”hello”]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docker build -t docker_webinar 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docker history docker_webinar </a:t>
            </a:r>
            <a:br>
              <a:rPr lang="en-U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make </a:t>
            </a:r>
            <a:r>
              <a:rPr lang="en-U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changes</a:t>
            </a:r>
            <a:r>
              <a:rPr lang="en-U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to the docker pydock file and rerun again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docker history docker_webinar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g2cca7777c52_0_7"/>
          <p:cNvSpPr txBox="1"/>
          <p:nvPr/>
        </p:nvSpPr>
        <p:spPr>
          <a:xfrm>
            <a:off x="58782" y="111034"/>
            <a:ext cx="76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Build and run your first Docker Image with </a:t>
            </a:r>
            <a:r>
              <a:rPr lang="en-US"/>
              <a:t>dependencies</a:t>
            </a:r>
            <a:r>
              <a:rPr lang="en-US"/>
              <a:t> 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cca7777c52_0_0"/>
          <p:cNvSpPr txBox="1"/>
          <p:nvPr/>
        </p:nvSpPr>
        <p:spPr>
          <a:xfrm>
            <a:off x="91440" y="126963"/>
            <a:ext cx="883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the </a:t>
            </a:r>
            <a:r>
              <a:rPr lang="en-US"/>
              <a:t>overlay</a:t>
            </a:r>
            <a:r>
              <a:rPr lang="en-US"/>
              <a:t> system </a:t>
            </a:r>
            <a:endParaRPr/>
          </a:p>
        </p:txBody>
      </p:sp>
      <p:pic>
        <p:nvPicPr>
          <p:cNvPr id="341" name="Google Shape;341;g2cca7777c5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400" y="486974"/>
            <a:ext cx="6804751" cy="328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cca7777c52_0_24"/>
          <p:cNvSpPr txBox="1"/>
          <p:nvPr/>
        </p:nvSpPr>
        <p:spPr>
          <a:xfrm>
            <a:off x="58782" y="111034"/>
            <a:ext cx="76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look at how overlay works</a:t>
            </a:r>
            <a:endParaRPr/>
          </a:p>
        </p:txBody>
      </p:sp>
      <p:pic>
        <p:nvPicPr>
          <p:cNvPr id="348" name="Google Shape;348;g2cca7777c52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75" y="365375"/>
            <a:ext cx="5741724" cy="255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2cca7777c52_0_24"/>
          <p:cNvSpPr txBox="1"/>
          <p:nvPr/>
        </p:nvSpPr>
        <p:spPr>
          <a:xfrm>
            <a:off x="607875" y="3119500"/>
            <a:ext cx="3747300" cy="9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echo “DATA 1” &gt; lowerdir/file1.txt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echo “DATA 2” &gt; lowerdir/file2.txt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echo “DATA 3” &gt; lowerdir/file3.txt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g2cca7777c52_0_24"/>
          <p:cNvSpPr txBox="1"/>
          <p:nvPr/>
        </p:nvSpPr>
        <p:spPr>
          <a:xfrm>
            <a:off x="4716000" y="3226375"/>
            <a:ext cx="41283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7B7B7"/>
                </a:solidFill>
                <a:highlight>
                  <a:srgbClr val="0F0F0F"/>
                </a:highlight>
                <a:latin typeface="Courier New"/>
                <a:ea typeface="Courier New"/>
                <a:cs typeface="Courier New"/>
                <a:sym typeface="Courier New"/>
              </a:rPr>
              <a:t>mount -t overlay overlay \</a:t>
            </a:r>
            <a:endParaRPr sz="1100">
              <a:solidFill>
                <a:srgbClr val="B7B7B7"/>
              </a:solidFill>
              <a:highlight>
                <a:srgbClr val="0F0F0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7B7B7"/>
                </a:solidFill>
                <a:highlight>
                  <a:srgbClr val="0F0F0F"/>
                </a:highlight>
                <a:latin typeface="Courier New"/>
                <a:ea typeface="Courier New"/>
                <a:cs typeface="Courier New"/>
                <a:sym typeface="Courier New"/>
              </a:rPr>
              <a:t>-o lowerdir=/overlaytest/lowerdir \</a:t>
            </a:r>
            <a:endParaRPr sz="1100">
              <a:solidFill>
                <a:srgbClr val="B7B7B7"/>
              </a:solidFill>
              <a:highlight>
                <a:srgbClr val="0F0F0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7B7B7"/>
                </a:solidFill>
                <a:highlight>
                  <a:srgbClr val="0F0F0F"/>
                </a:highlight>
                <a:latin typeface="Courier New"/>
                <a:ea typeface="Courier New"/>
                <a:cs typeface="Courier New"/>
                <a:sym typeface="Courier New"/>
              </a:rPr>
              <a:t>-o upperdir=/overlaytest/client_1/upperdir \</a:t>
            </a:r>
            <a:endParaRPr sz="1100">
              <a:solidFill>
                <a:srgbClr val="B7B7B7"/>
              </a:solidFill>
              <a:highlight>
                <a:srgbClr val="0F0F0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7B7B7"/>
                </a:solidFill>
                <a:highlight>
                  <a:srgbClr val="0F0F0F"/>
                </a:highlight>
                <a:latin typeface="Courier New"/>
                <a:ea typeface="Courier New"/>
                <a:cs typeface="Courier New"/>
                <a:sym typeface="Courier New"/>
              </a:rPr>
              <a:t>-o workdir=/overlaytest/client_1/workdir \</a:t>
            </a:r>
            <a:endParaRPr sz="1100">
              <a:solidFill>
                <a:srgbClr val="B7B7B7"/>
              </a:solidFill>
              <a:highlight>
                <a:srgbClr val="0F0F0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marR="228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7B7B7"/>
                </a:solidFill>
                <a:highlight>
                  <a:srgbClr val="0F0F0F"/>
                </a:highlight>
                <a:latin typeface="Courier New"/>
                <a:ea typeface="Courier New"/>
                <a:cs typeface="Courier New"/>
                <a:sym typeface="Courier New"/>
              </a:rPr>
              <a:t>/overlaytest/merged/client_1</a:t>
            </a:r>
            <a:endParaRPr sz="1100">
              <a:solidFill>
                <a:srgbClr val="B7B7B7"/>
              </a:solidFill>
              <a:highlight>
                <a:srgbClr val="0F0F0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cca7777c52_0_41"/>
          <p:cNvSpPr txBox="1"/>
          <p:nvPr/>
        </p:nvSpPr>
        <p:spPr>
          <a:xfrm>
            <a:off x="58782" y="111034"/>
            <a:ext cx="76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look at how overlay works</a:t>
            </a:r>
            <a:endParaRPr/>
          </a:p>
        </p:txBody>
      </p:sp>
      <p:sp>
        <p:nvSpPr>
          <p:cNvPr id="357" name="Google Shape;357;g2cca7777c52_0_41"/>
          <p:cNvSpPr txBox="1"/>
          <p:nvPr/>
        </p:nvSpPr>
        <p:spPr>
          <a:xfrm>
            <a:off x="327325" y="661300"/>
            <a:ext cx="4468800" cy="1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7B7B7"/>
                </a:solidFill>
                <a:highlight>
                  <a:srgbClr val="0F0F0F"/>
                </a:highlight>
                <a:latin typeface="Courier New"/>
                <a:ea typeface="Courier New"/>
                <a:cs typeface="Courier New"/>
                <a:sym typeface="Courier New"/>
              </a:rPr>
              <a:t>mount -t overlay overlay \</a:t>
            </a:r>
            <a:endParaRPr sz="1100">
              <a:solidFill>
                <a:srgbClr val="B7B7B7"/>
              </a:solidFill>
              <a:highlight>
                <a:srgbClr val="0F0F0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7B7B7"/>
                </a:solidFill>
                <a:highlight>
                  <a:srgbClr val="0F0F0F"/>
                </a:highlight>
                <a:latin typeface="Courier New"/>
                <a:ea typeface="Courier New"/>
                <a:cs typeface="Courier New"/>
                <a:sym typeface="Courier New"/>
              </a:rPr>
              <a:t>-o lowerdir=./overlaytest/lowerdir \</a:t>
            </a:r>
            <a:endParaRPr sz="1100">
              <a:solidFill>
                <a:srgbClr val="B7B7B7"/>
              </a:solidFill>
              <a:highlight>
                <a:srgbClr val="0F0F0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7B7B7"/>
                </a:solidFill>
                <a:highlight>
                  <a:srgbClr val="0F0F0F"/>
                </a:highlight>
                <a:latin typeface="Courier New"/>
                <a:ea typeface="Courier New"/>
                <a:cs typeface="Courier New"/>
                <a:sym typeface="Courier New"/>
              </a:rPr>
              <a:t>-o upperdir=./overlaytest/client_2/upperdir \</a:t>
            </a:r>
            <a:endParaRPr sz="1100">
              <a:solidFill>
                <a:srgbClr val="B7B7B7"/>
              </a:solidFill>
              <a:highlight>
                <a:srgbClr val="0F0F0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7B7B7"/>
                </a:solidFill>
                <a:highlight>
                  <a:srgbClr val="0F0F0F"/>
                </a:highlight>
                <a:latin typeface="Courier New"/>
                <a:ea typeface="Courier New"/>
                <a:cs typeface="Courier New"/>
                <a:sym typeface="Courier New"/>
              </a:rPr>
              <a:t>-o workdir=./overlaytest/client_2/workdir \</a:t>
            </a:r>
            <a:endParaRPr sz="1100">
              <a:solidFill>
                <a:srgbClr val="B7B7B7"/>
              </a:solidFill>
              <a:highlight>
                <a:srgbClr val="0F0F0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marR="228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7B7B7"/>
                </a:solidFill>
                <a:highlight>
                  <a:srgbClr val="0F0F0F"/>
                </a:highlight>
                <a:latin typeface="Courier New"/>
                <a:ea typeface="Courier New"/>
                <a:cs typeface="Courier New"/>
                <a:sym typeface="Courier New"/>
              </a:rPr>
              <a:t>./overlaytest/merged/client_2</a:t>
            </a:r>
            <a:endParaRPr sz="1100">
              <a:solidFill>
                <a:srgbClr val="B7B7B7"/>
              </a:solidFill>
              <a:highlight>
                <a:srgbClr val="0F0F0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g2cca7777c52_0_41"/>
          <p:cNvSpPr txBox="1"/>
          <p:nvPr/>
        </p:nvSpPr>
        <p:spPr>
          <a:xfrm>
            <a:off x="400800" y="2104150"/>
            <a:ext cx="45423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cd merged/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tree 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# let us modify the files in the client_1 directory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# check the structure with </a:t>
            </a: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tree 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8f3d187c10_0_0"/>
          <p:cNvSpPr txBox="1"/>
          <p:nvPr>
            <p:ph type="title"/>
          </p:nvPr>
        </p:nvSpPr>
        <p:spPr>
          <a:xfrm>
            <a:off x="212700" y="1691747"/>
            <a:ext cx="8355900" cy="16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Hands on Practice (Building ETL Pipelines with Docker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  </a:t>
            </a:r>
            <a:endParaRPr/>
          </a:p>
        </p:txBody>
      </p:sp>
      <p:sp>
        <p:nvSpPr>
          <p:cNvPr id="364" name="Google Shape;364;g28f3d187c10_0_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297653" y="1686982"/>
            <a:ext cx="8265049" cy="11982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Overview of Data Pipelines  </a:t>
            </a:r>
            <a:endParaRPr/>
          </a:p>
        </p:txBody>
      </p:sp>
      <p:sp>
        <p:nvSpPr>
          <p:cNvPr id="113" name="Google Shape;113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cd539fe721_0_0"/>
          <p:cNvSpPr txBox="1"/>
          <p:nvPr/>
        </p:nvSpPr>
        <p:spPr>
          <a:xfrm>
            <a:off x="91440" y="126963"/>
            <a:ext cx="883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Building your first Dockerized ETL Pipeline</a:t>
            </a:r>
            <a:endParaRPr/>
          </a:p>
        </p:txBody>
      </p:sp>
      <p:pic>
        <p:nvPicPr>
          <p:cNvPr id="371" name="Google Shape;371;g2cd539fe72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150" y="469363"/>
            <a:ext cx="4002200" cy="4403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cd539feb50_0_0"/>
          <p:cNvSpPr txBox="1"/>
          <p:nvPr/>
        </p:nvSpPr>
        <p:spPr>
          <a:xfrm>
            <a:off x="91440" y="161563"/>
            <a:ext cx="883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Differences between CMD and Entrypoint</a:t>
            </a:r>
            <a:endParaRPr/>
          </a:p>
        </p:txBody>
      </p:sp>
      <p:sp>
        <p:nvSpPr>
          <p:cNvPr id="378" name="Google Shape;378;g2cd539feb50_0_0"/>
          <p:cNvSpPr txBox="1"/>
          <p:nvPr/>
        </p:nvSpPr>
        <p:spPr>
          <a:xfrm>
            <a:off x="426025" y="724525"/>
            <a:ext cx="7183800" cy="22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“CMD commands are ignored by Daemon when there are parameters stated within the docker run command.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ENTRYPOINT instructions are not ignored, but instead, are appended as command-line parameters by treating those as arguments of the command”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cbdb9581fa_1_1"/>
          <p:cNvSpPr txBox="1"/>
          <p:nvPr/>
        </p:nvSpPr>
        <p:spPr>
          <a:xfrm>
            <a:off x="91440" y="126963"/>
            <a:ext cx="883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Running data pipelines with docker and non-docker</a:t>
            </a:r>
            <a:endParaRPr/>
          </a:p>
        </p:txBody>
      </p:sp>
      <p:sp>
        <p:nvSpPr>
          <p:cNvPr id="385" name="Google Shape;385;g2cbdb9581fa_1_1"/>
          <p:cNvSpPr txBox="1"/>
          <p:nvPr/>
        </p:nvSpPr>
        <p:spPr>
          <a:xfrm>
            <a:off x="440875" y="614550"/>
            <a:ext cx="6980400" cy="23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Run the pipeline_without_docker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Build and run your first docker container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r>
              <a:rPr lang="en-US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-US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--name</a:t>
            </a:r>
            <a:r>
              <a:rPr lang="en-US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docker_intro_cont</a:t>
            </a:r>
            <a:r>
              <a:rPr lang="en-US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-e</a:t>
            </a:r>
            <a:r>
              <a:rPr lang="en-US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POSTGRES_USER=</a:t>
            </a:r>
            <a:r>
              <a:rPr lang="en-US" sz="10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$POSTGRES_USER</a:t>
            </a:r>
            <a:r>
              <a:rPr lang="en-US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2BBAC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50">
              <a:solidFill>
                <a:srgbClr val="2BBAC5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-e</a:t>
            </a:r>
            <a:r>
              <a:rPr lang="en-US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POSTGRES_PASSWORD=</a:t>
            </a:r>
            <a:r>
              <a:rPr lang="en-US" sz="10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$POSTGRES_PASSWORD</a:t>
            </a:r>
            <a:r>
              <a:rPr lang="en-US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-e</a:t>
            </a:r>
            <a:r>
              <a:rPr lang="en-US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POSTGRES_PORT=</a:t>
            </a:r>
            <a:r>
              <a:rPr lang="en-US" sz="10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$POSTGRES_PORT</a:t>
            </a:r>
            <a:r>
              <a:rPr lang="en-US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BBAC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50">
              <a:solidFill>
                <a:srgbClr val="2BBAC5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-e</a:t>
            </a:r>
            <a:r>
              <a:rPr lang="en-US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POSTGRES_HOST=</a:t>
            </a:r>
            <a:r>
              <a:rPr lang="en-US" sz="10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$POSTGRES_HOST</a:t>
            </a:r>
            <a:r>
              <a:rPr lang="en-US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-e</a:t>
            </a:r>
            <a:r>
              <a:rPr lang="en-US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POSTGRES_DW=</a:t>
            </a:r>
            <a:r>
              <a:rPr lang="en-US" sz="10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$POSTGRES_DW</a:t>
            </a:r>
            <a:r>
              <a:rPr lang="en-US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BBAC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50">
              <a:solidFill>
                <a:srgbClr val="2BBAC5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-e</a:t>
            </a:r>
            <a:r>
              <a:rPr lang="en-US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CSV_URL=</a:t>
            </a:r>
            <a:r>
              <a:rPr lang="en-US" sz="10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$CSV_URL</a:t>
            </a:r>
            <a:r>
              <a:rPr lang="en-US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-p</a:t>
            </a:r>
            <a:r>
              <a:rPr lang="en-US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5432:5432</a:t>
            </a:r>
            <a:r>
              <a:rPr lang="en-US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docker_workshop</a:t>
            </a:r>
            <a:endParaRPr sz="1050">
              <a:solidFill>
                <a:srgbClr val="89CA78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Fixing the error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a network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50">
                <a:solidFill>
                  <a:srgbClr val="B7B7B7"/>
                </a:solidFill>
                <a:highlight>
                  <a:srgbClr val="0F0F0F"/>
                </a:highlight>
                <a:latin typeface="Roboto Mono"/>
                <a:ea typeface="Roboto Mono"/>
                <a:cs typeface="Roboto Mono"/>
                <a:sym typeface="Roboto Mono"/>
              </a:rPr>
              <a:t>docker network create network-docker</a:t>
            </a:r>
            <a:endParaRPr sz="1050">
              <a:solidFill>
                <a:srgbClr val="B7B7B7"/>
              </a:solidFill>
              <a:highlight>
                <a:srgbClr val="0F0F0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8f3d187c10_0_17"/>
          <p:cNvSpPr txBox="1"/>
          <p:nvPr/>
        </p:nvSpPr>
        <p:spPr>
          <a:xfrm>
            <a:off x="91440" y="126963"/>
            <a:ext cx="883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 network </a:t>
            </a:r>
            <a:endParaRPr/>
          </a:p>
        </p:txBody>
      </p:sp>
      <p:sp>
        <p:nvSpPr>
          <p:cNvPr id="392" name="Google Shape;392;g28f3d187c10_0_17"/>
          <p:cNvSpPr/>
          <p:nvPr/>
        </p:nvSpPr>
        <p:spPr>
          <a:xfrm>
            <a:off x="754825" y="821625"/>
            <a:ext cx="7047300" cy="251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g28f3d187c10_0_17"/>
          <p:cNvSpPr/>
          <p:nvPr/>
        </p:nvSpPr>
        <p:spPr>
          <a:xfrm>
            <a:off x="1402775" y="1122225"/>
            <a:ext cx="5637900" cy="186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g28f3d187c10_0_17"/>
          <p:cNvSpPr/>
          <p:nvPr/>
        </p:nvSpPr>
        <p:spPr>
          <a:xfrm>
            <a:off x="4328600" y="1481700"/>
            <a:ext cx="2244300" cy="77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Postgres(container name as host)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g28f3d187c10_0_17"/>
          <p:cNvSpPr/>
          <p:nvPr/>
        </p:nvSpPr>
        <p:spPr>
          <a:xfrm>
            <a:off x="1662050" y="1468350"/>
            <a:ext cx="2172300" cy="80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etl docker image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g28f3d187c10_0_17"/>
          <p:cNvSpPr txBox="1"/>
          <p:nvPr/>
        </p:nvSpPr>
        <p:spPr>
          <a:xfrm>
            <a:off x="4896350" y="2625200"/>
            <a:ext cx="19437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docker network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g28f3d187c10_0_17"/>
          <p:cNvSpPr/>
          <p:nvPr/>
        </p:nvSpPr>
        <p:spPr>
          <a:xfrm>
            <a:off x="5103450" y="2097600"/>
            <a:ext cx="1002000" cy="160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5432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g28f3d187c10_0_17"/>
          <p:cNvSpPr/>
          <p:nvPr/>
        </p:nvSpPr>
        <p:spPr>
          <a:xfrm>
            <a:off x="3860975" y="1803575"/>
            <a:ext cx="441000" cy="16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cd539fe721_0_10"/>
          <p:cNvSpPr txBox="1"/>
          <p:nvPr/>
        </p:nvSpPr>
        <p:spPr>
          <a:xfrm>
            <a:off x="91440" y="126963"/>
            <a:ext cx="883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Docker-composing everything</a:t>
            </a:r>
            <a:endParaRPr/>
          </a:p>
        </p:txBody>
      </p:sp>
      <p:pic>
        <p:nvPicPr>
          <p:cNvPr id="405" name="Google Shape;405;g2cd539fe721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50" y="531788"/>
            <a:ext cx="5190953" cy="4403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8f3d187c10_0_5"/>
          <p:cNvSpPr txBox="1"/>
          <p:nvPr/>
        </p:nvSpPr>
        <p:spPr>
          <a:xfrm>
            <a:off x="91440" y="126963"/>
            <a:ext cx="883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References/ Additional Resources</a:t>
            </a:r>
            <a:endParaRPr/>
          </a:p>
        </p:txBody>
      </p:sp>
      <p:sp>
        <p:nvSpPr>
          <p:cNvPr id="412" name="Google Shape;412;g28f3d187c10_0_5"/>
          <p:cNvSpPr txBox="1"/>
          <p:nvPr/>
        </p:nvSpPr>
        <p:spPr>
          <a:xfrm>
            <a:off x="91450" y="596925"/>
            <a:ext cx="8665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https://medium.com/techbeatly/container-internals-deep-dive-5cc424957413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https://blogs.cisco.com/developer/373-containerimages-03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https://www.bmc.com/blogs/docker-cmd-vs-entrypoint/#:~:text=Use%20ENTRYPOINT%20instructions%20when%20building,when%20a%20Docker%20container%20runs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7"/>
          <p:cNvSpPr/>
          <p:nvPr/>
        </p:nvSpPr>
        <p:spPr>
          <a:xfrm>
            <a:off x="58782" y="1360342"/>
            <a:ext cx="2814536" cy="201038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D12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EXTRACT </a:t>
            </a:r>
            <a:endParaRPr/>
          </a:p>
        </p:txBody>
      </p:sp>
      <p:sp>
        <p:nvSpPr>
          <p:cNvPr id="120" name="Google Shape;120;p7"/>
          <p:cNvSpPr/>
          <p:nvPr/>
        </p:nvSpPr>
        <p:spPr>
          <a:xfrm>
            <a:off x="3164732" y="1360341"/>
            <a:ext cx="2814536" cy="201038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D12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TRANSFORM</a:t>
            </a:r>
            <a:endParaRPr/>
          </a:p>
        </p:txBody>
      </p:sp>
      <p:sp>
        <p:nvSpPr>
          <p:cNvPr id="121" name="Google Shape;121;p7"/>
          <p:cNvSpPr/>
          <p:nvPr/>
        </p:nvSpPr>
        <p:spPr>
          <a:xfrm>
            <a:off x="6270682" y="1308091"/>
            <a:ext cx="2814536" cy="201038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D12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LOAD </a:t>
            </a:r>
            <a:endParaRPr/>
          </a:p>
        </p:txBody>
      </p:sp>
      <p:cxnSp>
        <p:nvCxnSpPr>
          <p:cNvPr id="122" name="Google Shape;122;p7"/>
          <p:cNvCxnSpPr>
            <a:stCxn id="119" idx="3"/>
            <a:endCxn id="120" idx="1"/>
          </p:cNvCxnSpPr>
          <p:nvPr/>
        </p:nvCxnSpPr>
        <p:spPr>
          <a:xfrm>
            <a:off x="2873318" y="2365534"/>
            <a:ext cx="291300" cy="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" name="Google Shape;123;p7"/>
          <p:cNvCxnSpPr/>
          <p:nvPr/>
        </p:nvCxnSpPr>
        <p:spPr>
          <a:xfrm flipH="1" rot="10800000">
            <a:off x="5979268" y="2313282"/>
            <a:ext cx="291414" cy="1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/>
          <p:nvPr/>
        </p:nvSpPr>
        <p:spPr>
          <a:xfrm>
            <a:off x="3495368" y="1069258"/>
            <a:ext cx="3097161" cy="3662286"/>
          </a:xfrm>
          <a:prstGeom prst="rect">
            <a:avLst/>
          </a:prstGeom>
          <a:solidFill>
            <a:srgbClr val="F2F2F2">
              <a:alpha val="9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1"/>
          <p:cNvSpPr/>
          <p:nvPr/>
        </p:nvSpPr>
        <p:spPr>
          <a:xfrm>
            <a:off x="8757046" y="4731545"/>
            <a:ext cx="386954" cy="2738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1"/>
          <p:cNvSpPr txBox="1"/>
          <p:nvPr>
            <p:ph idx="12" type="sldNum"/>
          </p:nvPr>
        </p:nvSpPr>
        <p:spPr>
          <a:xfrm>
            <a:off x="8757047" y="4731544"/>
            <a:ext cx="25515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-US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1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2" name="Google Shape;132;p31"/>
          <p:cNvSpPr/>
          <p:nvPr/>
        </p:nvSpPr>
        <p:spPr>
          <a:xfrm>
            <a:off x="1252595" y="2554735"/>
            <a:ext cx="691331" cy="691331"/>
          </a:xfrm>
          <a:prstGeom prst="ellipse">
            <a:avLst/>
          </a:prstGeom>
          <a:solidFill>
            <a:srgbClr val="F3BE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1"/>
          <p:cNvSpPr/>
          <p:nvPr/>
        </p:nvSpPr>
        <p:spPr>
          <a:xfrm>
            <a:off x="737324" y="2039464"/>
            <a:ext cx="1721874" cy="1721874"/>
          </a:xfrm>
          <a:prstGeom prst="donut">
            <a:avLst>
              <a:gd fmla="val 1044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1"/>
          <p:cNvSpPr/>
          <p:nvPr/>
        </p:nvSpPr>
        <p:spPr>
          <a:xfrm>
            <a:off x="994118" y="2296258"/>
            <a:ext cx="1208285" cy="1208285"/>
          </a:xfrm>
          <a:prstGeom prst="donut">
            <a:avLst>
              <a:gd fmla="val 12789" name="adj"/>
            </a:avLst>
          </a:prstGeom>
          <a:solidFill>
            <a:srgbClr val="F5AE18"/>
          </a:solidFill>
          <a:ln>
            <a:noFill/>
          </a:ln>
          <a:effectLst>
            <a:outerShdw blurRad="152400" rotWithShape="0" algn="t" dir="5400000" dist="38100">
              <a:srgbClr val="000000">
                <a:alpha val="1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arget outline" id="135" name="Google Shape;13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0635" y="2642776"/>
            <a:ext cx="515252" cy="51525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1"/>
          <p:cNvSpPr/>
          <p:nvPr/>
        </p:nvSpPr>
        <p:spPr>
          <a:xfrm>
            <a:off x="3180933" y="1289097"/>
            <a:ext cx="640322" cy="640322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52400" rotWithShape="0" algn="t" dir="5400000" dist="38100">
              <a:srgbClr val="000000">
                <a:alpha val="1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1"/>
          <p:cNvSpPr/>
          <p:nvPr/>
        </p:nvSpPr>
        <p:spPr>
          <a:xfrm>
            <a:off x="3180933" y="2580240"/>
            <a:ext cx="640322" cy="640322"/>
          </a:xfrm>
          <a:prstGeom prst="ellipse">
            <a:avLst/>
          </a:prstGeom>
          <a:solidFill>
            <a:srgbClr val="F5AE18"/>
          </a:solidFill>
          <a:ln>
            <a:noFill/>
          </a:ln>
          <a:effectLst>
            <a:outerShdw blurRad="152400" rotWithShape="0" algn="t" dir="5400000" dist="38100">
              <a:srgbClr val="000000">
                <a:alpha val="1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1"/>
          <p:cNvSpPr/>
          <p:nvPr/>
        </p:nvSpPr>
        <p:spPr>
          <a:xfrm>
            <a:off x="3180933" y="3871383"/>
            <a:ext cx="640322" cy="640322"/>
          </a:xfrm>
          <a:prstGeom prst="ellipse">
            <a:avLst/>
          </a:prstGeom>
          <a:solidFill>
            <a:srgbClr val="F3BE94"/>
          </a:solidFill>
          <a:ln>
            <a:noFill/>
          </a:ln>
          <a:effectLst>
            <a:outerShdw blurRad="152400" rotWithShape="0" algn="t" dir="5400000" dist="38100">
              <a:srgbClr val="000000">
                <a:alpha val="1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1"/>
          <p:cNvSpPr/>
          <p:nvPr/>
        </p:nvSpPr>
        <p:spPr>
          <a:xfrm>
            <a:off x="3264858" y="1373022"/>
            <a:ext cx="472472" cy="472472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2400" rotWithShape="0" algn="t" dir="5400000" dist="38100">
              <a:srgbClr val="000000">
                <a:alpha val="14509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1"/>
          <p:cNvSpPr/>
          <p:nvPr/>
        </p:nvSpPr>
        <p:spPr>
          <a:xfrm>
            <a:off x="3264858" y="2664165"/>
            <a:ext cx="472472" cy="472472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2400" rotWithShape="0" algn="t" dir="5400000" dist="38100">
              <a:srgbClr val="000000">
                <a:alpha val="14509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1"/>
          <p:cNvSpPr/>
          <p:nvPr/>
        </p:nvSpPr>
        <p:spPr>
          <a:xfrm>
            <a:off x="3264858" y="3955308"/>
            <a:ext cx="472472" cy="472472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2400" rotWithShape="0" algn="t" dir="5400000" dist="38100">
              <a:srgbClr val="000000">
                <a:alpha val="14509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31"/>
          <p:cNvCxnSpPr>
            <a:stCxn id="133" idx="7"/>
            <a:endCxn id="136" idx="2"/>
          </p:cNvCxnSpPr>
          <p:nvPr/>
        </p:nvCxnSpPr>
        <p:spPr>
          <a:xfrm flipH="1" rot="10800000">
            <a:off x="2207035" y="1609127"/>
            <a:ext cx="973800" cy="682500"/>
          </a:xfrm>
          <a:prstGeom prst="straightConnector1">
            <a:avLst/>
          </a:prstGeom>
          <a:noFill/>
          <a:ln cap="flat" cmpd="sng" w="25400">
            <a:solidFill>
              <a:srgbClr val="00144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31"/>
          <p:cNvCxnSpPr>
            <a:stCxn id="134" idx="6"/>
            <a:endCxn id="137" idx="2"/>
          </p:cNvCxnSpPr>
          <p:nvPr/>
        </p:nvCxnSpPr>
        <p:spPr>
          <a:xfrm>
            <a:off x="2202403" y="2900401"/>
            <a:ext cx="978600" cy="0"/>
          </a:xfrm>
          <a:prstGeom prst="straightConnector1">
            <a:avLst/>
          </a:prstGeom>
          <a:noFill/>
          <a:ln cap="flat" cmpd="sng" w="25400">
            <a:solidFill>
              <a:srgbClr val="F5AE1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31"/>
          <p:cNvCxnSpPr>
            <a:stCxn id="132" idx="5"/>
            <a:endCxn id="138" idx="2"/>
          </p:cNvCxnSpPr>
          <p:nvPr/>
        </p:nvCxnSpPr>
        <p:spPr>
          <a:xfrm>
            <a:off x="1842683" y="3144823"/>
            <a:ext cx="1338300" cy="1046700"/>
          </a:xfrm>
          <a:prstGeom prst="straightConnector1">
            <a:avLst/>
          </a:prstGeom>
          <a:noFill/>
          <a:ln cap="flat" cmpd="sng" w="25400">
            <a:solidFill>
              <a:srgbClr val="F3BE9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p31"/>
          <p:cNvSpPr txBox="1"/>
          <p:nvPr/>
        </p:nvSpPr>
        <p:spPr>
          <a:xfrm>
            <a:off x="4006249" y="1286093"/>
            <a:ext cx="2387177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rgbClr val="00144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 </a:t>
            </a:r>
            <a:r>
              <a:rPr b="0" i="0" lang="en-US" sz="1050" u="none" cap="none" strike="noStrike">
                <a:solidFill>
                  <a:srgbClr val="00144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all components of the Pipeline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1"/>
          <p:cNvSpPr txBox="1"/>
          <p:nvPr/>
        </p:nvSpPr>
        <p:spPr>
          <a:xfrm>
            <a:off x="4006249" y="2577236"/>
            <a:ext cx="2387177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rgbClr val="00144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 </a:t>
            </a:r>
            <a:r>
              <a:rPr b="0" i="0" lang="en-US" sz="1050" u="none" cap="none" strike="noStrike">
                <a:solidFill>
                  <a:srgbClr val="00144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pipeline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1"/>
          <p:cNvSpPr txBox="1"/>
          <p:nvPr/>
        </p:nvSpPr>
        <p:spPr>
          <a:xfrm>
            <a:off x="4006249" y="3868379"/>
            <a:ext cx="2387177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rgbClr val="00144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Deploy </a:t>
            </a:r>
            <a:r>
              <a:rPr b="0" i="0" lang="en-US" sz="1050" u="none" cap="none" strike="noStrike">
                <a:solidFill>
                  <a:srgbClr val="00144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pipeline in production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1"/>
          <p:cNvSpPr txBox="1"/>
          <p:nvPr/>
        </p:nvSpPr>
        <p:spPr>
          <a:xfrm>
            <a:off x="264988" y="234442"/>
            <a:ext cx="6775892" cy="568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Stages of Building a data pipeline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/>
          <p:nvPr/>
        </p:nvSpPr>
        <p:spPr>
          <a:xfrm>
            <a:off x="58782" y="677636"/>
            <a:ext cx="9198542" cy="4049485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0D12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10"/>
          <p:cNvSpPr/>
          <p:nvPr/>
        </p:nvSpPr>
        <p:spPr>
          <a:xfrm>
            <a:off x="388240" y="1477907"/>
            <a:ext cx="2485079" cy="201038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D12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Build the pipeline </a:t>
            </a:r>
            <a:endParaRPr/>
          </a:p>
        </p:txBody>
      </p:sp>
      <p:sp>
        <p:nvSpPr>
          <p:cNvPr id="156" name="Google Shape;156;p10"/>
          <p:cNvSpPr/>
          <p:nvPr/>
        </p:nvSpPr>
        <p:spPr>
          <a:xfrm>
            <a:off x="3218011" y="1477908"/>
            <a:ext cx="2814536" cy="201038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D12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 the pipeline</a:t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>
            <a:off x="6323961" y="1376706"/>
            <a:ext cx="2814536" cy="211158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D12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 Locally</a:t>
            </a:r>
            <a:endParaRPr/>
          </a:p>
        </p:txBody>
      </p:sp>
      <p:cxnSp>
        <p:nvCxnSpPr>
          <p:cNvPr id="158" name="Google Shape;158;p10"/>
          <p:cNvCxnSpPr>
            <a:stCxn id="155" idx="3"/>
            <a:endCxn id="156" idx="1"/>
          </p:cNvCxnSpPr>
          <p:nvPr/>
        </p:nvCxnSpPr>
        <p:spPr>
          <a:xfrm>
            <a:off x="2873319" y="2483099"/>
            <a:ext cx="344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9" name="Google Shape;159;p10"/>
          <p:cNvCxnSpPr/>
          <p:nvPr/>
        </p:nvCxnSpPr>
        <p:spPr>
          <a:xfrm flipH="1" rot="10800000">
            <a:off x="6032547" y="2483099"/>
            <a:ext cx="291414" cy="1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0" name="Google Shape;160;p10"/>
          <p:cNvSpPr txBox="1"/>
          <p:nvPr/>
        </p:nvSpPr>
        <p:spPr>
          <a:xfrm>
            <a:off x="5767019" y="3925669"/>
            <a:ext cx="34903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Computer</a:t>
            </a:r>
            <a:endParaRPr/>
          </a:p>
        </p:txBody>
      </p:sp>
      <p:sp>
        <p:nvSpPr>
          <p:cNvPr id="161" name="Google Shape;161;p10"/>
          <p:cNvSpPr txBox="1"/>
          <p:nvPr/>
        </p:nvSpPr>
        <p:spPr>
          <a:xfrm>
            <a:off x="58783" y="111034"/>
            <a:ext cx="36380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Stages of Building Data Pipelines Locally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/>
          <p:nvPr/>
        </p:nvSpPr>
        <p:spPr>
          <a:xfrm>
            <a:off x="58782" y="677636"/>
            <a:ext cx="9198542" cy="4049485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0D12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2"/>
          <p:cNvSpPr/>
          <p:nvPr/>
        </p:nvSpPr>
        <p:spPr>
          <a:xfrm>
            <a:off x="293914" y="1477906"/>
            <a:ext cx="2579405" cy="211158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D12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Build the pipeline locally  </a:t>
            </a:r>
            <a:endParaRPr/>
          </a:p>
        </p:txBody>
      </p:sp>
      <p:sp>
        <p:nvSpPr>
          <p:cNvPr id="169" name="Google Shape;169;p12"/>
          <p:cNvSpPr/>
          <p:nvPr/>
        </p:nvSpPr>
        <p:spPr>
          <a:xfrm>
            <a:off x="3218010" y="1477908"/>
            <a:ext cx="2934595" cy="211158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D12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 the pipeline locally </a:t>
            </a:r>
            <a:endParaRPr/>
          </a:p>
        </p:txBody>
      </p:sp>
      <p:sp>
        <p:nvSpPr>
          <p:cNvPr id="170" name="Google Shape;170;p12"/>
          <p:cNvSpPr/>
          <p:nvPr/>
        </p:nvSpPr>
        <p:spPr>
          <a:xfrm>
            <a:off x="6383374" y="1401435"/>
            <a:ext cx="2814536" cy="216332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D12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 the pipeline on a remote server </a:t>
            </a:r>
            <a:endParaRPr/>
          </a:p>
        </p:txBody>
      </p:sp>
      <p:cxnSp>
        <p:nvCxnSpPr>
          <p:cNvPr id="171" name="Google Shape;171;p12"/>
          <p:cNvCxnSpPr>
            <a:stCxn id="168" idx="3"/>
            <a:endCxn id="169" idx="1"/>
          </p:cNvCxnSpPr>
          <p:nvPr/>
        </p:nvCxnSpPr>
        <p:spPr>
          <a:xfrm>
            <a:off x="2873319" y="2533699"/>
            <a:ext cx="344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2" name="Google Shape;172;p12"/>
          <p:cNvCxnSpPr/>
          <p:nvPr/>
        </p:nvCxnSpPr>
        <p:spPr>
          <a:xfrm>
            <a:off x="6152605" y="2483099"/>
            <a:ext cx="230769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3" name="Google Shape;173;p12"/>
          <p:cNvSpPr txBox="1"/>
          <p:nvPr/>
        </p:nvSpPr>
        <p:spPr>
          <a:xfrm>
            <a:off x="58782" y="111034"/>
            <a:ext cx="765483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Stages of Building Data Pipelines with Remote Collaboration and in production</a:t>
            </a:r>
            <a:endParaRPr/>
          </a:p>
        </p:txBody>
      </p:sp>
      <p:sp>
        <p:nvSpPr>
          <p:cNvPr id="174" name="Google Shape;174;p12"/>
          <p:cNvSpPr txBox="1"/>
          <p:nvPr/>
        </p:nvSpPr>
        <p:spPr>
          <a:xfrm>
            <a:off x="927463" y="3066271"/>
            <a:ext cx="17717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Local module versions </a:t>
            </a:r>
            <a:endParaRPr/>
          </a:p>
        </p:txBody>
      </p:sp>
      <p:sp>
        <p:nvSpPr>
          <p:cNvPr id="175" name="Google Shape;175;p12"/>
          <p:cNvSpPr txBox="1"/>
          <p:nvPr/>
        </p:nvSpPr>
        <p:spPr>
          <a:xfrm>
            <a:off x="4402183" y="2963496"/>
            <a:ext cx="13977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Local module versions </a:t>
            </a:r>
            <a:endParaRPr/>
          </a:p>
        </p:txBody>
      </p:sp>
      <p:sp>
        <p:nvSpPr>
          <p:cNvPr id="176" name="Google Shape;176;p12"/>
          <p:cNvSpPr txBox="1"/>
          <p:nvPr/>
        </p:nvSpPr>
        <p:spPr>
          <a:xfrm>
            <a:off x="6844938" y="2840385"/>
            <a:ext cx="224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Remote module versions/OS different from local versions (leads to breakage)</a:t>
            </a: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 guess we are giving your computer to the client : r ..." id="182" name="Google Shape;1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659" y="124097"/>
            <a:ext cx="6725736" cy="4657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9"/>
          <p:cNvSpPr txBox="1"/>
          <p:nvPr/>
        </p:nvSpPr>
        <p:spPr>
          <a:xfrm>
            <a:off x="58782" y="111034"/>
            <a:ext cx="765483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of solving breakage of code in remote servers/production environment</a:t>
            </a:r>
            <a:endParaRPr/>
          </a:p>
        </p:txBody>
      </p:sp>
      <p:pic>
        <p:nvPicPr>
          <p:cNvPr descr="How to Ask Polite Questions in English" id="189" name="Google Shape;18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9612" y="907915"/>
            <a:ext cx="4304489" cy="322836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49"/>
          <p:cNvSpPr txBox="1"/>
          <p:nvPr/>
        </p:nvSpPr>
        <p:spPr>
          <a:xfrm>
            <a:off x="473412" y="1147864"/>
            <a:ext cx="3798141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if I bundle my entire system with the configurations, versions and OS and replicate on the production server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2024-04-08T20:43:31Z</dcterms:created>
  <dc:creator>IDOWU OSELUMHE ILEKURA</dc:creator>
</cp:coreProperties>
</file>