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2" r:id="rId6"/>
    <p:sldId id="260" r:id="rId7"/>
    <p:sldId id="263" r:id="rId8"/>
    <p:sldId id="264" r:id="rId9"/>
    <p:sldId id="265" r:id="rId10"/>
    <p:sldId id="266" r:id="rId11"/>
    <p:sldId id="267" r:id="rId12"/>
    <p:sldId id="268" r:id="rId13"/>
    <p:sldId id="261"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51"/>
    <p:restoredTop sz="94702"/>
  </p:normalViewPr>
  <p:slideViewPr>
    <p:cSldViewPr snapToGrid="0">
      <p:cViewPr varScale="1">
        <p:scale>
          <a:sx n="136" d="100"/>
          <a:sy n="136" d="100"/>
        </p:scale>
        <p:origin x="11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F7A6-A2E3-D044-5610-9F40F8C5449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99FC8AD9-C5DC-1584-83EE-3681601FD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4A2A217E-FC50-8B35-4A7C-FFE55A8A9922}"/>
              </a:ext>
            </a:extLst>
          </p:cNvPr>
          <p:cNvSpPr>
            <a:spLocks noGrp="1"/>
          </p:cNvSpPr>
          <p:nvPr>
            <p:ph type="dt" sz="half" idx="10"/>
          </p:nvPr>
        </p:nvSpPr>
        <p:spPr/>
        <p:txBody>
          <a:bodyPr/>
          <a:lstStyle/>
          <a:p>
            <a:fld id="{ACD42AE3-64F6-0F49-A6A8-A39BBAF902E2}" type="datetimeFigureOut">
              <a:rPr lang="en-GB" smtClean="0"/>
              <a:t>22/02/2023</a:t>
            </a:fld>
            <a:endParaRPr lang="en-GB"/>
          </a:p>
        </p:txBody>
      </p:sp>
      <p:sp>
        <p:nvSpPr>
          <p:cNvPr id="5" name="Footer Placeholder 4">
            <a:extLst>
              <a:ext uri="{FF2B5EF4-FFF2-40B4-BE49-F238E27FC236}">
                <a16:creationId xmlns:a16="http://schemas.microsoft.com/office/drawing/2014/main" id="{DF415ADD-975E-7F11-3E82-CA8E6B8925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C0F7BD-C08F-0ACE-9C41-C8FDFCD12207}"/>
              </a:ext>
            </a:extLst>
          </p:cNvPr>
          <p:cNvSpPr>
            <a:spLocks noGrp="1"/>
          </p:cNvSpPr>
          <p:nvPr>
            <p:ph type="sldNum" sz="quarter" idx="12"/>
          </p:nvPr>
        </p:nvSpPr>
        <p:spPr/>
        <p:txBody>
          <a:bodyPr/>
          <a:lstStyle/>
          <a:p>
            <a:fld id="{55A261DF-12B1-1947-B4BB-AA657EE14E54}" type="slidenum">
              <a:rPr lang="en-GB" smtClean="0"/>
              <a:t>‹#›</a:t>
            </a:fld>
            <a:endParaRPr lang="en-GB"/>
          </a:p>
        </p:txBody>
      </p:sp>
    </p:spTree>
    <p:extLst>
      <p:ext uri="{BB962C8B-B14F-4D97-AF65-F5344CB8AC3E}">
        <p14:creationId xmlns:p14="http://schemas.microsoft.com/office/powerpoint/2010/main" val="3111460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370F-BC7B-4E36-7F7C-0D94EF3A8E34}"/>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66758574-B71C-3471-3A94-27675A6A246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BCD0D2D-5CC7-E4A4-BC6D-E1316D330EED}"/>
              </a:ext>
            </a:extLst>
          </p:cNvPr>
          <p:cNvSpPr>
            <a:spLocks noGrp="1"/>
          </p:cNvSpPr>
          <p:nvPr>
            <p:ph type="dt" sz="half" idx="10"/>
          </p:nvPr>
        </p:nvSpPr>
        <p:spPr/>
        <p:txBody>
          <a:bodyPr/>
          <a:lstStyle/>
          <a:p>
            <a:fld id="{ACD42AE3-64F6-0F49-A6A8-A39BBAF902E2}" type="datetimeFigureOut">
              <a:rPr lang="en-GB" smtClean="0"/>
              <a:t>22/02/2023</a:t>
            </a:fld>
            <a:endParaRPr lang="en-GB"/>
          </a:p>
        </p:txBody>
      </p:sp>
      <p:sp>
        <p:nvSpPr>
          <p:cNvPr id="5" name="Footer Placeholder 4">
            <a:extLst>
              <a:ext uri="{FF2B5EF4-FFF2-40B4-BE49-F238E27FC236}">
                <a16:creationId xmlns:a16="http://schemas.microsoft.com/office/drawing/2014/main" id="{A50C8B99-0A10-3B18-58A4-8D839BED1A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ABD2DD-63E2-39D6-B718-2FEA77F14A95}"/>
              </a:ext>
            </a:extLst>
          </p:cNvPr>
          <p:cNvSpPr>
            <a:spLocks noGrp="1"/>
          </p:cNvSpPr>
          <p:nvPr>
            <p:ph type="sldNum" sz="quarter" idx="12"/>
          </p:nvPr>
        </p:nvSpPr>
        <p:spPr/>
        <p:txBody>
          <a:bodyPr/>
          <a:lstStyle/>
          <a:p>
            <a:fld id="{55A261DF-12B1-1947-B4BB-AA657EE14E54}" type="slidenum">
              <a:rPr lang="en-GB" smtClean="0"/>
              <a:t>‹#›</a:t>
            </a:fld>
            <a:endParaRPr lang="en-GB"/>
          </a:p>
        </p:txBody>
      </p:sp>
    </p:spTree>
    <p:extLst>
      <p:ext uri="{BB962C8B-B14F-4D97-AF65-F5344CB8AC3E}">
        <p14:creationId xmlns:p14="http://schemas.microsoft.com/office/powerpoint/2010/main" val="3549228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2A647B-7D08-3184-2264-2977803E82E1}"/>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6C4911AE-671C-7689-D8E1-EF6A20F297D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B269D92-F675-F514-3BC9-D465A12532E2}"/>
              </a:ext>
            </a:extLst>
          </p:cNvPr>
          <p:cNvSpPr>
            <a:spLocks noGrp="1"/>
          </p:cNvSpPr>
          <p:nvPr>
            <p:ph type="dt" sz="half" idx="10"/>
          </p:nvPr>
        </p:nvSpPr>
        <p:spPr/>
        <p:txBody>
          <a:bodyPr/>
          <a:lstStyle/>
          <a:p>
            <a:fld id="{ACD42AE3-64F6-0F49-A6A8-A39BBAF902E2}" type="datetimeFigureOut">
              <a:rPr lang="en-GB" smtClean="0"/>
              <a:t>22/02/2023</a:t>
            </a:fld>
            <a:endParaRPr lang="en-GB"/>
          </a:p>
        </p:txBody>
      </p:sp>
      <p:sp>
        <p:nvSpPr>
          <p:cNvPr id="5" name="Footer Placeholder 4">
            <a:extLst>
              <a:ext uri="{FF2B5EF4-FFF2-40B4-BE49-F238E27FC236}">
                <a16:creationId xmlns:a16="http://schemas.microsoft.com/office/drawing/2014/main" id="{3AF62071-0E0D-578E-EBA0-6057691AAF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6F3BEF-1F41-711E-B8E5-D224975C3881}"/>
              </a:ext>
            </a:extLst>
          </p:cNvPr>
          <p:cNvSpPr>
            <a:spLocks noGrp="1"/>
          </p:cNvSpPr>
          <p:nvPr>
            <p:ph type="sldNum" sz="quarter" idx="12"/>
          </p:nvPr>
        </p:nvSpPr>
        <p:spPr/>
        <p:txBody>
          <a:bodyPr/>
          <a:lstStyle/>
          <a:p>
            <a:fld id="{55A261DF-12B1-1947-B4BB-AA657EE14E54}" type="slidenum">
              <a:rPr lang="en-GB" smtClean="0"/>
              <a:t>‹#›</a:t>
            </a:fld>
            <a:endParaRPr lang="en-GB"/>
          </a:p>
        </p:txBody>
      </p:sp>
    </p:spTree>
    <p:extLst>
      <p:ext uri="{BB962C8B-B14F-4D97-AF65-F5344CB8AC3E}">
        <p14:creationId xmlns:p14="http://schemas.microsoft.com/office/powerpoint/2010/main" val="1602770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4A64-256E-34DF-86FE-F73272FA934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622EF6A-D002-C780-6B91-E6B712FC410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8C8ADD3-ACEF-060E-AA94-1534DAF94801}"/>
              </a:ext>
            </a:extLst>
          </p:cNvPr>
          <p:cNvSpPr>
            <a:spLocks noGrp="1"/>
          </p:cNvSpPr>
          <p:nvPr>
            <p:ph type="dt" sz="half" idx="10"/>
          </p:nvPr>
        </p:nvSpPr>
        <p:spPr/>
        <p:txBody>
          <a:bodyPr/>
          <a:lstStyle/>
          <a:p>
            <a:fld id="{ACD42AE3-64F6-0F49-A6A8-A39BBAF902E2}" type="datetimeFigureOut">
              <a:rPr lang="en-GB" smtClean="0"/>
              <a:t>22/02/2023</a:t>
            </a:fld>
            <a:endParaRPr lang="en-GB"/>
          </a:p>
        </p:txBody>
      </p:sp>
      <p:sp>
        <p:nvSpPr>
          <p:cNvPr id="5" name="Footer Placeholder 4">
            <a:extLst>
              <a:ext uri="{FF2B5EF4-FFF2-40B4-BE49-F238E27FC236}">
                <a16:creationId xmlns:a16="http://schemas.microsoft.com/office/drawing/2014/main" id="{EC99E911-77F5-FCF9-E9F4-D6108D656B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DD3374-0835-AB56-F7E4-D1F1C3D2C4D6}"/>
              </a:ext>
            </a:extLst>
          </p:cNvPr>
          <p:cNvSpPr>
            <a:spLocks noGrp="1"/>
          </p:cNvSpPr>
          <p:nvPr>
            <p:ph type="sldNum" sz="quarter" idx="12"/>
          </p:nvPr>
        </p:nvSpPr>
        <p:spPr/>
        <p:txBody>
          <a:bodyPr/>
          <a:lstStyle/>
          <a:p>
            <a:fld id="{55A261DF-12B1-1947-B4BB-AA657EE14E54}" type="slidenum">
              <a:rPr lang="en-GB" smtClean="0"/>
              <a:t>‹#›</a:t>
            </a:fld>
            <a:endParaRPr lang="en-GB"/>
          </a:p>
        </p:txBody>
      </p:sp>
    </p:spTree>
    <p:extLst>
      <p:ext uri="{BB962C8B-B14F-4D97-AF65-F5344CB8AC3E}">
        <p14:creationId xmlns:p14="http://schemas.microsoft.com/office/powerpoint/2010/main" val="1986991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5587-8CEA-FCC9-BBCE-390BDD237F8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454B5531-717A-E690-009B-91F610CE63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3DF7811-7D37-7E8B-5A70-202141957711}"/>
              </a:ext>
            </a:extLst>
          </p:cNvPr>
          <p:cNvSpPr>
            <a:spLocks noGrp="1"/>
          </p:cNvSpPr>
          <p:nvPr>
            <p:ph type="dt" sz="half" idx="10"/>
          </p:nvPr>
        </p:nvSpPr>
        <p:spPr/>
        <p:txBody>
          <a:bodyPr/>
          <a:lstStyle/>
          <a:p>
            <a:fld id="{ACD42AE3-64F6-0F49-A6A8-A39BBAF902E2}" type="datetimeFigureOut">
              <a:rPr lang="en-GB" smtClean="0"/>
              <a:t>22/02/2023</a:t>
            </a:fld>
            <a:endParaRPr lang="en-GB"/>
          </a:p>
        </p:txBody>
      </p:sp>
      <p:sp>
        <p:nvSpPr>
          <p:cNvPr id="5" name="Footer Placeholder 4">
            <a:extLst>
              <a:ext uri="{FF2B5EF4-FFF2-40B4-BE49-F238E27FC236}">
                <a16:creationId xmlns:a16="http://schemas.microsoft.com/office/drawing/2014/main" id="{428A789E-901B-3A42-3EEF-3C948C251B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DABD46-A42A-7BBC-1B33-78446D78AAFA}"/>
              </a:ext>
            </a:extLst>
          </p:cNvPr>
          <p:cNvSpPr>
            <a:spLocks noGrp="1"/>
          </p:cNvSpPr>
          <p:nvPr>
            <p:ph type="sldNum" sz="quarter" idx="12"/>
          </p:nvPr>
        </p:nvSpPr>
        <p:spPr/>
        <p:txBody>
          <a:bodyPr/>
          <a:lstStyle/>
          <a:p>
            <a:fld id="{55A261DF-12B1-1947-B4BB-AA657EE14E54}" type="slidenum">
              <a:rPr lang="en-GB" smtClean="0"/>
              <a:t>‹#›</a:t>
            </a:fld>
            <a:endParaRPr lang="en-GB"/>
          </a:p>
        </p:txBody>
      </p:sp>
    </p:spTree>
    <p:extLst>
      <p:ext uri="{BB962C8B-B14F-4D97-AF65-F5344CB8AC3E}">
        <p14:creationId xmlns:p14="http://schemas.microsoft.com/office/powerpoint/2010/main" val="4019242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10A08-1CB7-9F08-F7C8-D9757956952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581BD54-C78C-3D37-27B8-BA43832F9E4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BD828C99-ED9D-8546-83CC-A6863F469F5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46FAE2E5-29C1-87C6-E358-497D39CCD2D0}"/>
              </a:ext>
            </a:extLst>
          </p:cNvPr>
          <p:cNvSpPr>
            <a:spLocks noGrp="1"/>
          </p:cNvSpPr>
          <p:nvPr>
            <p:ph type="dt" sz="half" idx="10"/>
          </p:nvPr>
        </p:nvSpPr>
        <p:spPr/>
        <p:txBody>
          <a:bodyPr/>
          <a:lstStyle/>
          <a:p>
            <a:fld id="{ACD42AE3-64F6-0F49-A6A8-A39BBAF902E2}" type="datetimeFigureOut">
              <a:rPr lang="en-GB" smtClean="0"/>
              <a:t>22/02/2023</a:t>
            </a:fld>
            <a:endParaRPr lang="en-GB"/>
          </a:p>
        </p:txBody>
      </p:sp>
      <p:sp>
        <p:nvSpPr>
          <p:cNvPr id="6" name="Footer Placeholder 5">
            <a:extLst>
              <a:ext uri="{FF2B5EF4-FFF2-40B4-BE49-F238E27FC236}">
                <a16:creationId xmlns:a16="http://schemas.microsoft.com/office/drawing/2014/main" id="{1F3545CF-7694-AC4E-7F65-B908062DCD2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A003E6-83B6-EEC0-A68B-C72636A93F19}"/>
              </a:ext>
            </a:extLst>
          </p:cNvPr>
          <p:cNvSpPr>
            <a:spLocks noGrp="1"/>
          </p:cNvSpPr>
          <p:nvPr>
            <p:ph type="sldNum" sz="quarter" idx="12"/>
          </p:nvPr>
        </p:nvSpPr>
        <p:spPr/>
        <p:txBody>
          <a:bodyPr/>
          <a:lstStyle/>
          <a:p>
            <a:fld id="{55A261DF-12B1-1947-B4BB-AA657EE14E54}" type="slidenum">
              <a:rPr lang="en-GB" smtClean="0"/>
              <a:t>‹#›</a:t>
            </a:fld>
            <a:endParaRPr lang="en-GB"/>
          </a:p>
        </p:txBody>
      </p:sp>
    </p:spTree>
    <p:extLst>
      <p:ext uri="{BB962C8B-B14F-4D97-AF65-F5344CB8AC3E}">
        <p14:creationId xmlns:p14="http://schemas.microsoft.com/office/powerpoint/2010/main" val="3527183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FC61-1ABE-E86B-7C75-506536E27B79}"/>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1EA4CC8D-7636-9EFC-A8C9-01D4A71AC1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8D4C194-CA7B-8234-AD30-5B9AAD489D3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D230CB22-1633-BBDC-2847-21557A738D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EA261E5-D3EF-2D3C-1DDA-391DF83E784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14A96F30-47DF-DF62-189E-96B789FABA98}"/>
              </a:ext>
            </a:extLst>
          </p:cNvPr>
          <p:cNvSpPr>
            <a:spLocks noGrp="1"/>
          </p:cNvSpPr>
          <p:nvPr>
            <p:ph type="dt" sz="half" idx="10"/>
          </p:nvPr>
        </p:nvSpPr>
        <p:spPr/>
        <p:txBody>
          <a:bodyPr/>
          <a:lstStyle/>
          <a:p>
            <a:fld id="{ACD42AE3-64F6-0F49-A6A8-A39BBAF902E2}" type="datetimeFigureOut">
              <a:rPr lang="en-GB" smtClean="0"/>
              <a:t>22/02/2023</a:t>
            </a:fld>
            <a:endParaRPr lang="en-GB"/>
          </a:p>
        </p:txBody>
      </p:sp>
      <p:sp>
        <p:nvSpPr>
          <p:cNvPr id="8" name="Footer Placeholder 7">
            <a:extLst>
              <a:ext uri="{FF2B5EF4-FFF2-40B4-BE49-F238E27FC236}">
                <a16:creationId xmlns:a16="http://schemas.microsoft.com/office/drawing/2014/main" id="{F8C4306E-2584-E81C-CBB7-D00B4555142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3DA68F7-1334-C74F-9608-BBDAD4DA123F}"/>
              </a:ext>
            </a:extLst>
          </p:cNvPr>
          <p:cNvSpPr>
            <a:spLocks noGrp="1"/>
          </p:cNvSpPr>
          <p:nvPr>
            <p:ph type="sldNum" sz="quarter" idx="12"/>
          </p:nvPr>
        </p:nvSpPr>
        <p:spPr/>
        <p:txBody>
          <a:bodyPr/>
          <a:lstStyle/>
          <a:p>
            <a:fld id="{55A261DF-12B1-1947-B4BB-AA657EE14E54}" type="slidenum">
              <a:rPr lang="en-GB" smtClean="0"/>
              <a:t>‹#›</a:t>
            </a:fld>
            <a:endParaRPr lang="en-GB"/>
          </a:p>
        </p:txBody>
      </p:sp>
    </p:spTree>
    <p:extLst>
      <p:ext uri="{BB962C8B-B14F-4D97-AF65-F5344CB8AC3E}">
        <p14:creationId xmlns:p14="http://schemas.microsoft.com/office/powerpoint/2010/main" val="401865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D9024-2342-CD41-82A0-DB71A9461D3F}"/>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340BA1A8-604A-7FEA-F43A-37F10F22CCFA}"/>
              </a:ext>
            </a:extLst>
          </p:cNvPr>
          <p:cNvSpPr>
            <a:spLocks noGrp="1"/>
          </p:cNvSpPr>
          <p:nvPr>
            <p:ph type="dt" sz="half" idx="10"/>
          </p:nvPr>
        </p:nvSpPr>
        <p:spPr/>
        <p:txBody>
          <a:bodyPr/>
          <a:lstStyle/>
          <a:p>
            <a:fld id="{ACD42AE3-64F6-0F49-A6A8-A39BBAF902E2}" type="datetimeFigureOut">
              <a:rPr lang="en-GB" smtClean="0"/>
              <a:t>22/02/2023</a:t>
            </a:fld>
            <a:endParaRPr lang="en-GB"/>
          </a:p>
        </p:txBody>
      </p:sp>
      <p:sp>
        <p:nvSpPr>
          <p:cNvPr id="4" name="Footer Placeholder 3">
            <a:extLst>
              <a:ext uri="{FF2B5EF4-FFF2-40B4-BE49-F238E27FC236}">
                <a16:creationId xmlns:a16="http://schemas.microsoft.com/office/drawing/2014/main" id="{E896E69D-551F-FF33-5E04-A34A1EEEFB0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FFF7061-7477-FE96-003C-55049584D0A0}"/>
              </a:ext>
            </a:extLst>
          </p:cNvPr>
          <p:cNvSpPr>
            <a:spLocks noGrp="1"/>
          </p:cNvSpPr>
          <p:nvPr>
            <p:ph type="sldNum" sz="quarter" idx="12"/>
          </p:nvPr>
        </p:nvSpPr>
        <p:spPr/>
        <p:txBody>
          <a:bodyPr/>
          <a:lstStyle/>
          <a:p>
            <a:fld id="{55A261DF-12B1-1947-B4BB-AA657EE14E54}" type="slidenum">
              <a:rPr lang="en-GB" smtClean="0"/>
              <a:t>‹#›</a:t>
            </a:fld>
            <a:endParaRPr lang="en-GB"/>
          </a:p>
        </p:txBody>
      </p:sp>
    </p:spTree>
    <p:extLst>
      <p:ext uri="{BB962C8B-B14F-4D97-AF65-F5344CB8AC3E}">
        <p14:creationId xmlns:p14="http://schemas.microsoft.com/office/powerpoint/2010/main" val="2746873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DA7CB4-8D7E-C3C7-E972-91CC096B34A4}"/>
              </a:ext>
            </a:extLst>
          </p:cNvPr>
          <p:cNvSpPr>
            <a:spLocks noGrp="1"/>
          </p:cNvSpPr>
          <p:nvPr>
            <p:ph type="dt" sz="half" idx="10"/>
          </p:nvPr>
        </p:nvSpPr>
        <p:spPr/>
        <p:txBody>
          <a:bodyPr/>
          <a:lstStyle/>
          <a:p>
            <a:fld id="{ACD42AE3-64F6-0F49-A6A8-A39BBAF902E2}" type="datetimeFigureOut">
              <a:rPr lang="en-GB" smtClean="0"/>
              <a:t>22/02/2023</a:t>
            </a:fld>
            <a:endParaRPr lang="en-GB"/>
          </a:p>
        </p:txBody>
      </p:sp>
      <p:sp>
        <p:nvSpPr>
          <p:cNvPr id="3" name="Footer Placeholder 2">
            <a:extLst>
              <a:ext uri="{FF2B5EF4-FFF2-40B4-BE49-F238E27FC236}">
                <a16:creationId xmlns:a16="http://schemas.microsoft.com/office/drawing/2014/main" id="{F1237BF9-F3AF-AE92-4FEA-4D444E17A7B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2F0270B-889B-7C83-39EA-3D89B152BEA1}"/>
              </a:ext>
            </a:extLst>
          </p:cNvPr>
          <p:cNvSpPr>
            <a:spLocks noGrp="1"/>
          </p:cNvSpPr>
          <p:nvPr>
            <p:ph type="sldNum" sz="quarter" idx="12"/>
          </p:nvPr>
        </p:nvSpPr>
        <p:spPr/>
        <p:txBody>
          <a:bodyPr/>
          <a:lstStyle/>
          <a:p>
            <a:fld id="{55A261DF-12B1-1947-B4BB-AA657EE14E54}" type="slidenum">
              <a:rPr lang="en-GB" smtClean="0"/>
              <a:t>‹#›</a:t>
            </a:fld>
            <a:endParaRPr lang="en-GB"/>
          </a:p>
        </p:txBody>
      </p:sp>
    </p:spTree>
    <p:extLst>
      <p:ext uri="{BB962C8B-B14F-4D97-AF65-F5344CB8AC3E}">
        <p14:creationId xmlns:p14="http://schemas.microsoft.com/office/powerpoint/2010/main" val="2669171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5520-637A-D0E7-535A-06BFB1455BC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4C521D93-22A9-2A85-2894-86AAA1839A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7108310D-5A3A-0F21-C4F4-AA95D6BF1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1E844BF-13E4-2565-A6FF-C2DF78E73B4F}"/>
              </a:ext>
            </a:extLst>
          </p:cNvPr>
          <p:cNvSpPr>
            <a:spLocks noGrp="1"/>
          </p:cNvSpPr>
          <p:nvPr>
            <p:ph type="dt" sz="half" idx="10"/>
          </p:nvPr>
        </p:nvSpPr>
        <p:spPr/>
        <p:txBody>
          <a:bodyPr/>
          <a:lstStyle/>
          <a:p>
            <a:fld id="{ACD42AE3-64F6-0F49-A6A8-A39BBAF902E2}" type="datetimeFigureOut">
              <a:rPr lang="en-GB" smtClean="0"/>
              <a:t>22/02/2023</a:t>
            </a:fld>
            <a:endParaRPr lang="en-GB"/>
          </a:p>
        </p:txBody>
      </p:sp>
      <p:sp>
        <p:nvSpPr>
          <p:cNvPr id="6" name="Footer Placeholder 5">
            <a:extLst>
              <a:ext uri="{FF2B5EF4-FFF2-40B4-BE49-F238E27FC236}">
                <a16:creationId xmlns:a16="http://schemas.microsoft.com/office/drawing/2014/main" id="{806315DF-FFE9-CB88-4115-43CEB3A9F1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2250A1-0B8D-76E3-DA8E-9643F74EB54B}"/>
              </a:ext>
            </a:extLst>
          </p:cNvPr>
          <p:cNvSpPr>
            <a:spLocks noGrp="1"/>
          </p:cNvSpPr>
          <p:nvPr>
            <p:ph type="sldNum" sz="quarter" idx="12"/>
          </p:nvPr>
        </p:nvSpPr>
        <p:spPr/>
        <p:txBody>
          <a:bodyPr/>
          <a:lstStyle/>
          <a:p>
            <a:fld id="{55A261DF-12B1-1947-B4BB-AA657EE14E54}" type="slidenum">
              <a:rPr lang="en-GB" smtClean="0"/>
              <a:t>‹#›</a:t>
            </a:fld>
            <a:endParaRPr lang="en-GB"/>
          </a:p>
        </p:txBody>
      </p:sp>
    </p:spTree>
    <p:extLst>
      <p:ext uri="{BB962C8B-B14F-4D97-AF65-F5344CB8AC3E}">
        <p14:creationId xmlns:p14="http://schemas.microsoft.com/office/powerpoint/2010/main" val="3946699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082B-DC32-54D0-EF86-B6111F9AD56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B048B203-0B34-4988-C64A-E4D73D3576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E990555-285A-B799-0AA7-5D71054BC4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6E883AF-7BCA-F2DE-88B2-5173D471ADDA}"/>
              </a:ext>
            </a:extLst>
          </p:cNvPr>
          <p:cNvSpPr>
            <a:spLocks noGrp="1"/>
          </p:cNvSpPr>
          <p:nvPr>
            <p:ph type="dt" sz="half" idx="10"/>
          </p:nvPr>
        </p:nvSpPr>
        <p:spPr/>
        <p:txBody>
          <a:bodyPr/>
          <a:lstStyle/>
          <a:p>
            <a:fld id="{ACD42AE3-64F6-0F49-A6A8-A39BBAF902E2}" type="datetimeFigureOut">
              <a:rPr lang="en-GB" smtClean="0"/>
              <a:t>22/02/2023</a:t>
            </a:fld>
            <a:endParaRPr lang="en-GB"/>
          </a:p>
        </p:txBody>
      </p:sp>
      <p:sp>
        <p:nvSpPr>
          <p:cNvPr id="6" name="Footer Placeholder 5">
            <a:extLst>
              <a:ext uri="{FF2B5EF4-FFF2-40B4-BE49-F238E27FC236}">
                <a16:creationId xmlns:a16="http://schemas.microsoft.com/office/drawing/2014/main" id="{5A26245E-69CF-A11A-9C12-016A9652AEE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395E00D-32D1-42CA-330C-BB9724ADF897}"/>
              </a:ext>
            </a:extLst>
          </p:cNvPr>
          <p:cNvSpPr>
            <a:spLocks noGrp="1"/>
          </p:cNvSpPr>
          <p:nvPr>
            <p:ph type="sldNum" sz="quarter" idx="12"/>
          </p:nvPr>
        </p:nvSpPr>
        <p:spPr/>
        <p:txBody>
          <a:bodyPr/>
          <a:lstStyle/>
          <a:p>
            <a:fld id="{55A261DF-12B1-1947-B4BB-AA657EE14E54}" type="slidenum">
              <a:rPr lang="en-GB" smtClean="0"/>
              <a:t>‹#›</a:t>
            </a:fld>
            <a:endParaRPr lang="en-GB"/>
          </a:p>
        </p:txBody>
      </p:sp>
    </p:spTree>
    <p:extLst>
      <p:ext uri="{BB962C8B-B14F-4D97-AF65-F5344CB8AC3E}">
        <p14:creationId xmlns:p14="http://schemas.microsoft.com/office/powerpoint/2010/main" val="2424433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BAE64F-A155-0EC9-90BD-483C02ACDB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9150808B-15DF-C626-478D-BAADD2681B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C95CF08-1484-AE7B-0DF0-04277A9656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D42AE3-64F6-0F49-A6A8-A39BBAF902E2}" type="datetimeFigureOut">
              <a:rPr lang="en-GB" smtClean="0"/>
              <a:t>22/02/2023</a:t>
            </a:fld>
            <a:endParaRPr lang="en-GB"/>
          </a:p>
        </p:txBody>
      </p:sp>
      <p:sp>
        <p:nvSpPr>
          <p:cNvPr id="5" name="Footer Placeholder 4">
            <a:extLst>
              <a:ext uri="{FF2B5EF4-FFF2-40B4-BE49-F238E27FC236}">
                <a16:creationId xmlns:a16="http://schemas.microsoft.com/office/drawing/2014/main" id="{0D030DFF-F4D0-BC2E-FE73-85DB227C7D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E91678C-A375-926C-7AAC-A016CC645C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A261DF-12B1-1947-B4BB-AA657EE14E54}" type="slidenum">
              <a:rPr lang="en-GB" smtClean="0"/>
              <a:t>‹#›</a:t>
            </a:fld>
            <a:endParaRPr lang="en-GB"/>
          </a:p>
        </p:txBody>
      </p:sp>
    </p:spTree>
    <p:extLst>
      <p:ext uri="{BB962C8B-B14F-4D97-AF65-F5344CB8AC3E}">
        <p14:creationId xmlns:p14="http://schemas.microsoft.com/office/powerpoint/2010/main" val="3599577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5C34F-3F26-B31A-D6C3-F2143235D1D8}"/>
              </a:ext>
            </a:extLst>
          </p:cNvPr>
          <p:cNvSpPr>
            <a:spLocks noGrp="1"/>
          </p:cNvSpPr>
          <p:nvPr>
            <p:ph type="ctrTitle"/>
          </p:nvPr>
        </p:nvSpPr>
        <p:spPr/>
        <p:txBody>
          <a:bodyPr/>
          <a:lstStyle/>
          <a:p>
            <a:r>
              <a:rPr lang="en-GB" dirty="0"/>
              <a:t>N26 Forecasting Project</a:t>
            </a:r>
          </a:p>
        </p:txBody>
      </p:sp>
      <p:sp>
        <p:nvSpPr>
          <p:cNvPr id="3" name="Subtitle 2">
            <a:extLst>
              <a:ext uri="{FF2B5EF4-FFF2-40B4-BE49-F238E27FC236}">
                <a16:creationId xmlns:a16="http://schemas.microsoft.com/office/drawing/2014/main" id="{5D035E87-7085-85AD-2AB1-7A72C9A0AD14}"/>
              </a:ext>
            </a:extLst>
          </p:cNvPr>
          <p:cNvSpPr>
            <a:spLocks noGrp="1"/>
          </p:cNvSpPr>
          <p:nvPr>
            <p:ph type="subTitle" idx="1"/>
          </p:nvPr>
        </p:nvSpPr>
        <p:spPr/>
        <p:txBody>
          <a:bodyPr/>
          <a:lstStyle/>
          <a:p>
            <a:r>
              <a:rPr lang="en-GB" dirty="0"/>
              <a:t>Idreece Khan</a:t>
            </a:r>
          </a:p>
        </p:txBody>
      </p:sp>
      <p:pic>
        <p:nvPicPr>
          <p:cNvPr id="1026" name="Picture 2" descr="N26 App Icon">
            <a:extLst>
              <a:ext uri="{FF2B5EF4-FFF2-40B4-BE49-F238E27FC236}">
                <a16:creationId xmlns:a16="http://schemas.microsoft.com/office/drawing/2014/main" id="{1457DEFD-3EC1-A2C9-F7DE-BB708D708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3513" y="84083"/>
            <a:ext cx="1122363" cy="1122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079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N26 App Icon">
            <a:extLst>
              <a:ext uri="{FF2B5EF4-FFF2-40B4-BE49-F238E27FC236}">
                <a16:creationId xmlns:a16="http://schemas.microsoft.com/office/drawing/2014/main" id="{A16B1CEE-2E20-C543-AE32-930C5CD92D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3513" y="84083"/>
            <a:ext cx="1122363" cy="112236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BF752714-9517-AA76-2AB3-8893D5BD49B8}"/>
              </a:ext>
            </a:extLst>
          </p:cNvPr>
          <p:cNvPicPr>
            <a:picLocks noChangeAspect="1"/>
          </p:cNvPicPr>
          <p:nvPr/>
        </p:nvPicPr>
        <p:blipFill>
          <a:blip r:embed="rId3"/>
          <a:stretch>
            <a:fillRect/>
          </a:stretch>
        </p:blipFill>
        <p:spPr>
          <a:xfrm>
            <a:off x="488983" y="705678"/>
            <a:ext cx="8505260" cy="5844209"/>
          </a:xfrm>
          <a:prstGeom prst="rect">
            <a:avLst/>
          </a:prstGeom>
        </p:spPr>
      </p:pic>
      <p:sp>
        <p:nvSpPr>
          <p:cNvPr id="3" name="Rectangle 2">
            <a:extLst>
              <a:ext uri="{FF2B5EF4-FFF2-40B4-BE49-F238E27FC236}">
                <a16:creationId xmlns:a16="http://schemas.microsoft.com/office/drawing/2014/main" id="{48E8D8AF-F049-0A5E-F9A7-30C2C04FBF33}"/>
              </a:ext>
            </a:extLst>
          </p:cNvPr>
          <p:cNvSpPr/>
          <p:nvPr/>
        </p:nvSpPr>
        <p:spPr>
          <a:xfrm>
            <a:off x="9481930" y="1720547"/>
            <a:ext cx="2122670" cy="38144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The majority are card payments are ATM withdrawals, so again imbalance. </a:t>
            </a:r>
          </a:p>
          <a:p>
            <a:pPr algn="ctr"/>
            <a:endParaRPr lang="en-GB" dirty="0"/>
          </a:p>
          <a:p>
            <a:pPr algn="ctr"/>
            <a:r>
              <a:rPr lang="en-GB" dirty="0"/>
              <a:t>Before going deciding how to forecast expenditure I want to see how some of the categories evolve over time</a:t>
            </a:r>
          </a:p>
        </p:txBody>
      </p:sp>
    </p:spTree>
    <p:extLst>
      <p:ext uri="{BB962C8B-B14F-4D97-AF65-F5344CB8AC3E}">
        <p14:creationId xmlns:p14="http://schemas.microsoft.com/office/powerpoint/2010/main" val="29058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0A84D4-CBE2-BF21-F25A-9C5E398E38DF}"/>
              </a:ext>
            </a:extLst>
          </p:cNvPr>
          <p:cNvPicPr>
            <a:picLocks noChangeAspect="1"/>
          </p:cNvPicPr>
          <p:nvPr/>
        </p:nvPicPr>
        <p:blipFill>
          <a:blip r:embed="rId2"/>
          <a:stretch>
            <a:fillRect/>
          </a:stretch>
        </p:blipFill>
        <p:spPr>
          <a:xfrm>
            <a:off x="1706701" y="1291727"/>
            <a:ext cx="8778595" cy="2726360"/>
          </a:xfrm>
          <a:prstGeom prst="rect">
            <a:avLst/>
          </a:prstGeom>
        </p:spPr>
      </p:pic>
      <p:pic>
        <p:nvPicPr>
          <p:cNvPr id="6" name="Picture 5">
            <a:extLst>
              <a:ext uri="{FF2B5EF4-FFF2-40B4-BE49-F238E27FC236}">
                <a16:creationId xmlns:a16="http://schemas.microsoft.com/office/drawing/2014/main" id="{4E5E4658-0E0B-471B-832B-0D19CB62FF01}"/>
              </a:ext>
            </a:extLst>
          </p:cNvPr>
          <p:cNvPicPr>
            <a:picLocks noChangeAspect="1"/>
          </p:cNvPicPr>
          <p:nvPr/>
        </p:nvPicPr>
        <p:blipFill>
          <a:blip r:embed="rId3"/>
          <a:stretch>
            <a:fillRect/>
          </a:stretch>
        </p:blipFill>
        <p:spPr>
          <a:xfrm>
            <a:off x="1706702" y="4073196"/>
            <a:ext cx="8778596" cy="2555070"/>
          </a:xfrm>
          <a:prstGeom prst="rect">
            <a:avLst/>
          </a:prstGeom>
        </p:spPr>
      </p:pic>
      <p:pic>
        <p:nvPicPr>
          <p:cNvPr id="4" name="Picture 2" descr="N26 App Icon">
            <a:extLst>
              <a:ext uri="{FF2B5EF4-FFF2-40B4-BE49-F238E27FC236}">
                <a16:creationId xmlns:a16="http://schemas.microsoft.com/office/drawing/2014/main" id="{530EB219-D72E-C9A2-E502-E58EE3F7F7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3513" y="84083"/>
            <a:ext cx="1122363" cy="1122363"/>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a:extLst>
              <a:ext uri="{FF2B5EF4-FFF2-40B4-BE49-F238E27FC236}">
                <a16:creationId xmlns:a16="http://schemas.microsoft.com/office/drawing/2014/main" id="{762535A3-9242-F360-91CC-A8B443CB3DEA}"/>
              </a:ext>
            </a:extLst>
          </p:cNvPr>
          <p:cNvSpPr/>
          <p:nvPr/>
        </p:nvSpPr>
        <p:spPr>
          <a:xfrm>
            <a:off x="1832111" y="272547"/>
            <a:ext cx="8527774" cy="7454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Categories with strong seasonality</a:t>
            </a:r>
          </a:p>
        </p:txBody>
      </p:sp>
    </p:spTree>
    <p:extLst>
      <p:ext uri="{BB962C8B-B14F-4D97-AF65-F5344CB8AC3E}">
        <p14:creationId xmlns:p14="http://schemas.microsoft.com/office/powerpoint/2010/main" val="1701557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N26 App Icon">
            <a:extLst>
              <a:ext uri="{FF2B5EF4-FFF2-40B4-BE49-F238E27FC236}">
                <a16:creationId xmlns:a16="http://schemas.microsoft.com/office/drawing/2014/main" id="{530EB219-D72E-C9A2-E502-E58EE3F7F7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3513" y="84083"/>
            <a:ext cx="1122363" cy="1122363"/>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a:extLst>
              <a:ext uri="{FF2B5EF4-FFF2-40B4-BE49-F238E27FC236}">
                <a16:creationId xmlns:a16="http://schemas.microsoft.com/office/drawing/2014/main" id="{762535A3-9242-F360-91CC-A8B443CB3DEA}"/>
              </a:ext>
            </a:extLst>
          </p:cNvPr>
          <p:cNvSpPr/>
          <p:nvPr/>
        </p:nvSpPr>
        <p:spPr>
          <a:xfrm>
            <a:off x="1832111" y="272547"/>
            <a:ext cx="8527774" cy="7454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Categories with strong seasonality</a:t>
            </a:r>
          </a:p>
        </p:txBody>
      </p:sp>
      <p:pic>
        <p:nvPicPr>
          <p:cNvPr id="2" name="Picture 1">
            <a:extLst>
              <a:ext uri="{FF2B5EF4-FFF2-40B4-BE49-F238E27FC236}">
                <a16:creationId xmlns:a16="http://schemas.microsoft.com/office/drawing/2014/main" id="{D5CB8865-AAF6-9ADF-9DF7-6013F5EA56CC}"/>
              </a:ext>
            </a:extLst>
          </p:cNvPr>
          <p:cNvPicPr>
            <a:picLocks noChangeAspect="1"/>
          </p:cNvPicPr>
          <p:nvPr/>
        </p:nvPicPr>
        <p:blipFill>
          <a:blip r:embed="rId3"/>
          <a:stretch>
            <a:fillRect/>
          </a:stretch>
        </p:blipFill>
        <p:spPr>
          <a:xfrm>
            <a:off x="1706700" y="1206446"/>
            <a:ext cx="8778595" cy="2555070"/>
          </a:xfrm>
          <a:prstGeom prst="rect">
            <a:avLst/>
          </a:prstGeom>
        </p:spPr>
      </p:pic>
      <p:sp>
        <p:nvSpPr>
          <p:cNvPr id="3" name="Rectangle 2">
            <a:extLst>
              <a:ext uri="{FF2B5EF4-FFF2-40B4-BE49-F238E27FC236}">
                <a16:creationId xmlns:a16="http://schemas.microsoft.com/office/drawing/2014/main" id="{259DBCEC-6B21-BE09-90B2-D412DD3CBDD0}"/>
              </a:ext>
            </a:extLst>
          </p:cNvPr>
          <p:cNvSpPr/>
          <p:nvPr/>
        </p:nvSpPr>
        <p:spPr>
          <a:xfrm>
            <a:off x="1099790" y="4383465"/>
            <a:ext cx="9992413" cy="19136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Based on evidence from the data I decided to model income aggregated as a whole with expenditure broken down into direct debits, debit transfers, groceries and everything else</a:t>
            </a:r>
          </a:p>
        </p:txBody>
      </p:sp>
    </p:spTree>
    <p:extLst>
      <p:ext uri="{BB962C8B-B14F-4D97-AF65-F5344CB8AC3E}">
        <p14:creationId xmlns:p14="http://schemas.microsoft.com/office/powerpoint/2010/main" val="2992003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 person holding a phone&#10;&#10;Description automatically generated with low confidence">
            <a:extLst>
              <a:ext uri="{FF2B5EF4-FFF2-40B4-BE49-F238E27FC236}">
                <a16:creationId xmlns:a16="http://schemas.microsoft.com/office/drawing/2014/main" id="{CDAC2C71-E714-47D7-2F1C-1C10897638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428"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2869119-F171-1629-1D7E-8751FB0B7D35}"/>
              </a:ext>
            </a:extLst>
          </p:cNvPr>
          <p:cNvSpPr/>
          <p:nvPr/>
        </p:nvSpPr>
        <p:spPr>
          <a:xfrm>
            <a:off x="3020257" y="4962495"/>
            <a:ext cx="6151485" cy="14948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4000" b="1" dirty="0"/>
              <a:t>Time Series Forecasting</a:t>
            </a:r>
          </a:p>
        </p:txBody>
      </p:sp>
    </p:spTree>
    <p:extLst>
      <p:ext uri="{BB962C8B-B14F-4D97-AF65-F5344CB8AC3E}">
        <p14:creationId xmlns:p14="http://schemas.microsoft.com/office/powerpoint/2010/main" val="4068695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588C-874E-8496-1175-BAB5E629C7CC}"/>
              </a:ext>
            </a:extLst>
          </p:cNvPr>
          <p:cNvSpPr>
            <a:spLocks noGrp="1"/>
          </p:cNvSpPr>
          <p:nvPr>
            <p:ph type="title"/>
          </p:nvPr>
        </p:nvSpPr>
        <p:spPr/>
        <p:txBody>
          <a:bodyPr/>
          <a:lstStyle/>
          <a:p>
            <a:r>
              <a:rPr lang="en-GB" dirty="0"/>
              <a:t>Modelling </a:t>
            </a:r>
            <a:br>
              <a:rPr lang="en-GB" dirty="0"/>
            </a:br>
            <a:r>
              <a:rPr lang="en-GB" sz="1200" b="1" i="1" dirty="0"/>
              <a:t>The charts below show income data but the process was repeated for expenditure with broadly similar results, for full view of all charts see accompanying notebook</a:t>
            </a:r>
          </a:p>
        </p:txBody>
      </p:sp>
      <p:pic>
        <p:nvPicPr>
          <p:cNvPr id="4" name="Picture 2" descr="N26 App Icon">
            <a:extLst>
              <a:ext uri="{FF2B5EF4-FFF2-40B4-BE49-F238E27FC236}">
                <a16:creationId xmlns:a16="http://schemas.microsoft.com/office/drawing/2014/main" id="{C7CC9924-05A8-376E-8815-86C48A971C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3513" y="84083"/>
            <a:ext cx="1122363" cy="112236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5">
            <a:extLst>
              <a:ext uri="{FF2B5EF4-FFF2-40B4-BE49-F238E27FC236}">
                <a16:creationId xmlns:a16="http://schemas.microsoft.com/office/drawing/2014/main" id="{D88273AC-36EB-BB9D-265F-CFA7346F6C38}"/>
              </a:ext>
            </a:extLst>
          </p:cNvPr>
          <p:cNvGraphicFramePr>
            <a:graphicFrameLocks noGrp="1"/>
          </p:cNvGraphicFramePr>
          <p:nvPr>
            <p:extLst>
              <p:ext uri="{D42A27DB-BD31-4B8C-83A1-F6EECF244321}">
                <p14:modId xmlns:p14="http://schemas.microsoft.com/office/powerpoint/2010/main" val="3592890096"/>
              </p:ext>
            </p:extLst>
          </p:nvPr>
        </p:nvGraphicFramePr>
        <p:xfrm>
          <a:off x="536543" y="1922489"/>
          <a:ext cx="4252274" cy="741680"/>
        </p:xfrm>
        <a:graphic>
          <a:graphicData uri="http://schemas.openxmlformats.org/drawingml/2006/table">
            <a:tbl>
              <a:tblPr>
                <a:tableStyleId>{5C22544A-7EE6-4342-B048-85BDC9FD1C3A}</a:tableStyleId>
              </a:tblPr>
              <a:tblGrid>
                <a:gridCol w="3356728">
                  <a:extLst>
                    <a:ext uri="{9D8B030D-6E8A-4147-A177-3AD203B41FA5}">
                      <a16:colId xmlns:a16="http://schemas.microsoft.com/office/drawing/2014/main" val="3501180630"/>
                    </a:ext>
                  </a:extLst>
                </a:gridCol>
                <a:gridCol w="895546">
                  <a:extLst>
                    <a:ext uri="{9D8B030D-6E8A-4147-A177-3AD203B41FA5}">
                      <a16:colId xmlns:a16="http://schemas.microsoft.com/office/drawing/2014/main" val="2745302287"/>
                    </a:ext>
                  </a:extLst>
                </a:gridCol>
              </a:tblGrid>
              <a:tr h="370840">
                <a:tc>
                  <a:txBody>
                    <a:bodyPr/>
                    <a:lstStyle/>
                    <a:p>
                      <a:r>
                        <a:rPr lang="en-GB" dirty="0"/>
                        <a:t>Augmented Dicky Fuller</a:t>
                      </a:r>
                    </a:p>
                  </a:txBody>
                  <a:tcPr/>
                </a:tc>
                <a:tc>
                  <a:txBody>
                    <a:bodyPr/>
                    <a:lstStyle/>
                    <a:p>
                      <a:r>
                        <a:rPr lang="en-GB" dirty="0">
                          <a:solidFill>
                            <a:srgbClr val="0070C0"/>
                          </a:solidFill>
                        </a:rPr>
                        <a:t>-3.91</a:t>
                      </a:r>
                    </a:p>
                  </a:txBody>
                  <a:tcPr/>
                </a:tc>
                <a:extLst>
                  <a:ext uri="{0D108BD9-81ED-4DB2-BD59-A6C34878D82A}">
                    <a16:rowId xmlns:a16="http://schemas.microsoft.com/office/drawing/2014/main" val="1877335327"/>
                  </a:ext>
                </a:extLst>
              </a:tr>
              <a:tr h="370840">
                <a:tc>
                  <a:txBody>
                    <a:bodyPr/>
                    <a:lstStyle/>
                    <a:p>
                      <a:r>
                        <a:rPr lang="en-GB" dirty="0"/>
                        <a:t>P-Value (95% confidence interval)</a:t>
                      </a:r>
                    </a:p>
                  </a:txBody>
                  <a:tcPr/>
                </a:tc>
                <a:tc>
                  <a:txBody>
                    <a:bodyPr/>
                    <a:lstStyle/>
                    <a:p>
                      <a:r>
                        <a:rPr lang="en-GB" dirty="0">
                          <a:solidFill>
                            <a:srgbClr val="0070C0"/>
                          </a:solidFill>
                        </a:rPr>
                        <a:t>0.002</a:t>
                      </a:r>
                    </a:p>
                  </a:txBody>
                  <a:tcPr/>
                </a:tc>
                <a:extLst>
                  <a:ext uri="{0D108BD9-81ED-4DB2-BD59-A6C34878D82A}">
                    <a16:rowId xmlns:a16="http://schemas.microsoft.com/office/drawing/2014/main" val="3592157028"/>
                  </a:ext>
                </a:extLst>
              </a:tr>
            </a:tbl>
          </a:graphicData>
        </a:graphic>
      </p:graphicFrame>
      <p:pic>
        <p:nvPicPr>
          <p:cNvPr id="6" name="Picture 5">
            <a:extLst>
              <a:ext uri="{FF2B5EF4-FFF2-40B4-BE49-F238E27FC236}">
                <a16:creationId xmlns:a16="http://schemas.microsoft.com/office/drawing/2014/main" id="{D08D42F8-EEEE-ECC5-F1BD-4ED33EEC95EB}"/>
              </a:ext>
            </a:extLst>
          </p:cNvPr>
          <p:cNvPicPr>
            <a:picLocks noChangeAspect="1"/>
          </p:cNvPicPr>
          <p:nvPr/>
        </p:nvPicPr>
        <p:blipFill>
          <a:blip r:embed="rId3"/>
          <a:stretch>
            <a:fillRect/>
          </a:stretch>
        </p:blipFill>
        <p:spPr>
          <a:xfrm>
            <a:off x="126124" y="3075514"/>
            <a:ext cx="3966333" cy="3045577"/>
          </a:xfrm>
          <a:prstGeom prst="rect">
            <a:avLst/>
          </a:prstGeom>
        </p:spPr>
      </p:pic>
      <p:pic>
        <p:nvPicPr>
          <p:cNvPr id="7" name="Picture 6">
            <a:extLst>
              <a:ext uri="{FF2B5EF4-FFF2-40B4-BE49-F238E27FC236}">
                <a16:creationId xmlns:a16="http://schemas.microsoft.com/office/drawing/2014/main" id="{B24845E5-31B1-2F27-B5AE-11E0D819CA14}"/>
              </a:ext>
            </a:extLst>
          </p:cNvPr>
          <p:cNvPicPr>
            <a:picLocks noChangeAspect="1"/>
          </p:cNvPicPr>
          <p:nvPr/>
        </p:nvPicPr>
        <p:blipFill>
          <a:blip r:embed="rId4"/>
          <a:stretch>
            <a:fillRect/>
          </a:stretch>
        </p:blipFill>
        <p:spPr>
          <a:xfrm>
            <a:off x="4137393" y="3075514"/>
            <a:ext cx="3966332" cy="3045576"/>
          </a:xfrm>
          <a:prstGeom prst="rect">
            <a:avLst/>
          </a:prstGeom>
        </p:spPr>
      </p:pic>
      <p:pic>
        <p:nvPicPr>
          <p:cNvPr id="8" name="Picture 7">
            <a:extLst>
              <a:ext uri="{FF2B5EF4-FFF2-40B4-BE49-F238E27FC236}">
                <a16:creationId xmlns:a16="http://schemas.microsoft.com/office/drawing/2014/main" id="{8FC10BC1-E725-CE98-02E0-E9CE43D3D91B}"/>
              </a:ext>
            </a:extLst>
          </p:cNvPr>
          <p:cNvPicPr>
            <a:picLocks noChangeAspect="1"/>
          </p:cNvPicPr>
          <p:nvPr/>
        </p:nvPicPr>
        <p:blipFill>
          <a:blip r:embed="rId5"/>
          <a:stretch>
            <a:fillRect/>
          </a:stretch>
        </p:blipFill>
        <p:spPr>
          <a:xfrm>
            <a:off x="8103725" y="3128557"/>
            <a:ext cx="4011268" cy="2992533"/>
          </a:xfrm>
          <a:prstGeom prst="rect">
            <a:avLst/>
          </a:prstGeom>
        </p:spPr>
      </p:pic>
      <p:sp>
        <p:nvSpPr>
          <p:cNvPr id="9" name="Rectangle 8">
            <a:extLst>
              <a:ext uri="{FF2B5EF4-FFF2-40B4-BE49-F238E27FC236}">
                <a16:creationId xmlns:a16="http://schemas.microsoft.com/office/drawing/2014/main" id="{BD84FF99-0F2D-9C9C-04D9-4C4F729DD821}"/>
              </a:ext>
            </a:extLst>
          </p:cNvPr>
          <p:cNvSpPr/>
          <p:nvPr/>
        </p:nvSpPr>
        <p:spPr>
          <a:xfrm>
            <a:off x="5462492" y="1690688"/>
            <a:ext cx="6060049" cy="12160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Dicky fuller unit root test fails to reject null that there is long term trend, ACF, PACF and ETS decomposition support my initial view that there is both monthly and weekly seasonality</a:t>
            </a:r>
          </a:p>
        </p:txBody>
      </p:sp>
    </p:spTree>
    <p:extLst>
      <p:ext uri="{BB962C8B-B14F-4D97-AF65-F5344CB8AC3E}">
        <p14:creationId xmlns:p14="http://schemas.microsoft.com/office/powerpoint/2010/main" val="4203957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3D054-F4DB-0080-FCC1-B6484B582B0A}"/>
              </a:ext>
            </a:extLst>
          </p:cNvPr>
          <p:cNvSpPr>
            <a:spLocks noGrp="1"/>
          </p:cNvSpPr>
          <p:nvPr>
            <p:ph type="title"/>
          </p:nvPr>
        </p:nvSpPr>
        <p:spPr>
          <a:xfrm>
            <a:off x="514444" y="365126"/>
            <a:ext cx="10839356" cy="1058372"/>
          </a:xfrm>
        </p:spPr>
        <p:txBody>
          <a:bodyPr/>
          <a:lstStyle/>
          <a:p>
            <a:r>
              <a:rPr lang="en-GB" dirty="0"/>
              <a:t>Modelling Approach</a:t>
            </a:r>
          </a:p>
        </p:txBody>
      </p:sp>
      <p:pic>
        <p:nvPicPr>
          <p:cNvPr id="4" name="Picture 2" descr="N26 App Icon">
            <a:extLst>
              <a:ext uri="{FF2B5EF4-FFF2-40B4-BE49-F238E27FC236}">
                <a16:creationId xmlns:a16="http://schemas.microsoft.com/office/drawing/2014/main" id="{C7DD898A-8DCD-2116-2A2C-994432661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3513" y="84083"/>
            <a:ext cx="1122363" cy="11223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038D5E9-9506-CCF8-85CC-C9FD99B7714F}"/>
              </a:ext>
            </a:extLst>
          </p:cNvPr>
          <p:cNvSpPr/>
          <p:nvPr/>
        </p:nvSpPr>
        <p:spPr>
          <a:xfrm>
            <a:off x="542672" y="2519961"/>
            <a:ext cx="11106655" cy="9238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t>Used the </a:t>
            </a:r>
            <a:r>
              <a:rPr lang="en-GB" b="1" dirty="0" err="1"/>
              <a:t>pmdarima</a:t>
            </a:r>
            <a:r>
              <a:rPr lang="en-GB" b="1" dirty="0"/>
              <a:t> package to help me select the best time series model form</a:t>
            </a:r>
          </a:p>
        </p:txBody>
      </p:sp>
      <p:sp>
        <p:nvSpPr>
          <p:cNvPr id="7" name="Rectangle 6">
            <a:extLst>
              <a:ext uri="{FF2B5EF4-FFF2-40B4-BE49-F238E27FC236}">
                <a16:creationId xmlns:a16="http://schemas.microsoft.com/office/drawing/2014/main" id="{D4CE90D7-3BCC-3AE0-E860-E5AF043E858D}"/>
              </a:ext>
            </a:extLst>
          </p:cNvPr>
          <p:cNvSpPr/>
          <p:nvPr/>
        </p:nvSpPr>
        <p:spPr>
          <a:xfrm>
            <a:off x="516067" y="3530106"/>
            <a:ext cx="11133260" cy="9238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Added exogenous X variables to help account for monthly spikes for income, direct debits and debit transfers</a:t>
            </a:r>
          </a:p>
        </p:txBody>
      </p:sp>
      <p:sp>
        <p:nvSpPr>
          <p:cNvPr id="9" name="Rectangle 8">
            <a:extLst>
              <a:ext uri="{FF2B5EF4-FFF2-40B4-BE49-F238E27FC236}">
                <a16:creationId xmlns:a16="http://schemas.microsoft.com/office/drawing/2014/main" id="{9CE34743-5A7E-4594-9973-9AD2ED23C79F}"/>
              </a:ext>
            </a:extLst>
          </p:cNvPr>
          <p:cNvSpPr/>
          <p:nvPr/>
        </p:nvSpPr>
        <p:spPr>
          <a:xfrm>
            <a:off x="529370" y="4540251"/>
            <a:ext cx="11133260" cy="9238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dirty="0">
                <a:solidFill>
                  <a:schemeClr val="tx1"/>
                </a:solidFill>
              </a:rPr>
              <a:t>In some cases I manually adjusted the model selected from the auto </a:t>
            </a:r>
            <a:r>
              <a:rPr lang="en-GB" b="1" dirty="0" err="1">
                <a:solidFill>
                  <a:schemeClr val="tx1"/>
                </a:solidFill>
              </a:rPr>
              <a:t>arima</a:t>
            </a:r>
            <a:r>
              <a:rPr lang="en-GB" b="1" dirty="0">
                <a:solidFill>
                  <a:schemeClr val="tx1"/>
                </a:solidFill>
              </a:rPr>
              <a:t> function in </a:t>
            </a:r>
            <a:r>
              <a:rPr lang="en-GB" b="1" dirty="0" err="1">
                <a:solidFill>
                  <a:schemeClr val="tx1"/>
                </a:solidFill>
              </a:rPr>
              <a:t>pmdarima</a:t>
            </a:r>
            <a:r>
              <a:rPr lang="en-GB" b="1" dirty="0">
                <a:solidFill>
                  <a:schemeClr val="tx1"/>
                </a:solidFill>
              </a:rPr>
              <a:t> adding a 1 to the capital P seasonal parameter. In all cases I believe this improved the model</a:t>
            </a:r>
          </a:p>
        </p:txBody>
      </p:sp>
      <p:sp>
        <p:nvSpPr>
          <p:cNvPr id="10" name="Rectangle 9">
            <a:extLst>
              <a:ext uri="{FF2B5EF4-FFF2-40B4-BE49-F238E27FC236}">
                <a16:creationId xmlns:a16="http://schemas.microsoft.com/office/drawing/2014/main" id="{CF2D080B-DEE5-BE92-4FBB-DC0F05134DC5}"/>
              </a:ext>
            </a:extLst>
          </p:cNvPr>
          <p:cNvSpPr/>
          <p:nvPr/>
        </p:nvSpPr>
        <p:spPr>
          <a:xfrm>
            <a:off x="529370" y="1509816"/>
            <a:ext cx="11106655" cy="92382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b="1" dirty="0"/>
              <a:t>Classical time series approach with ARIMA models (Not enough data for deep learning)</a:t>
            </a:r>
          </a:p>
        </p:txBody>
      </p:sp>
      <p:sp>
        <p:nvSpPr>
          <p:cNvPr id="12" name="Rectangle 11">
            <a:extLst>
              <a:ext uri="{FF2B5EF4-FFF2-40B4-BE49-F238E27FC236}">
                <a16:creationId xmlns:a16="http://schemas.microsoft.com/office/drawing/2014/main" id="{2D1CF5D8-FB89-936E-63D8-4957DC102367}"/>
              </a:ext>
            </a:extLst>
          </p:cNvPr>
          <p:cNvSpPr/>
          <p:nvPr/>
        </p:nvSpPr>
        <p:spPr>
          <a:xfrm>
            <a:off x="529370" y="5550396"/>
            <a:ext cx="11133260" cy="9238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b="1" dirty="0">
                <a:solidFill>
                  <a:schemeClr val="bg1"/>
                </a:solidFill>
              </a:rPr>
              <a:t>For training data was split into test train sample with July used as test data, also computed RMSE and MAE in conjunction with model output</a:t>
            </a:r>
          </a:p>
        </p:txBody>
      </p:sp>
    </p:spTree>
    <p:extLst>
      <p:ext uri="{BB962C8B-B14F-4D97-AF65-F5344CB8AC3E}">
        <p14:creationId xmlns:p14="http://schemas.microsoft.com/office/powerpoint/2010/main" val="119426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8C67-8CA3-1C9E-275B-2ADDF28B1515}"/>
              </a:ext>
            </a:extLst>
          </p:cNvPr>
          <p:cNvSpPr>
            <a:spLocks noGrp="1"/>
          </p:cNvSpPr>
          <p:nvPr>
            <p:ph type="title"/>
          </p:nvPr>
        </p:nvSpPr>
        <p:spPr/>
        <p:txBody>
          <a:bodyPr/>
          <a:lstStyle/>
          <a:p>
            <a:r>
              <a:rPr lang="en-GB" dirty="0"/>
              <a:t>Forecast - Income</a:t>
            </a:r>
          </a:p>
        </p:txBody>
      </p:sp>
      <p:pic>
        <p:nvPicPr>
          <p:cNvPr id="4" name="Picture 2" descr="N26 App Icon">
            <a:extLst>
              <a:ext uri="{FF2B5EF4-FFF2-40B4-BE49-F238E27FC236}">
                <a16:creationId xmlns:a16="http://schemas.microsoft.com/office/drawing/2014/main" id="{2186927C-BFB3-3E4F-BCAB-C3D72A774D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3513" y="84083"/>
            <a:ext cx="1122363" cy="11223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2C9758F-DDA5-D995-9C09-68FB233EFE4F}"/>
              </a:ext>
            </a:extLst>
          </p:cNvPr>
          <p:cNvPicPr>
            <a:picLocks noChangeAspect="1"/>
          </p:cNvPicPr>
          <p:nvPr/>
        </p:nvPicPr>
        <p:blipFill>
          <a:blip r:embed="rId3"/>
          <a:stretch>
            <a:fillRect/>
          </a:stretch>
        </p:blipFill>
        <p:spPr>
          <a:xfrm>
            <a:off x="459087" y="1837037"/>
            <a:ext cx="11273825" cy="3478675"/>
          </a:xfrm>
          <a:prstGeom prst="rect">
            <a:avLst/>
          </a:prstGeom>
        </p:spPr>
      </p:pic>
      <p:sp>
        <p:nvSpPr>
          <p:cNvPr id="7" name="Oval 6">
            <a:extLst>
              <a:ext uri="{FF2B5EF4-FFF2-40B4-BE49-F238E27FC236}">
                <a16:creationId xmlns:a16="http://schemas.microsoft.com/office/drawing/2014/main" id="{0C59168B-3A48-2944-E1A9-E5E65F792F8C}"/>
              </a:ext>
            </a:extLst>
          </p:cNvPr>
          <p:cNvSpPr/>
          <p:nvPr/>
        </p:nvSpPr>
        <p:spPr>
          <a:xfrm>
            <a:off x="2334701" y="5825761"/>
            <a:ext cx="603315" cy="575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8" name="Oval 7">
            <a:extLst>
              <a:ext uri="{FF2B5EF4-FFF2-40B4-BE49-F238E27FC236}">
                <a16:creationId xmlns:a16="http://schemas.microsoft.com/office/drawing/2014/main" id="{267FF82E-E51C-8B3D-8BA8-98F856449523}"/>
              </a:ext>
            </a:extLst>
          </p:cNvPr>
          <p:cNvSpPr/>
          <p:nvPr/>
        </p:nvSpPr>
        <p:spPr>
          <a:xfrm>
            <a:off x="4064521" y="5825762"/>
            <a:ext cx="603315" cy="5750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2</a:t>
            </a:r>
          </a:p>
        </p:txBody>
      </p:sp>
      <p:sp>
        <p:nvSpPr>
          <p:cNvPr id="9" name="Oval 8">
            <a:extLst>
              <a:ext uri="{FF2B5EF4-FFF2-40B4-BE49-F238E27FC236}">
                <a16:creationId xmlns:a16="http://schemas.microsoft.com/office/drawing/2014/main" id="{7D58ECAD-1B60-D625-23B2-0E0A531FCAC3}"/>
              </a:ext>
            </a:extLst>
          </p:cNvPr>
          <p:cNvSpPr/>
          <p:nvPr/>
        </p:nvSpPr>
        <p:spPr>
          <a:xfrm>
            <a:off x="5794341" y="5825763"/>
            <a:ext cx="603315" cy="5750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3</a:t>
            </a:r>
          </a:p>
        </p:txBody>
      </p:sp>
      <p:sp>
        <p:nvSpPr>
          <p:cNvPr id="10" name="Oval 9">
            <a:extLst>
              <a:ext uri="{FF2B5EF4-FFF2-40B4-BE49-F238E27FC236}">
                <a16:creationId xmlns:a16="http://schemas.microsoft.com/office/drawing/2014/main" id="{1B4D4E30-1B40-C0D8-7E76-9941A9E09813}"/>
              </a:ext>
            </a:extLst>
          </p:cNvPr>
          <p:cNvSpPr/>
          <p:nvPr/>
        </p:nvSpPr>
        <p:spPr>
          <a:xfrm>
            <a:off x="7524161" y="5825763"/>
            <a:ext cx="603315" cy="5750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4</a:t>
            </a:r>
          </a:p>
        </p:txBody>
      </p:sp>
      <p:sp>
        <p:nvSpPr>
          <p:cNvPr id="11" name="Oval 10">
            <a:extLst>
              <a:ext uri="{FF2B5EF4-FFF2-40B4-BE49-F238E27FC236}">
                <a16:creationId xmlns:a16="http://schemas.microsoft.com/office/drawing/2014/main" id="{3294C023-BA93-95B9-5D18-577DF351CCCC}"/>
              </a:ext>
            </a:extLst>
          </p:cNvPr>
          <p:cNvSpPr/>
          <p:nvPr/>
        </p:nvSpPr>
        <p:spPr>
          <a:xfrm>
            <a:off x="9253981" y="5825762"/>
            <a:ext cx="603315" cy="5750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5</a:t>
            </a:r>
          </a:p>
        </p:txBody>
      </p:sp>
    </p:spTree>
    <p:extLst>
      <p:ext uri="{BB962C8B-B14F-4D97-AF65-F5344CB8AC3E}">
        <p14:creationId xmlns:p14="http://schemas.microsoft.com/office/powerpoint/2010/main" val="644013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8C67-8CA3-1C9E-275B-2ADDF28B1515}"/>
              </a:ext>
            </a:extLst>
          </p:cNvPr>
          <p:cNvSpPr>
            <a:spLocks noGrp="1"/>
          </p:cNvSpPr>
          <p:nvPr>
            <p:ph type="title"/>
          </p:nvPr>
        </p:nvSpPr>
        <p:spPr/>
        <p:txBody>
          <a:bodyPr/>
          <a:lstStyle/>
          <a:p>
            <a:r>
              <a:rPr lang="en-GB" dirty="0"/>
              <a:t>Forecast – Expenditure Direct Debits</a:t>
            </a:r>
          </a:p>
        </p:txBody>
      </p:sp>
      <p:pic>
        <p:nvPicPr>
          <p:cNvPr id="4" name="Picture 2" descr="N26 App Icon">
            <a:extLst>
              <a:ext uri="{FF2B5EF4-FFF2-40B4-BE49-F238E27FC236}">
                <a16:creationId xmlns:a16="http://schemas.microsoft.com/office/drawing/2014/main" id="{2186927C-BFB3-3E4F-BCAB-C3D72A774D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3513" y="84083"/>
            <a:ext cx="1122363" cy="11223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2C9758F-DDA5-D995-9C09-68FB233EFE4F}"/>
              </a:ext>
            </a:extLst>
          </p:cNvPr>
          <p:cNvPicPr>
            <a:picLocks noChangeAspect="1"/>
          </p:cNvPicPr>
          <p:nvPr/>
        </p:nvPicPr>
        <p:blipFill>
          <a:blip r:embed="rId3"/>
          <a:stretch>
            <a:fillRect/>
          </a:stretch>
        </p:blipFill>
        <p:spPr>
          <a:xfrm>
            <a:off x="459087" y="1837037"/>
            <a:ext cx="11273825" cy="3478675"/>
          </a:xfrm>
          <a:prstGeom prst="rect">
            <a:avLst/>
          </a:prstGeom>
        </p:spPr>
      </p:pic>
      <p:sp>
        <p:nvSpPr>
          <p:cNvPr id="7" name="Oval 6">
            <a:extLst>
              <a:ext uri="{FF2B5EF4-FFF2-40B4-BE49-F238E27FC236}">
                <a16:creationId xmlns:a16="http://schemas.microsoft.com/office/drawing/2014/main" id="{0C59168B-3A48-2944-E1A9-E5E65F792F8C}"/>
              </a:ext>
            </a:extLst>
          </p:cNvPr>
          <p:cNvSpPr/>
          <p:nvPr/>
        </p:nvSpPr>
        <p:spPr>
          <a:xfrm>
            <a:off x="2334701" y="5825761"/>
            <a:ext cx="603315" cy="5750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a:t>
            </a:r>
          </a:p>
        </p:txBody>
      </p:sp>
      <p:sp>
        <p:nvSpPr>
          <p:cNvPr id="8" name="Oval 7">
            <a:extLst>
              <a:ext uri="{FF2B5EF4-FFF2-40B4-BE49-F238E27FC236}">
                <a16:creationId xmlns:a16="http://schemas.microsoft.com/office/drawing/2014/main" id="{267FF82E-E51C-8B3D-8BA8-98F856449523}"/>
              </a:ext>
            </a:extLst>
          </p:cNvPr>
          <p:cNvSpPr/>
          <p:nvPr/>
        </p:nvSpPr>
        <p:spPr>
          <a:xfrm>
            <a:off x="4064521" y="5825762"/>
            <a:ext cx="603315" cy="575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9" name="Oval 8">
            <a:extLst>
              <a:ext uri="{FF2B5EF4-FFF2-40B4-BE49-F238E27FC236}">
                <a16:creationId xmlns:a16="http://schemas.microsoft.com/office/drawing/2014/main" id="{7D58ECAD-1B60-D625-23B2-0E0A531FCAC3}"/>
              </a:ext>
            </a:extLst>
          </p:cNvPr>
          <p:cNvSpPr/>
          <p:nvPr/>
        </p:nvSpPr>
        <p:spPr>
          <a:xfrm>
            <a:off x="5794341" y="5825763"/>
            <a:ext cx="603315" cy="5750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3</a:t>
            </a:r>
          </a:p>
        </p:txBody>
      </p:sp>
      <p:sp>
        <p:nvSpPr>
          <p:cNvPr id="10" name="Oval 9">
            <a:extLst>
              <a:ext uri="{FF2B5EF4-FFF2-40B4-BE49-F238E27FC236}">
                <a16:creationId xmlns:a16="http://schemas.microsoft.com/office/drawing/2014/main" id="{1B4D4E30-1B40-C0D8-7E76-9941A9E09813}"/>
              </a:ext>
            </a:extLst>
          </p:cNvPr>
          <p:cNvSpPr/>
          <p:nvPr/>
        </p:nvSpPr>
        <p:spPr>
          <a:xfrm>
            <a:off x="7524161" y="5825763"/>
            <a:ext cx="603315" cy="5750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4</a:t>
            </a:r>
          </a:p>
        </p:txBody>
      </p:sp>
      <p:sp>
        <p:nvSpPr>
          <p:cNvPr id="11" name="Oval 10">
            <a:extLst>
              <a:ext uri="{FF2B5EF4-FFF2-40B4-BE49-F238E27FC236}">
                <a16:creationId xmlns:a16="http://schemas.microsoft.com/office/drawing/2014/main" id="{3294C023-BA93-95B9-5D18-577DF351CCCC}"/>
              </a:ext>
            </a:extLst>
          </p:cNvPr>
          <p:cNvSpPr/>
          <p:nvPr/>
        </p:nvSpPr>
        <p:spPr>
          <a:xfrm>
            <a:off x="9253981" y="5825762"/>
            <a:ext cx="603315" cy="5750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5</a:t>
            </a:r>
          </a:p>
        </p:txBody>
      </p:sp>
      <p:pic>
        <p:nvPicPr>
          <p:cNvPr id="6" name="Picture 5">
            <a:extLst>
              <a:ext uri="{FF2B5EF4-FFF2-40B4-BE49-F238E27FC236}">
                <a16:creationId xmlns:a16="http://schemas.microsoft.com/office/drawing/2014/main" id="{6E960E50-AE81-3978-0B00-6E39F51B17E6}"/>
              </a:ext>
            </a:extLst>
          </p:cNvPr>
          <p:cNvPicPr>
            <a:picLocks noChangeAspect="1"/>
          </p:cNvPicPr>
          <p:nvPr/>
        </p:nvPicPr>
        <p:blipFill>
          <a:blip r:embed="rId4"/>
          <a:stretch>
            <a:fillRect/>
          </a:stretch>
        </p:blipFill>
        <p:spPr>
          <a:xfrm>
            <a:off x="531944" y="1803621"/>
            <a:ext cx="11200968" cy="3478674"/>
          </a:xfrm>
          <a:prstGeom prst="rect">
            <a:avLst/>
          </a:prstGeom>
        </p:spPr>
      </p:pic>
    </p:spTree>
    <p:extLst>
      <p:ext uri="{BB962C8B-B14F-4D97-AF65-F5344CB8AC3E}">
        <p14:creationId xmlns:p14="http://schemas.microsoft.com/office/powerpoint/2010/main" val="1873541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8C67-8CA3-1C9E-275B-2ADDF28B1515}"/>
              </a:ext>
            </a:extLst>
          </p:cNvPr>
          <p:cNvSpPr>
            <a:spLocks noGrp="1"/>
          </p:cNvSpPr>
          <p:nvPr>
            <p:ph type="title"/>
          </p:nvPr>
        </p:nvSpPr>
        <p:spPr/>
        <p:txBody>
          <a:bodyPr/>
          <a:lstStyle/>
          <a:p>
            <a:r>
              <a:rPr lang="en-GB" dirty="0"/>
              <a:t>Forecast – Expenditure Debit Transfers</a:t>
            </a:r>
          </a:p>
        </p:txBody>
      </p:sp>
      <p:pic>
        <p:nvPicPr>
          <p:cNvPr id="4" name="Picture 2" descr="N26 App Icon">
            <a:extLst>
              <a:ext uri="{FF2B5EF4-FFF2-40B4-BE49-F238E27FC236}">
                <a16:creationId xmlns:a16="http://schemas.microsoft.com/office/drawing/2014/main" id="{2186927C-BFB3-3E4F-BCAB-C3D72A774D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3513" y="84083"/>
            <a:ext cx="1122363" cy="1122363"/>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0C59168B-3A48-2944-E1A9-E5E65F792F8C}"/>
              </a:ext>
            </a:extLst>
          </p:cNvPr>
          <p:cNvSpPr/>
          <p:nvPr/>
        </p:nvSpPr>
        <p:spPr>
          <a:xfrm>
            <a:off x="2334701" y="5825761"/>
            <a:ext cx="603315" cy="5750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a:t>
            </a:r>
          </a:p>
        </p:txBody>
      </p:sp>
      <p:sp>
        <p:nvSpPr>
          <p:cNvPr id="8" name="Oval 7">
            <a:extLst>
              <a:ext uri="{FF2B5EF4-FFF2-40B4-BE49-F238E27FC236}">
                <a16:creationId xmlns:a16="http://schemas.microsoft.com/office/drawing/2014/main" id="{267FF82E-E51C-8B3D-8BA8-98F856449523}"/>
              </a:ext>
            </a:extLst>
          </p:cNvPr>
          <p:cNvSpPr/>
          <p:nvPr/>
        </p:nvSpPr>
        <p:spPr>
          <a:xfrm>
            <a:off x="4064521" y="5825762"/>
            <a:ext cx="603315" cy="5750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2</a:t>
            </a:r>
          </a:p>
        </p:txBody>
      </p:sp>
      <p:sp>
        <p:nvSpPr>
          <p:cNvPr id="9" name="Oval 8">
            <a:extLst>
              <a:ext uri="{FF2B5EF4-FFF2-40B4-BE49-F238E27FC236}">
                <a16:creationId xmlns:a16="http://schemas.microsoft.com/office/drawing/2014/main" id="{7D58ECAD-1B60-D625-23B2-0E0A531FCAC3}"/>
              </a:ext>
            </a:extLst>
          </p:cNvPr>
          <p:cNvSpPr/>
          <p:nvPr/>
        </p:nvSpPr>
        <p:spPr>
          <a:xfrm>
            <a:off x="5794341" y="5825763"/>
            <a:ext cx="603315" cy="575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10" name="Oval 9">
            <a:extLst>
              <a:ext uri="{FF2B5EF4-FFF2-40B4-BE49-F238E27FC236}">
                <a16:creationId xmlns:a16="http://schemas.microsoft.com/office/drawing/2014/main" id="{1B4D4E30-1B40-C0D8-7E76-9941A9E09813}"/>
              </a:ext>
            </a:extLst>
          </p:cNvPr>
          <p:cNvSpPr/>
          <p:nvPr/>
        </p:nvSpPr>
        <p:spPr>
          <a:xfrm>
            <a:off x="7524161" y="5825763"/>
            <a:ext cx="603315" cy="5750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4</a:t>
            </a:r>
          </a:p>
        </p:txBody>
      </p:sp>
      <p:sp>
        <p:nvSpPr>
          <p:cNvPr id="11" name="Oval 10">
            <a:extLst>
              <a:ext uri="{FF2B5EF4-FFF2-40B4-BE49-F238E27FC236}">
                <a16:creationId xmlns:a16="http://schemas.microsoft.com/office/drawing/2014/main" id="{3294C023-BA93-95B9-5D18-577DF351CCCC}"/>
              </a:ext>
            </a:extLst>
          </p:cNvPr>
          <p:cNvSpPr/>
          <p:nvPr/>
        </p:nvSpPr>
        <p:spPr>
          <a:xfrm>
            <a:off x="9253981" y="5825762"/>
            <a:ext cx="603315" cy="5750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5</a:t>
            </a:r>
          </a:p>
        </p:txBody>
      </p:sp>
      <p:pic>
        <p:nvPicPr>
          <p:cNvPr id="3" name="Picture 2">
            <a:extLst>
              <a:ext uri="{FF2B5EF4-FFF2-40B4-BE49-F238E27FC236}">
                <a16:creationId xmlns:a16="http://schemas.microsoft.com/office/drawing/2014/main" id="{8715B8A7-FD3B-157F-11E9-24382CEF3BB3}"/>
              </a:ext>
            </a:extLst>
          </p:cNvPr>
          <p:cNvPicPr>
            <a:picLocks noChangeAspect="1"/>
          </p:cNvPicPr>
          <p:nvPr/>
        </p:nvPicPr>
        <p:blipFill>
          <a:blip r:embed="rId3"/>
          <a:stretch>
            <a:fillRect/>
          </a:stretch>
        </p:blipFill>
        <p:spPr>
          <a:xfrm>
            <a:off x="502440" y="1885336"/>
            <a:ext cx="11187120" cy="3456183"/>
          </a:xfrm>
          <a:prstGeom prst="rect">
            <a:avLst/>
          </a:prstGeom>
        </p:spPr>
      </p:pic>
    </p:spTree>
    <p:extLst>
      <p:ext uri="{BB962C8B-B14F-4D97-AF65-F5344CB8AC3E}">
        <p14:creationId xmlns:p14="http://schemas.microsoft.com/office/powerpoint/2010/main" val="2656240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8C67-8CA3-1C9E-275B-2ADDF28B1515}"/>
              </a:ext>
            </a:extLst>
          </p:cNvPr>
          <p:cNvSpPr>
            <a:spLocks noGrp="1"/>
          </p:cNvSpPr>
          <p:nvPr>
            <p:ph type="title"/>
          </p:nvPr>
        </p:nvSpPr>
        <p:spPr/>
        <p:txBody>
          <a:bodyPr/>
          <a:lstStyle/>
          <a:p>
            <a:r>
              <a:rPr lang="en-GB" dirty="0"/>
              <a:t>Forecast – Expenditure Groceries</a:t>
            </a:r>
          </a:p>
        </p:txBody>
      </p:sp>
      <p:pic>
        <p:nvPicPr>
          <p:cNvPr id="4" name="Picture 2" descr="N26 App Icon">
            <a:extLst>
              <a:ext uri="{FF2B5EF4-FFF2-40B4-BE49-F238E27FC236}">
                <a16:creationId xmlns:a16="http://schemas.microsoft.com/office/drawing/2014/main" id="{2186927C-BFB3-3E4F-BCAB-C3D72A774D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3513" y="84083"/>
            <a:ext cx="1122363" cy="1122363"/>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0C59168B-3A48-2944-E1A9-E5E65F792F8C}"/>
              </a:ext>
            </a:extLst>
          </p:cNvPr>
          <p:cNvSpPr/>
          <p:nvPr/>
        </p:nvSpPr>
        <p:spPr>
          <a:xfrm>
            <a:off x="2334701" y="5825761"/>
            <a:ext cx="603315" cy="5750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a:t>
            </a:r>
          </a:p>
        </p:txBody>
      </p:sp>
      <p:sp>
        <p:nvSpPr>
          <p:cNvPr id="8" name="Oval 7">
            <a:extLst>
              <a:ext uri="{FF2B5EF4-FFF2-40B4-BE49-F238E27FC236}">
                <a16:creationId xmlns:a16="http://schemas.microsoft.com/office/drawing/2014/main" id="{267FF82E-E51C-8B3D-8BA8-98F856449523}"/>
              </a:ext>
            </a:extLst>
          </p:cNvPr>
          <p:cNvSpPr/>
          <p:nvPr/>
        </p:nvSpPr>
        <p:spPr>
          <a:xfrm>
            <a:off x="4064521" y="5825762"/>
            <a:ext cx="603315" cy="5750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2</a:t>
            </a:r>
          </a:p>
        </p:txBody>
      </p:sp>
      <p:sp>
        <p:nvSpPr>
          <p:cNvPr id="9" name="Oval 8">
            <a:extLst>
              <a:ext uri="{FF2B5EF4-FFF2-40B4-BE49-F238E27FC236}">
                <a16:creationId xmlns:a16="http://schemas.microsoft.com/office/drawing/2014/main" id="{7D58ECAD-1B60-D625-23B2-0E0A531FCAC3}"/>
              </a:ext>
            </a:extLst>
          </p:cNvPr>
          <p:cNvSpPr/>
          <p:nvPr/>
        </p:nvSpPr>
        <p:spPr>
          <a:xfrm>
            <a:off x="5794341" y="5825763"/>
            <a:ext cx="603315" cy="5750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3</a:t>
            </a:r>
          </a:p>
        </p:txBody>
      </p:sp>
      <p:sp>
        <p:nvSpPr>
          <p:cNvPr id="10" name="Oval 9">
            <a:extLst>
              <a:ext uri="{FF2B5EF4-FFF2-40B4-BE49-F238E27FC236}">
                <a16:creationId xmlns:a16="http://schemas.microsoft.com/office/drawing/2014/main" id="{1B4D4E30-1B40-C0D8-7E76-9941A9E09813}"/>
              </a:ext>
            </a:extLst>
          </p:cNvPr>
          <p:cNvSpPr/>
          <p:nvPr/>
        </p:nvSpPr>
        <p:spPr>
          <a:xfrm>
            <a:off x="7524161" y="5825763"/>
            <a:ext cx="603315" cy="575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11" name="Oval 10">
            <a:extLst>
              <a:ext uri="{FF2B5EF4-FFF2-40B4-BE49-F238E27FC236}">
                <a16:creationId xmlns:a16="http://schemas.microsoft.com/office/drawing/2014/main" id="{3294C023-BA93-95B9-5D18-577DF351CCCC}"/>
              </a:ext>
            </a:extLst>
          </p:cNvPr>
          <p:cNvSpPr/>
          <p:nvPr/>
        </p:nvSpPr>
        <p:spPr>
          <a:xfrm>
            <a:off x="9253981" y="5825762"/>
            <a:ext cx="603315" cy="5750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5</a:t>
            </a:r>
          </a:p>
        </p:txBody>
      </p:sp>
      <p:pic>
        <p:nvPicPr>
          <p:cNvPr id="5" name="Picture 4">
            <a:extLst>
              <a:ext uri="{FF2B5EF4-FFF2-40B4-BE49-F238E27FC236}">
                <a16:creationId xmlns:a16="http://schemas.microsoft.com/office/drawing/2014/main" id="{69D3700F-09A1-2CCF-A620-6E7435A34FE4}"/>
              </a:ext>
            </a:extLst>
          </p:cNvPr>
          <p:cNvPicPr>
            <a:picLocks noChangeAspect="1"/>
          </p:cNvPicPr>
          <p:nvPr/>
        </p:nvPicPr>
        <p:blipFill>
          <a:blip r:embed="rId3"/>
          <a:stretch>
            <a:fillRect/>
          </a:stretch>
        </p:blipFill>
        <p:spPr>
          <a:xfrm>
            <a:off x="441217" y="1847507"/>
            <a:ext cx="11309566" cy="3494012"/>
          </a:xfrm>
          <a:prstGeom prst="rect">
            <a:avLst/>
          </a:prstGeom>
        </p:spPr>
      </p:pic>
    </p:spTree>
    <p:extLst>
      <p:ext uri="{BB962C8B-B14F-4D97-AF65-F5344CB8AC3E}">
        <p14:creationId xmlns:p14="http://schemas.microsoft.com/office/powerpoint/2010/main" val="1992018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C9D51D7E-B88D-C0E2-DF5D-761775B21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a:extLst>
              <a:ext uri="{FF2B5EF4-FFF2-40B4-BE49-F238E27FC236}">
                <a16:creationId xmlns:a16="http://schemas.microsoft.com/office/drawing/2014/main" id="{479182C0-7443-A119-F45D-0809F339227F}"/>
              </a:ext>
            </a:extLst>
          </p:cNvPr>
          <p:cNvSpPr/>
          <p:nvPr/>
        </p:nvSpPr>
        <p:spPr>
          <a:xfrm>
            <a:off x="2795751" y="1820917"/>
            <a:ext cx="6600497" cy="3216166"/>
          </a:xfrm>
          <a:prstGeom prst="roundRect">
            <a:avLst/>
          </a:pr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The task was to produce a forecast of income an expenditure for a sample of 10k customers. I was given data for February – July 2016 and asked to produce my forecast for August</a:t>
            </a:r>
          </a:p>
        </p:txBody>
      </p:sp>
    </p:spTree>
    <p:extLst>
      <p:ext uri="{BB962C8B-B14F-4D97-AF65-F5344CB8AC3E}">
        <p14:creationId xmlns:p14="http://schemas.microsoft.com/office/powerpoint/2010/main" val="479847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8C67-8CA3-1C9E-275B-2ADDF28B1515}"/>
              </a:ext>
            </a:extLst>
          </p:cNvPr>
          <p:cNvSpPr>
            <a:spLocks noGrp="1"/>
          </p:cNvSpPr>
          <p:nvPr>
            <p:ph type="title"/>
          </p:nvPr>
        </p:nvSpPr>
        <p:spPr/>
        <p:txBody>
          <a:bodyPr/>
          <a:lstStyle/>
          <a:p>
            <a:r>
              <a:rPr lang="en-GB" dirty="0"/>
              <a:t>Forecast – Expenditure Everything Else</a:t>
            </a:r>
          </a:p>
        </p:txBody>
      </p:sp>
      <p:pic>
        <p:nvPicPr>
          <p:cNvPr id="4" name="Picture 2" descr="N26 App Icon">
            <a:extLst>
              <a:ext uri="{FF2B5EF4-FFF2-40B4-BE49-F238E27FC236}">
                <a16:creationId xmlns:a16="http://schemas.microsoft.com/office/drawing/2014/main" id="{2186927C-BFB3-3E4F-BCAB-C3D72A774D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3513" y="84083"/>
            <a:ext cx="1122363" cy="1122363"/>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0C59168B-3A48-2944-E1A9-E5E65F792F8C}"/>
              </a:ext>
            </a:extLst>
          </p:cNvPr>
          <p:cNvSpPr/>
          <p:nvPr/>
        </p:nvSpPr>
        <p:spPr>
          <a:xfrm>
            <a:off x="2334701" y="5825761"/>
            <a:ext cx="603315" cy="5750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1</a:t>
            </a:r>
          </a:p>
        </p:txBody>
      </p:sp>
      <p:sp>
        <p:nvSpPr>
          <p:cNvPr id="8" name="Oval 7">
            <a:extLst>
              <a:ext uri="{FF2B5EF4-FFF2-40B4-BE49-F238E27FC236}">
                <a16:creationId xmlns:a16="http://schemas.microsoft.com/office/drawing/2014/main" id="{267FF82E-E51C-8B3D-8BA8-98F856449523}"/>
              </a:ext>
            </a:extLst>
          </p:cNvPr>
          <p:cNvSpPr/>
          <p:nvPr/>
        </p:nvSpPr>
        <p:spPr>
          <a:xfrm>
            <a:off x="4064521" y="5825762"/>
            <a:ext cx="603315" cy="5750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2</a:t>
            </a:r>
          </a:p>
        </p:txBody>
      </p:sp>
      <p:sp>
        <p:nvSpPr>
          <p:cNvPr id="9" name="Oval 8">
            <a:extLst>
              <a:ext uri="{FF2B5EF4-FFF2-40B4-BE49-F238E27FC236}">
                <a16:creationId xmlns:a16="http://schemas.microsoft.com/office/drawing/2014/main" id="{7D58ECAD-1B60-D625-23B2-0E0A531FCAC3}"/>
              </a:ext>
            </a:extLst>
          </p:cNvPr>
          <p:cNvSpPr/>
          <p:nvPr/>
        </p:nvSpPr>
        <p:spPr>
          <a:xfrm>
            <a:off x="5794341" y="5825763"/>
            <a:ext cx="603315" cy="5750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3</a:t>
            </a:r>
          </a:p>
        </p:txBody>
      </p:sp>
      <p:sp>
        <p:nvSpPr>
          <p:cNvPr id="10" name="Oval 9">
            <a:extLst>
              <a:ext uri="{FF2B5EF4-FFF2-40B4-BE49-F238E27FC236}">
                <a16:creationId xmlns:a16="http://schemas.microsoft.com/office/drawing/2014/main" id="{1B4D4E30-1B40-C0D8-7E76-9941A9E09813}"/>
              </a:ext>
            </a:extLst>
          </p:cNvPr>
          <p:cNvSpPr/>
          <p:nvPr/>
        </p:nvSpPr>
        <p:spPr>
          <a:xfrm>
            <a:off x="7524161" y="5825763"/>
            <a:ext cx="603315" cy="5750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4</a:t>
            </a:r>
          </a:p>
        </p:txBody>
      </p:sp>
      <p:sp>
        <p:nvSpPr>
          <p:cNvPr id="11" name="Oval 10">
            <a:extLst>
              <a:ext uri="{FF2B5EF4-FFF2-40B4-BE49-F238E27FC236}">
                <a16:creationId xmlns:a16="http://schemas.microsoft.com/office/drawing/2014/main" id="{3294C023-BA93-95B9-5D18-577DF351CCCC}"/>
              </a:ext>
            </a:extLst>
          </p:cNvPr>
          <p:cNvSpPr/>
          <p:nvPr/>
        </p:nvSpPr>
        <p:spPr>
          <a:xfrm>
            <a:off x="9253981" y="5825762"/>
            <a:ext cx="603315" cy="575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5</a:t>
            </a:r>
          </a:p>
        </p:txBody>
      </p:sp>
      <p:pic>
        <p:nvPicPr>
          <p:cNvPr id="3" name="Picture 2">
            <a:extLst>
              <a:ext uri="{FF2B5EF4-FFF2-40B4-BE49-F238E27FC236}">
                <a16:creationId xmlns:a16="http://schemas.microsoft.com/office/drawing/2014/main" id="{9848D802-2332-0B1F-6A2F-89D747F13E5C}"/>
              </a:ext>
            </a:extLst>
          </p:cNvPr>
          <p:cNvPicPr>
            <a:picLocks noChangeAspect="1"/>
          </p:cNvPicPr>
          <p:nvPr/>
        </p:nvPicPr>
        <p:blipFill>
          <a:blip r:embed="rId3"/>
          <a:stretch>
            <a:fillRect/>
          </a:stretch>
        </p:blipFill>
        <p:spPr>
          <a:xfrm>
            <a:off x="385158" y="1971730"/>
            <a:ext cx="11421684" cy="3505848"/>
          </a:xfrm>
          <a:prstGeom prst="rect">
            <a:avLst/>
          </a:prstGeom>
        </p:spPr>
      </p:pic>
    </p:spTree>
    <p:extLst>
      <p:ext uri="{BB962C8B-B14F-4D97-AF65-F5344CB8AC3E}">
        <p14:creationId xmlns:p14="http://schemas.microsoft.com/office/powerpoint/2010/main" val="3255247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118A-17EA-2A89-97A9-DE99C7A705D2}"/>
              </a:ext>
            </a:extLst>
          </p:cNvPr>
          <p:cNvSpPr>
            <a:spLocks noGrp="1"/>
          </p:cNvSpPr>
          <p:nvPr>
            <p:ph type="title"/>
          </p:nvPr>
        </p:nvSpPr>
        <p:spPr/>
        <p:txBody>
          <a:bodyPr/>
          <a:lstStyle/>
          <a:p>
            <a:r>
              <a:rPr lang="en-GB" dirty="0"/>
              <a:t>Final Expenditure Forecast </a:t>
            </a:r>
          </a:p>
        </p:txBody>
      </p:sp>
      <p:pic>
        <p:nvPicPr>
          <p:cNvPr id="4" name="Picture 3">
            <a:extLst>
              <a:ext uri="{FF2B5EF4-FFF2-40B4-BE49-F238E27FC236}">
                <a16:creationId xmlns:a16="http://schemas.microsoft.com/office/drawing/2014/main" id="{BE92F353-B4B8-FDF9-65AF-D5EA9B35EACF}"/>
              </a:ext>
            </a:extLst>
          </p:cNvPr>
          <p:cNvPicPr>
            <a:picLocks noChangeAspect="1"/>
          </p:cNvPicPr>
          <p:nvPr/>
        </p:nvPicPr>
        <p:blipFill>
          <a:blip r:embed="rId2"/>
          <a:stretch>
            <a:fillRect/>
          </a:stretch>
        </p:blipFill>
        <p:spPr>
          <a:xfrm>
            <a:off x="1477259" y="3429000"/>
            <a:ext cx="9237482" cy="2835414"/>
          </a:xfrm>
          <a:prstGeom prst="rect">
            <a:avLst/>
          </a:prstGeom>
        </p:spPr>
      </p:pic>
      <p:pic>
        <p:nvPicPr>
          <p:cNvPr id="5" name="Picture 2" descr="N26 App Icon">
            <a:extLst>
              <a:ext uri="{FF2B5EF4-FFF2-40B4-BE49-F238E27FC236}">
                <a16:creationId xmlns:a16="http://schemas.microsoft.com/office/drawing/2014/main" id="{A48EA192-A3A9-B4A0-6692-F4F667A25E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3513" y="84083"/>
            <a:ext cx="1122363" cy="11223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B0CBE94-DE40-D91E-2264-C2630CC56FE9}"/>
              </a:ext>
            </a:extLst>
          </p:cNvPr>
          <p:cNvSpPr/>
          <p:nvPr/>
        </p:nvSpPr>
        <p:spPr>
          <a:xfrm>
            <a:off x="2132814" y="1611984"/>
            <a:ext cx="7926371" cy="15648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The total of the individual expenditure forecasts produces a total which doesn’t look too far off, missing some of the spikes but still ok. I think a pretty decent model given the time available. </a:t>
            </a:r>
          </a:p>
        </p:txBody>
      </p:sp>
    </p:spTree>
    <p:extLst>
      <p:ext uri="{BB962C8B-B14F-4D97-AF65-F5344CB8AC3E}">
        <p14:creationId xmlns:p14="http://schemas.microsoft.com/office/powerpoint/2010/main" val="4165144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 person holding a phone&#10;&#10;Description automatically generated with low confidence">
            <a:extLst>
              <a:ext uri="{FF2B5EF4-FFF2-40B4-BE49-F238E27FC236}">
                <a16:creationId xmlns:a16="http://schemas.microsoft.com/office/drawing/2014/main" id="{CDAC2C71-E714-47D7-2F1C-1C10897638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428"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2869119-F171-1629-1D7E-8751FB0B7D35}"/>
              </a:ext>
            </a:extLst>
          </p:cNvPr>
          <p:cNvSpPr/>
          <p:nvPr/>
        </p:nvSpPr>
        <p:spPr>
          <a:xfrm>
            <a:off x="3020257" y="4962495"/>
            <a:ext cx="6151485" cy="14948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4000" b="1" dirty="0"/>
              <a:t>Concluding Remarks</a:t>
            </a:r>
          </a:p>
        </p:txBody>
      </p:sp>
    </p:spTree>
    <p:extLst>
      <p:ext uri="{BB962C8B-B14F-4D97-AF65-F5344CB8AC3E}">
        <p14:creationId xmlns:p14="http://schemas.microsoft.com/office/powerpoint/2010/main" val="1292191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670B8-573C-3F3B-223D-585FC033C965}"/>
              </a:ext>
            </a:extLst>
          </p:cNvPr>
          <p:cNvSpPr>
            <a:spLocks noGrp="1"/>
          </p:cNvSpPr>
          <p:nvPr>
            <p:ph type="title"/>
          </p:nvPr>
        </p:nvSpPr>
        <p:spPr/>
        <p:txBody>
          <a:bodyPr/>
          <a:lstStyle/>
          <a:p>
            <a:r>
              <a:rPr lang="en-GB" dirty="0"/>
              <a:t>Will the models consistently perform well? </a:t>
            </a:r>
          </a:p>
        </p:txBody>
      </p:sp>
      <p:pic>
        <p:nvPicPr>
          <p:cNvPr id="4" name="Picture 2" descr="N26 App Icon">
            <a:extLst>
              <a:ext uri="{FF2B5EF4-FFF2-40B4-BE49-F238E27FC236}">
                <a16:creationId xmlns:a16="http://schemas.microsoft.com/office/drawing/2014/main" id="{C947794C-D9F4-7F6D-C42A-0916AF129B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3513" y="84083"/>
            <a:ext cx="1122363" cy="11223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84EB12E-FC2E-A1C1-C5FE-64BFEE7D99B4}"/>
              </a:ext>
            </a:extLst>
          </p:cNvPr>
          <p:cNvSpPr/>
          <p:nvPr/>
        </p:nvSpPr>
        <p:spPr>
          <a:xfrm>
            <a:off x="1489435" y="1971730"/>
            <a:ext cx="518474" cy="49962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1BCBE130-2AE4-321E-47C0-7151138B6EFD}"/>
              </a:ext>
            </a:extLst>
          </p:cNvPr>
          <p:cNvSpPr/>
          <p:nvPr/>
        </p:nvSpPr>
        <p:spPr>
          <a:xfrm>
            <a:off x="2413262" y="1690688"/>
            <a:ext cx="8210746" cy="1080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Given the data I think the model won’t be too far off for August however there are major improvements that can be made</a:t>
            </a:r>
          </a:p>
        </p:txBody>
      </p:sp>
      <p:sp>
        <p:nvSpPr>
          <p:cNvPr id="7" name="Rectangle 6">
            <a:extLst>
              <a:ext uri="{FF2B5EF4-FFF2-40B4-BE49-F238E27FC236}">
                <a16:creationId xmlns:a16="http://schemas.microsoft.com/office/drawing/2014/main" id="{0BB5EBE3-23B2-8FFE-F36E-F5B86DC019A9}"/>
              </a:ext>
            </a:extLst>
          </p:cNvPr>
          <p:cNvSpPr/>
          <p:nvPr/>
        </p:nvSpPr>
        <p:spPr>
          <a:xfrm>
            <a:off x="1489435" y="3333564"/>
            <a:ext cx="518474" cy="49962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2FD23F5D-626D-AE3B-1AAF-966B888AB958}"/>
              </a:ext>
            </a:extLst>
          </p:cNvPr>
          <p:cNvSpPr/>
          <p:nvPr/>
        </p:nvSpPr>
        <p:spPr>
          <a:xfrm>
            <a:off x="2413262" y="3052522"/>
            <a:ext cx="8210746" cy="1080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The data set is quite small, we identified that there are monthly spikes, however not enough data for even one 12 cycle and not enough to forecast spike for holiday days</a:t>
            </a:r>
          </a:p>
        </p:txBody>
      </p:sp>
      <p:sp>
        <p:nvSpPr>
          <p:cNvPr id="9" name="Rectangle 8">
            <a:extLst>
              <a:ext uri="{FF2B5EF4-FFF2-40B4-BE49-F238E27FC236}">
                <a16:creationId xmlns:a16="http://schemas.microsoft.com/office/drawing/2014/main" id="{E6C6143E-E8DA-DD33-F93A-222F52CF8662}"/>
              </a:ext>
            </a:extLst>
          </p:cNvPr>
          <p:cNvSpPr/>
          <p:nvPr/>
        </p:nvSpPr>
        <p:spPr>
          <a:xfrm>
            <a:off x="1489435" y="4667692"/>
            <a:ext cx="518474" cy="49962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0DA924C9-B5E5-DB87-859B-D382FD3E29BD}"/>
              </a:ext>
            </a:extLst>
          </p:cNvPr>
          <p:cNvSpPr/>
          <p:nvPr/>
        </p:nvSpPr>
        <p:spPr>
          <a:xfrm>
            <a:off x="2413262" y="4386650"/>
            <a:ext cx="8210746" cy="1080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Different groups of customers will likely use the platform differently and we could potentially improve our forecasts by forecasting groups separately</a:t>
            </a:r>
          </a:p>
        </p:txBody>
      </p:sp>
    </p:spTree>
    <p:extLst>
      <p:ext uri="{BB962C8B-B14F-4D97-AF65-F5344CB8AC3E}">
        <p14:creationId xmlns:p14="http://schemas.microsoft.com/office/powerpoint/2010/main" val="361003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098" name="Picture 2" descr="A person holding a phone&#10;&#10;Description automatically generated with low confidence">
            <a:extLst>
              <a:ext uri="{FF2B5EF4-FFF2-40B4-BE49-F238E27FC236}">
                <a16:creationId xmlns:a16="http://schemas.microsoft.com/office/drawing/2014/main" id="{CDAC2C71-E714-47D7-2F1C-1C10897638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428"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2869119-F171-1629-1D7E-8751FB0B7D35}"/>
              </a:ext>
            </a:extLst>
          </p:cNvPr>
          <p:cNvSpPr/>
          <p:nvPr/>
        </p:nvSpPr>
        <p:spPr>
          <a:xfrm>
            <a:off x="3020257" y="4962495"/>
            <a:ext cx="6151485" cy="14948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4000" b="1" dirty="0"/>
              <a:t>Data Preparation</a:t>
            </a:r>
          </a:p>
        </p:txBody>
      </p:sp>
    </p:spTree>
    <p:extLst>
      <p:ext uri="{BB962C8B-B14F-4D97-AF65-F5344CB8AC3E}">
        <p14:creationId xmlns:p14="http://schemas.microsoft.com/office/powerpoint/2010/main" val="701904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C9FB5-F1ED-703B-C839-410F852DD632}"/>
              </a:ext>
            </a:extLst>
          </p:cNvPr>
          <p:cNvSpPr>
            <a:spLocks noGrp="1"/>
          </p:cNvSpPr>
          <p:nvPr>
            <p:ph type="title"/>
          </p:nvPr>
        </p:nvSpPr>
        <p:spPr/>
        <p:txBody>
          <a:bodyPr/>
          <a:lstStyle/>
          <a:p>
            <a:r>
              <a:rPr lang="en-GB" dirty="0"/>
              <a:t>Data Preparation </a:t>
            </a:r>
          </a:p>
        </p:txBody>
      </p:sp>
      <p:pic>
        <p:nvPicPr>
          <p:cNvPr id="4" name="Picture 2" descr="N26 App Icon">
            <a:extLst>
              <a:ext uri="{FF2B5EF4-FFF2-40B4-BE49-F238E27FC236}">
                <a16:creationId xmlns:a16="http://schemas.microsoft.com/office/drawing/2014/main" id="{BCC97FF7-D90C-5336-B395-E3BE93EF9A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3513" y="84083"/>
            <a:ext cx="1122363" cy="11223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F43E634-42E1-FC76-E0F6-1F1C6F93C668}"/>
              </a:ext>
            </a:extLst>
          </p:cNvPr>
          <p:cNvSpPr/>
          <p:nvPr/>
        </p:nvSpPr>
        <p:spPr>
          <a:xfrm>
            <a:off x="838200" y="1379382"/>
            <a:ext cx="9794449" cy="41806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GB" i="1" dirty="0"/>
              <a:t>The First thing I do in such a task is check, nulls, duplicates and outliers</a:t>
            </a:r>
          </a:p>
        </p:txBody>
      </p:sp>
      <p:sp>
        <p:nvSpPr>
          <p:cNvPr id="6" name="Rectangle 5">
            <a:extLst>
              <a:ext uri="{FF2B5EF4-FFF2-40B4-BE49-F238E27FC236}">
                <a16:creationId xmlns:a16="http://schemas.microsoft.com/office/drawing/2014/main" id="{A5D87DBB-FB62-47CD-E10C-E513876DE09D}"/>
              </a:ext>
            </a:extLst>
          </p:cNvPr>
          <p:cNvSpPr/>
          <p:nvPr/>
        </p:nvSpPr>
        <p:spPr>
          <a:xfrm>
            <a:off x="1866505" y="2028290"/>
            <a:ext cx="1979629" cy="1093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Nulls</a:t>
            </a:r>
          </a:p>
        </p:txBody>
      </p:sp>
      <p:sp>
        <p:nvSpPr>
          <p:cNvPr id="7" name="Rectangle 6">
            <a:extLst>
              <a:ext uri="{FF2B5EF4-FFF2-40B4-BE49-F238E27FC236}">
                <a16:creationId xmlns:a16="http://schemas.microsoft.com/office/drawing/2014/main" id="{D44D1761-A3F3-D795-74D3-4FB5802EFF14}"/>
              </a:ext>
            </a:extLst>
          </p:cNvPr>
          <p:cNvSpPr/>
          <p:nvPr/>
        </p:nvSpPr>
        <p:spPr>
          <a:xfrm>
            <a:off x="1866505" y="3330283"/>
            <a:ext cx="1979629" cy="1093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Duplicates</a:t>
            </a:r>
          </a:p>
        </p:txBody>
      </p:sp>
      <p:sp>
        <p:nvSpPr>
          <p:cNvPr id="8" name="Rectangle 7">
            <a:extLst>
              <a:ext uri="{FF2B5EF4-FFF2-40B4-BE49-F238E27FC236}">
                <a16:creationId xmlns:a16="http://schemas.microsoft.com/office/drawing/2014/main" id="{56D33025-1D5F-AB32-2BC2-BB19569E5AB6}"/>
              </a:ext>
            </a:extLst>
          </p:cNvPr>
          <p:cNvSpPr/>
          <p:nvPr/>
        </p:nvSpPr>
        <p:spPr>
          <a:xfrm>
            <a:off x="1866505" y="4637318"/>
            <a:ext cx="1979629" cy="1093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Outliers</a:t>
            </a:r>
          </a:p>
        </p:txBody>
      </p:sp>
      <p:sp>
        <p:nvSpPr>
          <p:cNvPr id="9" name="Rectangle 8">
            <a:extLst>
              <a:ext uri="{FF2B5EF4-FFF2-40B4-BE49-F238E27FC236}">
                <a16:creationId xmlns:a16="http://schemas.microsoft.com/office/drawing/2014/main" id="{30F59742-C422-2620-22DE-826B8257EDE9}"/>
              </a:ext>
            </a:extLst>
          </p:cNvPr>
          <p:cNvSpPr/>
          <p:nvPr/>
        </p:nvSpPr>
        <p:spPr>
          <a:xfrm>
            <a:off x="3978111" y="2028290"/>
            <a:ext cx="6654538" cy="10935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The data was complete. The Master card category did have null values however these are only relevant for outgoing card payments and in this case where these were relevant the data was complete</a:t>
            </a:r>
          </a:p>
        </p:txBody>
      </p:sp>
      <p:sp>
        <p:nvSpPr>
          <p:cNvPr id="10" name="Rectangle 9">
            <a:extLst>
              <a:ext uri="{FF2B5EF4-FFF2-40B4-BE49-F238E27FC236}">
                <a16:creationId xmlns:a16="http://schemas.microsoft.com/office/drawing/2014/main" id="{1A4CAD28-FFEF-DF71-F44E-FF4F23C802A2}"/>
              </a:ext>
            </a:extLst>
          </p:cNvPr>
          <p:cNvSpPr/>
          <p:nvPr/>
        </p:nvSpPr>
        <p:spPr>
          <a:xfrm>
            <a:off x="3978111" y="3352638"/>
            <a:ext cx="6654538" cy="10935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There were a significant number of duplicate outgoing payments, about 10k transactions, without a transaction ID, I was able to get confirmation from the data owner that I should remove these </a:t>
            </a:r>
          </a:p>
        </p:txBody>
      </p:sp>
      <p:sp>
        <p:nvSpPr>
          <p:cNvPr id="11" name="Rectangle 10">
            <a:extLst>
              <a:ext uri="{FF2B5EF4-FFF2-40B4-BE49-F238E27FC236}">
                <a16:creationId xmlns:a16="http://schemas.microsoft.com/office/drawing/2014/main" id="{87523E8F-07C1-7F73-8E84-BC37967D024D}"/>
              </a:ext>
            </a:extLst>
          </p:cNvPr>
          <p:cNvSpPr/>
          <p:nvPr/>
        </p:nvSpPr>
        <p:spPr>
          <a:xfrm>
            <a:off x="3978111" y="4637317"/>
            <a:ext cx="6654538" cy="10935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The data did contain quite a lot of outliers, however given the nature of the data it is perfectly possible that the distribution income and expenditure is correct, and I couldn’t see anything outlandish</a:t>
            </a:r>
          </a:p>
        </p:txBody>
      </p:sp>
    </p:spTree>
    <p:extLst>
      <p:ext uri="{BB962C8B-B14F-4D97-AF65-F5344CB8AC3E}">
        <p14:creationId xmlns:p14="http://schemas.microsoft.com/office/powerpoint/2010/main" val="1771010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FF878C-827A-6C4E-C855-4CC0FDB8BBA6}"/>
              </a:ext>
            </a:extLst>
          </p:cNvPr>
          <p:cNvPicPr>
            <a:picLocks noChangeAspect="1"/>
          </p:cNvPicPr>
          <p:nvPr/>
        </p:nvPicPr>
        <p:blipFill>
          <a:blip r:embed="rId2"/>
          <a:stretch>
            <a:fillRect/>
          </a:stretch>
        </p:blipFill>
        <p:spPr>
          <a:xfrm>
            <a:off x="891035" y="3099472"/>
            <a:ext cx="10843561" cy="3269146"/>
          </a:xfrm>
          <a:prstGeom prst="rect">
            <a:avLst/>
          </a:prstGeom>
        </p:spPr>
      </p:pic>
      <p:pic>
        <p:nvPicPr>
          <p:cNvPr id="5" name="Picture 2" descr="N26 App Icon">
            <a:extLst>
              <a:ext uri="{FF2B5EF4-FFF2-40B4-BE49-F238E27FC236}">
                <a16:creationId xmlns:a16="http://schemas.microsoft.com/office/drawing/2014/main" id="{B5D299A1-7A4D-0677-9222-6DE27FEDBB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3513" y="84083"/>
            <a:ext cx="1122363" cy="11223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FDFD4C9-B8F5-E76D-2AE7-AB9EC5A0CE97}"/>
              </a:ext>
            </a:extLst>
          </p:cNvPr>
          <p:cNvSpPr/>
          <p:nvPr/>
        </p:nvSpPr>
        <p:spPr>
          <a:xfrm>
            <a:off x="342131" y="645264"/>
            <a:ext cx="9310916" cy="19083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The box and whisker plot below for income and outgoings clearly show the present of outliers. With financial data you would expect this kind of distribution. In the real world you might want to investigate some of the really big values. Given these are synthetic units it is really difficult to identify if anything is really out of the ordinary. I made the assumption that it is fine to keep these in the data</a:t>
            </a:r>
          </a:p>
        </p:txBody>
      </p:sp>
    </p:spTree>
    <p:extLst>
      <p:ext uri="{BB962C8B-B14F-4D97-AF65-F5344CB8AC3E}">
        <p14:creationId xmlns:p14="http://schemas.microsoft.com/office/powerpoint/2010/main" val="3623141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 person holding a phone&#10;&#10;Description automatically generated with low confidence">
            <a:extLst>
              <a:ext uri="{FF2B5EF4-FFF2-40B4-BE49-F238E27FC236}">
                <a16:creationId xmlns:a16="http://schemas.microsoft.com/office/drawing/2014/main" id="{CDAC2C71-E714-47D7-2F1C-1C10897638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428"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2869119-F171-1629-1D7E-8751FB0B7D35}"/>
              </a:ext>
            </a:extLst>
          </p:cNvPr>
          <p:cNvSpPr/>
          <p:nvPr/>
        </p:nvSpPr>
        <p:spPr>
          <a:xfrm>
            <a:off x="3020257" y="4962495"/>
            <a:ext cx="6151485" cy="14948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4000" b="1" dirty="0"/>
              <a:t>Exploratory Data Analysis</a:t>
            </a:r>
          </a:p>
        </p:txBody>
      </p:sp>
    </p:spTree>
    <p:extLst>
      <p:ext uri="{BB962C8B-B14F-4D97-AF65-F5344CB8AC3E}">
        <p14:creationId xmlns:p14="http://schemas.microsoft.com/office/powerpoint/2010/main" val="4023509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N26 App Icon">
            <a:extLst>
              <a:ext uri="{FF2B5EF4-FFF2-40B4-BE49-F238E27FC236}">
                <a16:creationId xmlns:a16="http://schemas.microsoft.com/office/drawing/2014/main" id="{A16B1CEE-2E20-C543-AE32-930C5CD92D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3513" y="84083"/>
            <a:ext cx="1122363" cy="11223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155DC54-E4AB-EABB-59BF-A218FF88F98A}"/>
              </a:ext>
            </a:extLst>
          </p:cNvPr>
          <p:cNvPicPr>
            <a:picLocks noChangeAspect="1"/>
          </p:cNvPicPr>
          <p:nvPr/>
        </p:nvPicPr>
        <p:blipFill>
          <a:blip r:embed="rId3"/>
          <a:stretch>
            <a:fillRect/>
          </a:stretch>
        </p:blipFill>
        <p:spPr>
          <a:xfrm>
            <a:off x="245165" y="645264"/>
            <a:ext cx="7772400" cy="2388651"/>
          </a:xfrm>
          <a:prstGeom prst="rect">
            <a:avLst/>
          </a:prstGeom>
        </p:spPr>
      </p:pic>
      <p:pic>
        <p:nvPicPr>
          <p:cNvPr id="6" name="Picture 5">
            <a:extLst>
              <a:ext uri="{FF2B5EF4-FFF2-40B4-BE49-F238E27FC236}">
                <a16:creationId xmlns:a16="http://schemas.microsoft.com/office/drawing/2014/main" id="{05ACC2B8-9D84-2B53-3426-DF19A1105B2B}"/>
              </a:ext>
            </a:extLst>
          </p:cNvPr>
          <p:cNvPicPr>
            <a:picLocks noChangeAspect="1"/>
          </p:cNvPicPr>
          <p:nvPr/>
        </p:nvPicPr>
        <p:blipFill>
          <a:blip r:embed="rId4"/>
          <a:stretch>
            <a:fillRect/>
          </a:stretch>
        </p:blipFill>
        <p:spPr>
          <a:xfrm>
            <a:off x="245165" y="3824085"/>
            <a:ext cx="7772400" cy="2388651"/>
          </a:xfrm>
          <a:prstGeom prst="rect">
            <a:avLst/>
          </a:prstGeom>
        </p:spPr>
      </p:pic>
      <p:sp>
        <p:nvSpPr>
          <p:cNvPr id="7" name="Rectangle 6">
            <a:extLst>
              <a:ext uri="{FF2B5EF4-FFF2-40B4-BE49-F238E27FC236}">
                <a16:creationId xmlns:a16="http://schemas.microsoft.com/office/drawing/2014/main" id="{A0C23F6A-11D3-C46E-6737-16C421AD35AD}"/>
              </a:ext>
            </a:extLst>
          </p:cNvPr>
          <p:cNvSpPr/>
          <p:nvPr/>
        </p:nvSpPr>
        <p:spPr>
          <a:xfrm>
            <a:off x="8458201" y="1602689"/>
            <a:ext cx="3488634" cy="44427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Looking at the plot of income and outcome over time we can immediately see two things. </a:t>
            </a:r>
          </a:p>
          <a:p>
            <a:endParaRPr lang="en-GB" dirty="0"/>
          </a:p>
          <a:p>
            <a:pPr marL="342900" indent="-342900">
              <a:buFont typeface="+mj-lt"/>
              <a:buAutoNum type="arabicPeriod"/>
            </a:pPr>
            <a:r>
              <a:rPr lang="en-GB" dirty="0">
                <a:solidFill>
                  <a:srgbClr val="0070C0"/>
                </a:solidFill>
              </a:rPr>
              <a:t>There doesn’t seem to be along term trend</a:t>
            </a:r>
          </a:p>
          <a:p>
            <a:pPr marL="342900" indent="-342900">
              <a:buFont typeface="+mj-lt"/>
              <a:buAutoNum type="arabicPeriod"/>
            </a:pPr>
            <a:endParaRPr lang="en-GB" dirty="0"/>
          </a:p>
          <a:p>
            <a:pPr marL="342900" indent="-342900">
              <a:buFont typeface="+mj-lt"/>
              <a:buAutoNum type="arabicPeriod"/>
            </a:pPr>
            <a:r>
              <a:rPr lang="en-GB" dirty="0">
                <a:solidFill>
                  <a:srgbClr val="0070C0"/>
                </a:solidFill>
              </a:rPr>
              <a:t>There is Seasonality in the data, both daily and monthly, particularly pronounced in the income data</a:t>
            </a:r>
          </a:p>
        </p:txBody>
      </p:sp>
    </p:spTree>
    <p:extLst>
      <p:ext uri="{BB962C8B-B14F-4D97-AF65-F5344CB8AC3E}">
        <p14:creationId xmlns:p14="http://schemas.microsoft.com/office/powerpoint/2010/main" val="1379247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N26 App Icon">
            <a:extLst>
              <a:ext uri="{FF2B5EF4-FFF2-40B4-BE49-F238E27FC236}">
                <a16:creationId xmlns:a16="http://schemas.microsoft.com/office/drawing/2014/main" id="{A16B1CEE-2E20-C543-AE32-930C5CD92D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3513" y="84083"/>
            <a:ext cx="1122363" cy="112236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3610ED71-714D-D11A-6215-CD77701F5169}"/>
              </a:ext>
            </a:extLst>
          </p:cNvPr>
          <p:cNvSpPr/>
          <p:nvPr/>
        </p:nvSpPr>
        <p:spPr>
          <a:xfrm>
            <a:off x="6903392" y="797288"/>
            <a:ext cx="3806687" cy="21957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The breakdown of income transactions that these are all primarily credit transfers, also immediately suggests that it doesn’t make sense cutting income up for forecasting</a:t>
            </a:r>
          </a:p>
        </p:txBody>
      </p:sp>
      <p:pic>
        <p:nvPicPr>
          <p:cNvPr id="10" name="Picture 9">
            <a:extLst>
              <a:ext uri="{FF2B5EF4-FFF2-40B4-BE49-F238E27FC236}">
                <a16:creationId xmlns:a16="http://schemas.microsoft.com/office/drawing/2014/main" id="{1D0BD1E6-CC14-4D14-F818-4FF8D3304FFE}"/>
              </a:ext>
            </a:extLst>
          </p:cNvPr>
          <p:cNvPicPr>
            <a:picLocks noChangeAspect="1"/>
          </p:cNvPicPr>
          <p:nvPr/>
        </p:nvPicPr>
        <p:blipFill>
          <a:blip r:embed="rId3"/>
          <a:stretch>
            <a:fillRect/>
          </a:stretch>
        </p:blipFill>
        <p:spPr>
          <a:xfrm>
            <a:off x="5341881" y="3428999"/>
            <a:ext cx="6083300" cy="2946400"/>
          </a:xfrm>
          <a:prstGeom prst="rect">
            <a:avLst/>
          </a:prstGeom>
        </p:spPr>
      </p:pic>
      <p:pic>
        <p:nvPicPr>
          <p:cNvPr id="11" name="Picture 10">
            <a:extLst>
              <a:ext uri="{FF2B5EF4-FFF2-40B4-BE49-F238E27FC236}">
                <a16:creationId xmlns:a16="http://schemas.microsoft.com/office/drawing/2014/main" id="{33BC01AB-DBA2-08EE-A2BB-DF59E8D8B224}"/>
              </a:ext>
            </a:extLst>
          </p:cNvPr>
          <p:cNvPicPr>
            <a:picLocks noChangeAspect="1"/>
          </p:cNvPicPr>
          <p:nvPr/>
        </p:nvPicPr>
        <p:blipFill>
          <a:blip r:embed="rId4"/>
          <a:stretch>
            <a:fillRect/>
          </a:stretch>
        </p:blipFill>
        <p:spPr>
          <a:xfrm>
            <a:off x="381000" y="669598"/>
            <a:ext cx="5715000" cy="2451100"/>
          </a:xfrm>
          <a:prstGeom prst="rect">
            <a:avLst/>
          </a:prstGeom>
        </p:spPr>
      </p:pic>
      <p:sp>
        <p:nvSpPr>
          <p:cNvPr id="12" name="Rectangle 11">
            <a:extLst>
              <a:ext uri="{FF2B5EF4-FFF2-40B4-BE49-F238E27FC236}">
                <a16:creationId xmlns:a16="http://schemas.microsoft.com/office/drawing/2014/main" id="{FDA5D246-2111-777B-F610-7307B9077E3A}"/>
              </a:ext>
            </a:extLst>
          </p:cNvPr>
          <p:cNvSpPr/>
          <p:nvPr/>
        </p:nvSpPr>
        <p:spPr>
          <a:xfrm>
            <a:off x="1335156" y="3804339"/>
            <a:ext cx="3806687" cy="21957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The breakdown of expenditure transactions also shows that the data in imbalanced however It is reasonable to assume the three biggest groups will have different patterns</a:t>
            </a:r>
          </a:p>
        </p:txBody>
      </p:sp>
    </p:spTree>
    <p:extLst>
      <p:ext uri="{BB962C8B-B14F-4D97-AF65-F5344CB8AC3E}">
        <p14:creationId xmlns:p14="http://schemas.microsoft.com/office/powerpoint/2010/main" val="250240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N26 App Icon">
            <a:extLst>
              <a:ext uri="{FF2B5EF4-FFF2-40B4-BE49-F238E27FC236}">
                <a16:creationId xmlns:a16="http://schemas.microsoft.com/office/drawing/2014/main" id="{A16B1CEE-2E20-C543-AE32-930C5CD92D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3513" y="84083"/>
            <a:ext cx="1122363" cy="112236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BF752714-9517-AA76-2AB3-8893D5BD49B8}"/>
              </a:ext>
            </a:extLst>
          </p:cNvPr>
          <p:cNvPicPr>
            <a:picLocks noChangeAspect="1"/>
          </p:cNvPicPr>
          <p:nvPr/>
        </p:nvPicPr>
        <p:blipFill>
          <a:blip r:embed="rId3"/>
          <a:stretch>
            <a:fillRect/>
          </a:stretch>
        </p:blipFill>
        <p:spPr>
          <a:xfrm>
            <a:off x="488983" y="705678"/>
            <a:ext cx="8505260" cy="5844209"/>
          </a:xfrm>
          <a:prstGeom prst="rect">
            <a:avLst/>
          </a:prstGeom>
        </p:spPr>
      </p:pic>
      <p:sp>
        <p:nvSpPr>
          <p:cNvPr id="3" name="Rectangle 2">
            <a:extLst>
              <a:ext uri="{FF2B5EF4-FFF2-40B4-BE49-F238E27FC236}">
                <a16:creationId xmlns:a16="http://schemas.microsoft.com/office/drawing/2014/main" id="{48E8D8AF-F049-0A5E-F9A7-30C2C04FBF33}"/>
              </a:ext>
            </a:extLst>
          </p:cNvPr>
          <p:cNvSpPr/>
          <p:nvPr/>
        </p:nvSpPr>
        <p:spPr>
          <a:xfrm>
            <a:off x="9481930" y="1720547"/>
            <a:ext cx="2122670" cy="38144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The majority are card payments are ATM withdrawals, so again imbalance. </a:t>
            </a:r>
          </a:p>
          <a:p>
            <a:pPr algn="ctr"/>
            <a:endParaRPr lang="en-GB" dirty="0"/>
          </a:p>
          <a:p>
            <a:pPr algn="ctr"/>
            <a:r>
              <a:rPr lang="en-GB" dirty="0"/>
              <a:t>Before going deciding how to forecast expenditure I want to see how some of the categories evolve over time</a:t>
            </a:r>
          </a:p>
        </p:txBody>
      </p:sp>
    </p:spTree>
    <p:extLst>
      <p:ext uri="{BB962C8B-B14F-4D97-AF65-F5344CB8AC3E}">
        <p14:creationId xmlns:p14="http://schemas.microsoft.com/office/powerpoint/2010/main" val="1634328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808</Words>
  <Application>Microsoft Macintosh PowerPoint</Application>
  <PresentationFormat>Widescreen</PresentationFormat>
  <Paragraphs>80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N26 Forecasting Project</vt:lpstr>
      <vt:lpstr>PowerPoint Presentation</vt:lpstr>
      <vt:lpstr>PowerPoint Presentation</vt:lpstr>
      <vt:lpstr>Data Preparation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Modelling  The charts below show income data but the process was repeated for expenditure with broadly similar results, for full view of all charts see accompanying notebook</vt:lpstr>
      <vt:lpstr>Modelling Approach</vt:lpstr>
      <vt:lpstr>Forecast - Income</vt:lpstr>
      <vt:lpstr>Forecast – Expenditure Direct Debits</vt:lpstr>
      <vt:lpstr>Forecast – Expenditure Debit Transfers</vt:lpstr>
      <vt:lpstr>Forecast – Expenditure Groceries</vt:lpstr>
      <vt:lpstr>Forecast – Expenditure Everything Else</vt:lpstr>
      <vt:lpstr>Final Expenditure Forecast </vt:lpstr>
      <vt:lpstr>PowerPoint Presentation</vt:lpstr>
      <vt:lpstr>Will the models consistently perform well?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N26 Forecasting Project</dc:title>
  <dc:creator>Abrar Khan</dc:creator>
  <cp:lastModifiedBy>Abrar Khan</cp:lastModifiedBy>
  <cp:revision>10</cp:revision>
  <dcterms:created xsi:type="dcterms:W3CDTF">2023-02-22T11:35:08Z</dcterms:created>
  <dcterms:modified xsi:type="dcterms:W3CDTF">2023-02-22T13:57:08Z</dcterms:modified>
</cp:coreProperties>
</file>