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4" r:id="rId9"/>
    <p:sldId id="266" r:id="rId10"/>
    <p:sldId id="265" r:id="rId11"/>
    <p:sldId id="269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1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3B37F1-08F9-4C97-A342-012E02B015B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78CBC8-A3C1-4D23-9312-F4EBE4D9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4" r:id="rId14"/>
    <p:sldLayoutId id="2147483925" r:id="rId15"/>
    <p:sldLayoutId id="2147483926" r:id="rId16"/>
    <p:sldLayoutId id="21474839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5">
            <a:extLst>
              <a:ext uri="{FF2B5EF4-FFF2-40B4-BE49-F238E27FC236}">
                <a16:creationId xmlns:a16="http://schemas.microsoft.com/office/drawing/2014/main" id="{5C986E69-780A-4E89-B632-8A9EF34393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90" y="0"/>
            <a:ext cx="57245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BB0AF-88F2-1CA9-FD33-58E990D271A4}"/>
              </a:ext>
            </a:extLst>
          </p:cNvPr>
          <p:cNvSpPr txBox="1"/>
          <p:nvPr/>
        </p:nvSpPr>
        <p:spPr>
          <a:xfrm>
            <a:off x="5800165" y="532908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latin typeface="Calibri Light (Headings)"/>
              </a:rPr>
              <a:t>Idrees M. Abu </a:t>
            </a:r>
            <a:r>
              <a:rPr lang="en-US" sz="2800" b="1" dirty="0" err="1">
                <a:latin typeface="Calibri Light (Headings)"/>
              </a:rPr>
              <a:t>Etewy</a:t>
            </a:r>
            <a:r>
              <a:rPr lang="en-US" sz="2800" b="1" dirty="0">
                <a:latin typeface="Calibri Light (Headings)"/>
              </a:rPr>
              <a:t> </a:t>
            </a:r>
            <a:br>
              <a:rPr lang="en-US" sz="2800" b="1" dirty="0">
                <a:latin typeface="Calibri Light (Headings)"/>
              </a:rPr>
            </a:br>
            <a:r>
              <a:rPr lang="en-US" sz="2800" b="1" dirty="0">
                <a:latin typeface="Calibri Light (Headings)"/>
              </a:rPr>
              <a:t>July 2025</a:t>
            </a:r>
            <a:endParaRPr lang="en-GB" sz="2800" b="1" dirty="0">
              <a:latin typeface="Calibri Light (Headings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189E7-EF0E-EE04-03CE-D260128893B8}"/>
              </a:ext>
            </a:extLst>
          </p:cNvPr>
          <p:cNvSpPr txBox="1"/>
          <p:nvPr/>
        </p:nvSpPr>
        <p:spPr>
          <a:xfrm>
            <a:off x="3047999" y="2537013"/>
            <a:ext cx="67952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Smart Solar Window with Adaptive Tracking - </a:t>
            </a:r>
            <a:r>
              <a:rPr lang="en-US" sz="3200" b="1" dirty="0" err="1"/>
              <a:t>IntelliGlass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2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A1C1A26-E2AE-4591-3FA3-5A6A113BC16D}"/>
              </a:ext>
            </a:extLst>
          </p:cNvPr>
          <p:cNvSpPr txBox="1">
            <a:spLocks/>
          </p:cNvSpPr>
          <p:nvPr/>
        </p:nvSpPr>
        <p:spPr>
          <a:xfrm>
            <a:off x="457198" y="-8484"/>
            <a:ext cx="9386049" cy="11134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Overall Solar Tracking System Simulations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F716F7-E3B3-2894-40AB-AE41A9CA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11" y="684119"/>
            <a:ext cx="6198509" cy="231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F0778-BF8C-E352-1F22-01947CAB6402}"/>
              </a:ext>
            </a:extLst>
          </p:cNvPr>
          <p:cNvSpPr txBox="1"/>
          <p:nvPr/>
        </p:nvSpPr>
        <p:spPr>
          <a:xfrm>
            <a:off x="6873688" y="2969891"/>
            <a:ext cx="398929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Simulink model for Single Axis Solar Tracking Simulation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A91ED82-39EB-B27F-B149-EC8505879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40" y="3383273"/>
            <a:ext cx="43910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0CD15-1218-E385-10E6-328FEC56E030}"/>
              </a:ext>
            </a:extLst>
          </p:cNvPr>
          <p:cNvSpPr txBox="1"/>
          <p:nvPr/>
        </p:nvSpPr>
        <p:spPr>
          <a:xfrm>
            <a:off x="4798372" y="6307448"/>
            <a:ext cx="398929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Alignment of the Panel Position with the Sun’s Movement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A3D-0550-BC38-5E95-8D1F3B4088EE}"/>
              </a:ext>
            </a:extLst>
          </p:cNvPr>
          <p:cNvSpPr txBox="1"/>
          <p:nvPr/>
        </p:nvSpPr>
        <p:spPr>
          <a:xfrm>
            <a:off x="1636643" y="812311"/>
            <a:ext cx="4016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simulate the full operation of the solar tracking system under changing sunlight conditions with Simulink model</a:t>
            </a:r>
          </a:p>
        </p:txBody>
      </p:sp>
    </p:spTree>
    <p:extLst>
      <p:ext uri="{BB962C8B-B14F-4D97-AF65-F5344CB8AC3E}">
        <p14:creationId xmlns:p14="http://schemas.microsoft.com/office/powerpoint/2010/main" val="176541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4FC3-BE5B-43C6-D135-CACBE2D4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A34B05-B990-E289-91E3-1B971DB7EF21}"/>
              </a:ext>
            </a:extLst>
          </p:cNvPr>
          <p:cNvSpPr txBox="1">
            <a:spLocks/>
          </p:cNvSpPr>
          <p:nvPr/>
        </p:nvSpPr>
        <p:spPr>
          <a:xfrm>
            <a:off x="1084728" y="0"/>
            <a:ext cx="9386049" cy="11134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Distributed System Architecture for </a:t>
            </a:r>
            <a:r>
              <a:rPr lang="en-US" sz="2800" b="1" dirty="0" err="1"/>
              <a:t>IntelliGlass</a:t>
            </a:r>
            <a:r>
              <a:rPr lang="en-US" sz="2800" b="1" dirty="0"/>
              <a:t> Grid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7E18F-BBC2-F06B-FE57-685320D74251}"/>
              </a:ext>
            </a:extLst>
          </p:cNvPr>
          <p:cNvSpPr txBox="1"/>
          <p:nvPr/>
        </p:nvSpPr>
        <p:spPr>
          <a:xfrm>
            <a:off x="4798372" y="6307448"/>
            <a:ext cx="398929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Alignment of the Panel Position with the Sun’s Movement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EACDC2-9425-7AFA-E018-EFD43A53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41" y="1550895"/>
            <a:ext cx="66659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smart window is a standalone unit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an ESP32 microcontroller.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accent1"/>
                </a:solidFill>
              </a:rPr>
              <a:t> The microcontroller directly manages sensors (light, smoke, rain) and actuators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units communicate wirelessly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MQTT protocol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central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MQTT broker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collects data and distributes commands.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 with platforms like Firebase or Blynk enables cloud control, data logging, and visualization.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supports real-time monitoring, manual override, automated scheduling, and more features.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3FB676C-F55D-A370-FD84-E275D5A5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922054"/>
            <a:ext cx="4278313" cy="438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06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FA58A-85E0-6827-4DB2-9034467B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3DE2B9-9015-FBC6-826D-777C27AEF21C}"/>
              </a:ext>
            </a:extLst>
          </p:cNvPr>
          <p:cNvSpPr txBox="1">
            <a:spLocks/>
          </p:cNvSpPr>
          <p:nvPr/>
        </p:nvSpPr>
        <p:spPr>
          <a:xfrm>
            <a:off x="1066798" y="-17929"/>
            <a:ext cx="7109013" cy="11134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Conclusion &amp; Future Enhancements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9049-7D1B-C973-AB28-67DCD86BCBA9}"/>
              </a:ext>
            </a:extLst>
          </p:cNvPr>
          <p:cNvSpPr txBox="1"/>
          <p:nvPr/>
        </p:nvSpPr>
        <p:spPr>
          <a:xfrm>
            <a:off x="2047988" y="823527"/>
            <a:ext cx="10049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presents a sustainable and intelligent solar window that generates electricity while also responding to environmental conditions like</a:t>
            </a:r>
            <a:r>
              <a:rPr lang="en-US" b="1" dirty="0">
                <a:solidFill>
                  <a:schemeClr val="accent1"/>
                </a:solidFill>
              </a:rPr>
              <a:t> rain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smoke</a:t>
            </a:r>
            <a:r>
              <a:rPr lang="en-US" dirty="0"/>
              <a:t>. It integrates </a:t>
            </a:r>
            <a:r>
              <a:rPr lang="en-US" b="1" dirty="0">
                <a:solidFill>
                  <a:schemeClr val="accent1"/>
                </a:solidFill>
              </a:rPr>
              <a:t>solar tracking, automation, and transparent photovoltaic technology</a:t>
            </a:r>
            <a:r>
              <a:rPr lang="en-US" dirty="0"/>
              <a:t> to enhance energy efficiency in buildings.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B1B41-A54B-CD54-6F58-2760E8446F00}"/>
              </a:ext>
            </a:extLst>
          </p:cNvPr>
          <p:cNvSpPr txBox="1"/>
          <p:nvPr/>
        </p:nvSpPr>
        <p:spPr>
          <a:xfrm>
            <a:off x="1343091" y="473474"/>
            <a:ext cx="4903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2A57A-D593-9681-D198-812C2DF2837B}"/>
              </a:ext>
            </a:extLst>
          </p:cNvPr>
          <p:cNvSpPr txBox="1"/>
          <p:nvPr/>
        </p:nvSpPr>
        <p:spPr>
          <a:xfrm>
            <a:off x="1674428" y="4905453"/>
            <a:ext cx="4903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Future Enhancements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3BACF-DD1D-DCA0-6913-6315259E2C2F}"/>
              </a:ext>
            </a:extLst>
          </p:cNvPr>
          <p:cNvSpPr txBox="1"/>
          <p:nvPr/>
        </p:nvSpPr>
        <p:spPr>
          <a:xfrm>
            <a:off x="2241177" y="5544005"/>
            <a:ext cx="9950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Implement a </a:t>
            </a:r>
            <a:r>
              <a:rPr lang="en-US" b="1" dirty="0">
                <a:solidFill>
                  <a:schemeClr val="accent1"/>
                </a:solidFill>
              </a:rPr>
              <a:t>dual-axis tracking system </a:t>
            </a:r>
            <a:r>
              <a:rPr lang="en-US" dirty="0"/>
              <a:t>for finer solar alignment.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Integrate </a:t>
            </a:r>
            <a:r>
              <a:rPr lang="en-US" b="1" dirty="0">
                <a:solidFill>
                  <a:schemeClr val="accent1"/>
                </a:solidFill>
              </a:rPr>
              <a:t>machine learning </a:t>
            </a:r>
            <a:r>
              <a:rPr lang="en-US" dirty="0"/>
              <a:t>for predictive scheduling based on environmental data.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Develop a </a:t>
            </a:r>
            <a:r>
              <a:rPr lang="en-US" b="1" dirty="0">
                <a:solidFill>
                  <a:schemeClr val="accent1"/>
                </a:solidFill>
              </a:rPr>
              <a:t>mobile/web app interface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remote monitoring.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8808A-C540-DE27-04D5-BB4E81456F28}"/>
              </a:ext>
            </a:extLst>
          </p:cNvPr>
          <p:cNvSpPr txBox="1"/>
          <p:nvPr/>
        </p:nvSpPr>
        <p:spPr>
          <a:xfrm>
            <a:off x="1274243" y="2131999"/>
            <a:ext cx="504139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00" b="1" i="0" dirty="0">
                <a:effectLst/>
              </a:rPr>
              <a:t>1️⃣ Transparent Photovoltaic Glass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Uses transparent thin-film PV to convert </a:t>
            </a:r>
            <a:r>
              <a:rPr lang="en-US" sz="1400" b="1" i="0" dirty="0">
                <a:solidFill>
                  <a:schemeClr val="accent1"/>
                </a:solidFill>
                <a:effectLst/>
              </a:rPr>
              <a:t>UV and IR light</a:t>
            </a:r>
            <a:r>
              <a:rPr lang="en-US" sz="1400" b="0" i="0" dirty="0">
                <a:solidFill>
                  <a:schemeClr val="accent1"/>
                </a:solidFill>
                <a:effectLst/>
              </a:rPr>
              <a:t> </a:t>
            </a:r>
            <a:r>
              <a:rPr lang="en-US" sz="1400" b="0" i="0" dirty="0">
                <a:effectLst/>
              </a:rPr>
              <a:t>into electricity.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Maintains </a:t>
            </a:r>
            <a:r>
              <a:rPr lang="en-US" sz="1400" b="1" i="0" dirty="0">
                <a:solidFill>
                  <a:schemeClr val="accent1"/>
                </a:solidFill>
                <a:effectLst/>
              </a:rPr>
              <a:t>daylight visibility</a:t>
            </a:r>
            <a:r>
              <a:rPr lang="en-US" sz="1400" b="0" i="0" dirty="0">
                <a:solidFill>
                  <a:schemeClr val="accent1"/>
                </a:solidFill>
                <a:effectLst/>
              </a:rPr>
              <a:t> </a:t>
            </a:r>
            <a:r>
              <a:rPr lang="en-US" sz="1400" b="0" i="0" dirty="0">
                <a:effectLst/>
              </a:rPr>
              <a:t>while generating solar energy.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37D47-DFC2-7BFE-9642-58201906D67E}"/>
              </a:ext>
            </a:extLst>
          </p:cNvPr>
          <p:cNvSpPr txBox="1"/>
          <p:nvPr/>
        </p:nvSpPr>
        <p:spPr>
          <a:xfrm>
            <a:off x="6425095" y="2094573"/>
            <a:ext cx="57669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b="1" dirty="0"/>
              <a:t>2️⃣</a:t>
            </a:r>
            <a:r>
              <a:rPr lang="en-US" sz="1600" b="1" dirty="0"/>
              <a:t> Single-Axis Solar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Dynamically adjusts the </a:t>
            </a:r>
            <a:r>
              <a:rPr lang="en-US" sz="1400" b="1" dirty="0">
                <a:solidFill>
                  <a:schemeClr val="accent1"/>
                </a:solidFill>
              </a:rPr>
              <a:t>window angle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using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b="1" dirty="0">
                <a:solidFill>
                  <a:schemeClr val="accent1"/>
                </a:solidFill>
              </a:rPr>
              <a:t>LDR sensors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to follow the sun’s path</a:t>
            </a:r>
            <a:r>
              <a:rPr lang="en-US" sz="1400" b="0" i="0" dirty="0"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Increases energy generation throughout the day</a:t>
            </a:r>
            <a:r>
              <a:rPr lang="en-US" sz="1400" b="0" i="0" dirty="0">
                <a:effectLst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B9F4D-7410-77FB-FE4B-61077F38B7CE}"/>
              </a:ext>
            </a:extLst>
          </p:cNvPr>
          <p:cNvSpPr txBox="1"/>
          <p:nvPr/>
        </p:nvSpPr>
        <p:spPr>
          <a:xfrm>
            <a:off x="1274243" y="3427380"/>
            <a:ext cx="54831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3️⃣ </a:t>
            </a:r>
            <a:r>
              <a:rPr lang="en-US" sz="1600" b="1" dirty="0"/>
              <a:t>Automation &amp; Safety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Rain Sensor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triggers auto-closing of the window.</a:t>
            </a:r>
            <a:r>
              <a:rPr lang="en-US" sz="1400" b="0" i="0" dirty="0"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/>
                </a:solidFill>
              </a:rPr>
              <a:t>Smoke Sensor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triggers full opening for ventilation in emergencies.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Built-in </a:t>
            </a:r>
            <a:r>
              <a:rPr lang="en-US" sz="1400" b="1" dirty="0">
                <a:solidFill>
                  <a:schemeClr val="accent1"/>
                </a:solidFill>
              </a:rPr>
              <a:t>PID control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accurate panel positioning.</a:t>
            </a:r>
          </a:p>
          <a:p>
            <a:pPr lvl="1"/>
            <a:endParaRPr lang="en-US" sz="1400" b="0" i="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5EFFE-A1C5-5BAA-7008-1AF761F266D4}"/>
              </a:ext>
            </a:extLst>
          </p:cNvPr>
          <p:cNvSpPr txBox="1"/>
          <p:nvPr/>
        </p:nvSpPr>
        <p:spPr>
          <a:xfrm>
            <a:off x="6425095" y="3395857"/>
            <a:ext cx="5672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4️⃣ </a:t>
            </a:r>
            <a:r>
              <a:rPr lang="en-US" sz="1600" b="1" dirty="0"/>
              <a:t>Manual &amp; Scheduled 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User-defined </a:t>
            </a:r>
            <a:r>
              <a:rPr lang="en-US" sz="1400" b="1" dirty="0">
                <a:solidFill>
                  <a:schemeClr val="accent1"/>
                </a:solidFill>
              </a:rPr>
              <a:t>open/close positions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  <a:endParaRPr lang="en-US" sz="1400" b="0" i="0" dirty="0">
              <a:solidFill>
                <a:schemeClr val="accent1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Option to run on a </a:t>
            </a:r>
            <a:r>
              <a:rPr lang="en-US" sz="1400" b="1" dirty="0">
                <a:solidFill>
                  <a:schemeClr val="accent1"/>
                </a:solidFill>
              </a:rPr>
              <a:t>pre-set schedule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daily ventilation.</a:t>
            </a:r>
          </a:p>
          <a:p>
            <a:pPr lvl="1"/>
            <a:endParaRPr lang="en-US" sz="1400" b="0" i="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40291-C198-2ACC-CFE9-817C49131183}"/>
              </a:ext>
            </a:extLst>
          </p:cNvPr>
          <p:cNvSpPr txBox="1"/>
          <p:nvPr/>
        </p:nvSpPr>
        <p:spPr>
          <a:xfrm>
            <a:off x="6425094" y="4280954"/>
            <a:ext cx="57669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5️⃣ </a:t>
            </a:r>
            <a:r>
              <a:rPr lang="en-US" sz="1600" b="1" dirty="0"/>
              <a:t>Precision with Chain Actuation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Smooth and reliable </a:t>
            </a:r>
            <a:r>
              <a:rPr lang="en-US" sz="1400" b="1" dirty="0">
                <a:solidFill>
                  <a:schemeClr val="accent1"/>
                </a:solidFill>
              </a:rPr>
              <a:t>chain-driven actuator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window movement.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Integrates a </a:t>
            </a:r>
            <a:r>
              <a:rPr lang="en-US" sz="1400" b="1" dirty="0">
                <a:solidFill>
                  <a:schemeClr val="accent1"/>
                </a:solidFill>
              </a:rPr>
              <a:t>rotary motor</a:t>
            </a:r>
            <a:r>
              <a:rPr lang="en-US" sz="1400" dirty="0">
                <a:solidFill>
                  <a:schemeClr val="accent1"/>
                </a:solidFill>
              </a:rPr>
              <a:t> </a:t>
            </a:r>
            <a:r>
              <a:rPr lang="en-US" sz="1400" dirty="0"/>
              <a:t>for solar alignment with minimal mechanical error.</a:t>
            </a:r>
          </a:p>
          <a:p>
            <a:pPr lvl="1"/>
            <a:r>
              <a:rPr lang="en-US" sz="1400" dirty="0"/>
              <a:t>.</a:t>
            </a:r>
          </a:p>
          <a:p>
            <a:pPr lvl="1"/>
            <a:endParaRPr lang="en-US" sz="1400" b="0" i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DEC3-40E8-FA3F-98A7-5B3B631EE980}"/>
              </a:ext>
            </a:extLst>
          </p:cNvPr>
          <p:cNvSpPr txBox="1"/>
          <p:nvPr/>
        </p:nvSpPr>
        <p:spPr>
          <a:xfrm>
            <a:off x="1274243" y="1723331"/>
            <a:ext cx="4903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/>
                </a:solidFill>
              </a:rPr>
              <a:t> Key Features</a:t>
            </a:r>
          </a:p>
        </p:txBody>
      </p:sp>
    </p:spTree>
    <p:extLst>
      <p:ext uri="{BB962C8B-B14F-4D97-AF65-F5344CB8AC3E}">
        <p14:creationId xmlns:p14="http://schemas.microsoft.com/office/powerpoint/2010/main" val="166059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F554-8A5C-8BED-66D1-EAE7654C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46" y="905436"/>
            <a:ext cx="10018713" cy="33998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Thank you!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Any questions?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2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438-E81C-915C-1289-652241BB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464" y="0"/>
            <a:ext cx="2400877" cy="53788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</a:rPr>
              <a:t>Introduction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C94B3-C5CB-A997-A539-D11719E80890}"/>
              </a:ext>
            </a:extLst>
          </p:cNvPr>
          <p:cNvSpPr txBox="1"/>
          <p:nvPr/>
        </p:nvSpPr>
        <p:spPr>
          <a:xfrm>
            <a:off x="1996257" y="537883"/>
            <a:ext cx="7784237" cy="206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Smart Solar Window System combines innovative technology with sustainable practices. It integrates transparent photovoltaic materials, single-axis solar tracking, and environmental sensors to create an energy-efficient solution for modern buildings. This system adapts to environmental changes, providing ventilation while harnessing solar energy.</a:t>
            </a:r>
          </a:p>
          <a:p>
            <a:br>
              <a:rPr lang="en-US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D900C-3A65-DC61-4EBA-3623762552BF}"/>
              </a:ext>
            </a:extLst>
          </p:cNvPr>
          <p:cNvSpPr txBox="1"/>
          <p:nvPr/>
        </p:nvSpPr>
        <p:spPr>
          <a:xfrm>
            <a:off x="1996256" y="28608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Paper Contents: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7982B-0C78-6777-BB3A-8954A22749E4}"/>
              </a:ext>
            </a:extLst>
          </p:cNvPr>
          <p:cNvSpPr txBox="1"/>
          <p:nvPr/>
        </p:nvSpPr>
        <p:spPr>
          <a:xfrm>
            <a:off x="1996256" y="3279392"/>
            <a:ext cx="88949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Introduction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Defines the problem of traditional window limitations in energy efficiency and safety. Presents the motivation behind developing a smart, responsive solar window.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Literature Review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Summarizes the evolution of solar window technology, TPV configurations, and types of tracking mechanisms.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System Overview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Provides the system block diagram and control logic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System Design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Details the system components, microcontroller, sensors, actuators, and PV glass.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Simulation &amp; Results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Describes the solar tracking methodology, system simulations using Simulink, and PID controller design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Distributed System Architecture: </a:t>
            </a:r>
            <a:r>
              <a:rPr lang="en-US" dirty="0">
                <a:solidFill>
                  <a:schemeClr val="tx2"/>
                </a:solidFill>
              </a:rPr>
              <a:t>Describe the evolution of the system to be a distributed control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Conclusion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Summarizes and suggests future enhancements.</a:t>
            </a:r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275A2183-696E-EBE4-3EEC-20C48F06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287" y="0"/>
            <a:ext cx="2245713" cy="206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2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1FB7-2642-273D-EDE4-E278AF3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22" y="197224"/>
            <a:ext cx="7883807" cy="71717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>
                <a:solidFill>
                  <a:schemeClr val="tx2"/>
                </a:solidFill>
              </a:rPr>
              <a:t>Literature Review – Transparent PV Technologies</a:t>
            </a:r>
            <a:br>
              <a:rPr lang="fr-FR" sz="2800" b="1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BA9CDA-3E06-9F3A-B280-C1014647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44" y="1921255"/>
            <a:ext cx="624326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Spatially Segmented PV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use opaque cells in transparent surfaces, mostly for industrial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Semi-Transparent Thin Film PV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are Non-wavelength Selective Thin Film Photovoltaic systems that use materials like amorphous silicon to absorb ultraviolet (UV) and infrared (IR) light while allowing partial light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Transparent Thin Film PV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dirty="0"/>
              <a:t>are wavelength-selective photovoltaic systems designed to transmit visible light while absorbing UV and IR light. These systems use materials like polymers, nanotubes, and organic molecules to have high transparency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D221B-6E6F-C33E-1F14-612DEDCD25BF}"/>
              </a:ext>
            </a:extLst>
          </p:cNvPr>
          <p:cNvSpPr txBox="1"/>
          <p:nvPr/>
        </p:nvSpPr>
        <p:spPr>
          <a:xfrm>
            <a:off x="1449410" y="11188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</a:rPr>
              <a:t>Transparent Photovoltaic (TPV) Systems: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6C22D7B-B81F-5210-9665-61AD13F8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580491"/>
            <a:ext cx="2492188" cy="164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5CC61-FBCE-5709-9066-9F6F4F64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47" y="4170334"/>
            <a:ext cx="2492188" cy="2214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10E292-3B0E-080D-9C8A-84F4203222EB}"/>
              </a:ext>
            </a:extLst>
          </p:cNvPr>
          <p:cNvSpPr txBox="1"/>
          <p:nvPr/>
        </p:nvSpPr>
        <p:spPr>
          <a:xfrm>
            <a:off x="9132704" y="3245582"/>
            <a:ext cx="22698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Fig. Semi-transparent Thin Film PV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D85EB-7F6D-06E4-43BF-77DD7CC871BB}"/>
              </a:ext>
            </a:extLst>
          </p:cNvPr>
          <p:cNvSpPr txBox="1"/>
          <p:nvPr/>
        </p:nvSpPr>
        <p:spPr>
          <a:xfrm>
            <a:off x="9132704" y="6399166"/>
            <a:ext cx="2412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Transparent Thin Film PV</a:t>
            </a:r>
          </a:p>
        </p:txBody>
      </p:sp>
    </p:spTree>
    <p:extLst>
      <p:ext uri="{BB962C8B-B14F-4D97-AF65-F5344CB8AC3E}">
        <p14:creationId xmlns:p14="http://schemas.microsoft.com/office/powerpoint/2010/main" val="28912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C52A-F5C7-33C9-8F2B-9C79F17E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CA6-6D7E-C8D9-3888-BC10243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42" y="114728"/>
            <a:ext cx="8441950" cy="717176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sz="2800" b="1" dirty="0">
                <a:solidFill>
                  <a:schemeClr val="tx2"/>
                </a:solidFill>
              </a:rPr>
              <a:t>Literature Review – </a:t>
            </a:r>
            <a:r>
              <a:rPr lang="en-US" sz="2800" b="1" dirty="0"/>
              <a:t>Solar Tracking Mechanisms</a:t>
            </a:r>
            <a:br>
              <a:rPr lang="fr-FR" sz="2800" b="1" dirty="0">
                <a:solidFill>
                  <a:schemeClr val="tx2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92A5DE-EAF4-890C-8927-970A88F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77" y="1768856"/>
            <a:ext cx="624326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Single-Axis Tracking (currently used in the system) :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one degree of freedom.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Simpler and more cost-effective.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Subtypes: Horizontal (axis parallel to the ground), Vertical (axis vertical), Tilted (axis inclined), and Polar-Aligned (aligned with Earth's polar axis).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Dual-Axis Tracking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two degrees of freedom.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in both tilt (elevation) and azimuth directions.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Types: Tip Tilt and Azimuth Altitude.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and expensive, but maximizes solar energy capture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823ED-AA8A-5EDA-92CF-D8355F259909}"/>
              </a:ext>
            </a:extLst>
          </p:cNvPr>
          <p:cNvSpPr txBox="1"/>
          <p:nvPr/>
        </p:nvSpPr>
        <p:spPr>
          <a:xfrm>
            <a:off x="1449410" y="11188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Tracking Types: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E18A1-3E12-553D-1032-71AC1C47B193}"/>
              </a:ext>
            </a:extLst>
          </p:cNvPr>
          <p:cNvSpPr txBox="1"/>
          <p:nvPr/>
        </p:nvSpPr>
        <p:spPr>
          <a:xfrm>
            <a:off x="9259734" y="3085122"/>
            <a:ext cx="21579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Fig. Single Axis Tracking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C30EE-BE68-D494-931B-6180E753098C}"/>
              </a:ext>
            </a:extLst>
          </p:cNvPr>
          <p:cNvSpPr txBox="1"/>
          <p:nvPr/>
        </p:nvSpPr>
        <p:spPr>
          <a:xfrm>
            <a:off x="9132704" y="6276130"/>
            <a:ext cx="24120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Dual Axis Tracking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872CA7-034D-2CF4-D2EE-4D9C21B8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116" y="916441"/>
            <a:ext cx="4152850" cy="210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0EB9183A-52FD-0470-0446-6EB0DDCC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83" y="3754015"/>
            <a:ext cx="3978783" cy="245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2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FB94-2775-B7FA-8765-79DA73884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5CF-6509-28C7-3C80-6B0D7F3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0" y="0"/>
            <a:ext cx="6212542" cy="111343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System Design – Components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30B097-87FE-0567-8DF8-A7783048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564" y="888013"/>
            <a:ext cx="54684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Microcontroller (ESP32)</a:t>
            </a:r>
          </a:p>
          <a:p>
            <a:pPr lvl="1"/>
            <a:r>
              <a:rPr lang="en-US" dirty="0"/>
              <a:t>Offers Wi-Fi/Bluetooth; ideal for IoT, mobile app integration, and other features.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Sensors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YL-83 Rain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MQ-2 Smoke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LDRs for sunlight intensity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Actuators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Servo motor for solar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Chain actuator for opening/closing window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PV Module</a:t>
            </a:r>
            <a:r>
              <a:rPr lang="en-US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n-US" dirty="0"/>
              <a:t>Transparent or semi-transparent solar panel for electricity generation.</a:t>
            </a:r>
          </a:p>
          <a:p>
            <a:pPr lvl="1"/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D280ED8-2179-821B-9994-F4F0A39AE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01" y="331594"/>
            <a:ext cx="1552575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E9B38-205F-FAC8-6A1A-22F432D07C3F}"/>
              </a:ext>
            </a:extLst>
          </p:cNvPr>
          <p:cNvSpPr txBox="1"/>
          <p:nvPr/>
        </p:nvSpPr>
        <p:spPr>
          <a:xfrm>
            <a:off x="6653788" y="1435333"/>
            <a:ext cx="6096000" cy="25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Fig. ESP32 Dev Module</a:t>
            </a:r>
            <a:endParaRPr lang="en-US" sz="10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149" name="Picture 5" descr="Auslese Robotics™ AR-Yl83-RDDM The Rain Drop Detection Module Sensor  Raindrops Humidity Weather Sensor Yl83 : Amazon.in: Industrial &amp; Scientific">
            <a:extLst>
              <a:ext uri="{FF2B5EF4-FFF2-40B4-BE49-F238E27FC236}">
                <a16:creationId xmlns:a16="http://schemas.microsoft.com/office/drawing/2014/main" id="{8453D543-A866-4664-A98E-667FD246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55" y="1765770"/>
            <a:ext cx="1354790" cy="135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F8780A-269D-87A6-1CB3-4E1D950E95B4}"/>
              </a:ext>
            </a:extLst>
          </p:cNvPr>
          <p:cNvSpPr txBox="1"/>
          <p:nvPr/>
        </p:nvSpPr>
        <p:spPr>
          <a:xfrm>
            <a:off x="5499287" y="3120560"/>
            <a:ext cx="6096000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Sensor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D3EC01B-BEF5-111F-E2FF-7B23118D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865" y="1765771"/>
            <a:ext cx="1601979" cy="13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9A3A-14BB-DC23-1931-4A3447B99287}"/>
              </a:ext>
            </a:extLst>
          </p:cNvPr>
          <p:cNvSpPr txBox="1"/>
          <p:nvPr/>
        </p:nvSpPr>
        <p:spPr>
          <a:xfrm>
            <a:off x="9998309" y="3120560"/>
            <a:ext cx="1771089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MQ-2 Smoke Sensor 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4287B54A-7FF0-43E5-BDB6-40D5A00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25" y="3375694"/>
            <a:ext cx="3195328" cy="14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431D9-8AAA-7134-FD89-94CC3BD09408}"/>
              </a:ext>
            </a:extLst>
          </p:cNvPr>
          <p:cNvSpPr txBox="1"/>
          <p:nvPr/>
        </p:nvSpPr>
        <p:spPr>
          <a:xfrm>
            <a:off x="8816243" y="4802837"/>
            <a:ext cx="2246204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LDR and Variation of Resistance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D17C31C9-B2D3-C603-3E8E-A3943E22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16" y="5302902"/>
            <a:ext cx="1607230" cy="9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D5EEA2D9-8A5C-4BE3-BB75-FE98CE27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788" y="5172681"/>
            <a:ext cx="2208212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B814A-7A9D-A51B-FEC0-8B204E64FC34}"/>
              </a:ext>
            </a:extLst>
          </p:cNvPr>
          <p:cNvSpPr txBox="1"/>
          <p:nvPr/>
        </p:nvSpPr>
        <p:spPr>
          <a:xfrm>
            <a:off x="7088345" y="6217302"/>
            <a:ext cx="2516488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Brushless DC (BLDC) Servo Motor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9B55E-9292-785B-D483-553E46332F7A}"/>
              </a:ext>
            </a:extLst>
          </p:cNvPr>
          <p:cNvSpPr txBox="1"/>
          <p:nvPr/>
        </p:nvSpPr>
        <p:spPr>
          <a:xfrm>
            <a:off x="9760751" y="6217302"/>
            <a:ext cx="2246204" cy="25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Mingardi</a:t>
            </a:r>
            <a:r>
              <a:rPr lang="en-US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MICRO-S Chain actuator </a:t>
            </a:r>
            <a:endParaRPr lang="en-US" sz="10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057FE-7F10-0D8D-6C8C-563A5131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F611-731E-25E8-9989-1753F57F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96797"/>
            <a:ext cx="4643718" cy="1113437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System Overview</a:t>
            </a:r>
            <a:r>
              <a:rPr lang="ar-SA" sz="2800" b="1" dirty="0"/>
              <a:t> </a:t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System Block Diagram: 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0700AF-6B68-48C1-F038-ECC92EA1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23" y="3262644"/>
            <a:ext cx="10694893" cy="2045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LDR sensors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detect sunlight intensity.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Rain sensors (YL-83)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Smoke sensors (MQ-2)</a:t>
            </a:r>
            <a:r>
              <a:rPr lang="en-US" dirty="0"/>
              <a:t> to trigger automated window control during environmental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Servo motor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solar tracking, and a </a:t>
            </a:r>
            <a:r>
              <a:rPr lang="en-US" b="1" dirty="0">
                <a:solidFill>
                  <a:schemeClr val="accent1"/>
                </a:solidFill>
              </a:rPr>
              <a:t>chain-driven actuator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opening/closing the window.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ESP32 Microcontroller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process real-time sensor data and send appropriate commands to actuators.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Transparent PV glass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for daylight energy generation.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An </a:t>
            </a:r>
            <a:r>
              <a:rPr lang="en-US" b="1" dirty="0">
                <a:solidFill>
                  <a:schemeClr val="accent1"/>
                </a:solidFill>
              </a:rPr>
              <a:t>optional energy storage system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supports autonomous operation when solar input is low.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E7F46B-423F-0331-B44F-BEA9E86E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35" y="0"/>
            <a:ext cx="6991965" cy="317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9568C-CD74-C25E-E532-373F37B4191C}"/>
              </a:ext>
            </a:extLst>
          </p:cNvPr>
          <p:cNvSpPr txBox="1"/>
          <p:nvPr/>
        </p:nvSpPr>
        <p:spPr>
          <a:xfrm>
            <a:off x="7906871" y="3173505"/>
            <a:ext cx="1981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fig. System Block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A9945-82F0-F158-5C78-15C587A5C174}"/>
              </a:ext>
            </a:extLst>
          </p:cNvPr>
          <p:cNvSpPr txBox="1"/>
          <p:nvPr/>
        </p:nvSpPr>
        <p:spPr>
          <a:xfrm>
            <a:off x="1353223" y="2187685"/>
            <a:ext cx="3325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</a:rPr>
              <a:t>The system integrate several critical components: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951C-EFB2-EA37-F77C-CCB1E7EFDF41}"/>
              </a:ext>
            </a:extLst>
          </p:cNvPr>
          <p:cNvSpPr txBox="1"/>
          <p:nvPr/>
        </p:nvSpPr>
        <p:spPr>
          <a:xfrm>
            <a:off x="1972236" y="5518703"/>
            <a:ext cx="10219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These elements interact through control logic outlined in the </a:t>
            </a:r>
            <a:r>
              <a:rPr lang="en-US" i="1" dirty="0">
                <a:solidFill>
                  <a:schemeClr val="accent1"/>
                </a:solidFill>
              </a:rPr>
              <a:t>Figure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, ensuring optimized performance and safety.</a:t>
            </a:r>
          </a:p>
        </p:txBody>
      </p:sp>
    </p:spTree>
    <p:extLst>
      <p:ext uri="{BB962C8B-B14F-4D97-AF65-F5344CB8AC3E}">
        <p14:creationId xmlns:p14="http://schemas.microsoft.com/office/powerpoint/2010/main" val="3600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0AAA0-9224-8D2D-FE0D-5C15A1A9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09" y="1"/>
            <a:ext cx="6199392" cy="597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EEDFD-6815-7C87-FDF0-3C372023BE18}"/>
              </a:ext>
            </a:extLst>
          </p:cNvPr>
          <p:cNvSpPr txBox="1"/>
          <p:nvPr/>
        </p:nvSpPr>
        <p:spPr>
          <a:xfrm>
            <a:off x="5911926" y="6037500"/>
            <a:ext cx="6096000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Fig. Control Algorithm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7DA300-5A1B-5873-963D-3DFA49AA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7" y="0"/>
            <a:ext cx="5109883" cy="190233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System Overview</a:t>
            </a:r>
            <a:r>
              <a:rPr lang="ar-SA" sz="2800" b="1" dirty="0"/>
              <a:t> </a:t>
            </a:r>
            <a:br>
              <a:rPr lang="fr-FR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Workflow and Control Algorithm</a:t>
            </a:r>
            <a:br>
              <a:rPr lang="en-US" sz="2800" b="1" dirty="0"/>
            </a:br>
            <a:r>
              <a:rPr lang="en-US" sz="2800" dirty="0">
                <a:solidFill>
                  <a:schemeClr val="accent1"/>
                </a:solidFill>
              </a:rPr>
              <a:t> 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096B8-546B-8D63-8661-85BD4D7C6B52}"/>
              </a:ext>
            </a:extLst>
          </p:cNvPr>
          <p:cNvSpPr txBox="1"/>
          <p:nvPr/>
        </p:nvSpPr>
        <p:spPr>
          <a:xfrm>
            <a:off x="1349187" y="1313800"/>
            <a:ext cx="43837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system reads environmental inputs and executes decision logic to actuate the window or adjust tracking.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processes inputs from light intensity sensors to orient the panel and respond to smoke/rain conditions automatically.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70712-7EE8-2D38-C46E-EE62208A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521" y="3742925"/>
            <a:ext cx="43830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87D36-12FF-0016-154E-177A4BF2638D}"/>
              </a:ext>
            </a:extLst>
          </p:cNvPr>
          <p:cNvSpPr txBox="1"/>
          <p:nvPr/>
        </p:nvSpPr>
        <p:spPr>
          <a:xfrm>
            <a:off x="1555971" y="5978125"/>
            <a:ext cx="4643422" cy="767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</a:t>
            </a:r>
            <a:r>
              <a:rPr lang="en-US" sz="1100" dirty="0">
                <a:latin typeface="+mj-lt"/>
              </a:rPr>
              <a:t>. Solid Works Diagrams showing Closed, Opened and Solar Tracking positions of the Window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CD97-40BA-E2E9-146C-EE698BD2F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22D4-DD1B-CFD0-0DD0-1B22B86E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39" y="0"/>
            <a:ext cx="7109013" cy="111343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Methodology &amp; PID Controller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6BDC81-4BBE-D2C3-2AAB-40032470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09" y="1582342"/>
            <a:ext cx="598394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two LDR sensors to detect light difference.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Difference drives servo motor until both LDRs receive equal intensity.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</a:rPr>
              <a:t>PID Controller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(Proportional-Integral-Derivative controller) 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P=</a:t>
            </a:r>
            <a:r>
              <a:rPr lang="en-US" dirty="0"/>
              <a:t> 240 ensures quick correction.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  =</a:t>
            </a:r>
            <a:r>
              <a:rPr lang="en-US" dirty="0"/>
              <a:t> 180 eliminates steady-state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 </a:t>
            </a:r>
            <a:r>
              <a:rPr lang="en-US" dirty="0"/>
              <a:t>is omitted due to slow sun movement.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 Ensures precision and simplicity.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959C2-CC57-53CF-1DBD-5047CCF4870B}"/>
              </a:ext>
            </a:extLst>
          </p:cNvPr>
          <p:cNvSpPr txBox="1"/>
          <p:nvPr/>
        </p:nvSpPr>
        <p:spPr>
          <a:xfrm>
            <a:off x="1622610" y="625148"/>
            <a:ext cx="4903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</a:rPr>
              <a:t>The Single-Axis Solar Tracking System is implemented to maximize solar energy while maintaining adequate ventilation.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37E530C-EEBD-F49D-BE34-8F2F94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23" y="2656681"/>
            <a:ext cx="533082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B65F9-2288-0678-F83F-489E1B586D3E}"/>
              </a:ext>
            </a:extLst>
          </p:cNvPr>
          <p:cNvSpPr txBox="1"/>
          <p:nvPr/>
        </p:nvSpPr>
        <p:spPr>
          <a:xfrm>
            <a:off x="6373906" y="4326453"/>
            <a:ext cx="6096000" cy="27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Fig. Block Diagram of the Solar Tracking Feature.</a:t>
            </a:r>
          </a:p>
        </p:txBody>
      </p:sp>
    </p:spTree>
    <p:extLst>
      <p:ext uri="{BB962C8B-B14F-4D97-AF65-F5344CB8AC3E}">
        <p14:creationId xmlns:p14="http://schemas.microsoft.com/office/powerpoint/2010/main" val="188373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61CCA-6C87-B9F3-E369-A596AC8C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F354-6D87-314D-79D9-6632F88F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39" y="0"/>
            <a:ext cx="7109013" cy="111343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Simulating the Panel Motion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91AFC-8D83-61BE-28F5-4D9452D6D2C9}"/>
              </a:ext>
            </a:extLst>
          </p:cNvPr>
          <p:cNvSpPr txBox="1"/>
          <p:nvPr/>
        </p:nvSpPr>
        <p:spPr>
          <a:xfrm>
            <a:off x="1622610" y="625148"/>
            <a:ext cx="756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</a:rPr>
              <a:t>Simulates the panel’s physical motion in response to motor torque.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129A27-3356-5D73-CE70-EE6080C2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80" y="1407862"/>
            <a:ext cx="26733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D9C4C-D45D-6739-60E0-F79F0053FB79}"/>
              </a:ext>
            </a:extLst>
          </p:cNvPr>
          <p:cNvSpPr txBox="1"/>
          <p:nvPr/>
        </p:nvSpPr>
        <p:spPr>
          <a:xfrm>
            <a:off x="8241367" y="1935625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Panel equation of motion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6C84B8C-965A-3FCF-B8B0-AC582418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59" y="2417904"/>
            <a:ext cx="5443537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A7B8C08-04B1-4285-1702-6C53A30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15" y="4841621"/>
            <a:ext cx="4387944" cy="168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ACF960EC-5698-9890-5293-CA3C7CF2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985" y="4850586"/>
            <a:ext cx="4830015" cy="173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E931D-1E25-998A-CC9C-F557C5CC14DE}"/>
              </a:ext>
            </a:extLst>
          </p:cNvPr>
          <p:cNvSpPr txBox="1"/>
          <p:nvPr/>
        </p:nvSpPr>
        <p:spPr>
          <a:xfrm>
            <a:off x="7990356" y="4437204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Simulink Model of the Equation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6E2AC-C3A0-6B2D-4DCB-ACF6B4EDA335}"/>
              </a:ext>
            </a:extLst>
          </p:cNvPr>
          <p:cNvSpPr txBox="1"/>
          <p:nvPr/>
        </p:nvSpPr>
        <p:spPr>
          <a:xfrm>
            <a:off x="2892099" y="6526061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Variation of Panel Angle over  time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9CF82-2155-FC33-865F-D5A1CCC6CCA1}"/>
              </a:ext>
            </a:extLst>
          </p:cNvPr>
          <p:cNvSpPr txBox="1"/>
          <p:nvPr/>
        </p:nvSpPr>
        <p:spPr>
          <a:xfrm>
            <a:off x="8346141" y="6588978"/>
            <a:ext cx="3307976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Fig . Variation of Panel Velocity with time</a:t>
            </a:r>
            <a:endParaRPr lang="en-US" sz="1100" kern="1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50CF3-8ED4-26AF-B0CA-36FAB6742B82}"/>
              </a:ext>
            </a:extLst>
          </p:cNvPr>
          <p:cNvSpPr txBox="1"/>
          <p:nvPr/>
        </p:nvSpPr>
        <p:spPr>
          <a:xfrm>
            <a:off x="1622610" y="10194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simulation verifies the physical motion of the panel in response to torque applied by the motor. It uses the </a:t>
            </a:r>
            <a:r>
              <a:rPr lang="en-US" b="1" dirty="0"/>
              <a:t>panel equation of motion</a:t>
            </a:r>
            <a:r>
              <a:rPr lang="en-US" dirty="0"/>
              <a:t> to evaluate whether the rotation direction and behavior align with expectations.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19C5D-6D9B-F623-E2B4-9130A32DE365}"/>
              </a:ext>
            </a:extLst>
          </p:cNvPr>
          <p:cNvSpPr txBox="1"/>
          <p:nvPr/>
        </p:nvSpPr>
        <p:spPr>
          <a:xfrm>
            <a:off x="1404376" y="2211213"/>
            <a:ext cx="43837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A constant torque </a:t>
            </a:r>
            <a:r>
              <a:rPr lang="en-US" dirty="0"/>
              <a:t>causes the panel to rotate, gradually stabilizing at a constant speed.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If torque is negative</a:t>
            </a:r>
            <a:r>
              <a:rPr lang="en-US" dirty="0"/>
              <a:t>, the panel rotates in the opposite direction.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This validates the system’s mechanical response under simplified conditions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84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513</TotalTime>
  <Words>1271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 (Headings)</vt:lpstr>
      <vt:lpstr>Corbel</vt:lpstr>
      <vt:lpstr>Times New Roman</vt:lpstr>
      <vt:lpstr>Wingdings</vt:lpstr>
      <vt:lpstr>Parallax</vt:lpstr>
      <vt:lpstr>PowerPoint Presentation</vt:lpstr>
      <vt:lpstr>Introduction</vt:lpstr>
      <vt:lpstr>Literature Review – Transparent PV Technologies </vt:lpstr>
      <vt:lpstr>Literature Review – Solar Tracking Mechanisms </vt:lpstr>
      <vt:lpstr>System Design – Components </vt:lpstr>
      <vt:lpstr>System Overview  System Block Diagram:   </vt:lpstr>
      <vt:lpstr>System Overview  Workflow and Control Algorithm   </vt:lpstr>
      <vt:lpstr>Methodology &amp; PID Controller </vt:lpstr>
      <vt:lpstr>Simulating the Panel Motion </vt:lpstr>
      <vt:lpstr>PowerPoint Presentation</vt:lpstr>
      <vt:lpstr>PowerPoint Presentation</vt:lpstr>
      <vt:lpstr>PowerPoint Presentation</vt:lpstr>
      <vt:lpstr>Thank you! 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10</cp:revision>
  <dcterms:created xsi:type="dcterms:W3CDTF">2025-07-21T09:19:38Z</dcterms:created>
  <dcterms:modified xsi:type="dcterms:W3CDTF">2025-07-24T10:13:10Z</dcterms:modified>
</cp:coreProperties>
</file>