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74" r:id="rId4"/>
    <p:sldId id="275" r:id="rId5"/>
    <p:sldId id="280" r:id="rId6"/>
    <p:sldId id="281" r:id="rId7"/>
    <p:sldId id="283" r:id="rId8"/>
    <p:sldId id="282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8D978-8723-4743-9B08-8EEF782DD680}" v="1" dt="2023-01-29T12:05:44.089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t.lembert@gmail.com" userId="9f85e0e3690f99b5" providerId="LiveId" clId="{E628D978-8723-4743-9B08-8EEF782DD680}"/>
    <pc:docChg chg="modSld">
      <pc:chgData name="gaet.lembert@gmail.com" userId="9f85e0e3690f99b5" providerId="LiveId" clId="{E628D978-8723-4743-9B08-8EEF782DD680}" dt="2023-01-29T12:06:27.205" v="8" actId="255"/>
      <pc:docMkLst>
        <pc:docMk/>
      </pc:docMkLst>
      <pc:sldChg chg="addSp modSp mod">
        <pc:chgData name="gaet.lembert@gmail.com" userId="9f85e0e3690f99b5" providerId="LiveId" clId="{E628D978-8723-4743-9B08-8EEF782DD680}" dt="2023-01-29T12:06:27.205" v="8" actId="255"/>
        <pc:sldMkLst>
          <pc:docMk/>
          <pc:sldMk cId="1608765725" sldId="280"/>
        </pc:sldMkLst>
        <pc:spChg chg="mod">
          <ac:chgData name="gaet.lembert@gmail.com" userId="9f85e0e3690f99b5" providerId="LiveId" clId="{E628D978-8723-4743-9B08-8EEF782DD680}" dt="2023-01-29T12:06:27.205" v="8" actId="255"/>
          <ac:spMkLst>
            <pc:docMk/>
            <pc:sldMk cId="1608765725" sldId="280"/>
            <ac:spMk id="2" creationId="{00000000-0000-0000-0000-000000000000}"/>
          </ac:spMkLst>
        </pc:spChg>
        <pc:picChg chg="add mod">
          <ac:chgData name="gaet.lembert@gmail.com" userId="9f85e0e3690f99b5" providerId="LiveId" clId="{E628D978-8723-4743-9B08-8EEF782DD680}" dt="2023-01-29T12:05:44.089" v="1"/>
          <ac:picMkLst>
            <pc:docMk/>
            <pc:sldMk cId="1608765725" sldId="280"/>
            <ac:picMk id="4" creationId="{65183BE5-F618-EFDD-3985-9DEF7D08BB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29/01/2023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29/01/2023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02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0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0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04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48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1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48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10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46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5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Gestion de projet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711200" y="3429000"/>
            <a:ext cx="10472928" cy="2388704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fr-FR" dirty="0"/>
              <a:t>ALBISSON- -JEAN Morgane</a:t>
            </a:r>
          </a:p>
          <a:p>
            <a:pPr algn="ctr" rtl="0"/>
            <a:r>
              <a:rPr lang="fr-FR" dirty="0"/>
              <a:t>AOUAMEUR Idris</a:t>
            </a:r>
          </a:p>
          <a:p>
            <a:pPr algn="ctr" rtl="0"/>
            <a:r>
              <a:rPr lang="fr-FR" dirty="0"/>
              <a:t>AOUDIA Mahdi</a:t>
            </a:r>
          </a:p>
          <a:p>
            <a:pPr algn="ctr" rtl="0"/>
            <a:r>
              <a:rPr lang="fr-FR" dirty="0"/>
              <a:t>LEMBERT Gaëtan</a:t>
            </a:r>
          </a:p>
          <a:p>
            <a:pPr algn="ctr" rtl="0"/>
            <a:r>
              <a:rPr lang="fr-FR" dirty="0"/>
              <a:t>MAHAMAT NOUR Adam </a:t>
            </a:r>
            <a:r>
              <a:rPr lang="fr-FR" dirty="0" err="1"/>
              <a:t>Djerou</a:t>
            </a:r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i="1" u="sng" dirty="0"/>
              <a:t>Master 1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État d’avancement du projet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Pour aller plus loin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3118401"/>
            <a:ext cx="10972800" cy="833230"/>
          </a:xfrm>
        </p:spPr>
        <p:txBody>
          <a:bodyPr rtlCol="0"/>
          <a:lstStyle/>
          <a:p>
            <a:pPr algn="ctr" rtl="0"/>
            <a:r>
              <a:rPr lang="fr-FR" dirty="0"/>
              <a:t>- Merci pour votre attention ! -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1"/>
          </p:nvPr>
        </p:nvSpPr>
        <p:spPr>
          <a:xfrm>
            <a:off x="609600" y="2067340"/>
            <a:ext cx="5490816" cy="4790660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90000"/>
              </a:lnSpc>
            </a:pPr>
            <a:r>
              <a:rPr lang="fr-FR" sz="2400" dirty="0"/>
              <a:t>Introduction de notre sujet, problématique et organisation</a:t>
            </a:r>
          </a:p>
          <a:p>
            <a:pPr rtl="0">
              <a:lnSpc>
                <a:spcPct val="50000"/>
              </a:lnSpc>
            </a:pPr>
            <a:endParaRPr lang="fr-FR" sz="2400" dirty="0"/>
          </a:p>
          <a:p>
            <a:pPr rtl="0">
              <a:lnSpc>
                <a:spcPct val="90000"/>
              </a:lnSpc>
            </a:pPr>
            <a:r>
              <a:rPr lang="fr-FR" sz="2400" dirty="0"/>
              <a:t>Résultats de recherche :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Régions d’installation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Groupes électrogènes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Panneaux solaires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Éoliennes</a:t>
            </a:r>
          </a:p>
          <a:p>
            <a:pPr lvl="1">
              <a:lnSpc>
                <a:spcPct val="60000"/>
              </a:lnSpc>
            </a:pPr>
            <a:endParaRPr lang="fr-FR" dirty="0"/>
          </a:p>
          <a:p>
            <a:pPr rtl="0">
              <a:lnSpc>
                <a:spcPct val="90000"/>
              </a:lnSpc>
            </a:pPr>
            <a:r>
              <a:rPr lang="fr-FR" sz="2400" dirty="0"/>
              <a:t>Notre solution</a:t>
            </a:r>
          </a:p>
          <a:p>
            <a:pPr rtl="0">
              <a:lnSpc>
                <a:spcPct val="60000"/>
              </a:lnSpc>
            </a:pPr>
            <a:endParaRPr lang="fr-FR" sz="2400" dirty="0"/>
          </a:p>
          <a:p>
            <a:pPr rtl="0">
              <a:lnSpc>
                <a:spcPct val="90000"/>
              </a:lnSpc>
            </a:pPr>
            <a:r>
              <a:rPr lang="fr-FR" sz="2400" dirty="0"/>
              <a:t>État d’avancement du projet</a:t>
            </a:r>
          </a:p>
          <a:p>
            <a:pPr rtl="0">
              <a:lnSpc>
                <a:spcPct val="60000"/>
              </a:lnSpc>
            </a:pPr>
            <a:endParaRPr lang="fr-FR" sz="2400" dirty="0"/>
          </a:p>
          <a:p>
            <a:pPr rtl="0">
              <a:lnSpc>
                <a:spcPct val="90000"/>
              </a:lnSpc>
            </a:pPr>
            <a:r>
              <a:rPr lang="fr-FR" sz="2400" dirty="0"/>
              <a:t>Pour aller plus loin</a:t>
            </a:r>
            <a:endParaRPr lang="fr-FR" dirty="0"/>
          </a:p>
        </p:txBody>
      </p:sp>
      <p:pic>
        <p:nvPicPr>
          <p:cNvPr id="5" name="Image 4" descr="Une image contenant crépuscule&#10;&#10;Description générée automatiquement">
            <a:extLst>
              <a:ext uri="{FF2B5EF4-FFF2-40B4-BE49-F238E27FC236}">
                <a16:creationId xmlns:a16="http://schemas.microsoft.com/office/drawing/2014/main" id="{F85A7B9A-7A8A-C385-1247-8B3113D7C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r="18290" b="-1"/>
          <a:stretch/>
        </p:blipFill>
        <p:spPr>
          <a:xfrm>
            <a:off x="6096000" y="2067340"/>
            <a:ext cx="5384800" cy="4492486"/>
          </a:xfrm>
          <a:prstGeom prst="rect">
            <a:avLst/>
          </a:prstGeom>
          <a:noFill/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847687"/>
            <a:ext cx="10972800" cy="4884417"/>
          </a:xfrm>
        </p:spPr>
        <p:txBody>
          <a:bodyPr rtlCol="0"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Sujet principal : l’agriculture</a:t>
            </a:r>
          </a:p>
          <a:p>
            <a:endParaRPr lang="fr-FR" dirty="0"/>
          </a:p>
          <a:p>
            <a:r>
              <a:rPr lang="fr-FR" dirty="0"/>
              <a:t>Notre premier thème de recherche</a:t>
            </a:r>
          </a:p>
          <a:p>
            <a:endParaRPr lang="fr-FR" dirty="0"/>
          </a:p>
          <a:p>
            <a:r>
              <a:rPr lang="fr-FR" dirty="0"/>
              <a:t>Changement de thème &amp; nouvelle</a:t>
            </a:r>
          </a:p>
          <a:p>
            <a:pPr marL="0" indent="0">
              <a:buNone/>
            </a:pPr>
            <a:r>
              <a:rPr lang="fr-FR" dirty="0"/>
              <a:t>problématique</a:t>
            </a:r>
          </a:p>
          <a:p>
            <a:endParaRPr lang="fr-FR" dirty="0"/>
          </a:p>
          <a:p>
            <a:r>
              <a:rPr lang="fr-FR" dirty="0"/>
              <a:t>Organisation de notre groupe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28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Comment choisir la source d'énergie pour alimenter un système de pompage selon les caractéristiques de la région d’implantation ?</a:t>
            </a:r>
            <a:endParaRPr lang="fr-FR" sz="2800" b="1" i="0" u="sng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5" name="Image 4" descr="Une image contenant bulle&#10;&#10;Description générée automatiquement">
            <a:extLst>
              <a:ext uri="{FF2B5EF4-FFF2-40B4-BE49-F238E27FC236}">
                <a16:creationId xmlns:a16="http://schemas.microsoft.com/office/drawing/2014/main" id="{DA64711E-8F25-AEEB-8672-14DFBF08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7" y="1741672"/>
            <a:ext cx="5602489" cy="3999433"/>
          </a:xfrm>
          <a:custGeom>
            <a:avLst/>
            <a:gdLst>
              <a:gd name="connsiteX0" fmla="*/ 0 w 5602489"/>
              <a:gd name="connsiteY0" fmla="*/ 0 h 3999433"/>
              <a:gd name="connsiteX1" fmla="*/ 510449 w 5602489"/>
              <a:gd name="connsiteY1" fmla="*/ 0 h 3999433"/>
              <a:gd name="connsiteX2" fmla="*/ 1244998 w 5602489"/>
              <a:gd name="connsiteY2" fmla="*/ 0 h 3999433"/>
              <a:gd name="connsiteX3" fmla="*/ 1979546 w 5602489"/>
              <a:gd name="connsiteY3" fmla="*/ 0 h 3999433"/>
              <a:gd name="connsiteX4" fmla="*/ 2714095 w 5602489"/>
              <a:gd name="connsiteY4" fmla="*/ 0 h 3999433"/>
              <a:gd name="connsiteX5" fmla="*/ 3392618 w 5602489"/>
              <a:gd name="connsiteY5" fmla="*/ 0 h 3999433"/>
              <a:gd name="connsiteX6" fmla="*/ 4071142 w 5602489"/>
              <a:gd name="connsiteY6" fmla="*/ 0 h 3999433"/>
              <a:gd name="connsiteX7" fmla="*/ 4637616 w 5602489"/>
              <a:gd name="connsiteY7" fmla="*/ 0 h 3999433"/>
              <a:gd name="connsiteX8" fmla="*/ 5602489 w 5602489"/>
              <a:gd name="connsiteY8" fmla="*/ 0 h 3999433"/>
              <a:gd name="connsiteX9" fmla="*/ 5602489 w 5602489"/>
              <a:gd name="connsiteY9" fmla="*/ 746561 h 3999433"/>
              <a:gd name="connsiteX10" fmla="*/ 5602489 w 5602489"/>
              <a:gd name="connsiteY10" fmla="*/ 1293150 h 3999433"/>
              <a:gd name="connsiteX11" fmla="*/ 5602489 w 5602489"/>
              <a:gd name="connsiteY11" fmla="*/ 2039711 h 3999433"/>
              <a:gd name="connsiteX12" fmla="*/ 5602489 w 5602489"/>
              <a:gd name="connsiteY12" fmla="*/ 2786272 h 3999433"/>
              <a:gd name="connsiteX13" fmla="*/ 5602489 w 5602489"/>
              <a:gd name="connsiteY13" fmla="*/ 3999433 h 3999433"/>
              <a:gd name="connsiteX14" fmla="*/ 5148065 w 5602489"/>
              <a:gd name="connsiteY14" fmla="*/ 3999433 h 3999433"/>
              <a:gd name="connsiteX15" fmla="*/ 4693641 w 5602489"/>
              <a:gd name="connsiteY15" fmla="*/ 3999433 h 3999433"/>
              <a:gd name="connsiteX16" fmla="*/ 4183192 w 5602489"/>
              <a:gd name="connsiteY16" fmla="*/ 3999433 h 3999433"/>
              <a:gd name="connsiteX17" fmla="*/ 3504668 w 5602489"/>
              <a:gd name="connsiteY17" fmla="*/ 3999433 h 3999433"/>
              <a:gd name="connsiteX18" fmla="*/ 2882169 w 5602489"/>
              <a:gd name="connsiteY18" fmla="*/ 3999433 h 3999433"/>
              <a:gd name="connsiteX19" fmla="*/ 2371720 w 5602489"/>
              <a:gd name="connsiteY19" fmla="*/ 3999433 h 3999433"/>
              <a:gd name="connsiteX20" fmla="*/ 1861271 w 5602489"/>
              <a:gd name="connsiteY20" fmla="*/ 3999433 h 3999433"/>
              <a:gd name="connsiteX21" fmla="*/ 1126723 w 5602489"/>
              <a:gd name="connsiteY21" fmla="*/ 3999433 h 3999433"/>
              <a:gd name="connsiteX22" fmla="*/ 616274 w 5602489"/>
              <a:gd name="connsiteY22" fmla="*/ 3999433 h 3999433"/>
              <a:gd name="connsiteX23" fmla="*/ 0 w 5602489"/>
              <a:gd name="connsiteY23" fmla="*/ 3999433 h 3999433"/>
              <a:gd name="connsiteX24" fmla="*/ 0 w 5602489"/>
              <a:gd name="connsiteY24" fmla="*/ 3452844 h 3999433"/>
              <a:gd name="connsiteX25" fmla="*/ 0 w 5602489"/>
              <a:gd name="connsiteY25" fmla="*/ 2706283 h 3999433"/>
              <a:gd name="connsiteX26" fmla="*/ 0 w 5602489"/>
              <a:gd name="connsiteY26" fmla="*/ 1999717 h 3999433"/>
              <a:gd name="connsiteX27" fmla="*/ 0 w 5602489"/>
              <a:gd name="connsiteY27" fmla="*/ 1373139 h 3999433"/>
              <a:gd name="connsiteX28" fmla="*/ 0 w 5602489"/>
              <a:gd name="connsiteY28" fmla="*/ 706566 h 3999433"/>
              <a:gd name="connsiteX29" fmla="*/ 0 w 5602489"/>
              <a:gd name="connsiteY29" fmla="*/ 0 h 399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02489" h="3999433" fill="none" extrusionOk="0">
                <a:moveTo>
                  <a:pt x="0" y="0"/>
                </a:moveTo>
                <a:cubicBezTo>
                  <a:pt x="225774" y="2308"/>
                  <a:pt x="396273" y="20930"/>
                  <a:pt x="510449" y="0"/>
                </a:cubicBezTo>
                <a:cubicBezTo>
                  <a:pt x="624625" y="-20930"/>
                  <a:pt x="1088807" y="19343"/>
                  <a:pt x="1244998" y="0"/>
                </a:cubicBezTo>
                <a:cubicBezTo>
                  <a:pt x="1401189" y="-19343"/>
                  <a:pt x="1697894" y="28153"/>
                  <a:pt x="1979546" y="0"/>
                </a:cubicBezTo>
                <a:cubicBezTo>
                  <a:pt x="2261198" y="-28153"/>
                  <a:pt x="2534610" y="28789"/>
                  <a:pt x="2714095" y="0"/>
                </a:cubicBezTo>
                <a:cubicBezTo>
                  <a:pt x="2893580" y="-28789"/>
                  <a:pt x="3166835" y="29713"/>
                  <a:pt x="3392618" y="0"/>
                </a:cubicBezTo>
                <a:cubicBezTo>
                  <a:pt x="3618401" y="-29713"/>
                  <a:pt x="3775938" y="15940"/>
                  <a:pt x="4071142" y="0"/>
                </a:cubicBezTo>
                <a:cubicBezTo>
                  <a:pt x="4366346" y="-15940"/>
                  <a:pt x="4420015" y="-8618"/>
                  <a:pt x="4637616" y="0"/>
                </a:cubicBezTo>
                <a:cubicBezTo>
                  <a:pt x="4855217" y="8618"/>
                  <a:pt x="5307938" y="-11925"/>
                  <a:pt x="5602489" y="0"/>
                </a:cubicBezTo>
                <a:cubicBezTo>
                  <a:pt x="5609704" y="328093"/>
                  <a:pt x="5588910" y="510018"/>
                  <a:pt x="5602489" y="746561"/>
                </a:cubicBezTo>
                <a:cubicBezTo>
                  <a:pt x="5616068" y="983104"/>
                  <a:pt x="5614658" y="1176632"/>
                  <a:pt x="5602489" y="1293150"/>
                </a:cubicBezTo>
                <a:cubicBezTo>
                  <a:pt x="5590320" y="1409668"/>
                  <a:pt x="5584355" y="1860605"/>
                  <a:pt x="5602489" y="2039711"/>
                </a:cubicBezTo>
                <a:cubicBezTo>
                  <a:pt x="5620623" y="2218817"/>
                  <a:pt x="5570500" y="2594946"/>
                  <a:pt x="5602489" y="2786272"/>
                </a:cubicBezTo>
                <a:cubicBezTo>
                  <a:pt x="5634478" y="2977598"/>
                  <a:pt x="5608418" y="3478779"/>
                  <a:pt x="5602489" y="3999433"/>
                </a:cubicBezTo>
                <a:cubicBezTo>
                  <a:pt x="5423729" y="4009270"/>
                  <a:pt x="5241758" y="3986993"/>
                  <a:pt x="5148065" y="3999433"/>
                </a:cubicBezTo>
                <a:cubicBezTo>
                  <a:pt x="5054372" y="4011873"/>
                  <a:pt x="4875836" y="3980720"/>
                  <a:pt x="4693641" y="3999433"/>
                </a:cubicBezTo>
                <a:cubicBezTo>
                  <a:pt x="4511446" y="4018146"/>
                  <a:pt x="4369286" y="3982744"/>
                  <a:pt x="4183192" y="3999433"/>
                </a:cubicBezTo>
                <a:cubicBezTo>
                  <a:pt x="3997098" y="4016122"/>
                  <a:pt x="3704433" y="3978675"/>
                  <a:pt x="3504668" y="3999433"/>
                </a:cubicBezTo>
                <a:cubicBezTo>
                  <a:pt x="3304903" y="4020191"/>
                  <a:pt x="3091614" y="4024609"/>
                  <a:pt x="2882169" y="3999433"/>
                </a:cubicBezTo>
                <a:cubicBezTo>
                  <a:pt x="2672724" y="3974257"/>
                  <a:pt x="2475791" y="3995002"/>
                  <a:pt x="2371720" y="3999433"/>
                </a:cubicBezTo>
                <a:cubicBezTo>
                  <a:pt x="2267649" y="4003864"/>
                  <a:pt x="2055492" y="4019121"/>
                  <a:pt x="1861271" y="3999433"/>
                </a:cubicBezTo>
                <a:cubicBezTo>
                  <a:pt x="1667050" y="3979745"/>
                  <a:pt x="1392701" y="4003573"/>
                  <a:pt x="1126723" y="3999433"/>
                </a:cubicBezTo>
                <a:cubicBezTo>
                  <a:pt x="860745" y="3995293"/>
                  <a:pt x="746802" y="3995398"/>
                  <a:pt x="616274" y="3999433"/>
                </a:cubicBezTo>
                <a:cubicBezTo>
                  <a:pt x="485746" y="4003468"/>
                  <a:pt x="288212" y="3973645"/>
                  <a:pt x="0" y="3999433"/>
                </a:cubicBezTo>
                <a:cubicBezTo>
                  <a:pt x="-15405" y="3864548"/>
                  <a:pt x="-7350" y="3585257"/>
                  <a:pt x="0" y="3452844"/>
                </a:cubicBezTo>
                <a:cubicBezTo>
                  <a:pt x="7350" y="3320431"/>
                  <a:pt x="33385" y="3041697"/>
                  <a:pt x="0" y="2706283"/>
                </a:cubicBezTo>
                <a:cubicBezTo>
                  <a:pt x="-33385" y="2370869"/>
                  <a:pt x="23465" y="2195508"/>
                  <a:pt x="0" y="1999717"/>
                </a:cubicBezTo>
                <a:cubicBezTo>
                  <a:pt x="-23465" y="1803926"/>
                  <a:pt x="-8023" y="1536568"/>
                  <a:pt x="0" y="1373139"/>
                </a:cubicBezTo>
                <a:cubicBezTo>
                  <a:pt x="8023" y="1209710"/>
                  <a:pt x="1458" y="1023646"/>
                  <a:pt x="0" y="706566"/>
                </a:cubicBezTo>
                <a:cubicBezTo>
                  <a:pt x="-1458" y="389486"/>
                  <a:pt x="19707" y="178596"/>
                  <a:pt x="0" y="0"/>
                </a:cubicBezTo>
                <a:close/>
              </a:path>
              <a:path w="5602489" h="3999433" stroke="0" extrusionOk="0">
                <a:moveTo>
                  <a:pt x="0" y="0"/>
                </a:moveTo>
                <a:cubicBezTo>
                  <a:pt x="149195" y="202"/>
                  <a:pt x="292586" y="5699"/>
                  <a:pt x="454424" y="0"/>
                </a:cubicBezTo>
                <a:cubicBezTo>
                  <a:pt x="616262" y="-5699"/>
                  <a:pt x="800223" y="-33901"/>
                  <a:pt x="1132948" y="0"/>
                </a:cubicBezTo>
                <a:cubicBezTo>
                  <a:pt x="1465673" y="33901"/>
                  <a:pt x="1421798" y="-112"/>
                  <a:pt x="1587372" y="0"/>
                </a:cubicBezTo>
                <a:cubicBezTo>
                  <a:pt x="1752946" y="112"/>
                  <a:pt x="2151310" y="-35636"/>
                  <a:pt x="2321920" y="0"/>
                </a:cubicBezTo>
                <a:cubicBezTo>
                  <a:pt x="2492530" y="35636"/>
                  <a:pt x="2573675" y="-648"/>
                  <a:pt x="2776345" y="0"/>
                </a:cubicBezTo>
                <a:cubicBezTo>
                  <a:pt x="2979016" y="648"/>
                  <a:pt x="3219828" y="-15372"/>
                  <a:pt x="3342818" y="0"/>
                </a:cubicBezTo>
                <a:cubicBezTo>
                  <a:pt x="3465808" y="15372"/>
                  <a:pt x="3651395" y="-3222"/>
                  <a:pt x="3853267" y="0"/>
                </a:cubicBezTo>
                <a:cubicBezTo>
                  <a:pt x="4055139" y="3222"/>
                  <a:pt x="4323896" y="-23860"/>
                  <a:pt x="4475766" y="0"/>
                </a:cubicBezTo>
                <a:cubicBezTo>
                  <a:pt x="4627636" y="23860"/>
                  <a:pt x="5209176" y="-37271"/>
                  <a:pt x="5602489" y="0"/>
                </a:cubicBezTo>
                <a:cubicBezTo>
                  <a:pt x="5609150" y="192320"/>
                  <a:pt x="5592112" y="330905"/>
                  <a:pt x="5602489" y="626578"/>
                </a:cubicBezTo>
                <a:cubicBezTo>
                  <a:pt x="5612866" y="922251"/>
                  <a:pt x="5617023" y="981520"/>
                  <a:pt x="5602489" y="1253156"/>
                </a:cubicBezTo>
                <a:cubicBezTo>
                  <a:pt x="5587955" y="1524792"/>
                  <a:pt x="5617468" y="1636448"/>
                  <a:pt x="5602489" y="1879734"/>
                </a:cubicBezTo>
                <a:cubicBezTo>
                  <a:pt x="5587510" y="2123020"/>
                  <a:pt x="5609015" y="2267579"/>
                  <a:pt x="5602489" y="2546306"/>
                </a:cubicBezTo>
                <a:cubicBezTo>
                  <a:pt x="5595963" y="2825033"/>
                  <a:pt x="5612512" y="2943958"/>
                  <a:pt x="5602489" y="3252872"/>
                </a:cubicBezTo>
                <a:cubicBezTo>
                  <a:pt x="5592466" y="3561786"/>
                  <a:pt x="5613497" y="3821671"/>
                  <a:pt x="5602489" y="3999433"/>
                </a:cubicBezTo>
                <a:cubicBezTo>
                  <a:pt x="5368871" y="3975254"/>
                  <a:pt x="5325930" y="3991300"/>
                  <a:pt x="5092040" y="3999433"/>
                </a:cubicBezTo>
                <a:cubicBezTo>
                  <a:pt x="4858150" y="4007566"/>
                  <a:pt x="4601329" y="4009102"/>
                  <a:pt x="4469541" y="3999433"/>
                </a:cubicBezTo>
                <a:cubicBezTo>
                  <a:pt x="4337753" y="3989764"/>
                  <a:pt x="3928702" y="3975998"/>
                  <a:pt x="3734993" y="3999433"/>
                </a:cubicBezTo>
                <a:cubicBezTo>
                  <a:pt x="3541284" y="4022868"/>
                  <a:pt x="3282443" y="4011801"/>
                  <a:pt x="3168519" y="3999433"/>
                </a:cubicBezTo>
                <a:cubicBezTo>
                  <a:pt x="3054595" y="3987065"/>
                  <a:pt x="2829620" y="4012375"/>
                  <a:pt x="2714095" y="3999433"/>
                </a:cubicBezTo>
                <a:cubicBezTo>
                  <a:pt x="2598570" y="3986491"/>
                  <a:pt x="2320323" y="4032993"/>
                  <a:pt x="2035571" y="3999433"/>
                </a:cubicBezTo>
                <a:cubicBezTo>
                  <a:pt x="1750819" y="3965873"/>
                  <a:pt x="1605126" y="4017033"/>
                  <a:pt x="1469097" y="3999433"/>
                </a:cubicBezTo>
                <a:cubicBezTo>
                  <a:pt x="1333068" y="3981833"/>
                  <a:pt x="1016550" y="3975948"/>
                  <a:pt x="902623" y="3999433"/>
                </a:cubicBezTo>
                <a:cubicBezTo>
                  <a:pt x="788696" y="4022918"/>
                  <a:pt x="395414" y="3988914"/>
                  <a:pt x="0" y="3999433"/>
                </a:cubicBezTo>
                <a:cubicBezTo>
                  <a:pt x="-26006" y="3742629"/>
                  <a:pt x="-10707" y="3689868"/>
                  <a:pt x="0" y="3412849"/>
                </a:cubicBezTo>
                <a:cubicBezTo>
                  <a:pt x="10707" y="3135830"/>
                  <a:pt x="-17701" y="3026613"/>
                  <a:pt x="0" y="2826266"/>
                </a:cubicBezTo>
                <a:cubicBezTo>
                  <a:pt x="17701" y="2625919"/>
                  <a:pt x="17384" y="2435728"/>
                  <a:pt x="0" y="2239682"/>
                </a:cubicBezTo>
                <a:cubicBezTo>
                  <a:pt x="-17384" y="2043636"/>
                  <a:pt x="-6899" y="1846084"/>
                  <a:pt x="0" y="1693093"/>
                </a:cubicBezTo>
                <a:cubicBezTo>
                  <a:pt x="6899" y="1540102"/>
                  <a:pt x="-26821" y="1366773"/>
                  <a:pt x="0" y="1066515"/>
                </a:cubicBezTo>
                <a:cubicBezTo>
                  <a:pt x="26821" y="766257"/>
                  <a:pt x="19178" y="312345"/>
                  <a:pt x="0" y="0"/>
                </a:cubicBezTo>
                <a:close/>
              </a:path>
            </a:pathLst>
          </a:custGeom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41817911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Régions d’installation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935480"/>
            <a:ext cx="5486400" cy="4389120"/>
          </a:xfrm>
        </p:spPr>
        <p:txBody>
          <a:bodyPr rtlCol="0"/>
          <a:lstStyle/>
          <a:p>
            <a:pPr rtl="0"/>
            <a:r>
              <a:rPr lang="fr-FR" b="1" dirty="0"/>
              <a:t>Groupes électrogènes</a:t>
            </a:r>
          </a:p>
          <a:p>
            <a:pPr rtl="0"/>
            <a:endParaRPr lang="fr-FR" b="1" dirty="0"/>
          </a:p>
          <a:p>
            <a:pPr lvl="2"/>
            <a:r>
              <a:rPr lang="fr-FR" sz="2600" i="1" dirty="0"/>
              <a:t>Partie génératrice</a:t>
            </a:r>
          </a:p>
          <a:p>
            <a:pPr lvl="1"/>
            <a:endParaRPr lang="fr-FR" sz="2600" i="1" dirty="0"/>
          </a:p>
          <a:p>
            <a:pPr lvl="2"/>
            <a:r>
              <a:rPr lang="fr-FR" sz="2600" i="1" dirty="0"/>
              <a:t>Partie moteur</a:t>
            </a:r>
          </a:p>
          <a:p>
            <a:pPr lvl="1"/>
            <a:endParaRPr lang="fr-FR" sz="2600" i="1" dirty="0"/>
          </a:p>
          <a:p>
            <a:pPr lvl="2"/>
            <a:r>
              <a:rPr lang="fr-FR" sz="2600" i="1" dirty="0"/>
              <a:t>Commande</a:t>
            </a:r>
          </a:p>
          <a:p>
            <a:pPr rtl="0"/>
            <a:endParaRPr lang="fr-FR" b="1" dirty="0"/>
          </a:p>
        </p:txBody>
      </p:sp>
      <p:pic>
        <p:nvPicPr>
          <p:cNvPr id="4" name="Image 3" descr="Une image contenant extérieur, engin&#10;&#10;Description générée automatiquement">
            <a:extLst>
              <a:ext uri="{FF2B5EF4-FFF2-40B4-BE49-F238E27FC236}">
                <a16:creationId xmlns:a16="http://schemas.microsoft.com/office/drawing/2014/main" id="{65183BE5-F618-EFDD-3985-9DEF7D08B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r="14727"/>
          <a:stretch/>
        </p:blipFill>
        <p:spPr>
          <a:xfrm>
            <a:off x="6438181" y="1935480"/>
            <a:ext cx="5144219" cy="445283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0876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1"/>
          </p:nvPr>
        </p:nvSpPr>
        <p:spPr>
          <a:xfrm>
            <a:off x="609600" y="2088901"/>
            <a:ext cx="5384800" cy="4434840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fr-FR" b="1" dirty="0"/>
              <a:t>Panneaux solaires</a:t>
            </a:r>
          </a:p>
          <a:p>
            <a:pPr rtl="0">
              <a:lnSpc>
                <a:spcPct val="90000"/>
              </a:lnSpc>
            </a:pPr>
            <a:endParaRPr lang="fr-FR" dirty="0"/>
          </a:p>
          <a:p>
            <a:pPr lvl="1" fontAlgn="base">
              <a:lnSpc>
                <a:spcPct val="90000"/>
              </a:lnSpc>
            </a:pPr>
            <a:r>
              <a:rPr lang="fr-FR" sz="2600" b="0" i="1" u="sng" dirty="0">
                <a:effectLst/>
              </a:rPr>
              <a:t>Panneaux solaires photovoltaïques</a:t>
            </a:r>
          </a:p>
          <a:p>
            <a:pPr lvl="1" fontAlgn="base">
              <a:lnSpc>
                <a:spcPct val="9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Panneaux solaires thermiques</a:t>
            </a:r>
          </a:p>
          <a:p>
            <a:pPr lvl="1" fontAlgn="base">
              <a:lnSpc>
                <a:spcPct val="9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Panneaux solaires </a:t>
            </a:r>
            <a:r>
              <a:rPr lang="fr-FR" sz="2600" b="0" i="1" dirty="0" err="1">
                <a:effectLst/>
              </a:rPr>
              <a:t>aérovoltaïques</a:t>
            </a: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Panneaux solaires hybrides</a:t>
            </a:r>
          </a:p>
          <a:p>
            <a:pPr rtl="0">
              <a:lnSpc>
                <a:spcPct val="90000"/>
              </a:lnSpc>
            </a:pPr>
            <a:endParaRPr lang="fr-FR" dirty="0"/>
          </a:p>
        </p:txBody>
      </p:sp>
      <p:pic>
        <p:nvPicPr>
          <p:cNvPr id="7" name="Image 6" descr="Une image contenant ciel, extérieur, terrain, objet d’extérieur&#10;&#10;Description générée automatiquement">
            <a:extLst>
              <a:ext uri="{FF2B5EF4-FFF2-40B4-BE49-F238E27FC236}">
                <a16:creationId xmlns:a16="http://schemas.microsoft.com/office/drawing/2014/main" id="{29ACEBD8-7B6B-C745-ACAC-40C442982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r="25281" b="-2"/>
          <a:stretch/>
        </p:blipFill>
        <p:spPr>
          <a:xfrm>
            <a:off x="6197600" y="2088901"/>
            <a:ext cx="5384800" cy="4434840"/>
          </a:xfrm>
          <a:prstGeom prst="rect">
            <a:avLst/>
          </a:prstGeom>
          <a:noFill/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476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1"/>
          </p:nvPr>
        </p:nvSpPr>
        <p:spPr>
          <a:xfrm>
            <a:off x="609600" y="2088899"/>
            <a:ext cx="5384800" cy="4434840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fr-FR" b="1" dirty="0"/>
              <a:t>Cellules photovoltaïques</a:t>
            </a:r>
          </a:p>
          <a:p>
            <a:pPr rtl="0">
              <a:lnSpc>
                <a:spcPct val="90000"/>
              </a:lnSpc>
            </a:pPr>
            <a:endParaRPr lang="fr-FR" dirty="0"/>
          </a:p>
          <a:p>
            <a:pPr lvl="1" fontAlgn="base">
              <a:lnSpc>
                <a:spcPct val="90000"/>
              </a:lnSpc>
            </a:pPr>
            <a:r>
              <a:rPr lang="fr-FR" sz="2600" b="0" i="1" u="sng" dirty="0">
                <a:effectLst/>
              </a:rPr>
              <a:t>Cellules en silicium polycristallin</a:t>
            </a:r>
          </a:p>
          <a:p>
            <a:pPr lvl="1" fontAlgn="base">
              <a:lnSpc>
                <a:spcPct val="50000"/>
              </a:lnSpc>
            </a:pPr>
            <a:endParaRPr lang="fr-FR" sz="2600" b="0" i="1" u="sng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u="sng" dirty="0">
                <a:effectLst/>
              </a:rPr>
              <a:t>Cellules en silicium monocristallin</a:t>
            </a:r>
          </a:p>
          <a:p>
            <a:pPr lvl="1" fontAlgn="base">
              <a:lnSpc>
                <a:spcPct val="5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Cellules en silicium amorce en couche mince</a:t>
            </a:r>
          </a:p>
          <a:p>
            <a:pPr lvl="1" fontAlgn="base">
              <a:lnSpc>
                <a:spcPct val="5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Cellules en couche mince à base de cuivre (CIS ou CIGS))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ED8458-A03A-4163-AFBF-8BB449C77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r="6047" b="1"/>
          <a:stretch/>
        </p:blipFill>
        <p:spPr>
          <a:xfrm>
            <a:off x="6157844" y="2088900"/>
            <a:ext cx="5384800" cy="4434840"/>
          </a:xfrm>
          <a:prstGeom prst="rect">
            <a:avLst/>
          </a:prstGeom>
          <a:noFill/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6479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Éoliennes</a:t>
            </a:r>
          </a:p>
        </p:txBody>
      </p:sp>
    </p:spTree>
    <p:extLst>
      <p:ext uri="{BB962C8B-B14F-4D97-AF65-F5344CB8AC3E}">
        <p14:creationId xmlns:p14="http://schemas.microsoft.com/office/powerpoint/2010/main" val="26685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Notre solution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des séances de réflexion d’entreprise</Template>
  <TotalTime>122</TotalTime>
  <Words>193</Words>
  <Application>Microsoft Office PowerPoint</Application>
  <PresentationFormat>Grand écran</PresentationFormat>
  <Paragraphs>82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Palatino Linotype</vt:lpstr>
      <vt:lpstr>Wingdings 2</vt:lpstr>
      <vt:lpstr>Présentation de la séance de réflexion</vt:lpstr>
      <vt:lpstr>Gestion de projet Présentation</vt:lpstr>
      <vt:lpstr>Sommaire</vt:lpstr>
      <vt:lpstr>Introduction</vt:lpstr>
      <vt:lpstr>Résultats de recherche :</vt:lpstr>
      <vt:lpstr>Résultats de recherche :</vt:lpstr>
      <vt:lpstr>Résultats de recherche :</vt:lpstr>
      <vt:lpstr>Résultats de recherche :</vt:lpstr>
      <vt:lpstr>Résultats de recherche :</vt:lpstr>
      <vt:lpstr>Notre solution</vt:lpstr>
      <vt:lpstr>État d’avancement du projet</vt:lpstr>
      <vt:lpstr>Pour aller plus loin</vt:lpstr>
      <vt:lpstr>- Merci pour votre attention !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 Présentation</dc:title>
  <dc:creator>Morgane Albisson--Jean</dc:creator>
  <cp:lastModifiedBy>gaet.lembert@gmail.com</cp:lastModifiedBy>
  <cp:revision>23</cp:revision>
  <dcterms:created xsi:type="dcterms:W3CDTF">2023-01-25T17:38:20Z</dcterms:created>
  <dcterms:modified xsi:type="dcterms:W3CDTF">2023-01-29T12:06:32Z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