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72" r:id="rId2"/>
    <p:sldId id="273" r:id="rId3"/>
    <p:sldId id="274" r:id="rId4"/>
    <p:sldId id="275" r:id="rId5"/>
    <p:sldId id="280" r:id="rId6"/>
    <p:sldId id="281" r:id="rId7"/>
    <p:sldId id="283" r:id="rId8"/>
    <p:sldId id="282" r:id="rId9"/>
    <p:sldId id="285" r:id="rId10"/>
    <p:sldId id="276" r:id="rId11"/>
    <p:sldId id="277" r:id="rId12"/>
    <p:sldId id="286" r:id="rId13"/>
    <p:sldId id="287" r:id="rId14"/>
    <p:sldId id="288" r:id="rId15"/>
    <p:sldId id="289" r:id="rId16"/>
    <p:sldId id="278" r:id="rId17"/>
    <p:sldId id="279"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8D978-8723-4743-9B08-8EEF782DD680}" v="1" dt="2023-01-29T12:05:44.089"/>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et.lembert@gmail.com" userId="9f85e0e3690f99b5" providerId="LiveId" clId="{E628D978-8723-4743-9B08-8EEF782DD680}"/>
    <pc:docChg chg="modSld">
      <pc:chgData name="gaet.lembert@gmail.com" userId="9f85e0e3690f99b5" providerId="LiveId" clId="{E628D978-8723-4743-9B08-8EEF782DD680}" dt="2023-01-29T12:06:27.205" v="8" actId="255"/>
      <pc:docMkLst>
        <pc:docMk/>
      </pc:docMkLst>
      <pc:sldChg chg="addSp modSp mod">
        <pc:chgData name="gaet.lembert@gmail.com" userId="9f85e0e3690f99b5" providerId="LiveId" clId="{E628D978-8723-4743-9B08-8EEF782DD680}" dt="2023-01-29T12:06:27.205" v="8" actId="255"/>
        <pc:sldMkLst>
          <pc:docMk/>
          <pc:sldMk cId="1608765725" sldId="280"/>
        </pc:sldMkLst>
        <pc:spChg chg="mod">
          <ac:chgData name="gaet.lembert@gmail.com" userId="9f85e0e3690f99b5" providerId="LiveId" clId="{E628D978-8723-4743-9B08-8EEF782DD680}" dt="2023-01-29T12:06:27.205" v="8" actId="255"/>
          <ac:spMkLst>
            <pc:docMk/>
            <pc:sldMk cId="1608765725" sldId="280"/>
            <ac:spMk id="2" creationId="{00000000-0000-0000-0000-000000000000}"/>
          </ac:spMkLst>
        </pc:spChg>
        <pc:picChg chg="add mod">
          <ac:chgData name="gaet.lembert@gmail.com" userId="9f85e0e3690f99b5" providerId="LiveId" clId="{E628D978-8723-4743-9B08-8EEF782DD680}" dt="2023-01-29T12:05:44.089" v="1"/>
          <ac:picMkLst>
            <pc:docMk/>
            <pc:sldMk cId="1608765725" sldId="280"/>
            <ac:picMk id="4" creationId="{65183BE5-F618-EFDD-3985-9DEF7D08BB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B35B99-2BE6-4901-A900-2D427A85D9D5}" type="datetime1">
              <a:rPr lang="fr-FR" smtClean="0"/>
              <a:t>29/01/2023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1BC8B-4E6F-4308-999C-819B7856421A}" type="slidenum">
              <a:rPr lang="fr-FR" smtClean="0"/>
              <a:t>‹N°›</a:t>
            </a:fld>
            <a:endParaRPr lang="fr-FR" dirty="0"/>
          </a:p>
        </p:txBody>
      </p:sp>
    </p:spTree>
    <p:extLst>
      <p:ext uri="{BB962C8B-B14F-4D97-AF65-F5344CB8AC3E}">
        <p14:creationId xmlns:p14="http://schemas.microsoft.com/office/powerpoint/2010/main" val="1308055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597D5-E44B-4BCF-8896-530F5382E068}" type="datetime1">
              <a:rPr lang="fr-FR" smtClean="0"/>
              <a:pPr/>
              <a:t>29/01/2023</a:t>
            </a:fld>
            <a:endParaRPr lang="fr-FR"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93B0CF2-7F87-4E02-A248-870047730F99}" type="slidenum">
              <a:rPr lang="fr-FR" noProof="0" smtClean="0"/>
              <a:t>‹N°›</a:t>
            </a:fld>
            <a:endParaRPr lang="fr-FR"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893B0CF2-7F87-4E02-A248-870047730F99}" type="slidenum">
              <a:rPr lang="fr-FR" smtClean="0"/>
              <a:t>1</a:t>
            </a:fld>
            <a:endParaRPr lang="fr-FR"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10</a:t>
            </a:fld>
            <a:endParaRPr lang="fr-FR" dirty="0"/>
          </a:p>
        </p:txBody>
      </p:sp>
    </p:spTree>
    <p:extLst>
      <p:ext uri="{BB962C8B-B14F-4D97-AF65-F5344CB8AC3E}">
        <p14:creationId xmlns:p14="http://schemas.microsoft.com/office/powerpoint/2010/main" val="187850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11</a:t>
            </a:fld>
            <a:endParaRPr lang="fr-FR" dirty="0"/>
          </a:p>
        </p:txBody>
      </p:sp>
    </p:spTree>
    <p:extLst>
      <p:ext uri="{BB962C8B-B14F-4D97-AF65-F5344CB8AC3E}">
        <p14:creationId xmlns:p14="http://schemas.microsoft.com/office/powerpoint/2010/main" val="197802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16</a:t>
            </a:fld>
            <a:endParaRPr lang="fr-FR" dirty="0"/>
          </a:p>
        </p:txBody>
      </p:sp>
    </p:spTree>
    <p:extLst>
      <p:ext uri="{BB962C8B-B14F-4D97-AF65-F5344CB8AC3E}">
        <p14:creationId xmlns:p14="http://schemas.microsoft.com/office/powerpoint/2010/main" val="158640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17</a:t>
            </a:fld>
            <a:endParaRPr lang="fr-FR" dirty="0"/>
          </a:p>
        </p:txBody>
      </p:sp>
    </p:spTree>
    <p:extLst>
      <p:ext uri="{BB962C8B-B14F-4D97-AF65-F5344CB8AC3E}">
        <p14:creationId xmlns:p14="http://schemas.microsoft.com/office/powerpoint/2010/main" val="406260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2</a:t>
            </a:fld>
            <a:endParaRPr lang="fr-FR" dirty="0"/>
          </a:p>
        </p:txBody>
      </p:sp>
    </p:spTree>
    <p:extLst>
      <p:ext uri="{BB962C8B-B14F-4D97-AF65-F5344CB8AC3E}">
        <p14:creationId xmlns:p14="http://schemas.microsoft.com/office/powerpoint/2010/main" val="169004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3</a:t>
            </a:fld>
            <a:endParaRPr lang="fr-FR" dirty="0"/>
          </a:p>
        </p:txBody>
      </p:sp>
    </p:spTree>
    <p:extLst>
      <p:ext uri="{BB962C8B-B14F-4D97-AF65-F5344CB8AC3E}">
        <p14:creationId xmlns:p14="http://schemas.microsoft.com/office/powerpoint/2010/main" val="3389482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4</a:t>
            </a:fld>
            <a:endParaRPr lang="fr-FR" dirty="0"/>
          </a:p>
        </p:txBody>
      </p:sp>
    </p:spTree>
    <p:extLst>
      <p:ext uri="{BB962C8B-B14F-4D97-AF65-F5344CB8AC3E}">
        <p14:creationId xmlns:p14="http://schemas.microsoft.com/office/powerpoint/2010/main" val="302671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5</a:t>
            </a:fld>
            <a:endParaRPr lang="fr-FR" dirty="0"/>
          </a:p>
        </p:txBody>
      </p:sp>
    </p:spTree>
    <p:extLst>
      <p:ext uri="{BB962C8B-B14F-4D97-AF65-F5344CB8AC3E}">
        <p14:creationId xmlns:p14="http://schemas.microsoft.com/office/powerpoint/2010/main" val="338648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6</a:t>
            </a:fld>
            <a:endParaRPr lang="fr-FR" dirty="0"/>
          </a:p>
        </p:txBody>
      </p:sp>
    </p:spTree>
    <p:extLst>
      <p:ext uri="{BB962C8B-B14F-4D97-AF65-F5344CB8AC3E}">
        <p14:creationId xmlns:p14="http://schemas.microsoft.com/office/powerpoint/2010/main" val="11032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7</a:t>
            </a:fld>
            <a:endParaRPr lang="fr-FR" dirty="0"/>
          </a:p>
        </p:txBody>
      </p:sp>
    </p:spTree>
    <p:extLst>
      <p:ext uri="{BB962C8B-B14F-4D97-AF65-F5344CB8AC3E}">
        <p14:creationId xmlns:p14="http://schemas.microsoft.com/office/powerpoint/2010/main" val="1756107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8</a:t>
            </a:fld>
            <a:endParaRPr lang="fr-FR" dirty="0"/>
          </a:p>
        </p:txBody>
      </p:sp>
    </p:spTree>
    <p:extLst>
      <p:ext uri="{BB962C8B-B14F-4D97-AF65-F5344CB8AC3E}">
        <p14:creationId xmlns:p14="http://schemas.microsoft.com/office/powerpoint/2010/main" val="30054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9</a:t>
            </a:fld>
            <a:endParaRPr lang="fr-FR" dirty="0"/>
          </a:p>
        </p:txBody>
      </p:sp>
    </p:spTree>
    <p:extLst>
      <p:ext uri="{BB962C8B-B14F-4D97-AF65-F5344CB8AC3E}">
        <p14:creationId xmlns:p14="http://schemas.microsoft.com/office/powerpoint/2010/main" val="15020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1">
        <a:schemeClr val="bg1"/>
      </p:bgRef>
    </p:bg>
    <p:spTree>
      <p:nvGrpSpPr>
        <p:cNvPr id="1" name=""/>
        <p:cNvGrpSpPr/>
        <p:nvPr/>
      </p:nvGrpSpPr>
      <p:grpSpPr>
        <a:xfrm>
          <a:off x="0" y="0"/>
          <a:ext cx="0" cy="0"/>
          <a:chOff x="0" y="0"/>
          <a:chExt cx="0" cy="0"/>
        </a:xfrm>
      </p:grpSpPr>
      <p:grpSp>
        <p:nvGrpSpPr>
          <p:cNvPr id="10" name="Groupe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fr-FR" noProof="0" dirty="0"/>
            </a:p>
          </p:txBody>
        </p:sp>
        <p:cxnSp>
          <p:nvCxnSpPr>
            <p:cNvPr id="7" name="Connecteur droit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Connecteur droit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re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17" name="Sous-titre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noProof="0"/>
              <a:t>Modifiez le style des sous-titres du masque</a:t>
            </a:r>
            <a:endParaRPr kumimoji="0" lang="fr-FR" noProof="0" dirty="0"/>
          </a:p>
        </p:txBody>
      </p:sp>
      <p:sp>
        <p:nvSpPr>
          <p:cNvPr id="30" name="Espace réservé de la date 29"/>
          <p:cNvSpPr>
            <a:spLocks noGrp="1"/>
          </p:cNvSpPr>
          <p:nvPr>
            <p:ph type="dt" sz="half" idx="10"/>
          </p:nvPr>
        </p:nvSpPr>
        <p:spPr/>
        <p:txBody>
          <a:bodyPr rtlCol="0"/>
          <a:lstStyle/>
          <a:p>
            <a:pPr rtl="0"/>
            <a:fld id="{FBC17325-7F6F-46F3-B274-634CDE795A6B}" type="datetime1">
              <a:rPr lang="fr-FR" noProof="0" smtClean="0"/>
              <a:t>29/01/2023</a:t>
            </a:fld>
            <a:endParaRPr lang="fr-FR" noProof="0" dirty="0"/>
          </a:p>
        </p:txBody>
      </p:sp>
      <p:sp>
        <p:nvSpPr>
          <p:cNvPr id="19" name="Espace réservé du pied de page 18"/>
          <p:cNvSpPr>
            <a:spLocks noGrp="1"/>
          </p:cNvSpPr>
          <p:nvPr>
            <p:ph type="ftr" sz="quarter" idx="11"/>
          </p:nvPr>
        </p:nvSpPr>
        <p:spPr/>
        <p:txBody>
          <a:bodyPr rtlCol="0"/>
          <a:lstStyle/>
          <a:p>
            <a:pPr rtl="0"/>
            <a:r>
              <a:rPr lang="fr-FR" noProof="0" dirty="0"/>
              <a:t>Ajouter un pied de page</a:t>
            </a:r>
          </a:p>
        </p:txBody>
      </p:sp>
      <p:sp>
        <p:nvSpPr>
          <p:cNvPr id="27" name="Espace réservé du numéro de diapositive 2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kumimoji="0" lang="fr-FR" noProof="0" dirty="0"/>
          </a:p>
        </p:txBody>
      </p:sp>
      <p:sp>
        <p:nvSpPr>
          <p:cNvPr id="3" name="Espace réservé du texte vertical 2"/>
          <p:cNvSpPr>
            <a:spLocks noGrp="1"/>
          </p:cNvSpPr>
          <p:nvPr>
            <p:ph type="body" orient="vert" idx="1"/>
          </p:nvPr>
        </p:nvSpPr>
        <p:spPr/>
        <p:txBody>
          <a:bodyPr vert="eaVert" rtlCol="0"/>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e la date 3"/>
          <p:cNvSpPr>
            <a:spLocks noGrp="1"/>
          </p:cNvSpPr>
          <p:nvPr>
            <p:ph type="dt" sz="half" idx="10"/>
          </p:nvPr>
        </p:nvSpPr>
        <p:spPr/>
        <p:txBody>
          <a:bodyPr rtlCol="0"/>
          <a:lstStyle/>
          <a:p>
            <a:pPr rtl="0"/>
            <a:fld id="{F682ADA2-97B9-4B65-8982-D7F7DD6DEE30}" type="datetime1">
              <a:rPr lang="fr-FR" noProof="0" smtClean="0"/>
              <a:t>29/01/2023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914402"/>
            <a:ext cx="2743200" cy="5211763"/>
          </a:xfrm>
        </p:spPr>
        <p:txBody>
          <a:bodyPr vert="eaVert" rtlCol="0"/>
          <a:lstStyle/>
          <a:p>
            <a:pPr rtl="0"/>
            <a:r>
              <a:rPr lang="fr-FR" noProof="0"/>
              <a:t>Modifiez le style du titre</a:t>
            </a:r>
            <a:endParaRPr kumimoji="0" lang="fr-FR" noProof="0" dirty="0"/>
          </a:p>
        </p:txBody>
      </p:sp>
      <p:sp>
        <p:nvSpPr>
          <p:cNvPr id="3" name="Espace réservé du texte vertical 2"/>
          <p:cNvSpPr>
            <a:spLocks noGrp="1"/>
          </p:cNvSpPr>
          <p:nvPr>
            <p:ph type="body" orient="vert" idx="1"/>
          </p:nvPr>
        </p:nvSpPr>
        <p:spPr>
          <a:xfrm>
            <a:off x="609600" y="914402"/>
            <a:ext cx="8026400" cy="5211763"/>
          </a:xfrm>
        </p:spPr>
        <p:txBody>
          <a:bodyPr vert="eaVert" rtlCol="0"/>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e la date 3"/>
          <p:cNvSpPr>
            <a:spLocks noGrp="1"/>
          </p:cNvSpPr>
          <p:nvPr>
            <p:ph type="dt" sz="half" idx="10"/>
          </p:nvPr>
        </p:nvSpPr>
        <p:spPr/>
        <p:txBody>
          <a:bodyPr rtlCol="0"/>
          <a:lstStyle/>
          <a:p>
            <a:pPr rtl="0"/>
            <a:fld id="{592840CF-93F7-418F-9B5E-718D1718CC0D}" type="datetime1">
              <a:rPr lang="fr-FR" noProof="0" smtClean="0"/>
              <a:t>29/01/2023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kumimoji="0" lang="fr-FR" noProof="0" dirty="0"/>
          </a:p>
        </p:txBody>
      </p:sp>
      <p:sp>
        <p:nvSpPr>
          <p:cNvPr id="3" name="Espace réservé du contenu 2"/>
          <p:cNvSpPr>
            <a:spLocks noGrp="1"/>
          </p:cNvSpPr>
          <p:nvPr>
            <p:ph idx="1"/>
          </p:nvPr>
        </p:nvSpPr>
        <p:spPr/>
        <p:txBody>
          <a:bodyPr rtlCol="0"/>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e la date 3"/>
          <p:cNvSpPr>
            <a:spLocks noGrp="1"/>
          </p:cNvSpPr>
          <p:nvPr>
            <p:ph type="dt" sz="half" idx="10"/>
          </p:nvPr>
        </p:nvSpPr>
        <p:spPr/>
        <p:txBody>
          <a:bodyPr rtlCol="0"/>
          <a:lstStyle/>
          <a:p>
            <a:pPr rtl="0"/>
            <a:fld id="{A82DABED-52C3-4F31-8CA6-CEAA3409EBE4}" type="datetime1">
              <a:rPr lang="fr-FR" noProof="0" smtClean="0"/>
              <a:t>29/01/2023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3" name="Espace réservé du texte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fr-FR" noProof="0"/>
              <a:t>Cliquez pour modifier les styles du texte du masque</a:t>
            </a:r>
          </a:p>
        </p:txBody>
      </p:sp>
      <p:sp>
        <p:nvSpPr>
          <p:cNvPr id="4" name="Espace réservé de la date 3"/>
          <p:cNvSpPr>
            <a:spLocks noGrp="1"/>
          </p:cNvSpPr>
          <p:nvPr>
            <p:ph type="dt" sz="half" idx="10"/>
          </p:nvPr>
        </p:nvSpPr>
        <p:spPr/>
        <p:txBody>
          <a:bodyPr rtlCol="0"/>
          <a:lstStyle/>
          <a:p>
            <a:pPr rtl="0"/>
            <a:fld id="{8A3E9D3E-5B84-407F-9ABE-F8DB922CD54D}" type="datetime1">
              <a:rPr lang="fr-FR" noProof="0" smtClean="0"/>
              <a:t>29/01/2023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rtlCol="0"/>
          <a:lstStyle/>
          <a:p>
            <a:pPr rtl="0"/>
            <a:r>
              <a:rPr lang="fr-FR" noProof="0"/>
              <a:t>Modifiez le style du titre</a:t>
            </a:r>
            <a:endParaRPr kumimoji="0" lang="fr-FR" noProof="0" dirty="0"/>
          </a:p>
        </p:txBody>
      </p:sp>
      <p:sp>
        <p:nvSpPr>
          <p:cNvPr id="3" name="Espace réservé du contenu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u contenu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5" name="Espace réservé de la date 4"/>
          <p:cNvSpPr>
            <a:spLocks noGrp="1"/>
          </p:cNvSpPr>
          <p:nvPr>
            <p:ph type="dt" sz="half" idx="10"/>
          </p:nvPr>
        </p:nvSpPr>
        <p:spPr/>
        <p:txBody>
          <a:bodyPr rtlCol="0"/>
          <a:lstStyle/>
          <a:p>
            <a:pPr rtl="0"/>
            <a:fld id="{A9A13BF1-AEEF-4263-A36C-8DBF0A9B6433}" type="datetime1">
              <a:rPr lang="fr-FR" noProof="0" smtClean="0"/>
              <a:t>29/01/2023</a:t>
            </a:fld>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tIns="45720" rtlCol="0" anchor="b"/>
          <a:lstStyle>
            <a:lvl1pPr>
              <a:defRPr/>
            </a:lvl1pPr>
          </a:lstStyle>
          <a:p>
            <a:pPr rtl="0"/>
            <a:r>
              <a:rPr lang="fr-FR" noProof="0"/>
              <a:t>Modifiez le style du titre</a:t>
            </a:r>
            <a:endParaRPr kumimoji="0" lang="fr-FR" noProof="0" dirty="0"/>
          </a:p>
        </p:txBody>
      </p:sp>
      <p:sp>
        <p:nvSpPr>
          <p:cNvPr id="3" name="Espace réservé du texte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fr-FR" noProof="0"/>
              <a:t>Cliquez pour modifier les styles du texte du masque</a:t>
            </a:r>
          </a:p>
        </p:txBody>
      </p:sp>
      <p:sp>
        <p:nvSpPr>
          <p:cNvPr id="5" name="Espace réservé du contenu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u texte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fr-FR" noProof="0"/>
              <a:t>Cliquez pour modifier les styles du texte du masque</a:t>
            </a:r>
          </a:p>
        </p:txBody>
      </p:sp>
      <p:sp>
        <p:nvSpPr>
          <p:cNvPr id="6" name="Espace réservé du contenu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7" name="Espace réservé de la date 6"/>
          <p:cNvSpPr>
            <a:spLocks noGrp="1"/>
          </p:cNvSpPr>
          <p:nvPr>
            <p:ph type="dt" sz="half" idx="10"/>
          </p:nvPr>
        </p:nvSpPr>
        <p:spPr/>
        <p:txBody>
          <a:bodyPr rtlCol="0"/>
          <a:lstStyle/>
          <a:p>
            <a:pPr rtl="0"/>
            <a:fld id="{2739279C-02D0-4CB2-BCE5-6195A30A8CFA}" type="datetime1">
              <a:rPr lang="fr-FR" noProof="0" smtClean="0"/>
              <a:t>29/01/2023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9" name="Espace réservé du numéro de diapositive 8"/>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7"/>
            <a:ext cx="11074400" cy="1387359"/>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3" name="Espace réservé de la date 2"/>
          <p:cNvSpPr>
            <a:spLocks noGrp="1"/>
          </p:cNvSpPr>
          <p:nvPr>
            <p:ph type="dt" sz="half" idx="10"/>
          </p:nvPr>
        </p:nvSpPr>
        <p:spPr/>
        <p:txBody>
          <a:bodyPr rtlCol="0"/>
          <a:lstStyle/>
          <a:p>
            <a:pPr rtl="0"/>
            <a:fld id="{2000754C-D49B-456E-9A10-7F56CCE3D488}" type="datetime1">
              <a:rPr lang="fr-FR" noProof="0" smtClean="0"/>
              <a:t>29/01/2023</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BFF7478-2DF3-4DE0-B522-7178A9A2C7E0}" type="datetime1">
              <a:rPr lang="fr-FR" noProof="0" smtClean="0"/>
              <a:t>29/01/2023</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4" name="Espace réservé du numéro de diapositive 3"/>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4" name="Espace réservé du contenu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fr-FR" noProof="0"/>
              <a:t>Cliquez pour 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3" name="Espace réservé du texte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F9098FFF-E11D-4E0A-B923-5869D3FFAE58}" type="datetime1">
              <a:rPr lang="fr-FR" noProof="0" smtClean="0"/>
              <a:t>29/01/2023</a:t>
            </a:fld>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le rectangle 8 à un seul coin"/>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noProof="0" dirty="0"/>
          </a:p>
        </p:txBody>
      </p:sp>
      <p:sp>
        <p:nvSpPr>
          <p:cNvPr id="12" name="Triangle droit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noProof="0" dirty="0"/>
          </a:p>
        </p:txBody>
      </p:sp>
      <p:sp>
        <p:nvSpPr>
          <p:cNvPr id="2" name="Titre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fr-FR" noProof="0"/>
              <a:t>Modifiez le style du titre</a:t>
            </a:r>
            <a:endParaRPr kumimoji="0"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fr-FR" noProof="0"/>
              <a:t>Cliquez sur l'icône pour ajouter une image</a:t>
            </a:r>
            <a:endParaRPr kumimoji="0" lang="fr-FR" noProof="0" dirty="0"/>
          </a:p>
        </p:txBody>
      </p:sp>
      <p:sp>
        <p:nvSpPr>
          <p:cNvPr id="4" name="Espace réservé du texte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F8704CB1-556E-45D1-BEAF-1F724198DB9D}" type="datetime1">
              <a:rPr lang="fr-FR" noProof="0" smtClean="0"/>
              <a:t>29/01/2023</a:t>
            </a:fld>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p:cNvSpPr>
            <a:spLocks noGrp="1"/>
          </p:cNvSpPr>
          <p:nvPr>
            <p:ph type="sldNum" sz="quarter" idx="12"/>
          </p:nvPr>
        </p:nvSpPr>
        <p:spPr>
          <a:xfrm>
            <a:off x="10769600" y="6356351"/>
            <a:ext cx="812800" cy="365125"/>
          </a:xfrm>
        </p:spPr>
        <p:txBody>
          <a:bodyPr rtlCol="0"/>
          <a:lstStyle/>
          <a:p>
            <a:pPr rtl="0"/>
            <a:fld id="{401CF334-2D5C-4859-84A6-CA7E6E43FAEB}" type="slidenum">
              <a:rPr lang="fr-FR" noProof="0" smtClean="0"/>
              <a:t>‹N°›</a:t>
            </a:fld>
            <a:endParaRPr lang="fr-FR" noProof="0" dirty="0"/>
          </a:p>
        </p:txBody>
      </p:sp>
      <p:sp>
        <p:nvSpPr>
          <p:cNvPr id="10" name="Forme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sp>
        <p:nvSpPr>
          <p:cNvPr id="11" name="Forme lib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e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7" name="Groupe 26"/>
            <p:cNvGrpSpPr/>
            <p:nvPr/>
          </p:nvGrpSpPr>
          <p:grpSpPr>
            <a:xfrm>
              <a:off x="0" y="-21658"/>
              <a:ext cx="12240731" cy="1041400"/>
              <a:chOff x="-25356" y="-7144"/>
              <a:chExt cx="12240731" cy="1041400"/>
            </a:xfrm>
          </p:grpSpPr>
          <p:sp>
            <p:nvSpPr>
              <p:cNvPr id="28" name="Forme libre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sp>
            <p:nvSpPr>
              <p:cNvPr id="29" name="Forme libre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grpSp>
            <p:nvGrpSpPr>
              <p:cNvPr id="31" name="Groupe 30"/>
              <p:cNvGrpSpPr/>
              <p:nvPr/>
            </p:nvGrpSpPr>
            <p:grpSpPr>
              <a:xfrm>
                <a:off x="-25356" y="202408"/>
                <a:ext cx="12240731" cy="649224"/>
                <a:chOff x="-19045" y="216550"/>
                <a:chExt cx="9180548" cy="649224"/>
              </a:xfrm>
            </p:grpSpPr>
            <p:sp>
              <p:nvSpPr>
                <p:cNvPr id="32" name="Forme libre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fr-FR" sz="1800" noProof="0" dirty="0"/>
                </a:p>
              </p:txBody>
            </p:sp>
            <p:sp>
              <p:nvSpPr>
                <p:cNvPr id="33" name="Forme libre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fr-FR" sz="1800" noProof="0" dirty="0"/>
                </a:p>
              </p:txBody>
            </p:sp>
          </p:grpSp>
        </p:grpSp>
      </p:grpSp>
      <p:sp>
        <p:nvSpPr>
          <p:cNvPr id="9" name="Espace réservé du titre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fr-FR" noProof="0" dirty="0"/>
              <a:t>Modifiez le style du titre</a:t>
            </a:r>
            <a:endParaRPr kumimoji="0" lang="fr-FR" noProof="0" dirty="0"/>
          </a:p>
        </p:txBody>
      </p:sp>
      <p:sp>
        <p:nvSpPr>
          <p:cNvPr id="30" name="Espace réservé du texte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fr-FR" noProof="0" dirty="0"/>
              <a:t>Cliquez pour modifier les styles du texte du masque</a:t>
            </a:r>
          </a:p>
          <a:p>
            <a:pPr lvl="1" rtl="0" eaLnBrk="1" latinLnBrk="0" hangingPunct="1"/>
            <a:r>
              <a:rPr lang="fr-FR" noProof="0" dirty="0"/>
              <a:t>Deuxième niveau</a:t>
            </a:r>
          </a:p>
          <a:p>
            <a:pPr lvl="2" rtl="0" eaLnBrk="1" latinLnBrk="0" hangingPunct="1"/>
            <a:r>
              <a:rPr lang="fr-FR" noProof="0" dirty="0"/>
              <a:t>Troisième niveau</a:t>
            </a:r>
          </a:p>
          <a:p>
            <a:pPr lvl="3" rtl="0" eaLnBrk="1" latinLnBrk="0" hangingPunct="1"/>
            <a:r>
              <a:rPr lang="fr-FR" noProof="0" dirty="0"/>
              <a:t>Quatrième niveau</a:t>
            </a:r>
          </a:p>
          <a:p>
            <a:pPr lvl="4" rtl="0" eaLnBrk="1" latinLnBrk="0" hangingPunct="1"/>
            <a:r>
              <a:rPr lang="fr-FR" noProof="0" dirty="0"/>
              <a:t>Cinquième niveau</a:t>
            </a:r>
          </a:p>
        </p:txBody>
      </p:sp>
      <p:sp>
        <p:nvSpPr>
          <p:cNvPr id="10" name="Espace réservé de la date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fld id="{A1F0232E-DA62-4F98-A375-D0E7F0C496FE}" type="datetime1">
              <a:rPr lang="fr-FR" noProof="0" smtClean="0"/>
              <a:t>29/01/2023</a:t>
            </a:fld>
            <a:endParaRPr lang="fr-FR" noProof="0" dirty="0"/>
          </a:p>
        </p:txBody>
      </p:sp>
      <p:sp>
        <p:nvSpPr>
          <p:cNvPr id="22" name="Espace réservé du pied de page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r>
              <a:rPr lang="fr-FR" noProof="0" dirty="0"/>
              <a:t>Ajouter un pied de page</a:t>
            </a:r>
          </a:p>
        </p:txBody>
      </p:sp>
      <p:sp>
        <p:nvSpPr>
          <p:cNvPr id="18" name="Espace réservé du numéro de diapositive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defRPr>
            </a:lvl1p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rtlCol="0"/>
          <a:lstStyle/>
          <a:p>
            <a:pPr algn="ctr" rtl="0"/>
            <a:r>
              <a:rPr lang="fr-FR" dirty="0"/>
              <a:t>Gestion de projet</a:t>
            </a:r>
            <a:br>
              <a:rPr lang="fr-FR" dirty="0"/>
            </a:br>
            <a:r>
              <a:rPr lang="fr-FR" dirty="0"/>
              <a:t>Présentation</a:t>
            </a:r>
          </a:p>
        </p:txBody>
      </p:sp>
      <p:sp>
        <p:nvSpPr>
          <p:cNvPr id="5" name="Sous-titre 4"/>
          <p:cNvSpPr>
            <a:spLocks noGrp="1"/>
          </p:cNvSpPr>
          <p:nvPr>
            <p:ph type="subTitle" idx="1"/>
          </p:nvPr>
        </p:nvSpPr>
        <p:spPr>
          <a:xfrm>
            <a:off x="711200" y="3429000"/>
            <a:ext cx="10472928" cy="2388704"/>
          </a:xfrm>
        </p:spPr>
        <p:txBody>
          <a:bodyPr rtlCol="0">
            <a:normAutofit fontScale="85000" lnSpcReduction="20000"/>
          </a:bodyPr>
          <a:lstStyle/>
          <a:p>
            <a:pPr algn="ctr" rtl="0"/>
            <a:r>
              <a:rPr lang="fr-FR" dirty="0"/>
              <a:t>ALBISSON- -JEAN Morgane</a:t>
            </a:r>
          </a:p>
          <a:p>
            <a:pPr algn="ctr" rtl="0"/>
            <a:r>
              <a:rPr lang="fr-FR" dirty="0"/>
              <a:t>AOUAMEUR Idris</a:t>
            </a:r>
          </a:p>
          <a:p>
            <a:pPr algn="ctr" rtl="0"/>
            <a:r>
              <a:rPr lang="fr-FR" dirty="0"/>
              <a:t>AOUDIA Mahdi</a:t>
            </a:r>
          </a:p>
          <a:p>
            <a:pPr algn="ctr" rtl="0"/>
            <a:r>
              <a:rPr lang="fr-FR" dirty="0"/>
              <a:t>LEMBERT Gaëtan</a:t>
            </a:r>
          </a:p>
          <a:p>
            <a:pPr algn="ctr" rtl="0"/>
            <a:r>
              <a:rPr lang="fr-FR" dirty="0"/>
              <a:t>MAHAMAT NOUR Adam </a:t>
            </a:r>
            <a:r>
              <a:rPr lang="fr-FR" dirty="0" err="1"/>
              <a:t>Djerou</a:t>
            </a:r>
            <a:endParaRPr lang="fr-FR" dirty="0"/>
          </a:p>
          <a:p>
            <a:pPr algn="ctr" rtl="0"/>
            <a:endParaRPr lang="fr-FR" dirty="0"/>
          </a:p>
          <a:p>
            <a:pPr algn="ctr" rtl="0"/>
            <a:r>
              <a:rPr lang="fr-FR" i="1" u="sng" dirty="0"/>
              <a:t>Master 1</a:t>
            </a:r>
          </a:p>
          <a:p>
            <a:pPr algn="ctr" rtl="0"/>
            <a:endParaRPr lang="fr-FR" dirty="0"/>
          </a:p>
          <a:p>
            <a:pPr algn="ctr" rtl="0"/>
            <a:endParaRPr lang="fr-FR"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half" idx="1"/>
          </p:nvPr>
        </p:nvSpPr>
        <p:spPr>
          <a:xfrm>
            <a:off x="609600" y="1126434"/>
            <a:ext cx="11410122" cy="4778442"/>
          </a:xfrm>
        </p:spPr>
        <p:txBody>
          <a:bodyPr rtlCol="0">
            <a:normAutofit/>
          </a:bodyPr>
          <a:lstStyle/>
          <a:p>
            <a:pPr marL="0" indent="0">
              <a:buNone/>
            </a:pPr>
            <a:r>
              <a:rPr lang="fr-FR" b="1" dirty="0" err="1">
                <a:solidFill>
                  <a:schemeClr val="accent1">
                    <a:lumMod val="75000"/>
                  </a:schemeClr>
                </a:solidFill>
                <a:effectLst/>
              </a:rPr>
              <a:t>ll</a:t>
            </a:r>
            <a:r>
              <a:rPr lang="fr-FR" b="1" dirty="0">
                <a:solidFill>
                  <a:schemeClr val="accent1">
                    <a:lumMod val="75000"/>
                  </a:schemeClr>
                </a:solidFill>
                <a:effectLst/>
              </a:rPr>
              <a:t>) </a:t>
            </a:r>
            <a:r>
              <a:rPr lang="fr-FR" b="1" dirty="0">
                <a:effectLst/>
              </a:rPr>
              <a:t>Les</a:t>
            </a:r>
            <a:r>
              <a:rPr lang="fr-FR" b="1" dirty="0">
                <a:solidFill>
                  <a:schemeClr val="accent1">
                    <a:lumMod val="75000"/>
                  </a:schemeClr>
                </a:solidFill>
                <a:effectLst/>
              </a:rPr>
              <a:t> </a:t>
            </a:r>
            <a:r>
              <a:rPr lang="fr-FR" b="1" dirty="0">
                <a:effectLst/>
              </a:rPr>
              <a:t>types principaux de pompes à eau :</a:t>
            </a:r>
            <a:endParaRPr lang="fr-FR" dirty="0">
              <a:effectLst/>
            </a:endParaRPr>
          </a:p>
          <a:p>
            <a:pPr marL="0" lvl="0" indent="0">
              <a:spcAft>
                <a:spcPts val="500"/>
              </a:spcAft>
              <a:buNone/>
            </a:pPr>
            <a:r>
              <a:rPr lang="fr-FR" b="1" dirty="0">
                <a:effectLst/>
              </a:rPr>
              <a:t>1) De point de vue de la pompe : </a:t>
            </a:r>
            <a:endParaRPr lang="fr-FR" dirty="0">
              <a:effectLst/>
            </a:endParaRPr>
          </a:p>
          <a:p>
            <a:pPr marL="0" indent="0" rtl="0">
              <a:buNone/>
            </a:pPr>
            <a:endParaRPr lang="fr-FR" dirty="0"/>
          </a:p>
          <a:p>
            <a:pPr marL="0" indent="0" rtl="0">
              <a:buNone/>
            </a:pPr>
            <a:endParaRPr lang="fr-FR" dirty="0"/>
          </a:p>
          <a:p>
            <a:pPr marL="0" indent="0" algn="r">
              <a:buNone/>
            </a:pPr>
            <a:endParaRPr lang="fr-FR" dirty="0"/>
          </a:p>
          <a:p>
            <a:pPr marL="0" indent="0" algn="ctr">
              <a:buNone/>
            </a:pPr>
            <a:r>
              <a:rPr lang="fr-FR"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0" indent="0" algn="ctr">
              <a:buNone/>
            </a:pPr>
            <a:r>
              <a:rPr lang="fr-FR"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0" indent="0" algn="ctr">
              <a:buNone/>
            </a:pPr>
            <a:r>
              <a:rPr lang="fr-FR"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0" indent="0" algn="ctr">
              <a:buNone/>
            </a:pPr>
            <a:r>
              <a:rPr lang="fr-FR"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b="1" i="1" dirty="0"/>
          </a:p>
        </p:txBody>
      </p:sp>
      <p:pic>
        <p:nvPicPr>
          <p:cNvPr id="4" name="Image 3">
            <a:extLst>
              <a:ext uri="{FF2B5EF4-FFF2-40B4-BE49-F238E27FC236}">
                <a16:creationId xmlns:a16="http://schemas.microsoft.com/office/drawing/2014/main" id="{969AF9C2-06A7-21A3-58A7-62431CFCB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39978" y="2425148"/>
            <a:ext cx="5142422" cy="3306418"/>
          </a:xfrm>
          <a:prstGeom prst="rect">
            <a:avLst/>
          </a:prstGeom>
          <a:noFill/>
          <a:ln>
            <a:noFill/>
          </a:ln>
        </p:spPr>
      </p:pic>
      <p:pic>
        <p:nvPicPr>
          <p:cNvPr id="5" name="Image 4">
            <a:extLst>
              <a:ext uri="{FF2B5EF4-FFF2-40B4-BE49-F238E27FC236}">
                <a16:creationId xmlns:a16="http://schemas.microsoft.com/office/drawing/2014/main" id="{7927E0D5-3E84-3BDC-C57F-F886DED3C9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13113"/>
            <a:ext cx="5486400" cy="3691763"/>
          </a:xfrm>
          <a:prstGeom prst="rect">
            <a:avLst/>
          </a:prstGeom>
          <a:noFill/>
          <a:ln>
            <a:noFill/>
          </a:ln>
        </p:spPr>
      </p:pic>
      <p:sp>
        <p:nvSpPr>
          <p:cNvPr id="8" name="ZoneTexte 7">
            <a:extLst>
              <a:ext uri="{FF2B5EF4-FFF2-40B4-BE49-F238E27FC236}">
                <a16:creationId xmlns:a16="http://schemas.microsoft.com/office/drawing/2014/main" id="{877F6405-5533-6F65-DC6F-A7C6D6266E20}"/>
              </a:ext>
            </a:extLst>
          </p:cNvPr>
          <p:cNvSpPr txBox="1"/>
          <p:nvPr/>
        </p:nvSpPr>
        <p:spPr>
          <a:xfrm>
            <a:off x="1484243" y="6171264"/>
            <a:ext cx="3737113" cy="369332"/>
          </a:xfrm>
          <a:prstGeom prst="rect">
            <a:avLst/>
          </a:prstGeom>
          <a:noFill/>
          <a:ln>
            <a:solidFill>
              <a:schemeClr val="bg2"/>
            </a:solidFill>
          </a:ln>
        </p:spPr>
        <p:txBody>
          <a:bodyPr wrap="square" rtlCol="0">
            <a:spAutoFit/>
          </a:bodyPr>
          <a:lstStyle/>
          <a:p>
            <a:pPr algn="ctr"/>
            <a:r>
              <a:rPr lang="fr-FR" dirty="0"/>
              <a:t>Pompe Centrifuge</a:t>
            </a:r>
          </a:p>
        </p:txBody>
      </p:sp>
      <p:sp>
        <p:nvSpPr>
          <p:cNvPr id="9" name="ZoneTexte 8">
            <a:extLst>
              <a:ext uri="{FF2B5EF4-FFF2-40B4-BE49-F238E27FC236}">
                <a16:creationId xmlns:a16="http://schemas.microsoft.com/office/drawing/2014/main" id="{4BEE8AFC-466B-381D-E085-EC59D6BFC766}"/>
              </a:ext>
            </a:extLst>
          </p:cNvPr>
          <p:cNvSpPr txBox="1"/>
          <p:nvPr/>
        </p:nvSpPr>
        <p:spPr>
          <a:xfrm>
            <a:off x="7423069" y="6032765"/>
            <a:ext cx="3176240" cy="646331"/>
          </a:xfrm>
          <a:prstGeom prst="rect">
            <a:avLst/>
          </a:prstGeom>
          <a:noFill/>
          <a:ln>
            <a:solidFill>
              <a:schemeClr val="bg2"/>
            </a:solidFill>
          </a:ln>
        </p:spPr>
        <p:txBody>
          <a:bodyPr wrap="square" rtlCol="0">
            <a:spAutoFit/>
          </a:bodyPr>
          <a:lstStyle/>
          <a:p>
            <a:pPr algn="ctr"/>
            <a:r>
              <a:rPr lang="fr-FR" dirty="0"/>
              <a:t>Pompe à déplacement positif (pompe à piston)</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half" idx="1"/>
          </p:nvPr>
        </p:nvSpPr>
        <p:spPr>
          <a:xfrm>
            <a:off x="609600" y="1007165"/>
            <a:ext cx="5384800" cy="5347760"/>
          </a:xfrm>
        </p:spPr>
        <p:txBody>
          <a:bodyPr rtlCol="0">
            <a:normAutofit/>
          </a:bodyPr>
          <a:lstStyle/>
          <a:p>
            <a:pPr marL="0" indent="0">
              <a:buNone/>
            </a:pPr>
            <a:r>
              <a:rPr lang="fr-FR" b="1" dirty="0"/>
              <a:t>2</a:t>
            </a:r>
            <a:r>
              <a:rPr lang="fr-FR" b="1" dirty="0">
                <a:effectLst/>
              </a:rPr>
              <a:t>) De point de vue </a:t>
            </a:r>
            <a:r>
              <a:rPr lang="fr-FR" b="1" dirty="0"/>
              <a:t>énergie</a:t>
            </a:r>
            <a:r>
              <a:rPr lang="fr-FR" b="1" dirty="0">
                <a:effectLst/>
              </a:rPr>
              <a:t>: </a:t>
            </a:r>
            <a:endParaRPr lang="fr-FR" dirty="0">
              <a:effectLst/>
            </a:endParaRPr>
          </a:p>
          <a:p>
            <a:pPr marL="0" indent="0" rtl="0">
              <a:buNone/>
            </a:pPr>
            <a:endParaRPr lang="fr-FR" dirty="0"/>
          </a:p>
        </p:txBody>
      </p:sp>
      <p:pic>
        <p:nvPicPr>
          <p:cNvPr id="7" name="Image 6" descr="Une image contenant texte, carte de visite&#10;&#10;Description générée automatiquement">
            <a:extLst>
              <a:ext uri="{FF2B5EF4-FFF2-40B4-BE49-F238E27FC236}">
                <a16:creationId xmlns:a16="http://schemas.microsoft.com/office/drawing/2014/main" id="{F14DC7B5-B807-5842-B213-E136A1169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1223890"/>
            <a:ext cx="5384800" cy="4508862"/>
          </a:xfrm>
          <a:prstGeom prst="rect">
            <a:avLst/>
          </a:prstGeom>
          <a:noFill/>
        </p:spPr>
      </p:pic>
      <p:pic>
        <p:nvPicPr>
          <p:cNvPr id="9" name="Image 8">
            <a:extLst>
              <a:ext uri="{FF2B5EF4-FFF2-40B4-BE49-F238E27FC236}">
                <a16:creationId xmlns:a16="http://schemas.microsoft.com/office/drawing/2014/main" id="{7014EE86-DC61-A3A1-8343-D1C97DD26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764574"/>
            <a:ext cx="4858428" cy="4325982"/>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descr="Une image contenant herbe, extérieur, transport, béton&#10;&#10;Description générée automatiquement">
            <a:extLst>
              <a:ext uri="{FF2B5EF4-FFF2-40B4-BE49-F238E27FC236}">
                <a16:creationId xmlns:a16="http://schemas.microsoft.com/office/drawing/2014/main" id="{9C214D2E-F077-FB4A-1F48-B3653A86F74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468" y="1084621"/>
            <a:ext cx="10957063" cy="4688757"/>
          </a:xfrm>
        </p:spPr>
      </p:pic>
    </p:spTree>
    <p:extLst>
      <p:ext uri="{BB962C8B-B14F-4D97-AF65-F5344CB8AC3E}">
        <p14:creationId xmlns:p14="http://schemas.microsoft.com/office/powerpoint/2010/main" val="317834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6002D86-AEBC-A1FC-49B3-BEC28823E463}"/>
              </a:ext>
            </a:extLst>
          </p:cNvPr>
          <p:cNvSpPr>
            <a:spLocks noGrp="1"/>
          </p:cNvSpPr>
          <p:nvPr>
            <p:ph idx="1"/>
          </p:nvPr>
        </p:nvSpPr>
        <p:spPr>
          <a:xfrm>
            <a:off x="609600" y="1232452"/>
            <a:ext cx="10972800" cy="5092148"/>
          </a:xfrm>
        </p:spPr>
        <p:txBody>
          <a:bodyPr/>
          <a:lstStyle/>
          <a:p>
            <a:pPr marL="437515" indent="-78105" algn="just">
              <a:lnSpc>
                <a:spcPct val="150000"/>
              </a:lnSpc>
              <a:spcBef>
                <a:spcPts val="290"/>
              </a:spcBef>
            </a:pPr>
            <a:r>
              <a:rPr lang="fr-FR" b="1" u="sng" dirty="0">
                <a:solidFill>
                  <a:srgbClr val="000000"/>
                </a:solidFill>
                <a:effectLst/>
                <a:latin typeface="Calibri" panose="020F0502020204030204" pitchFamily="34" charset="0"/>
                <a:ea typeface="Arial MT"/>
                <a:cs typeface="Arial MT"/>
              </a:rPr>
              <a:t>Pompe à moteur AC où DC ?</a:t>
            </a:r>
            <a:endParaRPr lang="fr-FR" dirty="0">
              <a:effectLst/>
              <a:latin typeface="Arial MT"/>
              <a:ea typeface="Arial MT"/>
              <a:cs typeface="Arial MT"/>
            </a:endParaRPr>
          </a:p>
          <a:p>
            <a:pPr marL="359410" indent="0" algn="just">
              <a:lnSpc>
                <a:spcPct val="150000"/>
              </a:lnSpc>
              <a:spcBef>
                <a:spcPts val="290"/>
              </a:spcBef>
              <a:buNone/>
            </a:pPr>
            <a:r>
              <a:rPr lang="fr-FR" sz="1800" dirty="0">
                <a:solidFill>
                  <a:srgbClr val="000000"/>
                </a:solidFill>
                <a:effectLst/>
                <a:latin typeface="Calibri" panose="020F0502020204030204" pitchFamily="34" charset="0"/>
                <a:ea typeface="Arial MT"/>
                <a:cs typeface="Arial MT"/>
              </a:rPr>
              <a:t>  La pompe à courant continu est utilisée dans les systèmes à bases puissances (jusqu’à 5kw), c’est pour les petites applications domestiques, contrairement à la pompe asynchrone qui convienne à des applications de grande taille et industrielles. Mais il faut tenir compte de certains facteurs lors de la sélection de l'un d'entre eux, car chacun présente également des avantages et des inconvénients ( efficacité, bruit, durée de vie et le cout…).</a:t>
            </a:r>
            <a:endParaRPr lang="fr-FR"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153899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70C8B8-611D-D1CD-5CDF-757194BBA1EC}"/>
              </a:ext>
            </a:extLst>
          </p:cNvPr>
          <p:cNvSpPr>
            <a:spLocks noGrp="1"/>
          </p:cNvSpPr>
          <p:nvPr>
            <p:ph type="title"/>
          </p:nvPr>
        </p:nvSpPr>
        <p:spPr>
          <a:xfrm>
            <a:off x="609600" y="704088"/>
            <a:ext cx="10972800" cy="1143000"/>
          </a:xfrm>
        </p:spPr>
        <p:txBody>
          <a:bodyPr anchor="b">
            <a:normAutofit/>
          </a:bodyPr>
          <a:lstStyle/>
          <a:p>
            <a:r>
              <a:rPr lang="fr-FR" sz="4600"/>
              <a:t>Modèle d’un système PV sur Simulink</a:t>
            </a:r>
          </a:p>
        </p:txBody>
      </p:sp>
      <p:pic>
        <p:nvPicPr>
          <p:cNvPr id="5" name="Espace réservé du contenu 4">
            <a:extLst>
              <a:ext uri="{FF2B5EF4-FFF2-40B4-BE49-F238E27FC236}">
                <a16:creationId xmlns:a16="http://schemas.microsoft.com/office/drawing/2014/main" id="{4EF00945-9AE4-19DD-A520-A496A58D18C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8127"/>
          <a:stretch/>
        </p:blipFill>
        <p:spPr>
          <a:xfrm>
            <a:off x="239151" y="1920085"/>
            <a:ext cx="5755247" cy="4233827"/>
          </a:xfrm>
          <a:noFill/>
        </p:spPr>
      </p:pic>
      <p:pic>
        <p:nvPicPr>
          <p:cNvPr id="7" name="Espace réservé du contenu 6">
            <a:extLst>
              <a:ext uri="{FF2B5EF4-FFF2-40B4-BE49-F238E27FC236}">
                <a16:creationId xmlns:a16="http://schemas.microsoft.com/office/drawing/2014/main" id="{1DBE64F4-D83A-6302-ECD4-67615CD77E0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25748"/>
            <a:ext cx="5384800" cy="3910818"/>
          </a:xfrm>
        </p:spPr>
      </p:pic>
      <p:sp>
        <p:nvSpPr>
          <p:cNvPr id="8" name="ZoneTexte 7">
            <a:extLst>
              <a:ext uri="{FF2B5EF4-FFF2-40B4-BE49-F238E27FC236}">
                <a16:creationId xmlns:a16="http://schemas.microsoft.com/office/drawing/2014/main" id="{65DB6D21-4EA3-3415-9B7D-D20459647C60}"/>
              </a:ext>
            </a:extLst>
          </p:cNvPr>
          <p:cNvSpPr txBox="1"/>
          <p:nvPr/>
        </p:nvSpPr>
        <p:spPr>
          <a:xfrm>
            <a:off x="908146" y="6226909"/>
            <a:ext cx="4417256" cy="369332"/>
          </a:xfrm>
          <a:prstGeom prst="rect">
            <a:avLst/>
          </a:prstGeom>
          <a:noFill/>
          <a:ln>
            <a:solidFill>
              <a:schemeClr val="bg2"/>
            </a:solidFill>
          </a:ln>
        </p:spPr>
        <p:txBody>
          <a:bodyPr wrap="square" rtlCol="0">
            <a:spAutoFit/>
          </a:bodyPr>
          <a:lstStyle/>
          <a:p>
            <a:r>
              <a:rPr lang="fr-FR" dirty="0"/>
              <a:t>Panneau solaire + convertisseur DC-AC</a:t>
            </a:r>
          </a:p>
        </p:txBody>
      </p:sp>
      <p:sp>
        <p:nvSpPr>
          <p:cNvPr id="9" name="ZoneTexte 8">
            <a:extLst>
              <a:ext uri="{FF2B5EF4-FFF2-40B4-BE49-F238E27FC236}">
                <a16:creationId xmlns:a16="http://schemas.microsoft.com/office/drawing/2014/main" id="{4C871EF8-5E7E-15E4-81F6-5361D9D87F33}"/>
              </a:ext>
            </a:extLst>
          </p:cNvPr>
          <p:cNvSpPr txBox="1"/>
          <p:nvPr/>
        </p:nvSpPr>
        <p:spPr>
          <a:xfrm>
            <a:off x="6828300" y="6224561"/>
            <a:ext cx="4417256" cy="369332"/>
          </a:xfrm>
          <a:prstGeom prst="rect">
            <a:avLst/>
          </a:prstGeom>
          <a:noFill/>
          <a:ln>
            <a:solidFill>
              <a:schemeClr val="bg2"/>
            </a:solidFill>
          </a:ln>
        </p:spPr>
        <p:txBody>
          <a:bodyPr wrap="square" rtlCol="0">
            <a:spAutoFit/>
          </a:bodyPr>
          <a:lstStyle/>
          <a:p>
            <a:pPr algn="ctr"/>
            <a:r>
              <a:rPr lang="fr-FR" dirty="0"/>
              <a:t>La tension en sortie </a:t>
            </a:r>
          </a:p>
        </p:txBody>
      </p:sp>
    </p:spTree>
    <p:extLst>
      <p:ext uri="{BB962C8B-B14F-4D97-AF65-F5344CB8AC3E}">
        <p14:creationId xmlns:p14="http://schemas.microsoft.com/office/powerpoint/2010/main" val="76958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7E96096D-BC2E-0469-03B7-849D4871D9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139483"/>
            <a:ext cx="6627896" cy="5176911"/>
          </a:xfrm>
        </p:spPr>
      </p:pic>
      <p:pic>
        <p:nvPicPr>
          <p:cNvPr id="8" name="Espace réservé du contenu 7">
            <a:extLst>
              <a:ext uri="{FF2B5EF4-FFF2-40B4-BE49-F238E27FC236}">
                <a16:creationId xmlns:a16="http://schemas.microsoft.com/office/drawing/2014/main" id="{ADA5B7B4-2605-9998-B690-83374EE926F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1138" y="1139483"/>
            <a:ext cx="5570807" cy="4754879"/>
          </a:xfrm>
        </p:spPr>
      </p:pic>
      <p:sp>
        <p:nvSpPr>
          <p:cNvPr id="9" name="ZoneTexte 8">
            <a:extLst>
              <a:ext uri="{FF2B5EF4-FFF2-40B4-BE49-F238E27FC236}">
                <a16:creationId xmlns:a16="http://schemas.microsoft.com/office/drawing/2014/main" id="{2FFCBAC6-3298-63E0-738F-FD10A10B1D52}"/>
              </a:ext>
            </a:extLst>
          </p:cNvPr>
          <p:cNvSpPr txBox="1"/>
          <p:nvPr/>
        </p:nvSpPr>
        <p:spPr>
          <a:xfrm>
            <a:off x="7385539" y="6131728"/>
            <a:ext cx="3995224" cy="369332"/>
          </a:xfrm>
          <a:prstGeom prst="rect">
            <a:avLst/>
          </a:prstGeom>
          <a:noFill/>
          <a:ln>
            <a:solidFill>
              <a:schemeClr val="bg2"/>
            </a:solidFill>
          </a:ln>
        </p:spPr>
        <p:txBody>
          <a:bodyPr wrap="square" rtlCol="0">
            <a:spAutoFit/>
          </a:bodyPr>
          <a:lstStyle/>
          <a:p>
            <a:pPr algn="ctr"/>
            <a:r>
              <a:rPr lang="fr-FR" dirty="0"/>
              <a:t>La sortie du moteur</a:t>
            </a:r>
          </a:p>
        </p:txBody>
      </p:sp>
    </p:spTree>
    <p:extLst>
      <p:ext uri="{BB962C8B-B14F-4D97-AF65-F5344CB8AC3E}">
        <p14:creationId xmlns:p14="http://schemas.microsoft.com/office/powerpoint/2010/main" val="204550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Pour aller plus loin</a:t>
            </a:r>
          </a:p>
        </p:txBody>
      </p:sp>
      <p:sp>
        <p:nvSpPr>
          <p:cNvPr id="2" name="Espace réservé du contenu 1"/>
          <p:cNvSpPr>
            <a:spLocks noGrp="1"/>
          </p:cNvSpPr>
          <p:nvPr>
            <p:ph idx="1"/>
          </p:nvPr>
        </p:nvSpPr>
        <p:spPr/>
        <p:txBody>
          <a:bodyPr rtlCol="0"/>
          <a:lstStyle/>
          <a:p>
            <a:pPr marL="0" indent="0" rtl="0">
              <a:buNone/>
            </a:pPr>
            <a:endParaRPr lang="fr-FR"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09600" y="3118401"/>
            <a:ext cx="10972800" cy="833230"/>
          </a:xfrm>
        </p:spPr>
        <p:txBody>
          <a:bodyPr rtlCol="0"/>
          <a:lstStyle/>
          <a:p>
            <a:pPr algn="ctr" rtl="0"/>
            <a:r>
              <a:rPr lang="fr-FR" dirty="0"/>
              <a:t>- Merci pour votre attention ! -</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09600" y="704088"/>
            <a:ext cx="10972800" cy="1143000"/>
          </a:xfrm>
        </p:spPr>
        <p:txBody>
          <a:bodyPr rtlCol="0" anchor="b">
            <a:normAutofit/>
          </a:bodyPr>
          <a:lstStyle/>
          <a:p>
            <a:pPr rtl="0"/>
            <a:r>
              <a:rPr lang="fr-FR" dirty="0"/>
              <a:t>Sommaire</a:t>
            </a:r>
          </a:p>
        </p:txBody>
      </p:sp>
      <p:sp>
        <p:nvSpPr>
          <p:cNvPr id="2" name="Espace réservé du contenu 1"/>
          <p:cNvSpPr>
            <a:spLocks noGrp="1"/>
          </p:cNvSpPr>
          <p:nvPr>
            <p:ph sz="half" idx="1"/>
          </p:nvPr>
        </p:nvSpPr>
        <p:spPr>
          <a:xfrm>
            <a:off x="609600" y="2067340"/>
            <a:ext cx="5490816" cy="4790660"/>
          </a:xfrm>
        </p:spPr>
        <p:txBody>
          <a:bodyPr rtlCol="0">
            <a:normAutofit lnSpcReduction="10000"/>
          </a:bodyPr>
          <a:lstStyle/>
          <a:p>
            <a:pPr rtl="0">
              <a:lnSpc>
                <a:spcPct val="90000"/>
              </a:lnSpc>
            </a:pPr>
            <a:r>
              <a:rPr lang="fr-FR" sz="2400" dirty="0"/>
              <a:t>Introduction de notre sujet, problématique et organisation</a:t>
            </a:r>
          </a:p>
          <a:p>
            <a:pPr rtl="0">
              <a:lnSpc>
                <a:spcPct val="50000"/>
              </a:lnSpc>
            </a:pPr>
            <a:endParaRPr lang="fr-FR" sz="2400" dirty="0"/>
          </a:p>
          <a:p>
            <a:pPr rtl="0">
              <a:lnSpc>
                <a:spcPct val="90000"/>
              </a:lnSpc>
            </a:pPr>
            <a:r>
              <a:rPr lang="fr-FR" sz="2400" dirty="0"/>
              <a:t>Résultats de recherche :</a:t>
            </a:r>
          </a:p>
          <a:p>
            <a:pPr lvl="1">
              <a:lnSpc>
                <a:spcPct val="90000"/>
              </a:lnSpc>
            </a:pPr>
            <a:r>
              <a:rPr lang="fr-FR" dirty="0"/>
              <a:t>Régions d’installation</a:t>
            </a:r>
          </a:p>
          <a:p>
            <a:pPr lvl="1">
              <a:lnSpc>
                <a:spcPct val="90000"/>
              </a:lnSpc>
            </a:pPr>
            <a:r>
              <a:rPr lang="fr-FR" dirty="0"/>
              <a:t>Groupes électrogènes</a:t>
            </a:r>
          </a:p>
          <a:p>
            <a:pPr lvl="1">
              <a:lnSpc>
                <a:spcPct val="90000"/>
              </a:lnSpc>
            </a:pPr>
            <a:r>
              <a:rPr lang="fr-FR" dirty="0"/>
              <a:t>Panneaux solaires</a:t>
            </a:r>
          </a:p>
          <a:p>
            <a:pPr lvl="1">
              <a:lnSpc>
                <a:spcPct val="90000"/>
              </a:lnSpc>
            </a:pPr>
            <a:r>
              <a:rPr lang="fr-FR" dirty="0"/>
              <a:t>Éoliennes</a:t>
            </a:r>
          </a:p>
          <a:p>
            <a:pPr lvl="1">
              <a:lnSpc>
                <a:spcPct val="60000"/>
              </a:lnSpc>
            </a:pPr>
            <a:endParaRPr lang="fr-FR" dirty="0"/>
          </a:p>
          <a:p>
            <a:pPr rtl="0">
              <a:lnSpc>
                <a:spcPct val="90000"/>
              </a:lnSpc>
            </a:pPr>
            <a:r>
              <a:rPr lang="fr-FR" sz="2400" dirty="0"/>
              <a:t>Notre solution</a:t>
            </a:r>
          </a:p>
          <a:p>
            <a:pPr rtl="0">
              <a:lnSpc>
                <a:spcPct val="60000"/>
              </a:lnSpc>
            </a:pPr>
            <a:endParaRPr lang="fr-FR" sz="2400" dirty="0"/>
          </a:p>
          <a:p>
            <a:pPr rtl="0">
              <a:lnSpc>
                <a:spcPct val="90000"/>
              </a:lnSpc>
            </a:pPr>
            <a:r>
              <a:rPr lang="fr-FR" sz="2400" dirty="0"/>
              <a:t>État d’avancement du projet</a:t>
            </a:r>
          </a:p>
          <a:p>
            <a:pPr rtl="0">
              <a:lnSpc>
                <a:spcPct val="60000"/>
              </a:lnSpc>
            </a:pPr>
            <a:endParaRPr lang="fr-FR" sz="2400" dirty="0"/>
          </a:p>
          <a:p>
            <a:pPr rtl="0">
              <a:lnSpc>
                <a:spcPct val="90000"/>
              </a:lnSpc>
            </a:pPr>
            <a:r>
              <a:rPr lang="fr-FR" sz="2400" dirty="0"/>
              <a:t>Pour aller plus loin</a:t>
            </a:r>
            <a:endParaRPr lang="fr-FR" dirty="0"/>
          </a:p>
        </p:txBody>
      </p:sp>
      <p:pic>
        <p:nvPicPr>
          <p:cNvPr id="5" name="Image 4" descr="Une image contenant crépuscule&#10;&#10;Description générée automatiquement">
            <a:extLst>
              <a:ext uri="{FF2B5EF4-FFF2-40B4-BE49-F238E27FC236}">
                <a16:creationId xmlns:a16="http://schemas.microsoft.com/office/drawing/2014/main" id="{F85A7B9A-7A8A-C385-1247-8B3113D7C5D8}"/>
              </a:ext>
            </a:extLst>
          </p:cNvPr>
          <p:cNvPicPr>
            <a:picLocks noChangeAspect="1"/>
          </p:cNvPicPr>
          <p:nvPr/>
        </p:nvPicPr>
        <p:blipFill rotWithShape="1">
          <a:blip r:embed="rId3">
            <a:extLst>
              <a:ext uri="{28A0092B-C50C-407E-A947-70E740481C1C}">
                <a14:useLocalDpi xmlns:a14="http://schemas.microsoft.com/office/drawing/2010/main" val="0"/>
              </a:ext>
            </a:extLst>
          </a:blip>
          <a:srcRect l="21000" r="18290" b="-1"/>
          <a:stretch/>
        </p:blipFill>
        <p:spPr>
          <a:xfrm>
            <a:off x="6096000" y="2067340"/>
            <a:ext cx="5384800" cy="4492486"/>
          </a:xfrm>
          <a:prstGeom prst="rect">
            <a:avLst/>
          </a:prstGeom>
          <a:noFill/>
          <a:effectLst>
            <a:softEdge rad="228600"/>
          </a:effectLst>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Introduction</a:t>
            </a:r>
          </a:p>
        </p:txBody>
      </p:sp>
      <p:sp>
        <p:nvSpPr>
          <p:cNvPr id="2" name="Espace réservé du contenu 1"/>
          <p:cNvSpPr>
            <a:spLocks noGrp="1"/>
          </p:cNvSpPr>
          <p:nvPr>
            <p:ph idx="1"/>
          </p:nvPr>
        </p:nvSpPr>
        <p:spPr>
          <a:xfrm>
            <a:off x="609600" y="1847687"/>
            <a:ext cx="10972800" cy="4884417"/>
          </a:xfrm>
        </p:spPr>
        <p:txBody>
          <a:bodyPr rtlCol="0">
            <a:normAutofit fontScale="92500" lnSpcReduction="10000"/>
          </a:bodyPr>
          <a:lstStyle/>
          <a:p>
            <a:endParaRPr lang="fr-FR" dirty="0"/>
          </a:p>
          <a:p>
            <a:r>
              <a:rPr lang="fr-FR" dirty="0"/>
              <a:t>Sujet principal : l’agriculture</a:t>
            </a:r>
          </a:p>
          <a:p>
            <a:endParaRPr lang="fr-FR" dirty="0"/>
          </a:p>
          <a:p>
            <a:r>
              <a:rPr lang="fr-FR" dirty="0"/>
              <a:t>Notre premier thème de recherche</a:t>
            </a:r>
          </a:p>
          <a:p>
            <a:endParaRPr lang="fr-FR" dirty="0"/>
          </a:p>
          <a:p>
            <a:r>
              <a:rPr lang="fr-FR" dirty="0"/>
              <a:t>Changement de thème &amp; nouvelle</a:t>
            </a:r>
          </a:p>
          <a:p>
            <a:pPr marL="0" indent="0">
              <a:buNone/>
            </a:pPr>
            <a:r>
              <a:rPr lang="fr-FR" dirty="0"/>
              <a:t>problématique</a:t>
            </a:r>
          </a:p>
          <a:p>
            <a:endParaRPr lang="fr-FR" dirty="0"/>
          </a:p>
          <a:p>
            <a:r>
              <a:rPr lang="fr-FR" dirty="0"/>
              <a:t>Organisation de notre groupe</a:t>
            </a:r>
          </a:p>
          <a:p>
            <a:endParaRPr lang="fr-FR" dirty="0"/>
          </a:p>
          <a:p>
            <a:pPr marL="0" indent="0" algn="ctr">
              <a:buNone/>
            </a:pPr>
            <a:r>
              <a:rPr lang="fr-FR" sz="2800" b="1" i="1" u="sng" dirty="0">
                <a:solidFill>
                  <a:schemeClr val="tx1">
                    <a:lumMod val="95000"/>
                    <a:lumOff val="5000"/>
                  </a:schemeClr>
                </a:solidFill>
                <a:effectLst/>
              </a:rPr>
              <a:t>Comment choisir la source d'énergie pour alimenter un système de pompage selon les caractéristiques de la région d’implantation ?</a:t>
            </a:r>
            <a:endParaRPr lang="fr-FR" sz="2800" b="1" i="0" u="sng" dirty="0">
              <a:solidFill>
                <a:schemeClr val="tx1">
                  <a:lumMod val="95000"/>
                  <a:lumOff val="5000"/>
                </a:schemeClr>
              </a:solidFill>
              <a:effectLst/>
            </a:endParaRPr>
          </a:p>
        </p:txBody>
      </p:sp>
      <p:pic>
        <p:nvPicPr>
          <p:cNvPr id="5" name="Image 4" descr="Une image contenant bulle&#10;&#10;Description générée automatiquement">
            <a:extLst>
              <a:ext uri="{FF2B5EF4-FFF2-40B4-BE49-F238E27FC236}">
                <a16:creationId xmlns:a16="http://schemas.microsoft.com/office/drawing/2014/main" id="{DA64711E-8F25-AEEB-8672-14DFBF08F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847" y="1741672"/>
            <a:ext cx="5602489" cy="3999433"/>
          </a:xfrm>
          <a:custGeom>
            <a:avLst/>
            <a:gdLst>
              <a:gd name="connsiteX0" fmla="*/ 0 w 5602489"/>
              <a:gd name="connsiteY0" fmla="*/ 0 h 3999433"/>
              <a:gd name="connsiteX1" fmla="*/ 510449 w 5602489"/>
              <a:gd name="connsiteY1" fmla="*/ 0 h 3999433"/>
              <a:gd name="connsiteX2" fmla="*/ 1244998 w 5602489"/>
              <a:gd name="connsiteY2" fmla="*/ 0 h 3999433"/>
              <a:gd name="connsiteX3" fmla="*/ 1979546 w 5602489"/>
              <a:gd name="connsiteY3" fmla="*/ 0 h 3999433"/>
              <a:gd name="connsiteX4" fmla="*/ 2714095 w 5602489"/>
              <a:gd name="connsiteY4" fmla="*/ 0 h 3999433"/>
              <a:gd name="connsiteX5" fmla="*/ 3392618 w 5602489"/>
              <a:gd name="connsiteY5" fmla="*/ 0 h 3999433"/>
              <a:gd name="connsiteX6" fmla="*/ 4071142 w 5602489"/>
              <a:gd name="connsiteY6" fmla="*/ 0 h 3999433"/>
              <a:gd name="connsiteX7" fmla="*/ 4637616 w 5602489"/>
              <a:gd name="connsiteY7" fmla="*/ 0 h 3999433"/>
              <a:gd name="connsiteX8" fmla="*/ 5602489 w 5602489"/>
              <a:gd name="connsiteY8" fmla="*/ 0 h 3999433"/>
              <a:gd name="connsiteX9" fmla="*/ 5602489 w 5602489"/>
              <a:gd name="connsiteY9" fmla="*/ 746561 h 3999433"/>
              <a:gd name="connsiteX10" fmla="*/ 5602489 w 5602489"/>
              <a:gd name="connsiteY10" fmla="*/ 1293150 h 3999433"/>
              <a:gd name="connsiteX11" fmla="*/ 5602489 w 5602489"/>
              <a:gd name="connsiteY11" fmla="*/ 2039711 h 3999433"/>
              <a:gd name="connsiteX12" fmla="*/ 5602489 w 5602489"/>
              <a:gd name="connsiteY12" fmla="*/ 2786272 h 3999433"/>
              <a:gd name="connsiteX13" fmla="*/ 5602489 w 5602489"/>
              <a:gd name="connsiteY13" fmla="*/ 3999433 h 3999433"/>
              <a:gd name="connsiteX14" fmla="*/ 5148065 w 5602489"/>
              <a:gd name="connsiteY14" fmla="*/ 3999433 h 3999433"/>
              <a:gd name="connsiteX15" fmla="*/ 4693641 w 5602489"/>
              <a:gd name="connsiteY15" fmla="*/ 3999433 h 3999433"/>
              <a:gd name="connsiteX16" fmla="*/ 4183192 w 5602489"/>
              <a:gd name="connsiteY16" fmla="*/ 3999433 h 3999433"/>
              <a:gd name="connsiteX17" fmla="*/ 3504668 w 5602489"/>
              <a:gd name="connsiteY17" fmla="*/ 3999433 h 3999433"/>
              <a:gd name="connsiteX18" fmla="*/ 2882169 w 5602489"/>
              <a:gd name="connsiteY18" fmla="*/ 3999433 h 3999433"/>
              <a:gd name="connsiteX19" fmla="*/ 2371720 w 5602489"/>
              <a:gd name="connsiteY19" fmla="*/ 3999433 h 3999433"/>
              <a:gd name="connsiteX20" fmla="*/ 1861271 w 5602489"/>
              <a:gd name="connsiteY20" fmla="*/ 3999433 h 3999433"/>
              <a:gd name="connsiteX21" fmla="*/ 1126723 w 5602489"/>
              <a:gd name="connsiteY21" fmla="*/ 3999433 h 3999433"/>
              <a:gd name="connsiteX22" fmla="*/ 616274 w 5602489"/>
              <a:gd name="connsiteY22" fmla="*/ 3999433 h 3999433"/>
              <a:gd name="connsiteX23" fmla="*/ 0 w 5602489"/>
              <a:gd name="connsiteY23" fmla="*/ 3999433 h 3999433"/>
              <a:gd name="connsiteX24" fmla="*/ 0 w 5602489"/>
              <a:gd name="connsiteY24" fmla="*/ 3452844 h 3999433"/>
              <a:gd name="connsiteX25" fmla="*/ 0 w 5602489"/>
              <a:gd name="connsiteY25" fmla="*/ 2706283 h 3999433"/>
              <a:gd name="connsiteX26" fmla="*/ 0 w 5602489"/>
              <a:gd name="connsiteY26" fmla="*/ 1999717 h 3999433"/>
              <a:gd name="connsiteX27" fmla="*/ 0 w 5602489"/>
              <a:gd name="connsiteY27" fmla="*/ 1373139 h 3999433"/>
              <a:gd name="connsiteX28" fmla="*/ 0 w 5602489"/>
              <a:gd name="connsiteY28" fmla="*/ 706566 h 3999433"/>
              <a:gd name="connsiteX29" fmla="*/ 0 w 5602489"/>
              <a:gd name="connsiteY29" fmla="*/ 0 h 399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02489" h="3999433" fill="none" extrusionOk="0">
                <a:moveTo>
                  <a:pt x="0" y="0"/>
                </a:moveTo>
                <a:cubicBezTo>
                  <a:pt x="225774" y="2308"/>
                  <a:pt x="396273" y="20930"/>
                  <a:pt x="510449" y="0"/>
                </a:cubicBezTo>
                <a:cubicBezTo>
                  <a:pt x="624625" y="-20930"/>
                  <a:pt x="1088807" y="19343"/>
                  <a:pt x="1244998" y="0"/>
                </a:cubicBezTo>
                <a:cubicBezTo>
                  <a:pt x="1401189" y="-19343"/>
                  <a:pt x="1697894" y="28153"/>
                  <a:pt x="1979546" y="0"/>
                </a:cubicBezTo>
                <a:cubicBezTo>
                  <a:pt x="2261198" y="-28153"/>
                  <a:pt x="2534610" y="28789"/>
                  <a:pt x="2714095" y="0"/>
                </a:cubicBezTo>
                <a:cubicBezTo>
                  <a:pt x="2893580" y="-28789"/>
                  <a:pt x="3166835" y="29713"/>
                  <a:pt x="3392618" y="0"/>
                </a:cubicBezTo>
                <a:cubicBezTo>
                  <a:pt x="3618401" y="-29713"/>
                  <a:pt x="3775938" y="15940"/>
                  <a:pt x="4071142" y="0"/>
                </a:cubicBezTo>
                <a:cubicBezTo>
                  <a:pt x="4366346" y="-15940"/>
                  <a:pt x="4420015" y="-8618"/>
                  <a:pt x="4637616" y="0"/>
                </a:cubicBezTo>
                <a:cubicBezTo>
                  <a:pt x="4855217" y="8618"/>
                  <a:pt x="5307938" y="-11925"/>
                  <a:pt x="5602489" y="0"/>
                </a:cubicBezTo>
                <a:cubicBezTo>
                  <a:pt x="5609704" y="328093"/>
                  <a:pt x="5588910" y="510018"/>
                  <a:pt x="5602489" y="746561"/>
                </a:cubicBezTo>
                <a:cubicBezTo>
                  <a:pt x="5616068" y="983104"/>
                  <a:pt x="5614658" y="1176632"/>
                  <a:pt x="5602489" y="1293150"/>
                </a:cubicBezTo>
                <a:cubicBezTo>
                  <a:pt x="5590320" y="1409668"/>
                  <a:pt x="5584355" y="1860605"/>
                  <a:pt x="5602489" y="2039711"/>
                </a:cubicBezTo>
                <a:cubicBezTo>
                  <a:pt x="5620623" y="2218817"/>
                  <a:pt x="5570500" y="2594946"/>
                  <a:pt x="5602489" y="2786272"/>
                </a:cubicBezTo>
                <a:cubicBezTo>
                  <a:pt x="5634478" y="2977598"/>
                  <a:pt x="5608418" y="3478779"/>
                  <a:pt x="5602489" y="3999433"/>
                </a:cubicBezTo>
                <a:cubicBezTo>
                  <a:pt x="5423729" y="4009270"/>
                  <a:pt x="5241758" y="3986993"/>
                  <a:pt x="5148065" y="3999433"/>
                </a:cubicBezTo>
                <a:cubicBezTo>
                  <a:pt x="5054372" y="4011873"/>
                  <a:pt x="4875836" y="3980720"/>
                  <a:pt x="4693641" y="3999433"/>
                </a:cubicBezTo>
                <a:cubicBezTo>
                  <a:pt x="4511446" y="4018146"/>
                  <a:pt x="4369286" y="3982744"/>
                  <a:pt x="4183192" y="3999433"/>
                </a:cubicBezTo>
                <a:cubicBezTo>
                  <a:pt x="3997098" y="4016122"/>
                  <a:pt x="3704433" y="3978675"/>
                  <a:pt x="3504668" y="3999433"/>
                </a:cubicBezTo>
                <a:cubicBezTo>
                  <a:pt x="3304903" y="4020191"/>
                  <a:pt x="3091614" y="4024609"/>
                  <a:pt x="2882169" y="3999433"/>
                </a:cubicBezTo>
                <a:cubicBezTo>
                  <a:pt x="2672724" y="3974257"/>
                  <a:pt x="2475791" y="3995002"/>
                  <a:pt x="2371720" y="3999433"/>
                </a:cubicBezTo>
                <a:cubicBezTo>
                  <a:pt x="2267649" y="4003864"/>
                  <a:pt x="2055492" y="4019121"/>
                  <a:pt x="1861271" y="3999433"/>
                </a:cubicBezTo>
                <a:cubicBezTo>
                  <a:pt x="1667050" y="3979745"/>
                  <a:pt x="1392701" y="4003573"/>
                  <a:pt x="1126723" y="3999433"/>
                </a:cubicBezTo>
                <a:cubicBezTo>
                  <a:pt x="860745" y="3995293"/>
                  <a:pt x="746802" y="3995398"/>
                  <a:pt x="616274" y="3999433"/>
                </a:cubicBezTo>
                <a:cubicBezTo>
                  <a:pt x="485746" y="4003468"/>
                  <a:pt x="288212" y="3973645"/>
                  <a:pt x="0" y="3999433"/>
                </a:cubicBezTo>
                <a:cubicBezTo>
                  <a:pt x="-15405" y="3864548"/>
                  <a:pt x="-7350" y="3585257"/>
                  <a:pt x="0" y="3452844"/>
                </a:cubicBezTo>
                <a:cubicBezTo>
                  <a:pt x="7350" y="3320431"/>
                  <a:pt x="33385" y="3041697"/>
                  <a:pt x="0" y="2706283"/>
                </a:cubicBezTo>
                <a:cubicBezTo>
                  <a:pt x="-33385" y="2370869"/>
                  <a:pt x="23465" y="2195508"/>
                  <a:pt x="0" y="1999717"/>
                </a:cubicBezTo>
                <a:cubicBezTo>
                  <a:pt x="-23465" y="1803926"/>
                  <a:pt x="-8023" y="1536568"/>
                  <a:pt x="0" y="1373139"/>
                </a:cubicBezTo>
                <a:cubicBezTo>
                  <a:pt x="8023" y="1209710"/>
                  <a:pt x="1458" y="1023646"/>
                  <a:pt x="0" y="706566"/>
                </a:cubicBezTo>
                <a:cubicBezTo>
                  <a:pt x="-1458" y="389486"/>
                  <a:pt x="19707" y="178596"/>
                  <a:pt x="0" y="0"/>
                </a:cubicBezTo>
                <a:close/>
              </a:path>
              <a:path w="5602489" h="3999433" stroke="0" extrusionOk="0">
                <a:moveTo>
                  <a:pt x="0" y="0"/>
                </a:moveTo>
                <a:cubicBezTo>
                  <a:pt x="149195" y="202"/>
                  <a:pt x="292586" y="5699"/>
                  <a:pt x="454424" y="0"/>
                </a:cubicBezTo>
                <a:cubicBezTo>
                  <a:pt x="616262" y="-5699"/>
                  <a:pt x="800223" y="-33901"/>
                  <a:pt x="1132948" y="0"/>
                </a:cubicBezTo>
                <a:cubicBezTo>
                  <a:pt x="1465673" y="33901"/>
                  <a:pt x="1421798" y="-112"/>
                  <a:pt x="1587372" y="0"/>
                </a:cubicBezTo>
                <a:cubicBezTo>
                  <a:pt x="1752946" y="112"/>
                  <a:pt x="2151310" y="-35636"/>
                  <a:pt x="2321920" y="0"/>
                </a:cubicBezTo>
                <a:cubicBezTo>
                  <a:pt x="2492530" y="35636"/>
                  <a:pt x="2573675" y="-648"/>
                  <a:pt x="2776345" y="0"/>
                </a:cubicBezTo>
                <a:cubicBezTo>
                  <a:pt x="2979016" y="648"/>
                  <a:pt x="3219828" y="-15372"/>
                  <a:pt x="3342818" y="0"/>
                </a:cubicBezTo>
                <a:cubicBezTo>
                  <a:pt x="3465808" y="15372"/>
                  <a:pt x="3651395" y="-3222"/>
                  <a:pt x="3853267" y="0"/>
                </a:cubicBezTo>
                <a:cubicBezTo>
                  <a:pt x="4055139" y="3222"/>
                  <a:pt x="4323896" y="-23860"/>
                  <a:pt x="4475766" y="0"/>
                </a:cubicBezTo>
                <a:cubicBezTo>
                  <a:pt x="4627636" y="23860"/>
                  <a:pt x="5209176" y="-37271"/>
                  <a:pt x="5602489" y="0"/>
                </a:cubicBezTo>
                <a:cubicBezTo>
                  <a:pt x="5609150" y="192320"/>
                  <a:pt x="5592112" y="330905"/>
                  <a:pt x="5602489" y="626578"/>
                </a:cubicBezTo>
                <a:cubicBezTo>
                  <a:pt x="5612866" y="922251"/>
                  <a:pt x="5617023" y="981520"/>
                  <a:pt x="5602489" y="1253156"/>
                </a:cubicBezTo>
                <a:cubicBezTo>
                  <a:pt x="5587955" y="1524792"/>
                  <a:pt x="5617468" y="1636448"/>
                  <a:pt x="5602489" y="1879734"/>
                </a:cubicBezTo>
                <a:cubicBezTo>
                  <a:pt x="5587510" y="2123020"/>
                  <a:pt x="5609015" y="2267579"/>
                  <a:pt x="5602489" y="2546306"/>
                </a:cubicBezTo>
                <a:cubicBezTo>
                  <a:pt x="5595963" y="2825033"/>
                  <a:pt x="5612512" y="2943958"/>
                  <a:pt x="5602489" y="3252872"/>
                </a:cubicBezTo>
                <a:cubicBezTo>
                  <a:pt x="5592466" y="3561786"/>
                  <a:pt x="5613497" y="3821671"/>
                  <a:pt x="5602489" y="3999433"/>
                </a:cubicBezTo>
                <a:cubicBezTo>
                  <a:pt x="5368871" y="3975254"/>
                  <a:pt x="5325930" y="3991300"/>
                  <a:pt x="5092040" y="3999433"/>
                </a:cubicBezTo>
                <a:cubicBezTo>
                  <a:pt x="4858150" y="4007566"/>
                  <a:pt x="4601329" y="4009102"/>
                  <a:pt x="4469541" y="3999433"/>
                </a:cubicBezTo>
                <a:cubicBezTo>
                  <a:pt x="4337753" y="3989764"/>
                  <a:pt x="3928702" y="3975998"/>
                  <a:pt x="3734993" y="3999433"/>
                </a:cubicBezTo>
                <a:cubicBezTo>
                  <a:pt x="3541284" y="4022868"/>
                  <a:pt x="3282443" y="4011801"/>
                  <a:pt x="3168519" y="3999433"/>
                </a:cubicBezTo>
                <a:cubicBezTo>
                  <a:pt x="3054595" y="3987065"/>
                  <a:pt x="2829620" y="4012375"/>
                  <a:pt x="2714095" y="3999433"/>
                </a:cubicBezTo>
                <a:cubicBezTo>
                  <a:pt x="2598570" y="3986491"/>
                  <a:pt x="2320323" y="4032993"/>
                  <a:pt x="2035571" y="3999433"/>
                </a:cubicBezTo>
                <a:cubicBezTo>
                  <a:pt x="1750819" y="3965873"/>
                  <a:pt x="1605126" y="4017033"/>
                  <a:pt x="1469097" y="3999433"/>
                </a:cubicBezTo>
                <a:cubicBezTo>
                  <a:pt x="1333068" y="3981833"/>
                  <a:pt x="1016550" y="3975948"/>
                  <a:pt x="902623" y="3999433"/>
                </a:cubicBezTo>
                <a:cubicBezTo>
                  <a:pt x="788696" y="4022918"/>
                  <a:pt x="395414" y="3988914"/>
                  <a:pt x="0" y="3999433"/>
                </a:cubicBezTo>
                <a:cubicBezTo>
                  <a:pt x="-26006" y="3742629"/>
                  <a:pt x="-10707" y="3689868"/>
                  <a:pt x="0" y="3412849"/>
                </a:cubicBezTo>
                <a:cubicBezTo>
                  <a:pt x="10707" y="3135830"/>
                  <a:pt x="-17701" y="3026613"/>
                  <a:pt x="0" y="2826266"/>
                </a:cubicBezTo>
                <a:cubicBezTo>
                  <a:pt x="17701" y="2625919"/>
                  <a:pt x="17384" y="2435728"/>
                  <a:pt x="0" y="2239682"/>
                </a:cubicBezTo>
                <a:cubicBezTo>
                  <a:pt x="-17384" y="2043636"/>
                  <a:pt x="-6899" y="1846084"/>
                  <a:pt x="0" y="1693093"/>
                </a:cubicBezTo>
                <a:cubicBezTo>
                  <a:pt x="6899" y="1540102"/>
                  <a:pt x="-26821" y="1366773"/>
                  <a:pt x="0" y="1066515"/>
                </a:cubicBezTo>
                <a:cubicBezTo>
                  <a:pt x="26821" y="766257"/>
                  <a:pt x="19178" y="312345"/>
                  <a:pt x="0" y="0"/>
                </a:cubicBezTo>
                <a:close/>
              </a:path>
            </a:pathLst>
          </a:custGeom>
          <a:ln w="38100">
            <a:solidFill>
              <a:schemeClr val="tx2"/>
            </a:solidFill>
            <a:extLst>
              <a:ext uri="{C807C97D-BFC1-408E-A445-0C87EB9F89A2}">
                <ask:lineSketchStyleProps xmlns:ask="http://schemas.microsoft.com/office/drawing/2018/sketchyshapes" sd="4181791145">
                  <a:prstGeom prst="rect">
                    <a:avLst/>
                  </a:prstGeom>
                  <ask:type>
                    <ask:lineSketchFreehand/>
                  </ask:type>
                </ask:lineSketchStyleProps>
              </a:ext>
            </a:extLst>
          </a:ln>
          <a:effectLst>
            <a:softEdge rad="228600"/>
          </a:effectLst>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Résultats de recherche :</a:t>
            </a:r>
          </a:p>
        </p:txBody>
      </p:sp>
      <p:sp>
        <p:nvSpPr>
          <p:cNvPr id="2" name="Espace réservé du contenu 1"/>
          <p:cNvSpPr>
            <a:spLocks noGrp="1"/>
          </p:cNvSpPr>
          <p:nvPr>
            <p:ph idx="1"/>
          </p:nvPr>
        </p:nvSpPr>
        <p:spPr/>
        <p:txBody>
          <a:bodyPr rtlCol="0"/>
          <a:lstStyle/>
          <a:p>
            <a:pPr rtl="0"/>
            <a:r>
              <a:rPr lang="fr-FR" b="1" dirty="0"/>
              <a:t>Régions d’installation</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Résultats de recherche :</a:t>
            </a:r>
          </a:p>
        </p:txBody>
      </p:sp>
      <p:sp>
        <p:nvSpPr>
          <p:cNvPr id="2" name="Espace réservé du contenu 1"/>
          <p:cNvSpPr>
            <a:spLocks noGrp="1"/>
          </p:cNvSpPr>
          <p:nvPr>
            <p:ph idx="1"/>
          </p:nvPr>
        </p:nvSpPr>
        <p:spPr>
          <a:xfrm>
            <a:off x="609600" y="1935480"/>
            <a:ext cx="5486400" cy="4389120"/>
          </a:xfrm>
        </p:spPr>
        <p:txBody>
          <a:bodyPr rtlCol="0"/>
          <a:lstStyle/>
          <a:p>
            <a:pPr rtl="0"/>
            <a:r>
              <a:rPr lang="fr-FR" b="1" dirty="0"/>
              <a:t>Groupes électrogènes</a:t>
            </a:r>
          </a:p>
          <a:p>
            <a:pPr rtl="0"/>
            <a:endParaRPr lang="fr-FR" b="1" dirty="0"/>
          </a:p>
          <a:p>
            <a:pPr lvl="2"/>
            <a:r>
              <a:rPr lang="fr-FR" sz="2600" i="1" dirty="0"/>
              <a:t>Partie génératrice</a:t>
            </a:r>
          </a:p>
          <a:p>
            <a:pPr lvl="1"/>
            <a:endParaRPr lang="fr-FR" sz="2600" i="1" dirty="0"/>
          </a:p>
          <a:p>
            <a:pPr lvl="2"/>
            <a:r>
              <a:rPr lang="fr-FR" sz="2600" i="1" dirty="0"/>
              <a:t>Partie moteur</a:t>
            </a:r>
          </a:p>
          <a:p>
            <a:pPr lvl="1"/>
            <a:endParaRPr lang="fr-FR" sz="2600" i="1" dirty="0"/>
          </a:p>
          <a:p>
            <a:pPr lvl="2"/>
            <a:r>
              <a:rPr lang="fr-FR" sz="2600" i="1" dirty="0"/>
              <a:t>Commande</a:t>
            </a:r>
          </a:p>
          <a:p>
            <a:pPr rtl="0"/>
            <a:endParaRPr lang="fr-FR" b="1" dirty="0"/>
          </a:p>
        </p:txBody>
      </p:sp>
      <p:pic>
        <p:nvPicPr>
          <p:cNvPr id="4" name="Image 3" descr="Une image contenant extérieur, engin&#10;&#10;Description générée automatiquement">
            <a:extLst>
              <a:ext uri="{FF2B5EF4-FFF2-40B4-BE49-F238E27FC236}">
                <a16:creationId xmlns:a16="http://schemas.microsoft.com/office/drawing/2014/main" id="{65183BE5-F618-EFDD-3985-9DEF7D08BBBA}"/>
              </a:ext>
            </a:extLst>
          </p:cNvPr>
          <p:cNvPicPr>
            <a:picLocks noChangeAspect="1"/>
          </p:cNvPicPr>
          <p:nvPr/>
        </p:nvPicPr>
        <p:blipFill rotWithShape="1">
          <a:blip r:embed="rId3">
            <a:extLst>
              <a:ext uri="{28A0092B-C50C-407E-A947-70E740481C1C}">
                <a14:useLocalDpi xmlns:a14="http://schemas.microsoft.com/office/drawing/2010/main" val="0"/>
              </a:ext>
            </a:extLst>
          </a:blip>
          <a:srcRect l="8303" r="14727"/>
          <a:stretch/>
        </p:blipFill>
        <p:spPr>
          <a:xfrm>
            <a:off x="6438181" y="1935480"/>
            <a:ext cx="5144219" cy="4452838"/>
          </a:xfrm>
          <a:prstGeom prst="rect">
            <a:avLst/>
          </a:prstGeom>
          <a:effectLst>
            <a:softEdge rad="127000"/>
          </a:effectLst>
        </p:spPr>
      </p:pic>
    </p:spTree>
    <p:extLst>
      <p:ext uri="{BB962C8B-B14F-4D97-AF65-F5344CB8AC3E}">
        <p14:creationId xmlns:p14="http://schemas.microsoft.com/office/powerpoint/2010/main" val="16087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09600" y="704088"/>
            <a:ext cx="10972800" cy="1143000"/>
          </a:xfrm>
        </p:spPr>
        <p:txBody>
          <a:bodyPr rtlCol="0" anchor="b">
            <a:normAutofit/>
          </a:bodyPr>
          <a:lstStyle/>
          <a:p>
            <a:pPr rtl="0"/>
            <a:r>
              <a:rPr lang="fr-FR" dirty="0"/>
              <a:t>Résultats de recherche :</a:t>
            </a:r>
          </a:p>
        </p:txBody>
      </p:sp>
      <p:sp>
        <p:nvSpPr>
          <p:cNvPr id="2" name="Espace réservé du contenu 1"/>
          <p:cNvSpPr>
            <a:spLocks noGrp="1"/>
          </p:cNvSpPr>
          <p:nvPr>
            <p:ph sz="half" idx="1"/>
          </p:nvPr>
        </p:nvSpPr>
        <p:spPr>
          <a:xfrm>
            <a:off x="609600" y="2088901"/>
            <a:ext cx="5384800" cy="4434840"/>
          </a:xfrm>
        </p:spPr>
        <p:txBody>
          <a:bodyPr rtlCol="0">
            <a:normAutofit/>
          </a:bodyPr>
          <a:lstStyle/>
          <a:p>
            <a:pPr rtl="0">
              <a:lnSpc>
                <a:spcPct val="90000"/>
              </a:lnSpc>
            </a:pPr>
            <a:r>
              <a:rPr lang="fr-FR" b="1" dirty="0"/>
              <a:t>Panneaux solaires</a:t>
            </a:r>
          </a:p>
          <a:p>
            <a:pPr rtl="0">
              <a:lnSpc>
                <a:spcPct val="90000"/>
              </a:lnSpc>
            </a:pPr>
            <a:endParaRPr lang="fr-FR" dirty="0"/>
          </a:p>
          <a:p>
            <a:pPr lvl="1" fontAlgn="base">
              <a:lnSpc>
                <a:spcPct val="90000"/>
              </a:lnSpc>
            </a:pPr>
            <a:r>
              <a:rPr lang="fr-FR" sz="2600" b="0" i="1" u="sng" dirty="0">
                <a:effectLst/>
              </a:rPr>
              <a:t>Panneaux solaires photovoltaïques</a:t>
            </a:r>
          </a:p>
          <a:p>
            <a:pPr lvl="1" fontAlgn="base">
              <a:lnSpc>
                <a:spcPct val="90000"/>
              </a:lnSpc>
            </a:pPr>
            <a:endParaRPr lang="fr-FR" sz="2600" b="0" i="1" dirty="0">
              <a:effectLst/>
            </a:endParaRPr>
          </a:p>
          <a:p>
            <a:pPr lvl="1" fontAlgn="base">
              <a:lnSpc>
                <a:spcPct val="90000"/>
              </a:lnSpc>
            </a:pPr>
            <a:r>
              <a:rPr lang="fr-FR" sz="2600" b="0" i="1" dirty="0">
                <a:effectLst/>
              </a:rPr>
              <a:t>Panneaux solaires thermiques</a:t>
            </a:r>
          </a:p>
          <a:p>
            <a:pPr lvl="1" fontAlgn="base">
              <a:lnSpc>
                <a:spcPct val="90000"/>
              </a:lnSpc>
            </a:pPr>
            <a:endParaRPr lang="fr-FR" sz="2600" b="0" i="1" dirty="0">
              <a:effectLst/>
            </a:endParaRPr>
          </a:p>
          <a:p>
            <a:pPr lvl="1" fontAlgn="base">
              <a:lnSpc>
                <a:spcPct val="90000"/>
              </a:lnSpc>
            </a:pPr>
            <a:r>
              <a:rPr lang="fr-FR" sz="2600" b="0" i="1" dirty="0">
                <a:effectLst/>
              </a:rPr>
              <a:t>Panneaux solaires </a:t>
            </a:r>
            <a:r>
              <a:rPr lang="fr-FR" sz="2600" b="0" i="1" dirty="0" err="1">
                <a:effectLst/>
              </a:rPr>
              <a:t>aérovoltaïques</a:t>
            </a:r>
            <a:endParaRPr lang="fr-FR" sz="2600" b="0" i="1" dirty="0">
              <a:effectLst/>
            </a:endParaRPr>
          </a:p>
          <a:p>
            <a:pPr lvl="1" fontAlgn="base">
              <a:lnSpc>
                <a:spcPct val="90000"/>
              </a:lnSpc>
            </a:pPr>
            <a:endParaRPr lang="fr-FR" sz="2600" b="0" i="1" dirty="0">
              <a:effectLst/>
            </a:endParaRPr>
          </a:p>
          <a:p>
            <a:pPr lvl="1" fontAlgn="base">
              <a:lnSpc>
                <a:spcPct val="90000"/>
              </a:lnSpc>
            </a:pPr>
            <a:r>
              <a:rPr lang="fr-FR" sz="2600" b="0" i="1" dirty="0">
                <a:effectLst/>
              </a:rPr>
              <a:t>Panneaux solaires hybrides</a:t>
            </a:r>
          </a:p>
          <a:p>
            <a:pPr rtl="0">
              <a:lnSpc>
                <a:spcPct val="90000"/>
              </a:lnSpc>
            </a:pPr>
            <a:endParaRPr lang="fr-FR" dirty="0"/>
          </a:p>
        </p:txBody>
      </p:sp>
      <p:pic>
        <p:nvPicPr>
          <p:cNvPr id="7" name="Image 6" descr="Une image contenant ciel, extérieur, terrain, objet d’extérieur&#10;&#10;Description générée automatiquement">
            <a:extLst>
              <a:ext uri="{FF2B5EF4-FFF2-40B4-BE49-F238E27FC236}">
                <a16:creationId xmlns:a16="http://schemas.microsoft.com/office/drawing/2014/main" id="{29ACEBD8-7B6B-C745-ACAC-40C4429826A6}"/>
              </a:ext>
            </a:extLst>
          </p:cNvPr>
          <p:cNvPicPr>
            <a:picLocks noChangeAspect="1"/>
          </p:cNvPicPr>
          <p:nvPr/>
        </p:nvPicPr>
        <p:blipFill rotWithShape="1">
          <a:blip r:embed="rId3">
            <a:extLst>
              <a:ext uri="{28A0092B-C50C-407E-A947-70E740481C1C}">
                <a14:useLocalDpi xmlns:a14="http://schemas.microsoft.com/office/drawing/2010/main" val="0"/>
              </a:ext>
            </a:extLst>
          </a:blip>
          <a:srcRect l="6419" r="25281" b="-2"/>
          <a:stretch/>
        </p:blipFill>
        <p:spPr>
          <a:xfrm>
            <a:off x="6197600" y="2088901"/>
            <a:ext cx="5384800" cy="4434840"/>
          </a:xfrm>
          <a:prstGeom prst="rect">
            <a:avLst/>
          </a:prstGeom>
          <a:noFill/>
          <a:effectLst>
            <a:softEdge rad="228600"/>
          </a:effectLst>
        </p:spPr>
      </p:pic>
    </p:spTree>
    <p:extLst>
      <p:ext uri="{BB962C8B-B14F-4D97-AF65-F5344CB8AC3E}">
        <p14:creationId xmlns:p14="http://schemas.microsoft.com/office/powerpoint/2010/main" val="347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09600" y="704088"/>
            <a:ext cx="10972800" cy="1143000"/>
          </a:xfrm>
        </p:spPr>
        <p:txBody>
          <a:bodyPr rtlCol="0" anchor="b">
            <a:normAutofit/>
          </a:bodyPr>
          <a:lstStyle/>
          <a:p>
            <a:pPr rtl="0"/>
            <a:r>
              <a:rPr lang="fr-FR" dirty="0"/>
              <a:t>Résultats de recherche :</a:t>
            </a:r>
          </a:p>
        </p:txBody>
      </p:sp>
      <p:sp>
        <p:nvSpPr>
          <p:cNvPr id="2" name="Espace réservé du contenu 1"/>
          <p:cNvSpPr>
            <a:spLocks noGrp="1"/>
          </p:cNvSpPr>
          <p:nvPr>
            <p:ph sz="half" idx="1"/>
          </p:nvPr>
        </p:nvSpPr>
        <p:spPr>
          <a:xfrm>
            <a:off x="609600" y="2088899"/>
            <a:ext cx="5384800" cy="4434840"/>
          </a:xfrm>
        </p:spPr>
        <p:txBody>
          <a:bodyPr rtlCol="0">
            <a:noAutofit/>
          </a:bodyPr>
          <a:lstStyle/>
          <a:p>
            <a:pPr rtl="0">
              <a:lnSpc>
                <a:spcPct val="90000"/>
              </a:lnSpc>
            </a:pPr>
            <a:r>
              <a:rPr lang="fr-FR" b="1" dirty="0"/>
              <a:t>Cellules photovoltaïques</a:t>
            </a:r>
          </a:p>
          <a:p>
            <a:pPr rtl="0">
              <a:lnSpc>
                <a:spcPct val="90000"/>
              </a:lnSpc>
            </a:pPr>
            <a:endParaRPr lang="fr-FR" dirty="0"/>
          </a:p>
          <a:p>
            <a:pPr lvl="1" fontAlgn="base">
              <a:lnSpc>
                <a:spcPct val="90000"/>
              </a:lnSpc>
            </a:pPr>
            <a:r>
              <a:rPr lang="fr-FR" sz="2600" b="0" i="1" u="sng" dirty="0">
                <a:effectLst/>
              </a:rPr>
              <a:t>Cellules en silicium polycristallin</a:t>
            </a:r>
          </a:p>
          <a:p>
            <a:pPr lvl="1" fontAlgn="base">
              <a:lnSpc>
                <a:spcPct val="50000"/>
              </a:lnSpc>
            </a:pPr>
            <a:endParaRPr lang="fr-FR" sz="2600" b="0" i="1" u="sng" dirty="0">
              <a:effectLst/>
            </a:endParaRPr>
          </a:p>
          <a:p>
            <a:pPr lvl="1" fontAlgn="base">
              <a:lnSpc>
                <a:spcPct val="90000"/>
              </a:lnSpc>
            </a:pPr>
            <a:r>
              <a:rPr lang="fr-FR" sz="2600" b="0" i="1" u="sng" dirty="0">
                <a:effectLst/>
              </a:rPr>
              <a:t>Cellules en silicium monocristallin</a:t>
            </a:r>
          </a:p>
          <a:p>
            <a:pPr lvl="1" fontAlgn="base">
              <a:lnSpc>
                <a:spcPct val="50000"/>
              </a:lnSpc>
            </a:pPr>
            <a:endParaRPr lang="fr-FR" sz="2600" b="0" i="1" dirty="0">
              <a:effectLst/>
            </a:endParaRPr>
          </a:p>
          <a:p>
            <a:pPr lvl="1" fontAlgn="base">
              <a:lnSpc>
                <a:spcPct val="90000"/>
              </a:lnSpc>
            </a:pPr>
            <a:r>
              <a:rPr lang="fr-FR" sz="2600" b="0" i="1" dirty="0">
                <a:effectLst/>
              </a:rPr>
              <a:t>Cellules en silicium amorce en couche mince</a:t>
            </a:r>
          </a:p>
          <a:p>
            <a:pPr lvl="1" fontAlgn="base">
              <a:lnSpc>
                <a:spcPct val="50000"/>
              </a:lnSpc>
            </a:pPr>
            <a:endParaRPr lang="fr-FR" sz="2600" b="0" i="1" dirty="0">
              <a:effectLst/>
            </a:endParaRPr>
          </a:p>
          <a:p>
            <a:pPr lvl="1" fontAlgn="base">
              <a:lnSpc>
                <a:spcPct val="90000"/>
              </a:lnSpc>
            </a:pPr>
            <a:r>
              <a:rPr lang="fr-FR" sz="2600" b="0" i="1" dirty="0">
                <a:effectLst/>
              </a:rPr>
              <a:t>Cellules en couche mince à base de cuivre (CIS ou CIGS))</a:t>
            </a:r>
          </a:p>
        </p:txBody>
      </p:sp>
      <p:pic>
        <p:nvPicPr>
          <p:cNvPr id="5" name="Image 4">
            <a:extLst>
              <a:ext uri="{FF2B5EF4-FFF2-40B4-BE49-F238E27FC236}">
                <a16:creationId xmlns:a16="http://schemas.microsoft.com/office/drawing/2014/main" id="{87ED8458-A03A-4163-AFBF-8BB449C77806}"/>
              </a:ext>
            </a:extLst>
          </p:cNvPr>
          <p:cNvPicPr>
            <a:picLocks noChangeAspect="1"/>
          </p:cNvPicPr>
          <p:nvPr/>
        </p:nvPicPr>
        <p:blipFill rotWithShape="1">
          <a:blip r:embed="rId3">
            <a:extLst>
              <a:ext uri="{28A0092B-C50C-407E-A947-70E740481C1C}">
                <a14:useLocalDpi xmlns:a14="http://schemas.microsoft.com/office/drawing/2010/main" val="0"/>
              </a:ext>
            </a:extLst>
          </a:blip>
          <a:srcRect l="2889" r="6047" b="1"/>
          <a:stretch/>
        </p:blipFill>
        <p:spPr>
          <a:xfrm>
            <a:off x="6157844" y="2088900"/>
            <a:ext cx="5384800" cy="4434840"/>
          </a:xfrm>
          <a:prstGeom prst="rect">
            <a:avLst/>
          </a:prstGeom>
          <a:noFill/>
          <a:effectLst>
            <a:softEdge rad="228600"/>
          </a:effectLst>
        </p:spPr>
      </p:pic>
    </p:spTree>
    <p:extLst>
      <p:ext uri="{BB962C8B-B14F-4D97-AF65-F5344CB8AC3E}">
        <p14:creationId xmlns:p14="http://schemas.microsoft.com/office/powerpoint/2010/main" val="64799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Résultats de recherche :</a:t>
            </a:r>
          </a:p>
        </p:txBody>
      </p:sp>
      <p:sp>
        <p:nvSpPr>
          <p:cNvPr id="2" name="Espace réservé du contenu 1"/>
          <p:cNvSpPr>
            <a:spLocks noGrp="1"/>
          </p:cNvSpPr>
          <p:nvPr>
            <p:ph idx="1"/>
          </p:nvPr>
        </p:nvSpPr>
        <p:spPr/>
        <p:txBody>
          <a:bodyPr rtlCol="0"/>
          <a:lstStyle/>
          <a:p>
            <a:pPr rtl="0"/>
            <a:r>
              <a:rPr lang="fr-FR" b="1" dirty="0"/>
              <a:t>Éoliennes</a:t>
            </a:r>
          </a:p>
        </p:txBody>
      </p:sp>
    </p:spTree>
    <p:extLst>
      <p:ext uri="{BB962C8B-B14F-4D97-AF65-F5344CB8AC3E}">
        <p14:creationId xmlns:p14="http://schemas.microsoft.com/office/powerpoint/2010/main" val="266854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09600" y="704088"/>
            <a:ext cx="10972800" cy="1143000"/>
          </a:xfrm>
        </p:spPr>
        <p:txBody>
          <a:bodyPr rtlCol="0" anchor="b">
            <a:normAutofit/>
          </a:bodyPr>
          <a:lstStyle/>
          <a:p>
            <a:pPr rtl="0"/>
            <a:r>
              <a:rPr lang="fr-FR" dirty="0"/>
              <a:t>Résultats de recherche :</a:t>
            </a:r>
          </a:p>
        </p:txBody>
      </p:sp>
      <p:sp>
        <p:nvSpPr>
          <p:cNvPr id="2" name="Espace réservé du contenu 1"/>
          <p:cNvSpPr>
            <a:spLocks noGrp="1"/>
          </p:cNvSpPr>
          <p:nvPr>
            <p:ph sz="half" idx="1"/>
          </p:nvPr>
        </p:nvSpPr>
        <p:spPr>
          <a:xfrm>
            <a:off x="609600" y="1920085"/>
            <a:ext cx="5384800" cy="4434840"/>
          </a:xfrm>
        </p:spPr>
        <p:txBody>
          <a:bodyPr rtlCol="0">
            <a:normAutofit/>
          </a:bodyPr>
          <a:lstStyle/>
          <a:p>
            <a:pPr rtl="0"/>
            <a:r>
              <a:rPr lang="fr-FR" b="1" dirty="0"/>
              <a:t>Les pompes:</a:t>
            </a:r>
          </a:p>
          <a:p>
            <a:pPr marL="0" indent="0" rtl="0">
              <a:buNone/>
            </a:pPr>
            <a:r>
              <a:rPr lang="fr-FR" b="1" dirty="0"/>
              <a:t>I) Fonctionnement:</a:t>
            </a:r>
          </a:p>
          <a:p>
            <a:pPr algn="just"/>
            <a:r>
              <a:rPr lang="fr-FR" sz="1800" dirty="0">
                <a:solidFill>
                  <a:srgbClr val="000000"/>
                </a:solidFill>
                <a:effectLst/>
                <a:latin typeface="Calibri" panose="020F0502020204030204" pitchFamily="34" charset="0"/>
                <a:ea typeface="Times New Roman" panose="02020603050405020304" pitchFamily="18" charset="0"/>
              </a:rPr>
              <a:t> La pompe se composent de trois parties principales : une entrée, un système de pompe et une sortie.</a:t>
            </a:r>
          </a:p>
          <a:p>
            <a:pPr marL="0" indent="0" algn="just">
              <a:buNone/>
            </a:pPr>
            <a:endParaRPr lang="fr-FR" sz="1800" dirty="0">
              <a:effectLst/>
              <a:latin typeface="Times New Roman" panose="02020603050405020304" pitchFamily="18" charset="0"/>
              <a:ea typeface="Times New Roman" panose="02020603050405020304" pitchFamily="18" charset="0"/>
            </a:endParaRPr>
          </a:p>
          <a:p>
            <a:pPr algn="just"/>
            <a:r>
              <a:rPr lang="fr-FR" sz="1800" dirty="0">
                <a:solidFill>
                  <a:srgbClr val="000000"/>
                </a:solidFill>
                <a:effectLst/>
                <a:latin typeface="Calibri" panose="020F0502020204030204" pitchFamily="34" charset="0"/>
                <a:ea typeface="Times New Roman" panose="02020603050405020304" pitchFamily="18" charset="0"/>
              </a:rPr>
              <a:t>  L’eau est aspirée dans la pompe par l’entrée lorsqu’une différence de pression se produit dans le système de la pompe, l’eau passe alors d’une zone de haute pression à une zone de basse pression. Ceci permet à l’eau de se déplacer à travers la pompe vers la sortie, puis dans un tuyau vers vos champs ou votre réservoir d’eau.</a:t>
            </a:r>
            <a:endParaRPr lang="fr-FR" b="1" dirty="0"/>
          </a:p>
        </p:txBody>
      </p:sp>
      <p:pic>
        <p:nvPicPr>
          <p:cNvPr id="4" name="Image 3">
            <a:extLst>
              <a:ext uri="{FF2B5EF4-FFF2-40B4-BE49-F238E27FC236}">
                <a16:creationId xmlns:a16="http://schemas.microsoft.com/office/drawing/2014/main" id="{34F6D1FE-86E4-7084-8C5D-DE4F78F0D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97600" y="2158591"/>
            <a:ext cx="5384800" cy="3957827"/>
          </a:xfrm>
          <a:prstGeom prst="rect">
            <a:avLst/>
          </a:prstGeom>
          <a:noFill/>
          <a:ln>
            <a:noFill/>
          </a:ln>
        </p:spPr>
      </p:pic>
    </p:spTree>
    <p:extLst>
      <p:ext uri="{BB962C8B-B14F-4D97-AF65-F5344CB8AC3E}">
        <p14:creationId xmlns:p14="http://schemas.microsoft.com/office/powerpoint/2010/main" val="45624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de la séance de réflex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75_TF03460637.potx" id="{E6C03B43-BF05-4B1C-ADC9-8450236F2661}" vid="{922411A6-1DC8-47E5-A21E-A94C38655B1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des séances de réflexion d’entreprise</Template>
  <TotalTime>496</TotalTime>
  <Words>432</Words>
  <Application>Microsoft Office PowerPoint</Application>
  <PresentationFormat>Grand écran</PresentationFormat>
  <Paragraphs>105</Paragraphs>
  <Slides>17</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 MT</vt:lpstr>
      <vt:lpstr>Calibri</vt:lpstr>
      <vt:lpstr>Century Gothic</vt:lpstr>
      <vt:lpstr>Palatino Linotype</vt:lpstr>
      <vt:lpstr>Times New Roman</vt:lpstr>
      <vt:lpstr>Wingdings 2</vt:lpstr>
      <vt:lpstr>Présentation de la séance de réflexion</vt:lpstr>
      <vt:lpstr>Gestion de projet Présentation</vt:lpstr>
      <vt:lpstr>Sommaire</vt:lpstr>
      <vt:lpstr>Introduction</vt:lpstr>
      <vt:lpstr>Résultats de recherche :</vt:lpstr>
      <vt:lpstr>Résultats de recherche :</vt:lpstr>
      <vt:lpstr>Résultats de recherche :</vt:lpstr>
      <vt:lpstr>Résultats de recherche :</vt:lpstr>
      <vt:lpstr>Résultats de recherche :</vt:lpstr>
      <vt:lpstr>Résultats de recherche :</vt:lpstr>
      <vt:lpstr>Présentation PowerPoint</vt:lpstr>
      <vt:lpstr>Présentation PowerPoint</vt:lpstr>
      <vt:lpstr>Présentation PowerPoint</vt:lpstr>
      <vt:lpstr>Présentation PowerPoint</vt:lpstr>
      <vt:lpstr>Modèle d’un système PV sur Simulink</vt:lpstr>
      <vt:lpstr>Présentation PowerPoint</vt:lpstr>
      <vt:lpstr>Pour aller plus loin</vt:lpstr>
      <vt:lpstr>- Merci pour votre attention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projet Présentation</dc:title>
  <dc:creator>Morgane Albisson--Jean</dc:creator>
  <cp:lastModifiedBy>Idris AOUAMEUR</cp:lastModifiedBy>
  <cp:revision>26</cp:revision>
  <dcterms:created xsi:type="dcterms:W3CDTF">2023-01-25T17:38:20Z</dcterms:created>
  <dcterms:modified xsi:type="dcterms:W3CDTF">2023-01-29T22:07:22Z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