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464" r:id="rId2"/>
    <p:sldId id="443" r:id="rId3"/>
    <p:sldId id="258" r:id="rId4"/>
    <p:sldId id="433" r:id="rId5"/>
    <p:sldId id="434" r:id="rId6"/>
    <p:sldId id="435" r:id="rId7"/>
    <p:sldId id="436" r:id="rId8"/>
    <p:sldId id="437" r:id="rId9"/>
    <p:sldId id="438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63" r:id="rId24"/>
    <p:sldId id="457" r:id="rId25"/>
    <p:sldId id="458" r:id="rId26"/>
    <p:sldId id="459" r:id="rId27"/>
    <p:sldId id="460" r:id="rId28"/>
    <p:sldId id="461" r:id="rId29"/>
    <p:sldId id="462" r:id="rId3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F9900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2" autoAdjust="0"/>
    <p:restoredTop sz="94533" autoAdjust="0"/>
  </p:normalViewPr>
  <p:slideViewPr>
    <p:cSldViewPr>
      <p:cViewPr varScale="1">
        <p:scale>
          <a:sx n="70" d="100"/>
          <a:sy n="70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tableStyles" Target="tableStyles.xml" 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.xml" /><Relationship Id="rId1" Type="http://schemas.openxmlformats.org/officeDocument/2006/relationships/slide" Target="slides/slide4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995AB-309A-40F2-A38B-A5E2CDB01540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5DBEB-19C2-4899-97FC-2494C47C45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79DE-B173-4F4C-B949-059FF0EE7E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36FA-FD44-45F9-8C8E-E9B15BC38E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CF4D-0134-4049-89A6-063CF8C90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2504-2079-4867-9495-B2752BB13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ECCC-C7F2-4B54-99AB-12962DF61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2C0C-A294-4FF5-9587-B8579FE7DD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1D59-5EAE-434F-84A9-F9AEA06340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4FEE-6481-4177-AB6C-B255205071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B3BE-5769-41E8-8A14-24D58BD77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2BB82AF-2F39-4959-ABEE-DB2C0C3AA0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2F2A9B-6665-465A-B585-71B4C6E3368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7851648" cy="1828800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Minimum Spanning tree(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Kruskal’s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 Algorithm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79DE-B173-4F4C-B949-059FF0EE7E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57846" name="Group 118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57769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57770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71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57772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73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74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75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76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77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78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79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80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81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7782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7783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7784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7785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7786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7787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7788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7789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7790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91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92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93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7794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7795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7796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57797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7798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7799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7800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7801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7802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7803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7804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805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57806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58869" name="Group 117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58793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58794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95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58796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97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98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99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800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801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802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803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804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805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806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8807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8808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8809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8810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8811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8812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8813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8814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815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816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817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8818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8819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8820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58821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8822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8823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8824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8825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8826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8827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8828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829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58830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59893" name="Group 117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59817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59818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19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59820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21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22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23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24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25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26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27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28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29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830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9831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9832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9833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9834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9835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9836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9837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9838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39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40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41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9842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9843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9844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59845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9846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9847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9848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9849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9850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9851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9852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53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59854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60917" name="Group 117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60841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60842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43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60844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45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46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47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48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49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50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51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52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53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54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60855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60856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60857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60858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60859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60860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60861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60862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63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64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65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0866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60867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0868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60869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0870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0871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0872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0873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60874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0875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0876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77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60878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61827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61865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61866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67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61868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69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70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71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72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73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74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75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76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77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878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61879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61880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61881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61882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61883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61884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61885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61886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87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88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89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1890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61891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1892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61893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1894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1895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1896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1897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61898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1899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1900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901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61902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62851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62889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62890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91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62892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93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94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95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96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97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98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99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900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901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902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62903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62904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62905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62906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62907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62908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62909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62910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911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912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913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2914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62915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2916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62917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2918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2919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2920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2921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62922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2923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2924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925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62926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63875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63913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63914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15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63916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17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18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19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20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21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22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23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24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25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3926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63927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63928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63929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63930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63931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63932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63933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63934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35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36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37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3938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63939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3940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63941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3942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3943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3944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3945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63946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3947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3948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49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63989" name="Group 117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64899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64937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64938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39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64940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41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42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43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44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45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46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47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48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49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4950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64951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64952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64953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64954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64955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64956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64957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64958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59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60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61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4962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64963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4964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64965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4966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4967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4968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4969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64970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4971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4972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73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65013" name="Group 117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65923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65961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65962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5963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65965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5968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5969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5971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5972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5973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974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65975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65976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65977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65978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65979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65980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65981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65984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5986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65989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5991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5995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graphicFrame>
        <p:nvGraphicFramePr>
          <p:cNvPr id="465998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66036" name="Text Box 116"/>
          <p:cNvSpPr txBox="1">
            <a:spLocks noChangeArrowheads="1"/>
          </p:cNvSpPr>
          <p:nvPr/>
        </p:nvSpPr>
        <p:spPr bwMode="auto">
          <a:xfrm>
            <a:off x="4572000" y="4648200"/>
            <a:ext cx="2895600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b="1"/>
              <a:t>Done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b="1"/>
              <a:t>Total Cost =</a:t>
            </a:r>
            <a:r>
              <a:rPr lang="en-US" sz="2400" b="1"/>
              <a:t> </a:t>
            </a:r>
            <a:r>
              <a:rPr lang="en-US" sz="2400" b="1">
                <a:sym typeface="Symbol" pitchFamily="18" charset="2"/>
              </a:rPr>
              <a:t> </a:t>
            </a:r>
            <a:r>
              <a:rPr lang="en-US" b="1" i="1"/>
              <a:t>d</a:t>
            </a:r>
            <a:r>
              <a:rPr lang="en-US" b="1" i="1" baseline="-25000"/>
              <a:t>v </a:t>
            </a:r>
            <a:r>
              <a:rPr lang="en-US" b="1" i="1"/>
              <a:t>= 21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b="1"/>
          </a:p>
        </p:txBody>
      </p:sp>
      <p:sp>
        <p:nvSpPr>
          <p:cNvPr id="466037" name="Text Box 117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6038" name="Text Box 118"/>
          <p:cNvSpPr txBox="1">
            <a:spLocks noChangeArrowheads="1"/>
          </p:cNvSpPr>
          <p:nvPr/>
        </p:nvSpPr>
        <p:spPr bwMode="auto">
          <a:xfrm>
            <a:off x="7772400" y="3473450"/>
            <a:ext cx="4572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6600">
                <a:cs typeface="Times New Roman" pitchFamily="18" charset="0"/>
              </a:rPr>
              <a:t>}</a:t>
            </a:r>
            <a:endParaRPr lang="en-US" sz="6600"/>
          </a:p>
        </p:txBody>
      </p:sp>
      <p:sp>
        <p:nvSpPr>
          <p:cNvPr id="466039" name="Text Box 119"/>
          <p:cNvSpPr txBox="1">
            <a:spLocks noChangeArrowheads="1"/>
          </p:cNvSpPr>
          <p:nvPr/>
        </p:nvSpPr>
        <p:spPr bwMode="auto">
          <a:xfrm>
            <a:off x="8020050" y="3830638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400"/>
              <a:t>not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400"/>
              <a:t>considered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Kruskal's algorithm</a:t>
            </a:r>
            <a:r>
              <a:rPr lang="en-US" altLang="zh-TW" sz="3200" dirty="0">
                <a:ea typeface="新細明體" pitchFamily="18" charset="-120"/>
              </a:rPr>
              <a:t>(basic part)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00213"/>
            <a:ext cx="7772400" cy="439578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lain"/>
            </a:pPr>
            <a:r>
              <a:rPr lang="en-US" altLang="zh-TW" sz="2800">
                <a:solidFill>
                  <a:schemeClr val="accent1"/>
                </a:solidFill>
                <a:ea typeface="新細明體" pitchFamily="18" charset="-120"/>
              </a:rPr>
              <a:t>(Sort the edges in an increasing order)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lain"/>
            </a:pPr>
            <a:r>
              <a:rPr lang="en-US" altLang="zh-TW" sz="2800">
                <a:ea typeface="新細明體" pitchFamily="18" charset="-120"/>
              </a:rPr>
              <a:t>A:={}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lain"/>
            </a:pPr>
            <a:r>
              <a:rPr lang="en-US" altLang="zh-TW" sz="2800" b="1">
                <a:ea typeface="新細明體" pitchFamily="18" charset="-120"/>
              </a:rPr>
              <a:t>while</a:t>
            </a:r>
            <a:r>
              <a:rPr lang="en-US" altLang="zh-TW" sz="2800">
                <a:ea typeface="新細明體" pitchFamily="18" charset="-120"/>
              </a:rPr>
              <a:t> E is not empty </a:t>
            </a:r>
            <a:r>
              <a:rPr lang="en-US" altLang="zh-TW" sz="2800" b="1">
                <a:ea typeface="新細明體" pitchFamily="18" charset="-120"/>
              </a:rPr>
              <a:t>do {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lain" startAt="3"/>
            </a:pPr>
            <a:r>
              <a:rPr lang="en-US" altLang="zh-TW" sz="2800">
                <a:ea typeface="新細明體" pitchFamily="18" charset="-120"/>
              </a:rPr>
              <a:t>    take an edge (u, v) that is shortest in E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TW" sz="2800">
                <a:ea typeface="新細明體" pitchFamily="18" charset="-120"/>
              </a:rPr>
              <a:t>           and delete it from 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lain" startAt="4"/>
            </a:pPr>
            <a:r>
              <a:rPr lang="en-US" altLang="zh-TW" sz="2800" b="1">
                <a:ea typeface="新細明體" pitchFamily="18" charset="-120"/>
              </a:rPr>
              <a:t>    if</a:t>
            </a:r>
            <a:r>
              <a:rPr lang="en-US" altLang="zh-TW" sz="2800">
                <a:ea typeface="新細明體" pitchFamily="18" charset="-120"/>
              </a:rPr>
              <a:t>  u and v are in different components </a:t>
            </a:r>
            <a:r>
              <a:rPr lang="en-US" altLang="zh-TW" sz="2800" b="1">
                <a:ea typeface="新細明體" pitchFamily="18" charset="-120"/>
              </a:rPr>
              <a:t>then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TW" sz="2800">
                <a:ea typeface="新細明體" pitchFamily="18" charset="-120"/>
              </a:rPr>
              <a:t>                    add (u, v) to A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TW" sz="2800">
                <a:ea typeface="新細明體" pitchFamily="18" charset="-120"/>
              </a:rPr>
              <a:t>           }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TW" sz="2800" i="1">
                <a:ea typeface="新細明體" pitchFamily="18" charset="-120"/>
              </a:rPr>
              <a:t>Note: each time a shortest edge in E is considered.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2504-2079-4867-9495-B2752BB1323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Minimum Spanning Tree (MST) is a sub graph of an undirected graph such that the sub graph spans (includes) all nodes, is  connected, is acyclic, and has minimum total edge weight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2504-2079-4867-9495-B2752BB1323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>
                <a:ea typeface="新細明體" pitchFamily="18" charset="-120"/>
              </a:rPr>
              <a:t>Kruskal's algorithm</a:t>
            </a:r>
            <a:endParaRPr lang="en-US" altLang="zh-TW" sz="3600" dirty="0">
              <a:ea typeface="新細明體" pitchFamily="18" charset="-12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643050"/>
            <a:ext cx="7772400" cy="453866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MST_KRUSKAL(</a:t>
            </a:r>
            <a:r>
              <a:rPr lang="en-US" altLang="zh-TW" sz="2800" dirty="0" err="1">
                <a:ea typeface="新細明體" pitchFamily="18" charset="-120"/>
              </a:rPr>
              <a:t>G,w</a:t>
            </a:r>
            <a:r>
              <a:rPr lang="en-US" altLang="zh-TW" sz="2800" dirty="0">
                <a:ea typeface="新細明體" pitchFamily="18" charset="-120"/>
              </a:rPr>
              <a:t>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1	A:={}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2	for each vertex v in V[G]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3		do MAKE_SET(v)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4	sort the edges of E by </a:t>
            </a:r>
            <a:r>
              <a:rPr lang="en-US" altLang="zh-TW" sz="2800" dirty="0" err="1">
                <a:ea typeface="新細明體" pitchFamily="18" charset="-120"/>
              </a:rPr>
              <a:t>nondecreasing</a:t>
            </a:r>
            <a:r>
              <a:rPr lang="en-US" altLang="zh-TW" sz="2800" dirty="0">
                <a:ea typeface="新細明體" pitchFamily="18" charset="-120"/>
              </a:rPr>
              <a:t> weight w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5	for each edge (</a:t>
            </a:r>
            <a:r>
              <a:rPr lang="en-US" altLang="zh-TW" sz="2800" dirty="0" err="1">
                <a:ea typeface="新細明體" pitchFamily="18" charset="-120"/>
              </a:rPr>
              <a:t>u,v</a:t>
            </a:r>
            <a:r>
              <a:rPr lang="en-US" altLang="zh-TW" sz="2800" dirty="0">
                <a:ea typeface="新細明體" pitchFamily="18" charset="-120"/>
              </a:rPr>
              <a:t>) in E, in order by </a:t>
            </a:r>
            <a:r>
              <a:rPr lang="en-US" altLang="zh-TW" sz="2800" dirty="0" err="1">
                <a:ea typeface="新細明體" pitchFamily="18" charset="-120"/>
              </a:rPr>
              <a:t>nondecreasing</a:t>
            </a:r>
            <a:r>
              <a:rPr lang="en-US" altLang="zh-TW" sz="2800" dirty="0">
                <a:ea typeface="新細明體" pitchFamily="18" charset="-120"/>
              </a:rPr>
              <a:t> weight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6		do if FIND_SET(u) != FIND_SET(v)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7			then	A:=A∪{(</a:t>
            </a:r>
            <a:r>
              <a:rPr lang="en-US" altLang="zh-TW" sz="2800" dirty="0" err="1">
                <a:ea typeface="新細明體" pitchFamily="18" charset="-120"/>
              </a:rPr>
              <a:t>u,v</a:t>
            </a:r>
            <a:r>
              <a:rPr lang="en-US" altLang="zh-TW" sz="2800" dirty="0">
                <a:ea typeface="新細明體" pitchFamily="18" charset="-120"/>
              </a:rPr>
              <a:t>)}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8				UNION(</a:t>
            </a:r>
            <a:r>
              <a:rPr lang="en-US" altLang="zh-TW" sz="2800" dirty="0" err="1">
                <a:ea typeface="新細明體" pitchFamily="18" charset="-120"/>
              </a:rPr>
              <a:t>u,v</a:t>
            </a:r>
            <a:r>
              <a:rPr lang="en-US" altLang="zh-TW" sz="2800" dirty="0">
                <a:ea typeface="新細明體" pitchFamily="18" charset="-120"/>
              </a:rPr>
              <a:t>)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lain" startAt="9"/>
            </a:pPr>
            <a:r>
              <a:rPr lang="en-US" altLang="zh-TW" sz="2800" dirty="0">
                <a:ea typeface="新細明體" pitchFamily="18" charset="-120"/>
              </a:rPr>
              <a:t>return A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2504-2079-4867-9495-B2752BB1323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381000"/>
            <a:ext cx="7772400" cy="601979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b="1" dirty="0">
                <a:ea typeface="新細明體" pitchFamily="18" charset="-120"/>
              </a:rPr>
              <a:t>Disjoint-Set :</a:t>
            </a:r>
          </a:p>
          <a:p>
            <a:pPr eaLnBrk="1" hangingPunct="1"/>
            <a:r>
              <a:rPr lang="en-US" altLang="zh-TW" sz="2800" dirty="0">
                <a:ea typeface="新細明體" pitchFamily="18" charset="-120"/>
              </a:rPr>
              <a:t>Keep a collection of sets S</a:t>
            </a:r>
            <a:r>
              <a:rPr lang="en-US" altLang="zh-TW" sz="2800" baseline="-25000" dirty="0">
                <a:ea typeface="新細明體" pitchFamily="18" charset="-120"/>
              </a:rPr>
              <a:t>1</a:t>
            </a:r>
            <a:r>
              <a:rPr lang="en-US" altLang="zh-TW" sz="2800" dirty="0">
                <a:ea typeface="新細明體" pitchFamily="18" charset="-120"/>
              </a:rPr>
              <a:t>, S</a:t>
            </a:r>
            <a:r>
              <a:rPr lang="en-US" altLang="zh-TW" sz="2800" baseline="-25000" dirty="0">
                <a:ea typeface="新細明體" pitchFamily="18" charset="-120"/>
              </a:rPr>
              <a:t>2</a:t>
            </a:r>
            <a:r>
              <a:rPr lang="en-US" altLang="zh-TW" sz="2800" dirty="0">
                <a:ea typeface="新細明體" pitchFamily="18" charset="-120"/>
              </a:rPr>
              <a:t>, .., </a:t>
            </a:r>
            <a:r>
              <a:rPr lang="en-US" altLang="zh-TW" sz="2800" dirty="0" err="1">
                <a:ea typeface="新細明體" pitchFamily="18" charset="-120"/>
              </a:rPr>
              <a:t>S</a:t>
            </a:r>
            <a:r>
              <a:rPr lang="en-US" altLang="zh-TW" sz="2800" baseline="-25000" dirty="0" err="1">
                <a:ea typeface="新細明體" pitchFamily="18" charset="-120"/>
              </a:rPr>
              <a:t>k</a:t>
            </a:r>
            <a:r>
              <a:rPr lang="en-US" altLang="zh-TW" sz="2800" dirty="0">
                <a:ea typeface="新細明體" pitchFamily="18" charset="-120"/>
              </a:rPr>
              <a:t>, 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Each S</a:t>
            </a:r>
            <a:r>
              <a:rPr lang="en-US" altLang="zh-TW" baseline="-25000" dirty="0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is a set, </a:t>
            </a:r>
            <a:r>
              <a:rPr lang="en-US" altLang="zh-TW" dirty="0" err="1">
                <a:ea typeface="新細明體" pitchFamily="18" charset="-120"/>
              </a:rPr>
              <a:t>e,g</a:t>
            </a:r>
            <a:r>
              <a:rPr lang="en-US" altLang="zh-TW" dirty="0">
                <a:ea typeface="新細明體" pitchFamily="18" charset="-120"/>
              </a:rPr>
              <a:t>, S</a:t>
            </a:r>
            <a:r>
              <a:rPr lang="en-US" altLang="zh-TW" baseline="-25000" dirty="0">
                <a:ea typeface="新細明體" pitchFamily="18" charset="-120"/>
              </a:rPr>
              <a:t>1</a:t>
            </a:r>
            <a:r>
              <a:rPr lang="en-US" altLang="zh-TW" dirty="0">
                <a:ea typeface="新細明體" pitchFamily="18" charset="-120"/>
              </a:rPr>
              <a:t>={v</a:t>
            </a:r>
            <a:r>
              <a:rPr lang="en-US" altLang="zh-TW" baseline="-25000" dirty="0">
                <a:ea typeface="新細明體" pitchFamily="18" charset="-120"/>
              </a:rPr>
              <a:t>1</a:t>
            </a:r>
            <a:r>
              <a:rPr lang="en-US" altLang="zh-TW" dirty="0">
                <a:ea typeface="新細明體" pitchFamily="18" charset="-120"/>
              </a:rPr>
              <a:t>, v</a:t>
            </a:r>
            <a:r>
              <a:rPr lang="en-US" altLang="zh-TW" baseline="-25000" dirty="0">
                <a:ea typeface="新細明體" pitchFamily="18" charset="-120"/>
              </a:rPr>
              <a:t>2</a:t>
            </a:r>
            <a:r>
              <a:rPr lang="en-US" altLang="zh-TW" dirty="0">
                <a:ea typeface="新細明體" pitchFamily="18" charset="-120"/>
              </a:rPr>
              <a:t>, v</a:t>
            </a:r>
            <a:r>
              <a:rPr lang="en-US" altLang="zh-TW" baseline="-25000" dirty="0">
                <a:ea typeface="新細明體" pitchFamily="18" charset="-120"/>
              </a:rPr>
              <a:t>8</a:t>
            </a:r>
            <a:r>
              <a:rPr lang="en-US" altLang="zh-TW" dirty="0">
                <a:ea typeface="新細明體" pitchFamily="18" charset="-120"/>
              </a:rPr>
              <a:t>}.</a:t>
            </a:r>
          </a:p>
          <a:p>
            <a:pPr eaLnBrk="1" hangingPunct="1"/>
            <a:r>
              <a:rPr lang="en-US" altLang="zh-TW" sz="2800" dirty="0">
                <a:ea typeface="新細明體" pitchFamily="18" charset="-120"/>
              </a:rPr>
              <a:t>Three operations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Make-Set(x)-creates a new set whose only member is x.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Union(x, y) –unites the sets that contain x and y, say, </a:t>
            </a:r>
            <a:r>
              <a:rPr lang="en-US" altLang="zh-TW" dirty="0" err="1">
                <a:ea typeface="新細明體" pitchFamily="18" charset="-120"/>
              </a:rPr>
              <a:t>S</a:t>
            </a:r>
            <a:r>
              <a:rPr lang="en-US" altLang="zh-TW" baseline="-25000" dirty="0" err="1">
                <a:ea typeface="新細明體" pitchFamily="18" charset="-120"/>
              </a:rPr>
              <a:t>x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dirty="0" err="1">
                <a:ea typeface="新細明體" pitchFamily="18" charset="-120"/>
              </a:rPr>
              <a:t>S</a:t>
            </a:r>
            <a:r>
              <a:rPr lang="en-US" altLang="zh-TW" baseline="-25000" dirty="0" err="1">
                <a:ea typeface="新細明體" pitchFamily="18" charset="-120"/>
              </a:rPr>
              <a:t>y</a:t>
            </a:r>
            <a:r>
              <a:rPr lang="en-US" altLang="zh-TW" dirty="0">
                <a:ea typeface="新細明體" pitchFamily="18" charset="-120"/>
              </a:rPr>
              <a:t>, into a new set that is the union of the two sets.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Find-Set(x)-returns a pointer to the representative of the set containing x.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Each operation takes O(log n) time.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2504-2079-4867-9495-B2752BB1323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533400"/>
            <a:ext cx="7772400" cy="5943599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Our implementation uses a disjoint-set data structure to maintain several disjoint sets of elements.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Each set contains the vertices in a tree of the current forest.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The operation FIND_SET(u) returns a representative element from the set that contains u.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Thus, we can determine whether two vertices u and v belong to the same tree by testing whether FIND_SET(u) equals FIND_SET(v).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The combining of trees is accomplished by the UNION procedure.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Running time O(|E| </a:t>
            </a:r>
            <a:r>
              <a:rPr lang="en-US" altLang="zh-TW" sz="2800" dirty="0" err="1">
                <a:ea typeface="新細明體" pitchFamily="18" charset="-120"/>
              </a:rPr>
              <a:t>lg</a:t>
            </a:r>
            <a:r>
              <a:rPr lang="en-US" altLang="zh-TW" sz="2800" dirty="0">
                <a:ea typeface="新細明體" pitchFamily="18" charset="-120"/>
              </a:rPr>
              <a:t> (|E|)). 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2504-2079-4867-9495-B2752BB1323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62000" y="457200"/>
            <a:ext cx="7599363" cy="963613"/>
          </a:xfrm>
          <a:prstGeom prst="rect">
            <a:avLst/>
          </a:prstGeom>
          <a:noFill/>
          <a:ln w="57150" cmpd="thickThin">
            <a:solidFill>
              <a:srgbClr val="333399"/>
            </a:solidFill>
            <a:miter lim="800000"/>
            <a:headEnd/>
            <a:tailEnd/>
          </a:ln>
        </p:spPr>
        <p:txBody>
          <a:bodyPr lIns="95793" tIns="47896" rIns="95793" bIns="47896" anchor="ctr"/>
          <a:lstStyle/>
          <a:p>
            <a:pPr algn="ctr">
              <a:buNone/>
            </a:pPr>
            <a:r>
              <a:rPr lang="en-GB" sz="3200" b="1" dirty="0">
                <a:solidFill>
                  <a:srgbClr val="FF0000"/>
                </a:solidFill>
                <a:latin typeface="+mj-lt"/>
                <a:cs typeface="Utsaah" pitchFamily="34" charset="0"/>
              </a:rPr>
              <a:t>MINIMUM SPANNING TREE ALGORITHMS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4122738" cy="4629150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lIns="94284" tIns="37714" rIns="94284" bIns="37714"/>
          <a:lstStyle/>
          <a:p>
            <a:pPr marL="479425" indent="-479425" algn="ctr" defTabSz="957263" eaLnBrk="0" hangingPunct="0"/>
            <a:r>
              <a:rPr lang="en-US" sz="1800" b="1" dirty="0">
                <a:latin typeface="Arial" charset="0"/>
              </a:rPr>
              <a:t>Kruskal’s algorithm</a:t>
            </a:r>
          </a:p>
          <a:p>
            <a:pPr marL="479425" indent="-479425" defTabSz="957263" eaLnBrk="0" hangingPunct="0"/>
            <a:endParaRPr lang="en-US" sz="1800" b="1" dirty="0">
              <a:latin typeface="Arial" charset="0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Arial" charset="0"/>
              </a:rPr>
              <a:t>Select the shortest edge in a network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Arial" charset="0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Arial" charset="0"/>
              </a:rPr>
              <a:t>Select the next shortest edge which does not create a cycle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Arial" charset="0"/>
            </a:endParaRPr>
          </a:p>
          <a:p>
            <a:pPr marL="479425" indent="-479425" defTabSz="957263" eaLnBrk="0" hangingPunct="0">
              <a:buFont typeface="Times New Roman" charset="0"/>
              <a:buAutoNum type="arabicPeriod"/>
            </a:pPr>
            <a:r>
              <a:rPr lang="en-US" sz="2000" dirty="0">
                <a:latin typeface="Arial" charset="0"/>
              </a:rPr>
              <a:t>Repeat step 2 until all vertices have been connected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572000" y="1752600"/>
            <a:ext cx="4019550" cy="4629150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lIns="94284" tIns="37714" rIns="94284" bIns="37714"/>
          <a:lstStyle/>
          <a:p>
            <a:pPr marL="479425" indent="-479425" algn="ctr" defTabSz="957263" eaLnBrk="0" hangingPunct="0"/>
            <a:r>
              <a:rPr lang="en-US" sz="1800" b="1">
                <a:latin typeface="Arial" charset="0"/>
              </a:rPr>
              <a:t>Prim’s algorithm</a:t>
            </a:r>
          </a:p>
          <a:p>
            <a:pPr marL="479425" indent="-479425" defTabSz="957263" eaLnBrk="0" hangingPunct="0"/>
            <a:endParaRPr lang="en-US" sz="1800" b="1">
              <a:latin typeface="Arial" charset="0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>
                <a:latin typeface="Arial" charset="0"/>
              </a:rPr>
              <a:t>Select any vertex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>
              <a:latin typeface="Arial" charset="0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>
                <a:latin typeface="Arial" charset="0"/>
              </a:rPr>
              <a:t>Select the shortest edge connected to that vertex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>
              <a:latin typeface="Arial" charset="0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>
                <a:latin typeface="Arial" charset="0"/>
              </a:rPr>
              <a:t>Select the shortest edge connected to any vertex already connected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>
              <a:latin typeface="Arial" charset="0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>
                <a:latin typeface="Arial" charset="0"/>
              </a:rPr>
              <a:t>Repeat step 3 until all vertices have been connected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 autoUpdateAnimBg="0"/>
      <p:bldP spid="22532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5513" y="3644900"/>
            <a:ext cx="4608512" cy="2560638"/>
            <a:chOff x="1429" y="2643"/>
            <a:chExt cx="2903" cy="161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8491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18492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8489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18490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8487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18488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8485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18486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8483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18484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8481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18482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8479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18480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8477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18478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8475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18476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18447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48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49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50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51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52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53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54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55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56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57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58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59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60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61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18462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18463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18464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18465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18466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18467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18468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18469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18470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18471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solidFill>
                    <a:srgbClr val="FF3300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18472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18473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18474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18436" name="Text Box 60"/>
          <p:cNvSpPr txBox="1">
            <a:spLocks noChangeArrowheads="1"/>
          </p:cNvSpPr>
          <p:nvPr/>
        </p:nvSpPr>
        <p:spPr bwMode="auto">
          <a:xfrm>
            <a:off x="684213" y="404813"/>
            <a:ext cx="7632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800" dirty="0">
                <a:ea typeface="新細明體" pitchFamily="18" charset="-120"/>
              </a:rPr>
              <a:t>The execution of Kruskal's algorithm </a:t>
            </a:r>
            <a:r>
              <a:rPr lang="en-US" altLang="zh-TW" sz="2000" dirty="0">
                <a:ea typeface="新細明體" pitchFamily="18" charset="-120"/>
              </a:rPr>
              <a:t>(Moderate part)</a:t>
            </a:r>
          </a:p>
        </p:txBody>
      </p:sp>
      <p:sp>
        <p:nvSpPr>
          <p:cNvPr id="18437" name="Text Box 61"/>
          <p:cNvSpPr txBox="1">
            <a:spLocks noChangeArrowheads="1"/>
          </p:cNvSpPr>
          <p:nvPr/>
        </p:nvSpPr>
        <p:spPr bwMode="auto">
          <a:xfrm>
            <a:off x="827088" y="1412875"/>
            <a:ext cx="7129462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新細明體" pitchFamily="18" charset="-120"/>
              </a:rPr>
              <a:t>The edges are considered by the algorithm in sorted order by weight.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新細明體" pitchFamily="18" charset="-120"/>
              </a:rPr>
              <a:t>The edge under consideration at each step is shown with a red weight number.</a:t>
            </a:r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1050" y="333375"/>
            <a:ext cx="4608513" cy="2560638"/>
            <a:chOff x="1429" y="2643"/>
            <a:chExt cx="2903" cy="161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9569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19570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9567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19568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9565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19566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9563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19564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9561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19562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9559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19560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9557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19558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9555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19556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9553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19554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19525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26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27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28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29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30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31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32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33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34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35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36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37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38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39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19540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19541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19542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19543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19544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19545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19546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solidFill>
                    <a:srgbClr val="FF3300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19547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19548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19549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19550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19551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19552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grpSp>
        <p:nvGrpSpPr>
          <p:cNvPr id="12" name="Group 60"/>
          <p:cNvGrpSpPr>
            <a:grpSpLocks/>
          </p:cNvGrpSpPr>
          <p:nvPr/>
        </p:nvGrpSpPr>
        <p:grpSpPr bwMode="auto">
          <a:xfrm>
            <a:off x="1979613" y="3644900"/>
            <a:ext cx="4608512" cy="2560638"/>
            <a:chOff x="1429" y="2643"/>
            <a:chExt cx="2903" cy="1613"/>
          </a:xfrm>
        </p:grpSpPr>
        <p:grpSp>
          <p:nvGrpSpPr>
            <p:cNvPr id="13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9514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19515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4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9512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19513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9510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19511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6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9508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19509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7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9506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19507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8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9504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19505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9502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19503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0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9500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19501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9498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19499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19470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1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2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3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4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5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6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7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8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9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80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81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82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83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84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19485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19486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19487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19488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19489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19490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19491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19492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solidFill>
                    <a:srgbClr val="FF3300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19493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19494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19495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19496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19497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116" name="Slide Number Placeholder 1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79613" y="476250"/>
            <a:ext cx="4608512" cy="2560638"/>
            <a:chOff x="1429" y="2643"/>
            <a:chExt cx="2903" cy="161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0593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0594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059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059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0589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0590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058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058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0585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0586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058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058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0581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0582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057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058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0577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0578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20549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50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51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52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53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54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55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56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57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58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59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60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61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62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63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solidFill>
                    <a:srgbClr val="FF3300"/>
                  </a:solidFill>
                  <a:ea typeface="新細明體" pitchFamily="18" charset="-120"/>
                </a:rPr>
                <a:t>4</a:t>
              </a:r>
            </a:p>
          </p:txBody>
        </p:sp>
        <p:sp>
          <p:nvSpPr>
            <p:cNvPr id="20564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0565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0566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0567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0568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0569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0570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0571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0572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0573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0574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0575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0576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grpSp>
        <p:nvGrpSpPr>
          <p:cNvPr id="12" name="Group 60"/>
          <p:cNvGrpSpPr>
            <a:grpSpLocks/>
          </p:cNvGrpSpPr>
          <p:nvPr/>
        </p:nvGrpSpPr>
        <p:grpSpPr bwMode="auto">
          <a:xfrm>
            <a:off x="1979613" y="3690938"/>
            <a:ext cx="4608512" cy="2560637"/>
            <a:chOff x="1429" y="2643"/>
            <a:chExt cx="2903" cy="1613"/>
          </a:xfrm>
        </p:grpSpPr>
        <p:grpSp>
          <p:nvGrpSpPr>
            <p:cNvPr id="13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0538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0539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4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0536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0537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0534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0535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6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0532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0533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7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0530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0531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8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0528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0529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0526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0527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0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0524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0525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0522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0523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20494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495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496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497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498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499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00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01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02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03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04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05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06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07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08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0509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0510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0511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0512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0513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0514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solidFill>
                    <a:srgbClr val="FF3300"/>
                  </a:solidFill>
                  <a:ea typeface="新細明體" pitchFamily="18" charset="-120"/>
                </a:rPr>
                <a:t>4</a:t>
              </a:r>
            </a:p>
          </p:txBody>
        </p:sp>
        <p:sp>
          <p:nvSpPr>
            <p:cNvPr id="20515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0516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0517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 dirty="0">
                  <a:ea typeface="新細明體" pitchFamily="18" charset="-120"/>
                </a:rPr>
                <a:t>6</a:t>
              </a:r>
            </a:p>
          </p:txBody>
        </p:sp>
        <p:sp>
          <p:nvSpPr>
            <p:cNvPr id="20518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0519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0520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0521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116" name="Slide Number Placeholder 1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1050" y="3548063"/>
            <a:ext cx="4608513" cy="2560637"/>
            <a:chOff x="1429" y="2643"/>
            <a:chExt cx="2903" cy="161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1617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1618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161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161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1613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1614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161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161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1609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1610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160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160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1605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1606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160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160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1601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1602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21573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74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75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76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77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78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79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80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81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82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83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84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85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86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87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1588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1589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solidFill>
                    <a:srgbClr val="FF3300"/>
                  </a:solidFill>
                  <a:ea typeface="新細明體" pitchFamily="18" charset="-120"/>
                </a:rPr>
                <a:t>7</a:t>
              </a:r>
            </a:p>
          </p:txBody>
        </p:sp>
        <p:sp>
          <p:nvSpPr>
            <p:cNvPr id="21590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1591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1592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1593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1594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1595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1596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1597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1598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1599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1600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grpSp>
        <p:nvGrpSpPr>
          <p:cNvPr id="12" name="Group 60"/>
          <p:cNvGrpSpPr>
            <a:grpSpLocks/>
          </p:cNvGrpSpPr>
          <p:nvPr/>
        </p:nvGrpSpPr>
        <p:grpSpPr bwMode="auto">
          <a:xfrm>
            <a:off x="2051050" y="476250"/>
            <a:ext cx="4608513" cy="2560638"/>
            <a:chOff x="1429" y="2643"/>
            <a:chExt cx="2903" cy="1613"/>
          </a:xfrm>
        </p:grpSpPr>
        <p:grpSp>
          <p:nvGrpSpPr>
            <p:cNvPr id="13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156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156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4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1560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1561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155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155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6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1556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1557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7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155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155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8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1552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1553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155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155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0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1548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1549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154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154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2151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1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2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2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2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2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2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2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2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2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2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2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 dirty="0"/>
            </a:p>
          </p:txBody>
        </p:sp>
        <p:sp>
          <p:nvSpPr>
            <p:cNvPr id="2153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3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3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153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153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153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153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153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153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153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154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154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solidFill>
                    <a:srgbClr val="FF3300"/>
                  </a:solidFill>
                  <a:ea typeface="新細明體" pitchFamily="18" charset="-120"/>
                </a:rPr>
                <a:t>6</a:t>
              </a:r>
            </a:p>
          </p:txBody>
        </p:sp>
        <p:sp>
          <p:nvSpPr>
            <p:cNvPr id="2154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154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154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154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116" name="Slide Number Placeholder 1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79613" y="3548063"/>
            <a:ext cx="4608512" cy="2560637"/>
            <a:chOff x="1429" y="2643"/>
            <a:chExt cx="2903" cy="161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2641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2642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2639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2640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2637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2638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2635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2636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2633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2634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2631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2632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2629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2630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2627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2628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2625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 dirty="0" err="1">
                    <a:ea typeface="新細明體" pitchFamily="18" charset="-120"/>
                  </a:rPr>
                  <a:t>i</a:t>
                </a:r>
                <a:endParaRPr lang="en-US" altLang="zh-TW" sz="2000" dirty="0">
                  <a:ea typeface="新細明體" pitchFamily="18" charset="-120"/>
                </a:endParaRPr>
              </a:p>
            </p:txBody>
          </p:sp>
          <p:sp>
            <p:nvSpPr>
              <p:cNvPr id="22626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22597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598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599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600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601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602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603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604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605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606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607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608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609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610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611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2612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2613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2614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2615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2616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2617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2618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2619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2620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2621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2622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2623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2624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solidFill>
                    <a:srgbClr val="FF3300"/>
                  </a:solidFill>
                  <a:ea typeface="新細明體" pitchFamily="18" charset="-120"/>
                </a:rPr>
                <a:t>8</a:t>
              </a:r>
            </a:p>
          </p:txBody>
        </p:sp>
      </p:grpSp>
      <p:grpSp>
        <p:nvGrpSpPr>
          <p:cNvPr id="12" name="Group 60"/>
          <p:cNvGrpSpPr>
            <a:grpSpLocks/>
          </p:cNvGrpSpPr>
          <p:nvPr/>
        </p:nvGrpSpPr>
        <p:grpSpPr bwMode="auto">
          <a:xfrm>
            <a:off x="1979613" y="260350"/>
            <a:ext cx="4608512" cy="2560638"/>
            <a:chOff x="1429" y="2643"/>
            <a:chExt cx="2903" cy="1613"/>
          </a:xfrm>
        </p:grpSpPr>
        <p:grpSp>
          <p:nvGrpSpPr>
            <p:cNvPr id="13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2586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2587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4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2584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2585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2582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2583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6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2580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2581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7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2578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2579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8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2576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2577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2574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2575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0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2572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2573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2570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2571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22542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543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544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545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546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547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548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549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550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551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552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553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554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555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556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2557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2558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2559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2560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2561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2562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2563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2564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2565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2566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2567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solidFill>
                    <a:srgbClr val="FF3300"/>
                  </a:solidFill>
                  <a:ea typeface="新細明體" pitchFamily="18" charset="-120"/>
                </a:rPr>
                <a:t>7</a:t>
              </a:r>
            </a:p>
          </p:txBody>
        </p:sp>
        <p:sp>
          <p:nvSpPr>
            <p:cNvPr id="22568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2569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116" name="Slide Number Placeholder 1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79613" y="3548063"/>
            <a:ext cx="4608512" cy="2560637"/>
            <a:chOff x="1429" y="2643"/>
            <a:chExt cx="2903" cy="161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3665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3666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3663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3664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3661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3662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3659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3660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3657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3658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3655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3656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3653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3654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3651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3652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3649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3650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23621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622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623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624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625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626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627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628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629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630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631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632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633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634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635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3636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3637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3638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solidFill>
                    <a:srgbClr val="FF3300"/>
                  </a:solidFill>
                  <a:ea typeface="新細明體" pitchFamily="18" charset="-120"/>
                </a:rPr>
                <a:t>9</a:t>
              </a:r>
            </a:p>
          </p:txBody>
        </p:sp>
        <p:sp>
          <p:nvSpPr>
            <p:cNvPr id="23639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3640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3641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3642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3643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3644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3645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3646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3647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3648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grpSp>
        <p:nvGrpSpPr>
          <p:cNvPr id="12" name="Group 60"/>
          <p:cNvGrpSpPr>
            <a:grpSpLocks/>
          </p:cNvGrpSpPr>
          <p:nvPr/>
        </p:nvGrpSpPr>
        <p:grpSpPr bwMode="auto">
          <a:xfrm>
            <a:off x="1979613" y="476250"/>
            <a:ext cx="4608512" cy="2560638"/>
            <a:chOff x="1429" y="2643"/>
            <a:chExt cx="2903" cy="1613"/>
          </a:xfrm>
        </p:grpSpPr>
        <p:grpSp>
          <p:nvGrpSpPr>
            <p:cNvPr id="13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3610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3611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4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3608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3609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3606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3607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6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3604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3605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7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3602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3603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8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3600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3601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3598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3599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0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3596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3597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3594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3595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23566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567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568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569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570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571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572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573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574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575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576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577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578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579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580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3581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solidFill>
                    <a:srgbClr val="FF3300"/>
                  </a:solidFill>
                  <a:ea typeface="新細明體" pitchFamily="18" charset="-120"/>
                </a:rPr>
                <a:t>8</a:t>
              </a:r>
            </a:p>
          </p:txBody>
        </p:sp>
        <p:sp>
          <p:nvSpPr>
            <p:cNvPr id="23582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3583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3584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3585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3586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3587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3588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3589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3590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3591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3592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3593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116" name="Slide Number Placeholder 1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Characteristics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153400" cy="3886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Both Prim’s and Kruskal’s Algorithms work with undirected graphs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Both work with weighted and unweighted graphs but are more interesting when edges are weighted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Both are greedy algorithms that produce optimal solutions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2504-2079-4867-9495-B2752BB1323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dirty="0">
                <a:solidFill>
                  <a:schemeClr val="tx2"/>
                </a:solidFill>
              </a:rPr>
              <a:t>Kruskal’s Algorithm</a:t>
            </a:r>
          </a:p>
        </p:txBody>
      </p:sp>
      <p:sp>
        <p:nvSpPr>
          <p:cNvPr id="445443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3200" dirty="0"/>
              <a:t>Work with edges, rather than nodes</a:t>
            </a:r>
          </a:p>
          <a:p>
            <a:pPr marL="342900" indent="-342900" algn="l"/>
            <a:endParaRPr lang="en-US" sz="3200" dirty="0"/>
          </a:p>
          <a:p>
            <a:pPr marL="342900" indent="-342900" algn="l"/>
            <a:r>
              <a:rPr lang="en-US" sz="3200" dirty="0"/>
              <a:t>Two steps:</a:t>
            </a:r>
          </a:p>
          <a:p>
            <a:pPr marL="742950" lvl="1" indent="-285750" algn="l">
              <a:buFontTx/>
              <a:buChar char="–"/>
            </a:pPr>
            <a:r>
              <a:rPr lang="en-US" sz="2800" dirty="0"/>
              <a:t>Sort edges by increasing edge weight</a:t>
            </a:r>
          </a:p>
          <a:p>
            <a:pPr marL="742950" lvl="1" indent="-285750" algn="l">
              <a:buFontTx/>
              <a:buChar char="–"/>
            </a:pPr>
            <a:r>
              <a:rPr lang="en-US" sz="2800" dirty="0"/>
              <a:t>Select the first |V| </a:t>
            </a:r>
            <a:r>
              <a:rPr lang="en-US" sz="2800" dirty="0">
                <a:cs typeface="Times New Roman" pitchFamily="18" charset="0"/>
              </a:rPr>
              <a:t>– 1 edges that do not generate a cycle</a:t>
            </a:r>
            <a:endParaRPr lang="en-US" sz="2800" dirty="0"/>
          </a:p>
          <a:p>
            <a:pPr marL="342900" indent="-342900" algn="l">
              <a:buFontTx/>
              <a:buNone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>
                <a:solidFill>
                  <a:schemeClr val="tx2"/>
                </a:solidFill>
              </a:rPr>
              <a:t>Walk-Through</a:t>
            </a:r>
          </a:p>
        </p:txBody>
      </p:sp>
      <p:sp>
        <p:nvSpPr>
          <p:cNvPr id="446467" name="Text Box 3"/>
          <p:cNvSpPr txBox="1">
            <a:spLocks noChangeArrowheads="1"/>
          </p:cNvSpPr>
          <p:nvPr/>
        </p:nvSpPr>
        <p:spPr bwMode="auto">
          <a:xfrm>
            <a:off x="4081463" y="1524000"/>
            <a:ext cx="4071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/>
              <a:t>Consider an undirected, weight graph</a:t>
            </a:r>
          </a:p>
        </p:txBody>
      </p:sp>
      <p:sp>
        <p:nvSpPr>
          <p:cNvPr id="446520" name="Text Box 56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46521" name="Line 57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22" name="Text Box 58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46523" name="Line 59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24" name="Line 60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25" name="Line 61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26" name="Line 62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27" name="Line 63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28" name="Line 64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29" name="Line 65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30" name="Line 66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31" name="Line 67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32" name="Oval 68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533" name="Oval 69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6534" name="Oval 70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6535" name="Oval 71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6536" name="Oval 72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6537" name="Oval 73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6538" name="Oval 74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6539" name="Oval 75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6540" name="Oval 76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6541" name="Line 77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42" name="Line 78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43" name="Line 79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44" name="Text Box 80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6545" name="Text Box 81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6546" name="Text Box 82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6547" name="Text Box 83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46548" name="Text Box 84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6549" name="Text Box 85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6550" name="Text Box 86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6551" name="Text Box 87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6552" name="Text Box 88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6553" name="Text Box 89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6554" name="Text Box 90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6555" name="Line 91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56" name="Text Box 92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1" name="Text Box 3"/>
          <p:cNvSpPr txBox="1">
            <a:spLocks noChangeArrowheads="1"/>
          </p:cNvSpPr>
          <p:nvPr/>
        </p:nvSpPr>
        <p:spPr bwMode="auto">
          <a:xfrm>
            <a:off x="3929063" y="1524000"/>
            <a:ext cx="4529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/>
              <a:t>Sort the edges by increasing edge weight</a:t>
            </a:r>
          </a:p>
        </p:txBody>
      </p:sp>
      <p:graphicFrame>
        <p:nvGraphicFramePr>
          <p:cNvPr id="447492" name="Group 4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47530" name="Text Box 4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47531" name="Line 4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32" name="Text Box 4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47533" name="Line 4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34" name="Line 4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35" name="Line 4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36" name="Line 4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37" name="Line 49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38" name="Line 5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39" name="Line 5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40" name="Line 52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41" name="Line 5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42" name="Oval 5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543" name="Oval 5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7544" name="Oval 5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7545" name="Oval 5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7546" name="Oval 5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7547" name="Oval 5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7548" name="Oval 6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7549" name="Oval 6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7550" name="Oval 6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7551" name="Line 6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52" name="Line 6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53" name="Line 6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54" name="Text Box 6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7555" name="Text Box 6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7556" name="Text Box 6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7557" name="Text Box 6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47558" name="Text Box 7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7559" name="Text Box 7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7560" name="Text Box 7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7561" name="Text Box 7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7562" name="Text Box 7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7563" name="Text Box 7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7564" name="Text Box 7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7565" name="Line 7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66" name="Text Box 7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47567" name="Group 79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48637" name="Group 125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48553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48554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55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48556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57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58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59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60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61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62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63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64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65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566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8567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8568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8569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8570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8571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8572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8573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8574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75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76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77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8578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8579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8580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48581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8582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8583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8584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8585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8586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8587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8588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89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48633" name="Group 121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9" name="Text Box 3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49654" name="Group 118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49578" name="Text Box 4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49579" name="Line 4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80" name="Text Box 4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49581" name="Line 4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82" name="Line 4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83" name="Line 4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84" name="Line 4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85" name="Line 49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86" name="Line 5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87" name="Line 5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88" name="Line 52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89" name="Line 5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90" name="Oval 5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591" name="Oval 5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9592" name="Oval 5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9593" name="Oval 5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9594" name="Oval 5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9595" name="Oval 5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9596" name="Oval 6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9597" name="Oval 6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9598" name="Oval 6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9599" name="Line 6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600" name="Line 6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601" name="Line 6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602" name="Text Box 6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9603" name="Text Box 6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9604" name="Text Box 6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9605" name="Text Box 6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49606" name="Text Box 7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9607" name="Text Box 7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9608" name="Text Box 7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9609" name="Text Box 7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9610" name="Text Box 7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9611" name="Text Box 7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9612" name="Text Box 7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9613" name="Line 7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614" name="Text Box 7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49615" name="Group 79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50563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50601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50602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03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50604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05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06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07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08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09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10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11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12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13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14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0615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0616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0617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0618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0619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0620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0621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0622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23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24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25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0626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0627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0628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50629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0630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0631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0632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0633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0634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0635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0636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37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50638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50678" name="Text Box 118"/>
          <p:cNvSpPr txBox="1">
            <a:spLocks noChangeArrowheads="1"/>
          </p:cNvSpPr>
          <p:nvPr/>
        </p:nvSpPr>
        <p:spPr bwMode="auto">
          <a:xfrm>
            <a:off x="3733800" y="4708525"/>
            <a:ext cx="464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Accepting edge (E,G) would create a cycle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2262</TotalTime>
  <Words>2123</Words>
  <Application>Microsoft Office PowerPoint</Application>
  <PresentationFormat>On-screen Show (4:3)</PresentationFormat>
  <Paragraphs>1179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Minimum Spanning tree(Kruskal’s Algorithm)</vt:lpstr>
      <vt:lpstr>Definition</vt:lpstr>
      <vt:lpstr>Algorithm Characteristics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Kruskal's algorithm(basic part)</vt:lpstr>
      <vt:lpstr>Kruskal's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Urvi Kori</cp:lastModifiedBy>
  <cp:revision>103</cp:revision>
  <dcterms:created xsi:type="dcterms:W3CDTF">1601-01-01T00:00:00Z</dcterms:created>
  <dcterms:modified xsi:type="dcterms:W3CDTF">2022-03-27T17:34:45Z</dcterms:modified>
</cp:coreProperties>
</file>