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5"/>
  </p:notesMasterIdLst>
  <p:sldIdLst>
    <p:sldId id="256" r:id="rId2"/>
    <p:sldId id="258" r:id="rId3"/>
    <p:sldId id="257" r:id="rId4"/>
    <p:sldId id="259" r:id="rId5"/>
    <p:sldId id="298" r:id="rId6"/>
    <p:sldId id="277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60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theme" Target="theme/theme1.xml" /><Relationship Id="rId8" Type="http://schemas.openxmlformats.org/officeDocument/2006/relationships/slide" Target="slides/slide7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2F064-5B4E-4B1B-A636-39547B643885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2EA36-8252-4AD9-9211-915A3CF9B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D42433-6CEE-4D3D-BC04-D8B7C2395A74}" type="slidenum">
              <a:rPr lang="en-US"/>
              <a:pPr/>
              <a:t>5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E612A04-D028-4593-952F-52DA62AFFD4E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2A04-D028-4593-952F-52DA62AFFD4E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2A04-D028-4593-952F-52DA62AFFD4E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E612A04-D028-4593-952F-52DA62AFFD4E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E612A04-D028-4593-952F-52DA62AFFD4E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2A04-D028-4593-952F-52DA62AFFD4E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2A04-D028-4593-952F-52DA62AFFD4E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E612A04-D028-4593-952F-52DA62AFFD4E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2A04-D028-4593-952F-52DA62AFFD4E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E612A04-D028-4593-952F-52DA62AFFD4E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E612A04-D028-4593-952F-52DA62AFFD4E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E612A04-D028-4593-952F-52DA62AFFD4E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2057400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Minimum Spanning tree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2131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2133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4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5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6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7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8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9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40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41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42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143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2144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2145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2146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2147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2148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2149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2150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2151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52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53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54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2155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2156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2157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2158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2159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2160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2161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2162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2163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2164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2165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66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2167" name="Text Box 39"/>
          <p:cNvSpPr txBox="1">
            <a:spLocks noChangeArrowheads="1"/>
          </p:cNvSpPr>
          <p:nvPr/>
        </p:nvSpPr>
        <p:spPr bwMode="auto">
          <a:xfrm>
            <a:off x="42672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Select node with minimum distance</a:t>
            </a:r>
          </a:p>
        </p:txBody>
      </p:sp>
      <p:graphicFrame>
        <p:nvGraphicFramePr>
          <p:cNvPr id="432168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2220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221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2222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1587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88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51589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0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1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2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3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4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5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6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7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8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599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1600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1601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1602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1603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1604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1605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1606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1607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08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09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10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1611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1612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1613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51614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1615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1616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1617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1618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1619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51620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1621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22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1623" name="Text Box 39"/>
          <p:cNvSpPr txBox="1">
            <a:spLocks noChangeArrowheads="1"/>
          </p:cNvSpPr>
          <p:nvPr/>
        </p:nvSpPr>
        <p:spPr bwMode="auto">
          <a:xfrm>
            <a:off x="4191000" y="9906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Update distances of adjacent, unselected nodes</a:t>
            </a:r>
          </a:p>
        </p:txBody>
      </p:sp>
      <p:graphicFrame>
        <p:nvGraphicFramePr>
          <p:cNvPr id="451624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51676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77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1678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3155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56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3157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58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59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0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1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2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3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4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5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6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67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3168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3169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3170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3171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3172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3173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3174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3175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76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77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78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3179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3180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3181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3182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3183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3184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3185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3186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3187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3188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3189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90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3191" name="Text Box 39"/>
          <p:cNvSpPr txBox="1">
            <a:spLocks noChangeArrowheads="1"/>
          </p:cNvSpPr>
          <p:nvPr/>
        </p:nvSpPr>
        <p:spPr bwMode="auto">
          <a:xfrm>
            <a:off x="4114800" y="10668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Select node with minimum distance</a:t>
            </a:r>
          </a:p>
        </p:txBody>
      </p:sp>
      <p:graphicFrame>
        <p:nvGraphicFramePr>
          <p:cNvPr id="433192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3244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245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3246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3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5204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05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5206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07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08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09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0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1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2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3" name="Line 13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4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5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16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5217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5218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5219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5220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5221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5222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5223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5224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25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26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27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5228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5229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5230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5231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5232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5233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5234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5235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5236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5237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5238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39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5240" name="Text Box 40"/>
          <p:cNvSpPr txBox="1">
            <a:spLocks noChangeArrowheads="1"/>
          </p:cNvSpPr>
          <p:nvPr/>
        </p:nvSpPr>
        <p:spPr bwMode="auto">
          <a:xfrm>
            <a:off x="4191000" y="9906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Update distances of adjacent, unselected nodes</a:t>
            </a:r>
          </a:p>
        </p:txBody>
      </p:sp>
      <p:graphicFrame>
        <p:nvGraphicFramePr>
          <p:cNvPr id="435241" name="Group 41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5293" name="Freeform 93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94" name="Text Box 94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5295" name="Line 95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4659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0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54661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2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3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4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5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6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7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8" name="Line 12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9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70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4671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4672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4673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4674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4675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4676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4677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4678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4679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80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81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82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4683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4684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4685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54686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4687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4688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4689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4690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4691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54692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4693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94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4695" name="Text Box 39"/>
          <p:cNvSpPr txBox="1">
            <a:spLocks noChangeArrowheads="1"/>
          </p:cNvSpPr>
          <p:nvPr/>
        </p:nvSpPr>
        <p:spPr bwMode="auto">
          <a:xfrm>
            <a:off x="4191000" y="11430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Select node with minimum distance</a:t>
            </a:r>
          </a:p>
        </p:txBody>
      </p:sp>
      <p:graphicFrame>
        <p:nvGraphicFramePr>
          <p:cNvPr id="454696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54748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749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4750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2611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2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52613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4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5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6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7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8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9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20" name="Line 12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21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22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2623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2624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2625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2626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2627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2628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2629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2630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2631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32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33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34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2635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2636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2637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52638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2639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2640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2641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2642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2643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52644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2645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46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2647" name="Text Box 39"/>
          <p:cNvSpPr txBox="1">
            <a:spLocks noChangeArrowheads="1"/>
          </p:cNvSpPr>
          <p:nvPr/>
        </p:nvSpPr>
        <p:spPr bwMode="auto">
          <a:xfrm>
            <a:off x="4038600" y="9144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Update distances of adjacent, unselected nodes</a:t>
            </a:r>
          </a:p>
        </p:txBody>
      </p:sp>
      <p:graphicFrame>
        <p:nvGraphicFramePr>
          <p:cNvPr id="452648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52700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701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2702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316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26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6227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6229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0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1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2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3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4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5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6" name="Line 12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7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8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239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6240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6241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6242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6243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6244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6245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6246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6247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48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49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50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6251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6252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6253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6254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6255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6256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6257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6258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6259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6260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6261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62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6263" name="Text Box 39"/>
          <p:cNvSpPr txBox="1">
            <a:spLocks noChangeArrowheads="1"/>
          </p:cNvSpPr>
          <p:nvPr/>
        </p:nvSpPr>
        <p:spPr bwMode="auto">
          <a:xfrm>
            <a:off x="41148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Select node with minimum distance</a:t>
            </a:r>
          </a:p>
        </p:txBody>
      </p:sp>
      <p:graphicFrame>
        <p:nvGraphicFramePr>
          <p:cNvPr id="436264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6317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6318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75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8276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77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8278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79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0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1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2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3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4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5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6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7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8288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8289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8290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8291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8292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8293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8294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8295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8296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97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98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99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8300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8301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8302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8303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8304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8305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8307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8308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8309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8310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311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8312" name="Text Box 40"/>
          <p:cNvSpPr txBox="1">
            <a:spLocks noChangeArrowheads="1"/>
          </p:cNvSpPr>
          <p:nvPr/>
        </p:nvSpPr>
        <p:spPr bwMode="auto">
          <a:xfrm>
            <a:off x="4114800" y="10668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Update distances of adjacent, unselected nodes</a:t>
            </a:r>
          </a:p>
        </p:txBody>
      </p:sp>
      <p:graphicFrame>
        <p:nvGraphicFramePr>
          <p:cNvPr id="438313" name="Group 41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8365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8366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367" name="Text Box 95"/>
          <p:cNvSpPr txBox="1">
            <a:spLocks noChangeArrowheads="1"/>
          </p:cNvSpPr>
          <p:nvPr/>
        </p:nvSpPr>
        <p:spPr bwMode="auto">
          <a:xfrm>
            <a:off x="3962400" y="5334000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Table entries unchanged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299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9300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1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9302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3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4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5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6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7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8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9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10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11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312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9313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9314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9315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9316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9317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9318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9319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9320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21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22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23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9324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9325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9326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9327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9328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9329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9330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9331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9332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9333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9334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35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9336" name="Text Box 40"/>
          <p:cNvSpPr txBox="1">
            <a:spLocks noChangeArrowheads="1"/>
          </p:cNvSpPr>
          <p:nvPr/>
        </p:nvSpPr>
        <p:spPr bwMode="auto">
          <a:xfrm>
            <a:off x="41910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Select node with minimum distance</a:t>
            </a:r>
          </a:p>
        </p:txBody>
      </p:sp>
      <p:graphicFrame>
        <p:nvGraphicFramePr>
          <p:cNvPr id="439337" name="Group 41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9389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9390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83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5684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85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55686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87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88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89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0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1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2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3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4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5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5696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5697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5698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5699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5700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5701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5702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5703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5704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705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706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707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5708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5709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5710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55711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5712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5713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5714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5715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5716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55717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5718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719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5720" name="Text Box 40"/>
          <p:cNvSpPr txBox="1">
            <a:spLocks noChangeArrowheads="1"/>
          </p:cNvSpPr>
          <p:nvPr/>
        </p:nvSpPr>
        <p:spPr bwMode="auto">
          <a:xfrm>
            <a:off x="4114800" y="9906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Update distances of adjacent, unselected nodes</a:t>
            </a:r>
          </a:p>
        </p:txBody>
      </p:sp>
      <p:graphicFrame>
        <p:nvGraphicFramePr>
          <p:cNvPr id="455721" name="Group 41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55773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5774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20000" cy="4873752"/>
          </a:xfrm>
        </p:spPr>
        <p:txBody>
          <a:bodyPr/>
          <a:lstStyle/>
          <a:p>
            <a:pPr algn="just"/>
            <a:r>
              <a:rPr lang="en-US" dirty="0">
                <a:latin typeface="Cambria" pitchFamily="18" charset="0"/>
              </a:rPr>
              <a:t>Definition: (Spanning tree): </a:t>
            </a:r>
          </a:p>
          <a:p>
            <a:pPr algn="just"/>
            <a:endParaRPr lang="en-US" dirty="0">
              <a:latin typeface="Cambria" pitchFamily="18" charset="0"/>
            </a:endParaRPr>
          </a:p>
          <a:p>
            <a:pPr lvl="1" algn="just"/>
            <a:r>
              <a:rPr lang="en-US" dirty="0">
                <a:latin typeface="Cambria" pitchFamily="18" charset="0"/>
              </a:rPr>
              <a:t>Let G=(V,E) be an undirected connected graph. </a:t>
            </a:r>
          </a:p>
          <a:p>
            <a:pPr lvl="1" algn="just"/>
            <a:endParaRPr lang="en-US" dirty="0">
              <a:latin typeface="Cambria" pitchFamily="18" charset="0"/>
            </a:endParaRPr>
          </a:p>
          <a:p>
            <a:pPr lvl="1" algn="just"/>
            <a:r>
              <a:rPr lang="en-US" dirty="0">
                <a:latin typeface="Cambria" pitchFamily="18" charset="0"/>
              </a:rPr>
              <a:t>A </a:t>
            </a:r>
            <a:r>
              <a:rPr lang="en-US" i="1" dirty="0">
                <a:latin typeface="Cambria" pitchFamily="18" charset="0"/>
              </a:rPr>
              <a:t>sub graph T=(V,E’) of G is a spanning tree of G if and only if T is a tree (i.e. no cycle exist in T) and contains all the vertices of G. </a:t>
            </a: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3" name="Freeform 3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24" name="Text Box 4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0325" name="Line 5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26" name="Text Box 6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40327" name="Line 7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28" name="Line 8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29" name="Line 9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0" name="Line 10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1" name="Line 11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2" name="Line 12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3" name="Line 13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4" name="Line 14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5" name="Line 15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6" name="Oval 16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37" name="Oval 17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0338" name="Oval 18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0339" name="Oval 19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0340" name="Oval 20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0341" name="Oval 21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0342" name="Oval 22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0343" name="Oval 23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0344" name="Oval 24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0345" name="Line 25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46" name="Line 26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47" name="Line 27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48" name="Text Box 28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0349" name="Text Box 29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0350" name="Text Box 30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0351" name="Text Box 31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40352" name="Text Box 32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0353" name="Text Box 33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0354" name="Text Box 34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0355" name="Text Box 35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0356" name="Text Box 36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0357" name="Text Box 37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40358" name="Text Box 38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0359" name="Line 39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60" name="Text Box 40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0361" name="Text Box 41"/>
          <p:cNvSpPr txBox="1">
            <a:spLocks noChangeArrowheads="1"/>
          </p:cNvSpPr>
          <p:nvPr/>
        </p:nvSpPr>
        <p:spPr bwMode="auto">
          <a:xfrm>
            <a:off x="4114800" y="10668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Select node with minimum distance</a:t>
            </a:r>
          </a:p>
        </p:txBody>
      </p:sp>
      <p:graphicFrame>
        <p:nvGraphicFramePr>
          <p:cNvPr id="440362" name="Group 42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40414" name="Text Box 94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0415" name="Line 95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1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2372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3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42374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5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6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7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8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9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80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81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82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83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384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2385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2386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2387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2388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2389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2390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2391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2392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93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94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95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2396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2397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2398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42399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2400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2401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2402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2403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2404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42405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2406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407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2408" name="Text Box 40"/>
          <p:cNvSpPr txBox="1">
            <a:spLocks noChangeArrowheads="1"/>
          </p:cNvSpPr>
          <p:nvPr/>
        </p:nvSpPr>
        <p:spPr bwMode="auto">
          <a:xfrm>
            <a:off x="4038600" y="838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Update distances of adjacent, unselected nodes</a:t>
            </a:r>
          </a:p>
        </p:txBody>
      </p:sp>
      <p:graphicFrame>
        <p:nvGraphicFramePr>
          <p:cNvPr id="442409" name="Group 41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42461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2462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464" name="Text Box 96"/>
          <p:cNvSpPr txBox="1">
            <a:spLocks noChangeArrowheads="1"/>
          </p:cNvSpPr>
          <p:nvPr/>
        </p:nvSpPr>
        <p:spPr bwMode="auto">
          <a:xfrm>
            <a:off x="3962400" y="5410200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Table entries unchanged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395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3396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397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43398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399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0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1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2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3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4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5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6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7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408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3409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3410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3411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3412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3413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3414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3415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3416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17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18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19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3420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3421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3422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43423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3424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3425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3426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3427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3428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43429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3430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31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3432" name="Text Box 40"/>
          <p:cNvSpPr txBox="1">
            <a:spLocks noChangeArrowheads="1"/>
          </p:cNvSpPr>
          <p:nvPr/>
        </p:nvSpPr>
        <p:spPr bwMode="auto">
          <a:xfrm>
            <a:off x="4267200" y="10668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Select node with minimum distance</a:t>
            </a:r>
          </a:p>
        </p:txBody>
      </p:sp>
      <p:graphicFrame>
        <p:nvGraphicFramePr>
          <p:cNvPr id="443433" name="Group 41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43485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3486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1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409660" name="Text Box 60"/>
          <p:cNvSpPr txBox="1">
            <a:spLocks noChangeArrowheads="1"/>
          </p:cNvSpPr>
          <p:nvPr/>
        </p:nvSpPr>
        <p:spPr bwMode="auto">
          <a:xfrm>
            <a:off x="4419600" y="1219200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dirty="0"/>
              <a:t>Initialize array</a:t>
            </a:r>
          </a:p>
        </p:txBody>
      </p:sp>
      <p:graphicFrame>
        <p:nvGraphicFramePr>
          <p:cNvPr id="409727" name="Group 127"/>
          <p:cNvGraphicFramePr>
            <a:graphicFrameLocks noGrp="1"/>
          </p:cNvGraphicFramePr>
          <p:nvPr/>
        </p:nvGraphicFramePr>
        <p:xfrm>
          <a:off x="4191000" y="1767522"/>
          <a:ext cx="2133600" cy="3261678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61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9733" name="Text Box 13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09734" name="Line 13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35" name="Text Box 13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09736" name="Line 13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37" name="Line 13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38" name="Line 13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39" name="Line 13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0" name="Line 140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1" name="Line 14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2" name="Line 14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3" name="Line 143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4" name="Line 14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5" name="Oval 14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46" name="Oval 14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09747" name="Oval 14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09748" name="Oval 14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09749" name="Oval 14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dirty="0"/>
              <a:t>F</a:t>
            </a:r>
          </a:p>
        </p:txBody>
      </p:sp>
      <p:sp>
        <p:nvSpPr>
          <p:cNvPr id="409750" name="Oval 15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09751" name="Oval 15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09752" name="Oval 15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09753" name="Oval 15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09754" name="Line 15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55" name="Line 15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56" name="Line 15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57" name="Text Box 15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09758" name="Text Box 15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09759" name="Text Box 15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 dirty="0"/>
              <a:t>10</a:t>
            </a:r>
          </a:p>
        </p:txBody>
      </p:sp>
      <p:sp>
        <p:nvSpPr>
          <p:cNvPr id="409760" name="Text Box 16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09761" name="Text Box 16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09762" name="Text Box 16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09763" name="Text Box 16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09764" name="Text Box 16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09765" name="Text Box 16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09766" name="Text Box 16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09767" name="Text Box 16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09768" name="Line 16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69" name="Text Box 16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09770" name="Freeform 170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71" name="Text Box 171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09772" name="Line 172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553200" y="2057400"/>
            <a:ext cx="259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vertices = v</a:t>
            </a:r>
          </a:p>
          <a:p>
            <a:r>
              <a:rPr lang="en-US" dirty="0"/>
              <a:t>Number of edges = e</a:t>
            </a:r>
          </a:p>
          <a:p>
            <a:endParaRPr lang="en-US" dirty="0"/>
          </a:p>
          <a:p>
            <a:r>
              <a:rPr lang="en-US" dirty="0"/>
              <a:t>Initialize</a:t>
            </a:r>
          </a:p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=1;i&lt;=</a:t>
            </a:r>
            <a:r>
              <a:rPr lang="en-US" dirty="0" err="1"/>
              <a:t>v;i</a:t>
            </a:r>
            <a:r>
              <a:rPr lang="en-US" dirty="0"/>
              <a:t>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visited[</a:t>
            </a:r>
            <a:r>
              <a:rPr lang="en-US" dirty="0" err="1"/>
              <a:t>i</a:t>
            </a:r>
            <a:r>
              <a:rPr lang="en-US" dirty="0"/>
              <a:t>]=0;</a:t>
            </a:r>
          </a:p>
          <a:p>
            <a:r>
              <a:rPr lang="en-US" dirty="0"/>
              <a:t>d[</a:t>
            </a:r>
            <a:r>
              <a:rPr lang="en-US" dirty="0" err="1"/>
              <a:t>i</a:t>
            </a:r>
            <a:r>
              <a:rPr lang="en-US" dirty="0"/>
              <a:t>]=9999;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0083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0085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86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87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89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0" name="Line 10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1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2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4" name="Line 14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5" name="Line 15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6" name="Oval 16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097" name="Oval 17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0098" name="Oval 18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0099" name="Oval 19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dirty="0"/>
              <a:t>B</a:t>
            </a:r>
          </a:p>
        </p:txBody>
      </p:sp>
      <p:sp>
        <p:nvSpPr>
          <p:cNvPr id="430100" name="Oval 20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0101" name="Oval 21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0102" name="Oval 22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0103" name="Oval 23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0104" name="Oval 24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0106" name="Line 26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07" name="Line 27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08" name="Line 28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10" name="Text Box 30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0111" name="Text Box 31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0112" name="Text Box 32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0113" name="Text Box 33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0114" name="Text Box 34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0115" name="Text Box 35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0116" name="Text Box 36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0117" name="Text Box 37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0119" name="Text Box 39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0120" name="Text Box 40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0121" name="Text Box 41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0122" name="Line 42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23" name="Text Box 43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0124" name="Text Box 44"/>
          <p:cNvSpPr txBox="1">
            <a:spLocks noChangeArrowheads="1"/>
          </p:cNvSpPr>
          <p:nvPr/>
        </p:nvSpPr>
        <p:spPr bwMode="auto">
          <a:xfrm>
            <a:off x="3962400" y="1371600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dirty="0"/>
              <a:t>Start with any node, say D</a:t>
            </a:r>
          </a:p>
        </p:txBody>
      </p:sp>
      <p:graphicFrame>
        <p:nvGraphicFramePr>
          <p:cNvPr id="430125" name="Group 45"/>
          <p:cNvGraphicFramePr>
            <a:graphicFrameLocks noGrp="1"/>
          </p:cNvGraphicFramePr>
          <p:nvPr/>
        </p:nvGraphicFramePr>
        <p:xfrm>
          <a:off x="4343400" y="1996122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0177" name="Freeform 97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78" name="Text Box 98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0179" name="Line 99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85800" y="44958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= D(1)</a:t>
            </a:r>
          </a:p>
          <a:p>
            <a:r>
              <a:rPr lang="en-US" dirty="0"/>
              <a:t>d[current]=0</a:t>
            </a:r>
          </a:p>
          <a:p>
            <a:r>
              <a:rPr lang="en-US" dirty="0"/>
              <a:t>visited[current]=1</a:t>
            </a:r>
          </a:p>
          <a:p>
            <a:r>
              <a:rPr lang="en-US" dirty="0" err="1"/>
              <a:t>totalvisited</a:t>
            </a:r>
            <a:r>
              <a:rPr lang="en-US" dirty="0"/>
              <a:t>=1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1107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08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1109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0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1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2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3" name="Line 9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4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5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6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7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8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119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1120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1121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dirty="0"/>
              <a:t>B</a:t>
            </a:r>
          </a:p>
        </p:txBody>
      </p:sp>
      <p:sp>
        <p:nvSpPr>
          <p:cNvPr id="431122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1123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1124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1125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1126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1127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28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29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30" name="Text Box 26"/>
          <p:cNvSpPr txBox="1">
            <a:spLocks noChangeArrowheads="1"/>
          </p:cNvSpPr>
          <p:nvPr/>
        </p:nvSpPr>
        <p:spPr bwMode="auto">
          <a:xfrm>
            <a:off x="2057400" y="4191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 dirty="0"/>
              <a:t>7</a:t>
            </a:r>
          </a:p>
        </p:txBody>
      </p:sp>
      <p:sp>
        <p:nvSpPr>
          <p:cNvPr id="431131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1132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1133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1134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1135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1136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1137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1138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1139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1140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1141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42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1143" name="Text Box 39"/>
          <p:cNvSpPr txBox="1">
            <a:spLocks noChangeArrowheads="1"/>
          </p:cNvSpPr>
          <p:nvPr/>
        </p:nvSpPr>
        <p:spPr bwMode="auto">
          <a:xfrm>
            <a:off x="5562600" y="457200"/>
            <a:ext cx="2895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Update distances of adjacent, unselected nodes</a:t>
            </a:r>
          </a:p>
        </p:txBody>
      </p:sp>
      <p:graphicFrame>
        <p:nvGraphicFramePr>
          <p:cNvPr id="431144" name="Group 40"/>
          <p:cNvGraphicFramePr>
            <a:graphicFrameLocks noGrp="1"/>
          </p:cNvGraphicFramePr>
          <p:nvPr/>
        </p:nvGraphicFramePr>
        <p:xfrm>
          <a:off x="5867400" y="13716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1196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97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1198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362200" y="4267200"/>
            <a:ext cx="434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=1;i&lt;=</a:t>
            </a:r>
            <a:r>
              <a:rPr lang="en-US" dirty="0" err="1"/>
              <a:t>v;i</a:t>
            </a:r>
            <a:r>
              <a:rPr lang="en-US" dirty="0"/>
              <a:t>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if(weight[current][</a:t>
            </a:r>
            <a:r>
              <a:rPr lang="en-US" dirty="0" err="1"/>
              <a:t>i</a:t>
            </a:r>
            <a:r>
              <a:rPr lang="en-US" dirty="0"/>
              <a:t>] != 0)</a:t>
            </a:r>
          </a:p>
          <a:p>
            <a:r>
              <a:rPr lang="en-US" dirty="0"/>
              <a:t>if(visited[</a:t>
            </a:r>
            <a:r>
              <a:rPr lang="en-US" dirty="0" err="1"/>
              <a:t>i</a:t>
            </a:r>
            <a:r>
              <a:rPr lang="en-US" dirty="0"/>
              <a:t>] == 0)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if(d[</a:t>
            </a:r>
            <a:r>
              <a:rPr lang="en-US" dirty="0" err="1"/>
              <a:t>i</a:t>
            </a:r>
            <a:r>
              <a:rPr lang="en-US" dirty="0"/>
              <a:t>] &gt;(weight[current][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r>
              <a:rPr lang="en-US" dirty="0"/>
              <a:t>d[</a:t>
            </a:r>
            <a:r>
              <a:rPr lang="en-US" dirty="0" err="1"/>
              <a:t>i</a:t>
            </a:r>
            <a:r>
              <a:rPr lang="en-US" dirty="0"/>
              <a:t>]=weight[current][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p[</a:t>
            </a:r>
            <a:r>
              <a:rPr lang="en-US" dirty="0" err="1"/>
              <a:t>i</a:t>
            </a:r>
            <a:r>
              <a:rPr lang="en-US" dirty="0"/>
              <a:t>]=current;     </a:t>
            </a:r>
          </a:p>
          <a:p>
            <a:r>
              <a:rPr lang="en-US" dirty="0"/>
              <a:t>}  </a:t>
            </a:r>
          </a:p>
        </p:txBody>
      </p:sp>
      <p:graphicFrame>
        <p:nvGraphicFramePr>
          <p:cNvPr id="45" name="Group 45"/>
          <p:cNvGraphicFramePr>
            <a:graphicFrameLocks noGrp="1"/>
          </p:cNvGraphicFramePr>
          <p:nvPr/>
        </p:nvGraphicFramePr>
        <p:xfrm>
          <a:off x="3657600" y="83820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2131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2133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4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5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6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7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8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9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40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41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42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143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2144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2145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2146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2147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2148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2149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2150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2151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52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53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54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2155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2156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2157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2158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2159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2160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2161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2162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2163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2164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2165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66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2167" name="Text Box 39"/>
          <p:cNvSpPr txBox="1">
            <a:spLocks noChangeArrowheads="1"/>
          </p:cNvSpPr>
          <p:nvPr/>
        </p:nvSpPr>
        <p:spPr bwMode="auto">
          <a:xfrm>
            <a:off x="42672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Select node with minimum distance</a:t>
            </a:r>
          </a:p>
        </p:txBody>
      </p:sp>
      <p:graphicFrame>
        <p:nvGraphicFramePr>
          <p:cNvPr id="432168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2220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221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2222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09600" y="4191000"/>
            <a:ext cx="281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mincost</a:t>
            </a:r>
            <a:r>
              <a:rPr lang="en-US" dirty="0"/>
              <a:t>=32457;</a:t>
            </a:r>
          </a:p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=1;i&lt;=</a:t>
            </a:r>
            <a:r>
              <a:rPr lang="en-US" dirty="0" err="1"/>
              <a:t>v;i</a:t>
            </a:r>
            <a:r>
              <a:rPr lang="en-US" dirty="0"/>
              <a:t>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if(visited[</a:t>
            </a:r>
            <a:r>
              <a:rPr lang="en-US" dirty="0" err="1"/>
              <a:t>i</a:t>
            </a:r>
            <a:r>
              <a:rPr lang="en-US" dirty="0"/>
              <a:t>] == 0)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if(d[</a:t>
            </a:r>
            <a:r>
              <a:rPr lang="en-US" dirty="0" err="1"/>
              <a:t>i</a:t>
            </a:r>
            <a:r>
              <a:rPr lang="en-US" dirty="0"/>
              <a:t>] &lt; </a:t>
            </a:r>
            <a:r>
              <a:rPr lang="en-US" dirty="0" err="1"/>
              <a:t>mincost</a:t>
            </a:r>
            <a:r>
              <a:rPr lang="en-US" dirty="0"/>
              <a:t>)</a:t>
            </a:r>
          </a:p>
          <a:p>
            <a:r>
              <a:rPr lang="en-US" dirty="0" err="1"/>
              <a:t>mincost</a:t>
            </a:r>
            <a:r>
              <a:rPr lang="en-US" dirty="0"/>
              <a:t>=d[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current=</a:t>
            </a:r>
            <a:r>
              <a:rPr lang="en-US" dirty="0" err="1"/>
              <a:t>i</a:t>
            </a:r>
            <a:r>
              <a:rPr lang="en-US" dirty="0"/>
              <a:t>(</a:t>
            </a:r>
            <a:r>
              <a:rPr lang="en-US" b="1" dirty="0"/>
              <a:t>node(G</a:t>
            </a:r>
            <a:r>
              <a:rPr lang="en-US" dirty="0"/>
              <a:t>));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24400" y="5867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visited[current]=1;</a:t>
            </a:r>
          </a:p>
          <a:p>
            <a:r>
              <a:rPr lang="en-US" dirty="0" err="1"/>
              <a:t>totalvisited</a:t>
            </a:r>
            <a:r>
              <a:rPr lang="en-US" dirty="0"/>
              <a:t>++;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1587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88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51589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0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1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2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3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4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5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6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7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8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599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1600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1601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1602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1603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1604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1605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1606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1607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08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09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10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1611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1612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1613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51614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1615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1616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1617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1618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1619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51620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1621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22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1623" name="Text Box 39"/>
          <p:cNvSpPr txBox="1">
            <a:spLocks noChangeArrowheads="1"/>
          </p:cNvSpPr>
          <p:nvPr/>
        </p:nvSpPr>
        <p:spPr bwMode="auto">
          <a:xfrm>
            <a:off x="4191000" y="9906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Update distances of adjacent, unselected nodes</a:t>
            </a:r>
          </a:p>
        </p:txBody>
      </p:sp>
      <p:graphicFrame>
        <p:nvGraphicFramePr>
          <p:cNvPr id="451624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51676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77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1678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28600" y="4272677"/>
            <a:ext cx="434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=1;i&lt;=</a:t>
            </a:r>
            <a:r>
              <a:rPr lang="en-US" dirty="0" err="1"/>
              <a:t>v;i</a:t>
            </a:r>
            <a:r>
              <a:rPr lang="en-US" dirty="0"/>
              <a:t>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if(weight[current][</a:t>
            </a:r>
            <a:r>
              <a:rPr lang="en-US" dirty="0" err="1"/>
              <a:t>i</a:t>
            </a:r>
            <a:r>
              <a:rPr lang="en-US" dirty="0"/>
              <a:t>] != 0)</a:t>
            </a:r>
          </a:p>
          <a:p>
            <a:r>
              <a:rPr lang="en-US" dirty="0"/>
              <a:t>if(visited[</a:t>
            </a:r>
            <a:r>
              <a:rPr lang="en-US" dirty="0" err="1"/>
              <a:t>i</a:t>
            </a:r>
            <a:r>
              <a:rPr lang="en-US" dirty="0"/>
              <a:t>] == 0)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if(d[</a:t>
            </a:r>
            <a:r>
              <a:rPr lang="en-US" dirty="0" err="1"/>
              <a:t>i</a:t>
            </a:r>
            <a:r>
              <a:rPr lang="en-US" dirty="0"/>
              <a:t>] &gt;(weight[current][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r>
              <a:rPr lang="en-US" dirty="0"/>
              <a:t>d[</a:t>
            </a:r>
            <a:r>
              <a:rPr lang="en-US" dirty="0" err="1"/>
              <a:t>i</a:t>
            </a:r>
            <a:r>
              <a:rPr lang="en-US" dirty="0"/>
              <a:t>]=weight[current][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p[</a:t>
            </a:r>
            <a:r>
              <a:rPr lang="en-US" dirty="0" err="1"/>
              <a:t>i</a:t>
            </a:r>
            <a:r>
              <a:rPr lang="en-US" dirty="0"/>
              <a:t>]=current;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3155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56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3157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58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59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0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1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2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3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4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5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6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67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3168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3169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3170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3171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3172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3173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3174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3175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76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77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78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3179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3180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3181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3182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3183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3184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3185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3186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3187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3188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3189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90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3191" name="Text Box 39"/>
          <p:cNvSpPr txBox="1">
            <a:spLocks noChangeArrowheads="1"/>
          </p:cNvSpPr>
          <p:nvPr/>
        </p:nvSpPr>
        <p:spPr bwMode="auto">
          <a:xfrm>
            <a:off x="4114800" y="10668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Select node with minimum distance</a:t>
            </a:r>
          </a:p>
        </p:txBody>
      </p:sp>
      <p:graphicFrame>
        <p:nvGraphicFramePr>
          <p:cNvPr id="433192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3244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245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3246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09600" y="4191000"/>
            <a:ext cx="281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mincost</a:t>
            </a:r>
            <a:r>
              <a:rPr lang="en-US" dirty="0"/>
              <a:t>=32457;</a:t>
            </a:r>
          </a:p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=1;i&lt;=</a:t>
            </a:r>
            <a:r>
              <a:rPr lang="en-US" dirty="0" err="1"/>
              <a:t>v;i</a:t>
            </a:r>
            <a:r>
              <a:rPr lang="en-US" dirty="0"/>
              <a:t>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if(visited[</a:t>
            </a:r>
            <a:r>
              <a:rPr lang="en-US" dirty="0" err="1"/>
              <a:t>i</a:t>
            </a:r>
            <a:r>
              <a:rPr lang="en-US" dirty="0"/>
              <a:t>] == 0)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if(d[</a:t>
            </a:r>
            <a:r>
              <a:rPr lang="en-US" dirty="0" err="1"/>
              <a:t>i</a:t>
            </a:r>
            <a:r>
              <a:rPr lang="en-US" dirty="0"/>
              <a:t>] &lt; </a:t>
            </a:r>
            <a:r>
              <a:rPr lang="en-US" dirty="0" err="1"/>
              <a:t>mincost</a:t>
            </a:r>
            <a:r>
              <a:rPr lang="en-US" dirty="0"/>
              <a:t>)</a:t>
            </a:r>
          </a:p>
          <a:p>
            <a:r>
              <a:rPr lang="en-US" dirty="0" err="1"/>
              <a:t>mincost</a:t>
            </a:r>
            <a:r>
              <a:rPr lang="en-US" dirty="0"/>
              <a:t>=d[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current=</a:t>
            </a:r>
            <a:r>
              <a:rPr lang="en-US" dirty="0" err="1"/>
              <a:t>i</a:t>
            </a:r>
            <a:r>
              <a:rPr lang="en-US" dirty="0"/>
              <a:t>(</a:t>
            </a:r>
            <a:r>
              <a:rPr lang="en-US" b="1" dirty="0"/>
              <a:t>node(C</a:t>
            </a:r>
            <a:r>
              <a:rPr lang="en-US" dirty="0"/>
              <a:t>));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24400" y="5867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visited[current]=1;</a:t>
            </a:r>
          </a:p>
          <a:p>
            <a:r>
              <a:rPr lang="en-US" dirty="0" err="1"/>
              <a:t>totalvisited</a:t>
            </a:r>
            <a:r>
              <a:rPr lang="en-US" dirty="0"/>
              <a:t>++;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Minimum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848600" cy="525475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endParaRPr lang="en-US" sz="2000" dirty="0">
              <a:latin typeface="Cambria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>
                <a:latin typeface="Cambria" pitchFamily="18" charset="0"/>
              </a:rPr>
              <a:t>Suppose G is a weighted connected graph. A weighted graph is one in which every edge of G is assigned some positive weight (or length). A graph G is having several spanning tree.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>
              <a:latin typeface="Cambria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>
                <a:latin typeface="Cambria" pitchFamily="18" charset="0"/>
              </a:rPr>
              <a:t> In general, a complete graph (each vertex in G is connected to every other vertices) with n vertices has total n</a:t>
            </a:r>
            <a:r>
              <a:rPr lang="en-US" sz="2000" baseline="30000" dirty="0">
                <a:latin typeface="Cambria" pitchFamily="18" charset="0"/>
              </a:rPr>
              <a:t>n-2</a:t>
            </a:r>
            <a:r>
              <a:rPr lang="en-US" sz="2000" dirty="0">
                <a:latin typeface="Cambria" pitchFamily="18" charset="0"/>
              </a:rPr>
              <a:t> spanning tree. For example, if n=4 then total number of spanning tree is 16. 	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>
              <a:latin typeface="Cambria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>
                <a:latin typeface="Cambria" pitchFamily="18" charset="0"/>
              </a:rPr>
              <a:t>A minimum cost spanning tree (MCST) of a weighted connected graph G is that spanning tree whose sum of length (or weight) of all its edges is minimum, among all the possible spanning tree of G.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3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5204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05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5206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07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08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09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0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1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2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3" name="Line 13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4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5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16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5217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5218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5219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5220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5221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5222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5223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5224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25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26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27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5228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5229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5230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5231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5232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5233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5234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5235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5236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5237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5238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39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5240" name="Text Box 40"/>
          <p:cNvSpPr txBox="1">
            <a:spLocks noChangeArrowheads="1"/>
          </p:cNvSpPr>
          <p:nvPr/>
        </p:nvSpPr>
        <p:spPr bwMode="auto">
          <a:xfrm>
            <a:off x="4191000" y="9906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Update distances of adjacent, unselected nodes</a:t>
            </a:r>
          </a:p>
        </p:txBody>
      </p:sp>
      <p:graphicFrame>
        <p:nvGraphicFramePr>
          <p:cNvPr id="435241" name="Group 41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5293" name="Freeform 93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94" name="Text Box 94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5295" name="Line 95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4659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0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54661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2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3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4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5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6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7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8" name="Line 12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9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70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4671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4672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4673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4674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4675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4676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4677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4678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4679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80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81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82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4683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4684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4685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54686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4687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4688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4689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4690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4691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54692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4693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94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4695" name="Text Box 39"/>
          <p:cNvSpPr txBox="1">
            <a:spLocks noChangeArrowheads="1"/>
          </p:cNvSpPr>
          <p:nvPr/>
        </p:nvSpPr>
        <p:spPr bwMode="auto">
          <a:xfrm>
            <a:off x="4191000" y="11430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Select node with minimum distance</a:t>
            </a:r>
          </a:p>
        </p:txBody>
      </p:sp>
      <p:graphicFrame>
        <p:nvGraphicFramePr>
          <p:cNvPr id="454696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54748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749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4750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2611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2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52613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4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5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6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7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8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9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20" name="Line 12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21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22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2623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2624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2625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2626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2627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2628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2629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2630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2631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32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33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34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2635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2636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2637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52638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2639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2640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2641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2642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2643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52644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2645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46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2647" name="Text Box 39"/>
          <p:cNvSpPr txBox="1">
            <a:spLocks noChangeArrowheads="1"/>
          </p:cNvSpPr>
          <p:nvPr/>
        </p:nvSpPr>
        <p:spPr bwMode="auto">
          <a:xfrm>
            <a:off x="4038600" y="9144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Update distances of adjacent, unselected nodes</a:t>
            </a:r>
          </a:p>
        </p:txBody>
      </p:sp>
      <p:graphicFrame>
        <p:nvGraphicFramePr>
          <p:cNvPr id="452648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52700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701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2702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316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26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6227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6229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0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1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2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3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4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5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6" name="Line 12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7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8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239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6240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6241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6242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6243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6244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6245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6246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6247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48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49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50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6251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6252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6253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6254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6255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6256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6257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6258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6259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6260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6261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62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6263" name="Text Box 39"/>
          <p:cNvSpPr txBox="1">
            <a:spLocks noChangeArrowheads="1"/>
          </p:cNvSpPr>
          <p:nvPr/>
        </p:nvSpPr>
        <p:spPr bwMode="auto">
          <a:xfrm>
            <a:off x="41148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Select node with minimum distance</a:t>
            </a:r>
          </a:p>
        </p:txBody>
      </p:sp>
      <p:graphicFrame>
        <p:nvGraphicFramePr>
          <p:cNvPr id="436264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6317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6318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75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8276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77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8278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79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0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1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2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3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4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5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6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7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8288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8289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8290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8291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8292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8293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8294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8295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8296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97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98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99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8300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8301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8302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8303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8304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8305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8307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8308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8309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8310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311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8312" name="Text Box 40"/>
          <p:cNvSpPr txBox="1">
            <a:spLocks noChangeArrowheads="1"/>
          </p:cNvSpPr>
          <p:nvPr/>
        </p:nvSpPr>
        <p:spPr bwMode="auto">
          <a:xfrm>
            <a:off x="4114800" y="10668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Update distances of adjacent, unselected nodes</a:t>
            </a:r>
          </a:p>
        </p:txBody>
      </p:sp>
      <p:graphicFrame>
        <p:nvGraphicFramePr>
          <p:cNvPr id="438313" name="Group 41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8365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8366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367" name="Text Box 95"/>
          <p:cNvSpPr txBox="1">
            <a:spLocks noChangeArrowheads="1"/>
          </p:cNvSpPr>
          <p:nvPr/>
        </p:nvSpPr>
        <p:spPr bwMode="auto">
          <a:xfrm>
            <a:off x="3962400" y="5334000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Table entries unchanged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299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9300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1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9302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3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4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5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6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7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8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9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10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11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312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9313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9314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9315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9316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9317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9318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9319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9320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21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22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23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9324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9325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9326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9327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9328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9329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9330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9331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9332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9333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9334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35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9336" name="Text Box 40"/>
          <p:cNvSpPr txBox="1">
            <a:spLocks noChangeArrowheads="1"/>
          </p:cNvSpPr>
          <p:nvPr/>
        </p:nvSpPr>
        <p:spPr bwMode="auto">
          <a:xfrm>
            <a:off x="41910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Select node with minimum distance</a:t>
            </a:r>
          </a:p>
        </p:txBody>
      </p:sp>
      <p:graphicFrame>
        <p:nvGraphicFramePr>
          <p:cNvPr id="439337" name="Group 41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9389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9390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83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5684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85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55686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87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88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89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0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1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2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3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4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5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5696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5697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5698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5699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5700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5701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5702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5703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5704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705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706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707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5708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5709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5710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55711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5712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5713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5714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5715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5716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55717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5718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719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5720" name="Text Box 40"/>
          <p:cNvSpPr txBox="1">
            <a:spLocks noChangeArrowheads="1"/>
          </p:cNvSpPr>
          <p:nvPr/>
        </p:nvSpPr>
        <p:spPr bwMode="auto">
          <a:xfrm>
            <a:off x="4114800" y="9906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Update distances of adjacent, unselected nodes</a:t>
            </a:r>
          </a:p>
        </p:txBody>
      </p:sp>
      <p:graphicFrame>
        <p:nvGraphicFramePr>
          <p:cNvPr id="455721" name="Group 41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55773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5774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3" name="Freeform 3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24" name="Text Box 4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0325" name="Line 5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26" name="Text Box 6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40327" name="Line 7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28" name="Line 8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29" name="Line 9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0" name="Line 10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1" name="Line 11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2" name="Line 12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3" name="Line 13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4" name="Line 14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5" name="Line 15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6" name="Oval 16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37" name="Oval 17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0338" name="Oval 18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0339" name="Oval 19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0340" name="Oval 20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0341" name="Oval 21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0342" name="Oval 22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0343" name="Oval 23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0344" name="Oval 24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0345" name="Line 25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46" name="Line 26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47" name="Line 27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48" name="Text Box 28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0349" name="Text Box 29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0350" name="Text Box 30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0351" name="Text Box 31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40352" name="Text Box 32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0353" name="Text Box 33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0354" name="Text Box 34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0355" name="Text Box 35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0356" name="Text Box 36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0357" name="Text Box 37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40358" name="Text Box 38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0359" name="Line 39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60" name="Text Box 40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0361" name="Text Box 41"/>
          <p:cNvSpPr txBox="1">
            <a:spLocks noChangeArrowheads="1"/>
          </p:cNvSpPr>
          <p:nvPr/>
        </p:nvSpPr>
        <p:spPr bwMode="auto">
          <a:xfrm>
            <a:off x="4114800" y="10668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Select node with minimum distance</a:t>
            </a:r>
          </a:p>
        </p:txBody>
      </p:sp>
      <p:graphicFrame>
        <p:nvGraphicFramePr>
          <p:cNvPr id="440362" name="Group 42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40414" name="Text Box 94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0415" name="Line 95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1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2372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3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42374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5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6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7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8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9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80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81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82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83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384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2385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2386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2387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2388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2389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2390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2391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2392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93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94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95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2396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2397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2398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42399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2400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2401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2402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2403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2404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42405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2406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407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2408" name="Text Box 40"/>
          <p:cNvSpPr txBox="1">
            <a:spLocks noChangeArrowheads="1"/>
          </p:cNvSpPr>
          <p:nvPr/>
        </p:nvSpPr>
        <p:spPr bwMode="auto">
          <a:xfrm>
            <a:off x="4038600" y="838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Update distances of adjacent, unselected nodes</a:t>
            </a:r>
          </a:p>
        </p:txBody>
      </p:sp>
      <p:graphicFrame>
        <p:nvGraphicFramePr>
          <p:cNvPr id="442409" name="Group 41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42461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2462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464" name="Text Box 96"/>
          <p:cNvSpPr txBox="1">
            <a:spLocks noChangeArrowheads="1"/>
          </p:cNvSpPr>
          <p:nvPr/>
        </p:nvSpPr>
        <p:spPr bwMode="auto">
          <a:xfrm>
            <a:off x="3962400" y="5410200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Table entries unchanged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395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3396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397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43398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399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0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1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2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3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4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5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6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7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408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3409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3410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3411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3412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3413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3414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3415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3416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17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18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19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3420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3421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3422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43423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3424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3425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3426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3427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3428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43429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3430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31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3432" name="Text Box 40"/>
          <p:cNvSpPr txBox="1">
            <a:spLocks noChangeArrowheads="1"/>
          </p:cNvSpPr>
          <p:nvPr/>
        </p:nvSpPr>
        <p:spPr bwMode="auto">
          <a:xfrm>
            <a:off x="4267200" y="10668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Select node with minimum distance</a:t>
            </a:r>
          </a:p>
        </p:txBody>
      </p:sp>
      <p:graphicFrame>
        <p:nvGraphicFramePr>
          <p:cNvPr id="443433" name="Group 41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43485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3486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Minimum Spanning Tree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181600"/>
            <a:ext cx="8229600" cy="411163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2000" dirty="0"/>
              <a:t>An undirected graph and its minimum spanning tree.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76400"/>
            <a:ext cx="6858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85801"/>
            <a:ext cx="3886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prim( )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int current, </a:t>
            </a:r>
            <a:r>
              <a:rPr lang="en-US" dirty="0" err="1"/>
              <a:t>totalvisited</a:t>
            </a:r>
            <a:r>
              <a:rPr lang="en-US" dirty="0"/>
              <a:t>, </a:t>
            </a:r>
            <a:r>
              <a:rPr lang="en-US" dirty="0" err="1"/>
              <a:t>mincost,i</a:t>
            </a:r>
            <a:endParaRPr lang="en-US" dirty="0"/>
          </a:p>
          <a:p>
            <a:r>
              <a:rPr lang="en-US" dirty="0"/>
              <a:t>current = 1;</a:t>
            </a:r>
          </a:p>
          <a:p>
            <a:r>
              <a:rPr lang="en-US" dirty="0"/>
              <a:t>d[current]=0;</a:t>
            </a:r>
          </a:p>
          <a:p>
            <a:r>
              <a:rPr lang="en-US" dirty="0"/>
              <a:t>visited[current]=1;</a:t>
            </a:r>
          </a:p>
          <a:p>
            <a:r>
              <a:rPr lang="en-US" dirty="0" err="1"/>
              <a:t>totalvisited</a:t>
            </a:r>
            <a:r>
              <a:rPr lang="en-US" dirty="0"/>
              <a:t>=1;</a:t>
            </a:r>
          </a:p>
          <a:p>
            <a:endParaRPr lang="en-US" dirty="0"/>
          </a:p>
          <a:p>
            <a:r>
              <a:rPr lang="en-US" dirty="0"/>
              <a:t>while(</a:t>
            </a:r>
            <a:r>
              <a:rPr lang="en-US" dirty="0" err="1"/>
              <a:t>totalvisited</a:t>
            </a:r>
            <a:r>
              <a:rPr lang="en-US" dirty="0"/>
              <a:t>!=v)</a:t>
            </a:r>
          </a:p>
          <a:p>
            <a:r>
              <a:rPr lang="en-US" dirty="0"/>
              <a:t>{</a:t>
            </a:r>
          </a:p>
          <a:p>
            <a:pPr lvl="1"/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=1;i&lt;=v;++)</a:t>
            </a:r>
          </a:p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/>
              <a:t>if(weight[current][</a:t>
            </a:r>
            <a:r>
              <a:rPr lang="en-US" dirty="0" err="1"/>
              <a:t>i</a:t>
            </a:r>
            <a:r>
              <a:rPr lang="en-US" dirty="0"/>
              <a:t>] != 0)</a:t>
            </a:r>
          </a:p>
          <a:p>
            <a:pPr lvl="1"/>
            <a:r>
              <a:rPr lang="en-US" dirty="0"/>
              <a:t>if(visited[</a:t>
            </a:r>
            <a:r>
              <a:rPr lang="en-US" dirty="0" err="1"/>
              <a:t>i</a:t>
            </a:r>
            <a:r>
              <a:rPr lang="en-US" dirty="0"/>
              <a:t>] == 0)</a:t>
            </a:r>
          </a:p>
          <a:p>
            <a:pPr lvl="1"/>
            <a:r>
              <a:rPr lang="en-US" dirty="0"/>
              <a:t>if(d[</a:t>
            </a:r>
            <a:r>
              <a:rPr lang="en-US" dirty="0" err="1"/>
              <a:t>i</a:t>
            </a:r>
            <a:r>
              <a:rPr lang="en-US" dirty="0"/>
              <a:t>] &gt;(weight[current][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lvl="2"/>
            <a:r>
              <a:rPr lang="en-US" dirty="0"/>
              <a:t>{</a:t>
            </a:r>
          </a:p>
          <a:p>
            <a:pPr lvl="2"/>
            <a:r>
              <a:rPr lang="en-US" dirty="0"/>
              <a:t>d[</a:t>
            </a:r>
            <a:r>
              <a:rPr lang="en-US" dirty="0" err="1"/>
              <a:t>i</a:t>
            </a:r>
            <a:r>
              <a:rPr lang="en-US" dirty="0"/>
              <a:t>]=weight[current][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lvl="2"/>
            <a:r>
              <a:rPr lang="en-US" dirty="0"/>
              <a:t>p[</a:t>
            </a:r>
            <a:r>
              <a:rPr lang="en-US" dirty="0" err="1"/>
              <a:t>i</a:t>
            </a:r>
            <a:r>
              <a:rPr lang="en-US" dirty="0"/>
              <a:t>]=current;</a:t>
            </a:r>
          </a:p>
          <a:p>
            <a:pPr lvl="2"/>
            <a:r>
              <a:rPr lang="en-US" dirty="0"/>
              <a:t>} </a:t>
            </a:r>
            <a:r>
              <a:rPr lang="en-US" dirty="0">
                <a:solidFill>
                  <a:srgbClr val="FF0000"/>
                </a:solidFill>
              </a:rPr>
              <a:t>//end of if</a:t>
            </a:r>
          </a:p>
          <a:p>
            <a:pPr lvl="1"/>
            <a:r>
              <a:rPr lang="en-US" dirty="0"/>
              <a:t>   } </a:t>
            </a:r>
            <a:r>
              <a:rPr lang="en-US" dirty="0">
                <a:solidFill>
                  <a:srgbClr val="FF0000"/>
                </a:solidFill>
              </a:rPr>
              <a:t>//end of for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3000" y="533400"/>
            <a:ext cx="342900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mincost</a:t>
            </a:r>
            <a:r>
              <a:rPr lang="en-US" dirty="0"/>
              <a:t>=32457;</a:t>
            </a:r>
          </a:p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=1;i&lt;=v;++)</a:t>
            </a:r>
          </a:p>
          <a:p>
            <a:r>
              <a:rPr lang="en-US" dirty="0"/>
              <a:t>{</a:t>
            </a:r>
          </a:p>
          <a:p>
            <a:pPr lvl="1"/>
            <a:r>
              <a:rPr lang="en-US" dirty="0"/>
              <a:t>if(visited[</a:t>
            </a:r>
            <a:r>
              <a:rPr lang="en-US" dirty="0" err="1"/>
              <a:t>i</a:t>
            </a:r>
            <a:r>
              <a:rPr lang="en-US" dirty="0"/>
              <a:t>] == 0)</a:t>
            </a:r>
          </a:p>
          <a:p>
            <a:pPr lvl="1"/>
            <a:r>
              <a:rPr lang="en-US" dirty="0"/>
              <a:t>if(d[</a:t>
            </a:r>
            <a:r>
              <a:rPr lang="en-US" dirty="0" err="1"/>
              <a:t>i</a:t>
            </a:r>
            <a:r>
              <a:rPr lang="en-US" dirty="0"/>
              <a:t>] &lt; </a:t>
            </a:r>
            <a:r>
              <a:rPr lang="en-US" dirty="0" err="1"/>
              <a:t>mincost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 err="1"/>
              <a:t>mincost</a:t>
            </a:r>
            <a:r>
              <a:rPr lang="en-US" dirty="0"/>
              <a:t>=d[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lvl="1"/>
            <a:r>
              <a:rPr lang="en-US" dirty="0"/>
              <a:t>current=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} </a:t>
            </a:r>
            <a:r>
              <a:rPr lang="en-US" dirty="0">
                <a:solidFill>
                  <a:srgbClr val="FF0000"/>
                </a:solidFill>
              </a:rPr>
              <a:t>//end of if</a:t>
            </a:r>
          </a:p>
          <a:p>
            <a:endParaRPr lang="en-US" dirty="0"/>
          </a:p>
          <a:p>
            <a:r>
              <a:rPr lang="en-US" dirty="0"/>
              <a:t>} </a:t>
            </a:r>
            <a:r>
              <a:rPr lang="en-US" dirty="0">
                <a:solidFill>
                  <a:srgbClr val="FF0000"/>
                </a:solidFill>
              </a:rPr>
              <a:t>//end of for</a:t>
            </a:r>
          </a:p>
          <a:p>
            <a:r>
              <a:rPr lang="en-US" dirty="0"/>
              <a:t>visited[current]=1;</a:t>
            </a:r>
          </a:p>
          <a:p>
            <a:r>
              <a:rPr lang="en-US" dirty="0" err="1"/>
              <a:t>totalvisited</a:t>
            </a:r>
            <a:r>
              <a:rPr lang="en-US" dirty="0"/>
              <a:t>++;</a:t>
            </a:r>
          </a:p>
          <a:p>
            <a:endParaRPr lang="en-US" dirty="0"/>
          </a:p>
          <a:p>
            <a:r>
              <a:rPr lang="en-US" dirty="0"/>
              <a:t>} </a:t>
            </a:r>
            <a:r>
              <a:rPr lang="en-US" dirty="0">
                <a:solidFill>
                  <a:srgbClr val="FF0000"/>
                </a:solidFill>
              </a:rPr>
              <a:t> //end of while</a:t>
            </a:r>
          </a:p>
          <a:p>
            <a:r>
              <a:rPr lang="en-US" dirty="0" err="1"/>
              <a:t>mincost</a:t>
            </a:r>
            <a:r>
              <a:rPr lang="en-US" dirty="0"/>
              <a:t>=0; </a:t>
            </a:r>
          </a:p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=1;i&lt;=v;++)</a:t>
            </a:r>
          </a:p>
          <a:p>
            <a:pPr lvl="1"/>
            <a:r>
              <a:rPr lang="en-US" dirty="0"/>
              <a:t>{</a:t>
            </a:r>
          </a:p>
          <a:p>
            <a:r>
              <a:rPr lang="en-US" dirty="0"/>
              <a:t>           </a:t>
            </a:r>
            <a:r>
              <a:rPr lang="en-US" dirty="0" err="1"/>
              <a:t>mincost</a:t>
            </a:r>
            <a:r>
              <a:rPr lang="en-US" dirty="0"/>
              <a:t>+=d[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print(</a:t>
            </a:r>
            <a:r>
              <a:rPr lang="en-US" dirty="0" err="1"/>
              <a:t>i,p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[); //</a:t>
            </a:r>
            <a:r>
              <a:rPr lang="en-US" dirty="0" err="1"/>
              <a:t>Spannig</a:t>
            </a:r>
            <a:r>
              <a:rPr lang="en-US" dirty="0"/>
              <a:t> tree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 </a:t>
            </a:r>
            <a:r>
              <a:rPr lang="en-US" dirty="0">
                <a:solidFill>
                  <a:srgbClr val="FF0000"/>
                </a:solidFill>
              </a:rPr>
              <a:t>//end of prim</a:t>
            </a: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Minimum Spanning Tree: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Prim's Algorithm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943600"/>
            <a:ext cx="8229600" cy="334963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1800"/>
              <a:t>Prim's sequential minimum spanning tree algorithm.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975" y="1476375"/>
            <a:ext cx="759142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Complexity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Running time of PRIM’s algorithm can be calculated as follow: </a:t>
            </a:r>
          </a:p>
          <a:p>
            <a:pPr lvl="1"/>
            <a:r>
              <a:rPr lang="en-US" sz="2400" dirty="0"/>
              <a:t>While loop at line-3 is |v|-1 = (n-1) repeated times. </a:t>
            </a:r>
          </a:p>
          <a:p>
            <a:pPr lvl="1"/>
            <a:r>
              <a:rPr lang="en-US" sz="2400" dirty="0"/>
              <a:t>For each iteration of while loop, the inside statements will require O(n) time. </a:t>
            </a:r>
          </a:p>
          <a:p>
            <a:pPr lvl="1"/>
            <a:r>
              <a:rPr lang="en-US" sz="2400" dirty="0"/>
              <a:t>So the overall time complexity is O(n</a:t>
            </a:r>
            <a:r>
              <a:rPr lang="en-US" sz="2400" baseline="30000" dirty="0"/>
              <a:t>2</a:t>
            </a:r>
            <a:r>
              <a:rPr lang="en-US" sz="2400" dirty="0"/>
              <a:t>).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762000" y="457200"/>
            <a:ext cx="7599363" cy="963613"/>
          </a:xfrm>
          <a:prstGeom prst="rect">
            <a:avLst/>
          </a:prstGeom>
          <a:noFill/>
          <a:ln w="57150" cmpd="thickThin">
            <a:solidFill>
              <a:srgbClr val="333399"/>
            </a:solidFill>
            <a:miter lim="800000"/>
            <a:headEnd/>
            <a:tailEnd/>
          </a:ln>
        </p:spPr>
        <p:txBody>
          <a:bodyPr lIns="95793" tIns="47896" rIns="95793" bIns="47896" anchor="ctr"/>
          <a:lstStyle/>
          <a:p>
            <a:pPr algn="ctr"/>
            <a:r>
              <a:rPr lang="en-GB" sz="3200" b="1" dirty="0">
                <a:solidFill>
                  <a:srgbClr val="FF0000"/>
                </a:solidFill>
                <a:latin typeface="+mj-lt"/>
                <a:cs typeface="Utsaah" pitchFamily="34" charset="0"/>
              </a:rPr>
              <a:t>MINIMUM SPANNING TREE ALGORITHMS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4122738" cy="4629150"/>
          </a:xfrm>
          <a:prstGeom prst="rect">
            <a:avLst/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</p:spPr>
        <p:txBody>
          <a:bodyPr lIns="94284" tIns="37714" rIns="94284" bIns="37714"/>
          <a:lstStyle/>
          <a:p>
            <a:pPr marL="479425" indent="-479425" algn="ctr" defTabSz="957263" eaLnBrk="0" hangingPunct="0"/>
            <a:r>
              <a:rPr lang="en-US" sz="1800" b="1">
                <a:latin typeface="Arial" charset="0"/>
              </a:rPr>
              <a:t>Kruskal’s algorithm</a:t>
            </a:r>
          </a:p>
          <a:p>
            <a:pPr marL="479425" indent="-479425" defTabSz="957263" eaLnBrk="0" hangingPunct="0"/>
            <a:endParaRPr lang="en-US" sz="1800" b="1">
              <a:latin typeface="Arial" charset="0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>
                <a:latin typeface="Arial" charset="0"/>
              </a:rPr>
              <a:t>Select the shortest edge in a network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>
              <a:latin typeface="Arial" charset="0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>
                <a:latin typeface="Arial" charset="0"/>
              </a:rPr>
              <a:t>Select the next shortest edge which does not create a cycle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>
              <a:latin typeface="Arial" charset="0"/>
            </a:endParaRPr>
          </a:p>
          <a:p>
            <a:pPr marL="479425" indent="-479425" defTabSz="957263" eaLnBrk="0" hangingPunct="0">
              <a:buFont typeface="Times New Roman" charset="0"/>
              <a:buAutoNum type="arabicPeriod"/>
            </a:pPr>
            <a:r>
              <a:rPr lang="en-US" sz="2000">
                <a:latin typeface="Arial" charset="0"/>
              </a:rPr>
              <a:t>Repeat step 2 until all vertices have been connected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572000" y="1752600"/>
            <a:ext cx="4019550" cy="4629150"/>
          </a:xfrm>
          <a:prstGeom prst="rect">
            <a:avLst/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</p:spPr>
        <p:txBody>
          <a:bodyPr lIns="94284" tIns="37714" rIns="94284" bIns="37714"/>
          <a:lstStyle/>
          <a:p>
            <a:pPr marL="479425" indent="-479425" algn="ctr" defTabSz="957263" eaLnBrk="0" hangingPunct="0"/>
            <a:r>
              <a:rPr lang="en-US" sz="1800" b="1">
                <a:latin typeface="Arial" charset="0"/>
              </a:rPr>
              <a:t>Prim’s algorithm</a:t>
            </a:r>
          </a:p>
          <a:p>
            <a:pPr marL="479425" indent="-479425" defTabSz="957263" eaLnBrk="0" hangingPunct="0"/>
            <a:endParaRPr lang="en-US" sz="1800" b="1">
              <a:latin typeface="Arial" charset="0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>
                <a:latin typeface="Arial" charset="0"/>
              </a:rPr>
              <a:t>Select any vertex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>
              <a:latin typeface="Arial" charset="0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>
                <a:latin typeface="Arial" charset="0"/>
              </a:rPr>
              <a:t>Select the shortest edge connected to that vertex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>
              <a:latin typeface="Arial" charset="0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>
                <a:latin typeface="Arial" charset="0"/>
              </a:rPr>
              <a:t>Select the shortest edge connected to any vertex already connected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>
              <a:latin typeface="Arial" charset="0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>
                <a:latin typeface="Arial" charset="0"/>
              </a:rPr>
              <a:t>Repeat step 3 until all vertices have been connected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nimBg="1" autoUpdateAnimBg="0"/>
      <p:bldP spid="22532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87338"/>
            <a:ext cx="8229600" cy="549275"/>
          </a:xfrm>
        </p:spPr>
        <p:txBody>
          <a:bodyPr>
            <a:normAutofit fontScale="90000"/>
          </a:bodyPr>
          <a:lstStyle/>
          <a:p>
            <a:r>
              <a:rPr lang="en-US" sz="3000">
                <a:solidFill>
                  <a:srgbClr val="FF0000"/>
                </a:solidFill>
              </a:rPr>
              <a:t>Applications of Minimum-Cost Spanning Trees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76400"/>
            <a:ext cx="8820150" cy="3975100"/>
          </a:xfrm>
        </p:spPr>
        <p:txBody>
          <a:bodyPr>
            <a:normAutofit lnSpcReduction="10000"/>
          </a:bodyPr>
          <a:lstStyle/>
          <a:p>
            <a:pPr algn="l" rtl="0">
              <a:buFont typeface="Wingdings" pitchFamily="2" charset="2"/>
              <a:buChar char="Ø"/>
            </a:pPr>
            <a:r>
              <a:rPr lang="en-US" dirty="0"/>
              <a:t>Minimum-cost spanning trees have many applications. Some are:</a:t>
            </a:r>
          </a:p>
          <a:p>
            <a:pPr lvl="1"/>
            <a:r>
              <a:rPr lang="en-US" sz="2400" dirty="0"/>
              <a:t>Building cable networks that join n locations with minimum cost.</a:t>
            </a:r>
          </a:p>
          <a:p>
            <a:pPr lvl="1"/>
            <a:r>
              <a:rPr lang="en-US" sz="2400" dirty="0"/>
              <a:t>Building a road network that joins n cities with minimum cost.</a:t>
            </a:r>
          </a:p>
          <a:p>
            <a:pPr lvl="1"/>
            <a:r>
              <a:rPr lang="en-US" sz="2400" dirty="0"/>
              <a:t>Obtaining an independent set of circuit equations for an electrical network.</a:t>
            </a:r>
          </a:p>
          <a:p>
            <a:pPr lvl="1"/>
            <a:r>
              <a:rPr lang="en-US" sz="2400" dirty="0"/>
              <a:t>In pattern recognition minimal spanning trees can be used to find noisy pixels.</a:t>
            </a:r>
          </a:p>
          <a:p>
            <a:pPr algn="l" rtl="0"/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Prim’s algorithm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1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409660" name="Text Box 60"/>
          <p:cNvSpPr txBox="1">
            <a:spLocks noChangeArrowheads="1"/>
          </p:cNvSpPr>
          <p:nvPr/>
        </p:nvSpPr>
        <p:spPr bwMode="auto">
          <a:xfrm>
            <a:off x="4419600" y="1371600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dirty="0"/>
              <a:t>Initialize array</a:t>
            </a:r>
          </a:p>
        </p:txBody>
      </p:sp>
      <p:graphicFrame>
        <p:nvGraphicFramePr>
          <p:cNvPr id="409727" name="Group 127"/>
          <p:cNvGraphicFramePr>
            <a:graphicFrameLocks noGrp="1"/>
          </p:cNvGraphicFramePr>
          <p:nvPr/>
        </p:nvGraphicFramePr>
        <p:xfrm>
          <a:off x="4343400" y="1905002"/>
          <a:ext cx="2133600" cy="3109276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9733" name="Text Box 13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09734" name="Line 13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35" name="Text Box 13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09736" name="Line 13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37" name="Line 13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38" name="Line 13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39" name="Line 13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0" name="Line 140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1" name="Line 14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2" name="Line 14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3" name="Line 143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4" name="Line 14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5" name="Oval 14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46" name="Oval 14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09747" name="Oval 14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09748" name="Oval 14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09749" name="Oval 14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09750" name="Oval 15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09751" name="Oval 15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09752" name="Oval 15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09753" name="Oval 15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09754" name="Line 15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55" name="Line 15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56" name="Line 15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57" name="Text Box 15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09758" name="Text Box 15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09759" name="Text Box 15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09760" name="Text Box 16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09761" name="Text Box 16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09762" name="Text Box 16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09763" name="Text Box 16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09764" name="Text Box 16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09765" name="Text Box 16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09766" name="Text Box 16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09767" name="Text Box 16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09768" name="Line 16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69" name="Text Box 16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09770" name="Freeform 170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71" name="Text Box 171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09772" name="Line 172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0083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0085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86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87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89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0" name="Line 10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1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2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4" name="Line 14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5" name="Line 15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6" name="Oval 16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097" name="Oval 17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0098" name="Oval 18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0099" name="Oval 19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dirty="0"/>
              <a:t>B</a:t>
            </a:r>
          </a:p>
        </p:txBody>
      </p:sp>
      <p:sp>
        <p:nvSpPr>
          <p:cNvPr id="430100" name="Oval 20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0101" name="Oval 21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0102" name="Oval 22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0103" name="Oval 23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0104" name="Oval 24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0106" name="Line 26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07" name="Line 27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08" name="Line 28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10" name="Text Box 30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0111" name="Text Box 31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0112" name="Text Box 32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0113" name="Text Box 33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0114" name="Text Box 34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0115" name="Text Box 35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0116" name="Text Box 36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0117" name="Text Box 37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0119" name="Text Box 39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0120" name="Text Box 40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0121" name="Text Box 41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0122" name="Line 42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23" name="Text Box 43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0124" name="Text Box 44"/>
          <p:cNvSpPr txBox="1">
            <a:spLocks noChangeArrowheads="1"/>
          </p:cNvSpPr>
          <p:nvPr/>
        </p:nvSpPr>
        <p:spPr bwMode="auto">
          <a:xfrm>
            <a:off x="4267200" y="1371600"/>
            <a:ext cx="3429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dirty="0"/>
              <a:t>Start with any node, say D</a:t>
            </a:r>
          </a:p>
        </p:txBody>
      </p:sp>
      <p:graphicFrame>
        <p:nvGraphicFramePr>
          <p:cNvPr id="430125" name="Group 45"/>
          <p:cNvGraphicFramePr>
            <a:graphicFrameLocks noGrp="1"/>
          </p:cNvGraphicFramePr>
          <p:nvPr/>
        </p:nvGraphicFramePr>
        <p:xfrm>
          <a:off x="4343400" y="198120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0177" name="Freeform 97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78" name="Text Box 98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0179" name="Line 99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1107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08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1109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0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1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2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3" name="Line 9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4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5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6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7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8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119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1120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1121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1122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1123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1124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1125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1126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1127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28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29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30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1131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1132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1133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1134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1135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1136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1137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1138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1139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1140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1141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42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1143" name="Text Box 39"/>
          <p:cNvSpPr txBox="1">
            <a:spLocks noChangeArrowheads="1"/>
          </p:cNvSpPr>
          <p:nvPr/>
        </p:nvSpPr>
        <p:spPr bwMode="auto">
          <a:xfrm>
            <a:off x="4038600" y="914400"/>
            <a:ext cx="335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Update distances of adjacent, unselected nodes</a:t>
            </a:r>
          </a:p>
        </p:txBody>
      </p:sp>
      <p:graphicFrame>
        <p:nvGraphicFramePr>
          <p:cNvPr id="431144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1196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97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1198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327</TotalTime>
  <Words>2743</Words>
  <Application>Microsoft Office PowerPoint</Application>
  <PresentationFormat>On-screen Show (4:3)</PresentationFormat>
  <Paragraphs>2034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Oriel</vt:lpstr>
      <vt:lpstr>Minimum Spanning tree</vt:lpstr>
      <vt:lpstr>Spanning Tree</vt:lpstr>
      <vt:lpstr>Minimum Spanning tree</vt:lpstr>
      <vt:lpstr>Minimum Spanning Tree </vt:lpstr>
      <vt:lpstr>Applications of Minimum-Cost Spanning Trees</vt:lpstr>
      <vt:lpstr>Prim’s algorithm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Minimum Spanning Tree:  Prim's Algorithm</vt:lpstr>
      <vt:lpstr>Complexity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DELL</dc:creator>
  <cp:lastModifiedBy>Urvi Kori</cp:lastModifiedBy>
  <cp:revision>77</cp:revision>
  <dcterms:created xsi:type="dcterms:W3CDTF">2015-02-28T13:30:18Z</dcterms:created>
  <dcterms:modified xsi:type="dcterms:W3CDTF">2022-03-27T17:34:04Z</dcterms:modified>
</cp:coreProperties>
</file>