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45"/>
  </p:notesMasterIdLst>
  <p:sldIdLst>
    <p:sldId id="256" r:id="rId2"/>
    <p:sldId id="258" r:id="rId3"/>
    <p:sldId id="257" r:id="rId4"/>
    <p:sldId id="259" r:id="rId5"/>
    <p:sldId id="298" r:id="rId6"/>
    <p:sldId id="277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60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9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B2F064-5B4E-4B1B-A636-39547B643885}" type="datetimeFigureOut">
              <a:rPr lang="en-US" smtClean="0"/>
              <a:pPr/>
              <a:t>26/02/2018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42EA36-8252-4AD9-9211-915A3CF9B83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D42433-6CEE-4D3D-BC04-D8B7C2395A74}" type="slidenum">
              <a:rPr lang="en-US"/>
              <a:pPr/>
              <a:t>5</a:t>
            </a:fld>
            <a:endParaRPr lang="en-US"/>
          </a:p>
        </p:txBody>
      </p:sp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6E612A04-D028-4593-952F-52DA62AFFD4E}" type="datetimeFigureOut">
              <a:rPr lang="en-US" smtClean="0"/>
              <a:pPr/>
              <a:t>26/02/2018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04838A1C-5907-42D9-B21A-A2FE3166192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12A04-D028-4593-952F-52DA62AFFD4E}" type="datetimeFigureOut">
              <a:rPr lang="en-US" smtClean="0"/>
              <a:pPr/>
              <a:t>26/02/2018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38A1C-5907-42D9-B21A-A2FE3166192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12A04-D028-4593-952F-52DA62AFFD4E}" type="datetimeFigureOut">
              <a:rPr lang="en-US" smtClean="0"/>
              <a:pPr/>
              <a:t>26/02/2018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38A1C-5907-42D9-B21A-A2FE3166192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6E612A04-D028-4593-952F-52DA62AFFD4E}" type="datetimeFigureOut">
              <a:rPr lang="en-US" smtClean="0"/>
              <a:pPr/>
              <a:t>26/02/2018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4838A1C-5907-42D9-B21A-A2FE3166192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6E612A04-D028-4593-952F-52DA62AFFD4E}" type="datetimeFigureOut">
              <a:rPr lang="en-US" smtClean="0"/>
              <a:pPr/>
              <a:t>26/02/2018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04838A1C-5907-42D9-B21A-A2FE3166192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12A04-D028-4593-952F-52DA62AFFD4E}" type="datetimeFigureOut">
              <a:rPr lang="en-US" smtClean="0"/>
              <a:pPr/>
              <a:t>26/02/2018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38A1C-5907-42D9-B21A-A2FE3166192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12A04-D028-4593-952F-52DA62AFFD4E}" type="datetimeFigureOut">
              <a:rPr lang="en-US" smtClean="0"/>
              <a:pPr/>
              <a:t>26/02/2018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38A1C-5907-42D9-B21A-A2FE3166192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E612A04-D028-4593-952F-52DA62AFFD4E}" type="datetimeFigureOut">
              <a:rPr lang="en-US" smtClean="0"/>
              <a:pPr/>
              <a:t>26/02/2018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4838A1C-5907-42D9-B21A-A2FE3166192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12A04-D028-4593-952F-52DA62AFFD4E}" type="datetimeFigureOut">
              <a:rPr lang="en-US" smtClean="0"/>
              <a:pPr/>
              <a:t>26/02/2018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38A1C-5907-42D9-B21A-A2FE3166192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6E612A04-D028-4593-952F-52DA62AFFD4E}" type="datetimeFigureOut">
              <a:rPr lang="en-US" smtClean="0"/>
              <a:pPr/>
              <a:t>26/02/2018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4838A1C-5907-42D9-B21A-A2FE3166192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E612A04-D028-4593-952F-52DA62AFFD4E}" type="datetimeFigureOut">
              <a:rPr lang="en-US" smtClean="0"/>
              <a:pPr/>
              <a:t>26/02/2018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4838A1C-5907-42D9-B21A-A2FE3166192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6E612A04-D028-4593-952F-52DA62AFFD4E}" type="datetimeFigureOut">
              <a:rPr lang="en-US" smtClean="0"/>
              <a:pPr/>
              <a:t>26/02/2018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4838A1C-5907-42D9-B21A-A2FE3166192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33600" y="2057400"/>
            <a:ext cx="6172200" cy="1894362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>
                <a:solidFill>
                  <a:schemeClr val="accent2">
                    <a:lumMod val="50000"/>
                  </a:schemeClr>
                </a:solidFill>
              </a:rPr>
              <a:t>Minimum Spanning tree</a:t>
            </a:r>
            <a:endParaRPr lang="en-US" sz="40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130" name="Text Box 2"/>
          <p:cNvSpPr txBox="1">
            <a:spLocks noChangeArrowheads="1"/>
          </p:cNvSpPr>
          <p:nvPr/>
        </p:nvSpPr>
        <p:spPr bwMode="auto">
          <a:xfrm>
            <a:off x="587375" y="2819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32131" name="Line 3"/>
          <p:cNvSpPr>
            <a:spLocks noChangeShapeType="1"/>
          </p:cNvSpPr>
          <p:nvPr/>
        </p:nvSpPr>
        <p:spPr bwMode="auto">
          <a:xfrm flipH="1">
            <a:off x="3233738" y="3124200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2132" name="Text Box 4"/>
          <p:cNvSpPr txBox="1">
            <a:spLocks noChangeArrowheads="1"/>
          </p:cNvSpPr>
          <p:nvPr/>
        </p:nvSpPr>
        <p:spPr bwMode="auto">
          <a:xfrm>
            <a:off x="3000375" y="3449638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25</a:t>
            </a:r>
          </a:p>
        </p:txBody>
      </p:sp>
      <p:sp>
        <p:nvSpPr>
          <p:cNvPr id="432133" name="Line 5"/>
          <p:cNvSpPr>
            <a:spLocks noChangeShapeType="1"/>
          </p:cNvSpPr>
          <p:nvPr/>
        </p:nvSpPr>
        <p:spPr bwMode="auto">
          <a:xfrm>
            <a:off x="1981200" y="21336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2134" name="Line 6"/>
          <p:cNvSpPr>
            <a:spLocks noChangeShapeType="1"/>
          </p:cNvSpPr>
          <p:nvPr/>
        </p:nvSpPr>
        <p:spPr bwMode="auto">
          <a:xfrm flipV="1">
            <a:off x="2286000" y="22860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2135" name="Line 7"/>
          <p:cNvSpPr>
            <a:spLocks noChangeShapeType="1"/>
          </p:cNvSpPr>
          <p:nvPr/>
        </p:nvSpPr>
        <p:spPr bwMode="auto">
          <a:xfrm flipH="1" flipV="1">
            <a:off x="2133600" y="220980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2136" name="Line 8"/>
          <p:cNvSpPr>
            <a:spLocks noChangeShapeType="1"/>
          </p:cNvSpPr>
          <p:nvPr/>
        </p:nvSpPr>
        <p:spPr bwMode="auto">
          <a:xfrm flipV="1">
            <a:off x="914400" y="31242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2137" name="Line 9"/>
          <p:cNvSpPr>
            <a:spLocks noChangeShapeType="1"/>
          </p:cNvSpPr>
          <p:nvPr/>
        </p:nvSpPr>
        <p:spPr bwMode="auto">
          <a:xfrm flipV="1">
            <a:off x="1981200" y="3200400"/>
            <a:ext cx="14478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2138" name="Line 10"/>
          <p:cNvSpPr>
            <a:spLocks noChangeShapeType="1"/>
          </p:cNvSpPr>
          <p:nvPr/>
        </p:nvSpPr>
        <p:spPr bwMode="auto">
          <a:xfrm flipV="1">
            <a:off x="762000" y="27432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2139" name="Line 11"/>
          <p:cNvSpPr>
            <a:spLocks noChangeShapeType="1"/>
          </p:cNvSpPr>
          <p:nvPr/>
        </p:nvSpPr>
        <p:spPr bwMode="auto">
          <a:xfrm>
            <a:off x="990600" y="25908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2140" name="Line 12"/>
          <p:cNvSpPr>
            <a:spLocks noChangeShapeType="1"/>
          </p:cNvSpPr>
          <p:nvPr/>
        </p:nvSpPr>
        <p:spPr bwMode="auto">
          <a:xfrm>
            <a:off x="2178050" y="1981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2141" name="Line 13"/>
          <p:cNvSpPr>
            <a:spLocks noChangeShapeType="1"/>
          </p:cNvSpPr>
          <p:nvPr/>
        </p:nvSpPr>
        <p:spPr bwMode="auto">
          <a:xfrm>
            <a:off x="3048000" y="22860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2142" name="Oval 14"/>
          <p:cNvSpPr>
            <a:spLocks noChangeArrowheads="1"/>
          </p:cNvSpPr>
          <p:nvPr/>
        </p:nvSpPr>
        <p:spPr bwMode="auto">
          <a:xfrm>
            <a:off x="533400" y="2438400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2143" name="Oval 15"/>
          <p:cNvSpPr>
            <a:spLocks noChangeArrowheads="1"/>
          </p:cNvSpPr>
          <p:nvPr/>
        </p:nvSpPr>
        <p:spPr bwMode="auto">
          <a:xfrm>
            <a:off x="685800" y="2286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A</a:t>
            </a:r>
          </a:p>
        </p:txBody>
      </p:sp>
      <p:sp>
        <p:nvSpPr>
          <p:cNvPr id="432144" name="Oval 16"/>
          <p:cNvSpPr>
            <a:spLocks noChangeArrowheads="1"/>
          </p:cNvSpPr>
          <p:nvPr/>
        </p:nvSpPr>
        <p:spPr bwMode="auto">
          <a:xfrm>
            <a:off x="533400" y="3200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H</a:t>
            </a:r>
          </a:p>
        </p:txBody>
      </p:sp>
      <p:sp>
        <p:nvSpPr>
          <p:cNvPr id="432145" name="Oval 17"/>
          <p:cNvSpPr>
            <a:spLocks noChangeArrowheads="1"/>
          </p:cNvSpPr>
          <p:nvPr/>
        </p:nvSpPr>
        <p:spPr bwMode="auto">
          <a:xfrm>
            <a:off x="1905000" y="2819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B</a:t>
            </a:r>
          </a:p>
        </p:txBody>
      </p:sp>
      <p:sp>
        <p:nvSpPr>
          <p:cNvPr id="432146" name="Oval 18"/>
          <p:cNvSpPr>
            <a:spLocks noChangeArrowheads="1"/>
          </p:cNvSpPr>
          <p:nvPr/>
        </p:nvSpPr>
        <p:spPr bwMode="auto">
          <a:xfrm>
            <a:off x="1752600" y="18288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F</a:t>
            </a:r>
          </a:p>
        </p:txBody>
      </p:sp>
      <p:sp>
        <p:nvSpPr>
          <p:cNvPr id="432147" name="Oval 19"/>
          <p:cNvSpPr>
            <a:spLocks noChangeArrowheads="1"/>
          </p:cNvSpPr>
          <p:nvPr/>
        </p:nvSpPr>
        <p:spPr bwMode="auto">
          <a:xfrm>
            <a:off x="2819400" y="3810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E</a:t>
            </a:r>
          </a:p>
        </p:txBody>
      </p:sp>
      <p:sp>
        <p:nvSpPr>
          <p:cNvPr id="432148" name="Oval 20"/>
          <p:cNvSpPr>
            <a:spLocks noChangeArrowheads="1"/>
          </p:cNvSpPr>
          <p:nvPr/>
        </p:nvSpPr>
        <p:spPr bwMode="auto">
          <a:xfrm>
            <a:off x="3276600" y="2895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D</a:t>
            </a:r>
          </a:p>
        </p:txBody>
      </p:sp>
      <p:sp>
        <p:nvSpPr>
          <p:cNvPr id="432149" name="Oval 21"/>
          <p:cNvSpPr>
            <a:spLocks noChangeArrowheads="1"/>
          </p:cNvSpPr>
          <p:nvPr/>
        </p:nvSpPr>
        <p:spPr bwMode="auto">
          <a:xfrm>
            <a:off x="2743200" y="1905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C</a:t>
            </a:r>
          </a:p>
        </p:txBody>
      </p:sp>
      <p:sp>
        <p:nvSpPr>
          <p:cNvPr id="432150" name="Oval 22"/>
          <p:cNvSpPr>
            <a:spLocks noChangeArrowheads="1"/>
          </p:cNvSpPr>
          <p:nvPr/>
        </p:nvSpPr>
        <p:spPr bwMode="auto">
          <a:xfrm>
            <a:off x="15240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G</a:t>
            </a:r>
          </a:p>
        </p:txBody>
      </p:sp>
      <p:sp>
        <p:nvSpPr>
          <p:cNvPr id="432151" name="Line 23"/>
          <p:cNvSpPr>
            <a:spLocks noChangeShapeType="1"/>
          </p:cNvSpPr>
          <p:nvPr/>
        </p:nvSpPr>
        <p:spPr bwMode="auto">
          <a:xfrm>
            <a:off x="2286000" y="32004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2152" name="Line 24"/>
          <p:cNvSpPr>
            <a:spLocks noChangeShapeType="1"/>
          </p:cNvSpPr>
          <p:nvPr/>
        </p:nvSpPr>
        <p:spPr bwMode="auto">
          <a:xfrm flipH="1">
            <a:off x="1981200" y="4114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2153" name="Line 25"/>
          <p:cNvSpPr>
            <a:spLocks noChangeShapeType="1"/>
          </p:cNvSpPr>
          <p:nvPr/>
        </p:nvSpPr>
        <p:spPr bwMode="auto">
          <a:xfrm flipH="1" flipV="1">
            <a:off x="914400" y="35814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2154" name="Text Box 26"/>
          <p:cNvSpPr txBox="1">
            <a:spLocks noChangeArrowheads="1"/>
          </p:cNvSpPr>
          <p:nvPr/>
        </p:nvSpPr>
        <p:spPr bwMode="auto">
          <a:xfrm>
            <a:off x="2286000" y="4038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7</a:t>
            </a:r>
          </a:p>
        </p:txBody>
      </p:sp>
      <p:sp>
        <p:nvSpPr>
          <p:cNvPr id="432155" name="Text Box 27"/>
          <p:cNvSpPr txBox="1">
            <a:spLocks noChangeArrowheads="1"/>
          </p:cNvSpPr>
          <p:nvPr/>
        </p:nvSpPr>
        <p:spPr bwMode="auto">
          <a:xfrm>
            <a:off x="2111375" y="3516313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</a:t>
            </a:r>
          </a:p>
        </p:txBody>
      </p:sp>
      <p:sp>
        <p:nvSpPr>
          <p:cNvPr id="432156" name="Text Box 28"/>
          <p:cNvSpPr txBox="1">
            <a:spLocks noChangeArrowheads="1"/>
          </p:cNvSpPr>
          <p:nvPr/>
        </p:nvSpPr>
        <p:spPr bwMode="auto">
          <a:xfrm>
            <a:off x="2371725" y="3178175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10</a:t>
            </a:r>
          </a:p>
        </p:txBody>
      </p:sp>
      <p:sp>
        <p:nvSpPr>
          <p:cNvPr id="432157" name="Text Box 29"/>
          <p:cNvSpPr txBox="1">
            <a:spLocks noChangeArrowheads="1"/>
          </p:cNvSpPr>
          <p:nvPr/>
        </p:nvSpPr>
        <p:spPr bwMode="auto">
          <a:xfrm>
            <a:off x="2643188" y="2709863"/>
            <a:ext cx="4683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18</a:t>
            </a:r>
          </a:p>
        </p:txBody>
      </p:sp>
      <p:sp>
        <p:nvSpPr>
          <p:cNvPr id="432158" name="Text Box 30"/>
          <p:cNvSpPr txBox="1">
            <a:spLocks noChangeArrowheads="1"/>
          </p:cNvSpPr>
          <p:nvPr/>
        </p:nvSpPr>
        <p:spPr bwMode="auto">
          <a:xfrm>
            <a:off x="32004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32159" name="Text Box 31"/>
          <p:cNvSpPr txBox="1">
            <a:spLocks noChangeArrowheads="1"/>
          </p:cNvSpPr>
          <p:nvPr/>
        </p:nvSpPr>
        <p:spPr bwMode="auto">
          <a:xfrm>
            <a:off x="2274888" y="25368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32160" name="Text Box 32"/>
          <p:cNvSpPr txBox="1">
            <a:spLocks noChangeArrowheads="1"/>
          </p:cNvSpPr>
          <p:nvPr/>
        </p:nvSpPr>
        <p:spPr bwMode="auto">
          <a:xfrm>
            <a:off x="2330450" y="1752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32161" name="Text Box 33"/>
          <p:cNvSpPr txBox="1">
            <a:spLocks noChangeArrowheads="1"/>
          </p:cNvSpPr>
          <p:nvPr/>
        </p:nvSpPr>
        <p:spPr bwMode="auto">
          <a:xfrm>
            <a:off x="18288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7</a:t>
            </a:r>
          </a:p>
        </p:txBody>
      </p:sp>
      <p:sp>
        <p:nvSpPr>
          <p:cNvPr id="432162" name="Text Box 34"/>
          <p:cNvSpPr txBox="1">
            <a:spLocks noChangeArrowheads="1"/>
          </p:cNvSpPr>
          <p:nvPr/>
        </p:nvSpPr>
        <p:spPr bwMode="auto">
          <a:xfrm>
            <a:off x="1524000" y="25908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8</a:t>
            </a:r>
          </a:p>
        </p:txBody>
      </p:sp>
      <p:sp>
        <p:nvSpPr>
          <p:cNvPr id="432163" name="Text Box 35"/>
          <p:cNvSpPr txBox="1">
            <a:spLocks noChangeArrowheads="1"/>
          </p:cNvSpPr>
          <p:nvPr/>
        </p:nvSpPr>
        <p:spPr bwMode="auto">
          <a:xfrm>
            <a:off x="1219200" y="30480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9</a:t>
            </a:r>
          </a:p>
        </p:txBody>
      </p:sp>
      <p:sp>
        <p:nvSpPr>
          <p:cNvPr id="432164" name="Text Box 36"/>
          <p:cNvSpPr txBox="1">
            <a:spLocks noChangeArrowheads="1"/>
          </p:cNvSpPr>
          <p:nvPr/>
        </p:nvSpPr>
        <p:spPr bwMode="auto">
          <a:xfrm>
            <a:off x="1055688" y="372427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32165" name="Line 37"/>
          <p:cNvSpPr>
            <a:spLocks noChangeShapeType="1"/>
          </p:cNvSpPr>
          <p:nvPr/>
        </p:nvSpPr>
        <p:spPr bwMode="auto">
          <a:xfrm flipV="1">
            <a:off x="1111250" y="2187575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2166" name="Text Box 38"/>
          <p:cNvSpPr txBox="1">
            <a:spLocks noChangeArrowheads="1"/>
          </p:cNvSpPr>
          <p:nvPr/>
        </p:nvSpPr>
        <p:spPr bwMode="auto">
          <a:xfrm>
            <a:off x="1143000" y="205740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10</a:t>
            </a:r>
          </a:p>
        </p:txBody>
      </p:sp>
      <p:sp>
        <p:nvSpPr>
          <p:cNvPr id="432167" name="Text Box 39"/>
          <p:cNvSpPr txBox="1">
            <a:spLocks noChangeArrowheads="1"/>
          </p:cNvSpPr>
          <p:nvPr/>
        </p:nvSpPr>
        <p:spPr bwMode="auto">
          <a:xfrm>
            <a:off x="4267200" y="1219200"/>
            <a:ext cx="2895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dirty="0"/>
              <a:t>Select node with minimum distance</a:t>
            </a:r>
          </a:p>
        </p:txBody>
      </p:sp>
      <p:graphicFrame>
        <p:nvGraphicFramePr>
          <p:cNvPr id="432168" name="Group 40"/>
          <p:cNvGraphicFramePr>
            <a:graphicFrameLocks noGrp="1"/>
          </p:cNvGraphicFramePr>
          <p:nvPr/>
        </p:nvGraphicFramePr>
        <p:xfrm>
          <a:off x="4343400" y="1981200"/>
          <a:ext cx="2133600" cy="3276918"/>
        </p:xfrm>
        <a:graphic>
          <a:graphicData uri="http://schemas.openxmlformats.org/drawingml/2006/table">
            <a:tbl>
              <a:tblPr/>
              <a:tblGrid>
                <a:gridCol w="533400"/>
                <a:gridCol w="533400"/>
                <a:gridCol w="533400"/>
                <a:gridCol w="533400"/>
              </a:tblGrid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visited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  <a:endParaRPr kumimoji="0" lang="en-US" sz="1600" b="1" i="1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32220" name="Freeform 92"/>
          <p:cNvSpPr>
            <a:spLocks/>
          </p:cNvSpPr>
          <p:nvPr/>
        </p:nvSpPr>
        <p:spPr bwMode="auto">
          <a:xfrm>
            <a:off x="2057400" y="1447800"/>
            <a:ext cx="2057400" cy="2514600"/>
          </a:xfrm>
          <a:custGeom>
            <a:avLst/>
            <a:gdLst/>
            <a:ahLst/>
            <a:cxnLst>
              <a:cxn ang="0">
                <a:pos x="0" y="288"/>
              </a:cxn>
              <a:cxn ang="0">
                <a:pos x="384" y="0"/>
              </a:cxn>
              <a:cxn ang="0">
                <a:pos x="1104" y="288"/>
              </a:cxn>
              <a:cxn ang="0">
                <a:pos x="1248" y="1056"/>
              </a:cxn>
              <a:cxn ang="0">
                <a:pos x="816" y="1584"/>
              </a:cxn>
            </a:cxnLst>
            <a:rect l="0" t="0" r="r" b="b"/>
            <a:pathLst>
              <a:path w="1296" h="1584">
                <a:moveTo>
                  <a:pt x="0" y="288"/>
                </a:moveTo>
                <a:cubicBezTo>
                  <a:pt x="100" y="144"/>
                  <a:pt x="200" y="0"/>
                  <a:pt x="384" y="0"/>
                </a:cubicBezTo>
                <a:cubicBezTo>
                  <a:pt x="568" y="0"/>
                  <a:pt x="960" y="112"/>
                  <a:pt x="1104" y="288"/>
                </a:cubicBezTo>
                <a:cubicBezTo>
                  <a:pt x="1248" y="464"/>
                  <a:pt x="1296" y="840"/>
                  <a:pt x="1248" y="1056"/>
                </a:cubicBezTo>
                <a:cubicBezTo>
                  <a:pt x="1200" y="1272"/>
                  <a:pt x="888" y="1496"/>
                  <a:pt x="816" y="158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2221" name="Text Box 93"/>
          <p:cNvSpPr txBox="1">
            <a:spLocks noChangeArrowheads="1"/>
          </p:cNvSpPr>
          <p:nvPr/>
        </p:nvSpPr>
        <p:spPr bwMode="auto">
          <a:xfrm>
            <a:off x="3200400" y="1295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</a:t>
            </a:r>
          </a:p>
        </p:txBody>
      </p:sp>
      <p:sp>
        <p:nvSpPr>
          <p:cNvPr id="432222" name="Line 94"/>
          <p:cNvSpPr>
            <a:spLocks noChangeShapeType="1"/>
          </p:cNvSpPr>
          <p:nvPr/>
        </p:nvSpPr>
        <p:spPr bwMode="auto">
          <a:xfrm flipH="1">
            <a:off x="3276600" y="3810000"/>
            <a:ext cx="228600" cy="195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586" name="Text Box 2"/>
          <p:cNvSpPr txBox="1">
            <a:spLocks noChangeArrowheads="1"/>
          </p:cNvSpPr>
          <p:nvPr/>
        </p:nvSpPr>
        <p:spPr bwMode="auto">
          <a:xfrm>
            <a:off x="587375" y="2819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51587" name="Line 3"/>
          <p:cNvSpPr>
            <a:spLocks noChangeShapeType="1"/>
          </p:cNvSpPr>
          <p:nvPr/>
        </p:nvSpPr>
        <p:spPr bwMode="auto">
          <a:xfrm flipH="1">
            <a:off x="3233738" y="3124200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1588" name="Text Box 4"/>
          <p:cNvSpPr txBox="1">
            <a:spLocks noChangeArrowheads="1"/>
          </p:cNvSpPr>
          <p:nvPr/>
        </p:nvSpPr>
        <p:spPr bwMode="auto">
          <a:xfrm>
            <a:off x="3000375" y="3449638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25</a:t>
            </a:r>
          </a:p>
        </p:txBody>
      </p:sp>
      <p:sp>
        <p:nvSpPr>
          <p:cNvPr id="451589" name="Line 5"/>
          <p:cNvSpPr>
            <a:spLocks noChangeShapeType="1"/>
          </p:cNvSpPr>
          <p:nvPr/>
        </p:nvSpPr>
        <p:spPr bwMode="auto">
          <a:xfrm>
            <a:off x="1981200" y="21336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1590" name="Line 6"/>
          <p:cNvSpPr>
            <a:spLocks noChangeShapeType="1"/>
          </p:cNvSpPr>
          <p:nvPr/>
        </p:nvSpPr>
        <p:spPr bwMode="auto">
          <a:xfrm flipV="1">
            <a:off x="2286000" y="22860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1591" name="Line 7"/>
          <p:cNvSpPr>
            <a:spLocks noChangeShapeType="1"/>
          </p:cNvSpPr>
          <p:nvPr/>
        </p:nvSpPr>
        <p:spPr bwMode="auto">
          <a:xfrm flipH="1" flipV="1">
            <a:off x="2133600" y="220980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1592" name="Line 8"/>
          <p:cNvSpPr>
            <a:spLocks noChangeShapeType="1"/>
          </p:cNvSpPr>
          <p:nvPr/>
        </p:nvSpPr>
        <p:spPr bwMode="auto">
          <a:xfrm flipV="1">
            <a:off x="914400" y="31242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1593" name="Line 9"/>
          <p:cNvSpPr>
            <a:spLocks noChangeShapeType="1"/>
          </p:cNvSpPr>
          <p:nvPr/>
        </p:nvSpPr>
        <p:spPr bwMode="auto">
          <a:xfrm flipV="1">
            <a:off x="1981200" y="3200400"/>
            <a:ext cx="14478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1594" name="Line 10"/>
          <p:cNvSpPr>
            <a:spLocks noChangeShapeType="1"/>
          </p:cNvSpPr>
          <p:nvPr/>
        </p:nvSpPr>
        <p:spPr bwMode="auto">
          <a:xfrm flipV="1">
            <a:off x="762000" y="27432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1595" name="Line 11"/>
          <p:cNvSpPr>
            <a:spLocks noChangeShapeType="1"/>
          </p:cNvSpPr>
          <p:nvPr/>
        </p:nvSpPr>
        <p:spPr bwMode="auto">
          <a:xfrm>
            <a:off x="990600" y="25908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1596" name="Line 12"/>
          <p:cNvSpPr>
            <a:spLocks noChangeShapeType="1"/>
          </p:cNvSpPr>
          <p:nvPr/>
        </p:nvSpPr>
        <p:spPr bwMode="auto">
          <a:xfrm>
            <a:off x="2178050" y="1981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1597" name="Line 13"/>
          <p:cNvSpPr>
            <a:spLocks noChangeShapeType="1"/>
          </p:cNvSpPr>
          <p:nvPr/>
        </p:nvSpPr>
        <p:spPr bwMode="auto">
          <a:xfrm>
            <a:off x="3048000" y="22860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1598" name="Oval 14"/>
          <p:cNvSpPr>
            <a:spLocks noChangeArrowheads="1"/>
          </p:cNvSpPr>
          <p:nvPr/>
        </p:nvSpPr>
        <p:spPr bwMode="auto">
          <a:xfrm>
            <a:off x="533400" y="2438400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1599" name="Oval 15"/>
          <p:cNvSpPr>
            <a:spLocks noChangeArrowheads="1"/>
          </p:cNvSpPr>
          <p:nvPr/>
        </p:nvSpPr>
        <p:spPr bwMode="auto">
          <a:xfrm>
            <a:off x="685800" y="2286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A</a:t>
            </a:r>
          </a:p>
        </p:txBody>
      </p:sp>
      <p:sp>
        <p:nvSpPr>
          <p:cNvPr id="451600" name="Oval 16"/>
          <p:cNvSpPr>
            <a:spLocks noChangeArrowheads="1"/>
          </p:cNvSpPr>
          <p:nvPr/>
        </p:nvSpPr>
        <p:spPr bwMode="auto">
          <a:xfrm>
            <a:off x="533400" y="3200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H</a:t>
            </a:r>
          </a:p>
        </p:txBody>
      </p:sp>
      <p:sp>
        <p:nvSpPr>
          <p:cNvPr id="451601" name="Oval 17"/>
          <p:cNvSpPr>
            <a:spLocks noChangeArrowheads="1"/>
          </p:cNvSpPr>
          <p:nvPr/>
        </p:nvSpPr>
        <p:spPr bwMode="auto">
          <a:xfrm>
            <a:off x="1905000" y="2819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B</a:t>
            </a:r>
          </a:p>
        </p:txBody>
      </p:sp>
      <p:sp>
        <p:nvSpPr>
          <p:cNvPr id="451602" name="Oval 18"/>
          <p:cNvSpPr>
            <a:spLocks noChangeArrowheads="1"/>
          </p:cNvSpPr>
          <p:nvPr/>
        </p:nvSpPr>
        <p:spPr bwMode="auto">
          <a:xfrm>
            <a:off x="1752600" y="18288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F</a:t>
            </a:r>
          </a:p>
        </p:txBody>
      </p:sp>
      <p:sp>
        <p:nvSpPr>
          <p:cNvPr id="451603" name="Oval 19"/>
          <p:cNvSpPr>
            <a:spLocks noChangeArrowheads="1"/>
          </p:cNvSpPr>
          <p:nvPr/>
        </p:nvSpPr>
        <p:spPr bwMode="auto">
          <a:xfrm>
            <a:off x="2819400" y="3810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E</a:t>
            </a:r>
          </a:p>
        </p:txBody>
      </p:sp>
      <p:sp>
        <p:nvSpPr>
          <p:cNvPr id="451604" name="Oval 20"/>
          <p:cNvSpPr>
            <a:spLocks noChangeArrowheads="1"/>
          </p:cNvSpPr>
          <p:nvPr/>
        </p:nvSpPr>
        <p:spPr bwMode="auto">
          <a:xfrm>
            <a:off x="3276600" y="2895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D</a:t>
            </a:r>
          </a:p>
        </p:txBody>
      </p:sp>
      <p:sp>
        <p:nvSpPr>
          <p:cNvPr id="451605" name="Oval 21"/>
          <p:cNvSpPr>
            <a:spLocks noChangeArrowheads="1"/>
          </p:cNvSpPr>
          <p:nvPr/>
        </p:nvSpPr>
        <p:spPr bwMode="auto">
          <a:xfrm>
            <a:off x="2743200" y="1905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C</a:t>
            </a:r>
          </a:p>
        </p:txBody>
      </p:sp>
      <p:sp>
        <p:nvSpPr>
          <p:cNvPr id="451606" name="Oval 22"/>
          <p:cNvSpPr>
            <a:spLocks noChangeArrowheads="1"/>
          </p:cNvSpPr>
          <p:nvPr/>
        </p:nvSpPr>
        <p:spPr bwMode="auto">
          <a:xfrm>
            <a:off x="15240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G</a:t>
            </a:r>
          </a:p>
        </p:txBody>
      </p:sp>
      <p:sp>
        <p:nvSpPr>
          <p:cNvPr id="451607" name="Line 23"/>
          <p:cNvSpPr>
            <a:spLocks noChangeShapeType="1"/>
          </p:cNvSpPr>
          <p:nvPr/>
        </p:nvSpPr>
        <p:spPr bwMode="auto">
          <a:xfrm>
            <a:off x="2286000" y="32004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1608" name="Line 24"/>
          <p:cNvSpPr>
            <a:spLocks noChangeShapeType="1"/>
          </p:cNvSpPr>
          <p:nvPr/>
        </p:nvSpPr>
        <p:spPr bwMode="auto">
          <a:xfrm flipH="1">
            <a:off x="1981200" y="4114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1609" name="Line 25"/>
          <p:cNvSpPr>
            <a:spLocks noChangeShapeType="1"/>
          </p:cNvSpPr>
          <p:nvPr/>
        </p:nvSpPr>
        <p:spPr bwMode="auto">
          <a:xfrm flipH="1" flipV="1">
            <a:off x="914400" y="35814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1610" name="Text Box 26"/>
          <p:cNvSpPr txBox="1">
            <a:spLocks noChangeArrowheads="1"/>
          </p:cNvSpPr>
          <p:nvPr/>
        </p:nvSpPr>
        <p:spPr bwMode="auto">
          <a:xfrm>
            <a:off x="2286000" y="4038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7</a:t>
            </a:r>
          </a:p>
        </p:txBody>
      </p:sp>
      <p:sp>
        <p:nvSpPr>
          <p:cNvPr id="451611" name="Text Box 27"/>
          <p:cNvSpPr txBox="1">
            <a:spLocks noChangeArrowheads="1"/>
          </p:cNvSpPr>
          <p:nvPr/>
        </p:nvSpPr>
        <p:spPr bwMode="auto">
          <a:xfrm>
            <a:off x="2111375" y="3516313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</a:t>
            </a:r>
          </a:p>
        </p:txBody>
      </p:sp>
      <p:sp>
        <p:nvSpPr>
          <p:cNvPr id="451612" name="Text Box 28"/>
          <p:cNvSpPr txBox="1">
            <a:spLocks noChangeArrowheads="1"/>
          </p:cNvSpPr>
          <p:nvPr/>
        </p:nvSpPr>
        <p:spPr bwMode="auto">
          <a:xfrm>
            <a:off x="2371725" y="3178175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10</a:t>
            </a:r>
          </a:p>
        </p:txBody>
      </p:sp>
      <p:sp>
        <p:nvSpPr>
          <p:cNvPr id="451613" name="Text Box 29"/>
          <p:cNvSpPr txBox="1">
            <a:spLocks noChangeArrowheads="1"/>
          </p:cNvSpPr>
          <p:nvPr/>
        </p:nvSpPr>
        <p:spPr bwMode="auto">
          <a:xfrm>
            <a:off x="2643188" y="2709863"/>
            <a:ext cx="4683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18</a:t>
            </a:r>
          </a:p>
        </p:txBody>
      </p:sp>
      <p:sp>
        <p:nvSpPr>
          <p:cNvPr id="451614" name="Text Box 30"/>
          <p:cNvSpPr txBox="1">
            <a:spLocks noChangeArrowheads="1"/>
          </p:cNvSpPr>
          <p:nvPr/>
        </p:nvSpPr>
        <p:spPr bwMode="auto">
          <a:xfrm>
            <a:off x="32004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51615" name="Text Box 31"/>
          <p:cNvSpPr txBox="1">
            <a:spLocks noChangeArrowheads="1"/>
          </p:cNvSpPr>
          <p:nvPr/>
        </p:nvSpPr>
        <p:spPr bwMode="auto">
          <a:xfrm>
            <a:off x="2274888" y="25368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51616" name="Text Box 32"/>
          <p:cNvSpPr txBox="1">
            <a:spLocks noChangeArrowheads="1"/>
          </p:cNvSpPr>
          <p:nvPr/>
        </p:nvSpPr>
        <p:spPr bwMode="auto">
          <a:xfrm>
            <a:off x="2330450" y="1752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51617" name="Text Box 33"/>
          <p:cNvSpPr txBox="1">
            <a:spLocks noChangeArrowheads="1"/>
          </p:cNvSpPr>
          <p:nvPr/>
        </p:nvSpPr>
        <p:spPr bwMode="auto">
          <a:xfrm>
            <a:off x="18288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7</a:t>
            </a:r>
          </a:p>
        </p:txBody>
      </p:sp>
      <p:sp>
        <p:nvSpPr>
          <p:cNvPr id="451618" name="Text Box 34"/>
          <p:cNvSpPr txBox="1">
            <a:spLocks noChangeArrowheads="1"/>
          </p:cNvSpPr>
          <p:nvPr/>
        </p:nvSpPr>
        <p:spPr bwMode="auto">
          <a:xfrm>
            <a:off x="1524000" y="25908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8</a:t>
            </a:r>
          </a:p>
        </p:txBody>
      </p:sp>
      <p:sp>
        <p:nvSpPr>
          <p:cNvPr id="451619" name="Text Box 35"/>
          <p:cNvSpPr txBox="1">
            <a:spLocks noChangeArrowheads="1"/>
          </p:cNvSpPr>
          <p:nvPr/>
        </p:nvSpPr>
        <p:spPr bwMode="auto">
          <a:xfrm>
            <a:off x="1219200" y="30480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9</a:t>
            </a:r>
          </a:p>
        </p:txBody>
      </p:sp>
      <p:sp>
        <p:nvSpPr>
          <p:cNvPr id="451620" name="Text Box 36"/>
          <p:cNvSpPr txBox="1">
            <a:spLocks noChangeArrowheads="1"/>
          </p:cNvSpPr>
          <p:nvPr/>
        </p:nvSpPr>
        <p:spPr bwMode="auto">
          <a:xfrm>
            <a:off x="1055688" y="372427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51621" name="Line 37"/>
          <p:cNvSpPr>
            <a:spLocks noChangeShapeType="1"/>
          </p:cNvSpPr>
          <p:nvPr/>
        </p:nvSpPr>
        <p:spPr bwMode="auto">
          <a:xfrm flipV="1">
            <a:off x="1111250" y="2187575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1622" name="Text Box 38"/>
          <p:cNvSpPr txBox="1">
            <a:spLocks noChangeArrowheads="1"/>
          </p:cNvSpPr>
          <p:nvPr/>
        </p:nvSpPr>
        <p:spPr bwMode="auto">
          <a:xfrm>
            <a:off x="1143000" y="205740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10</a:t>
            </a:r>
          </a:p>
        </p:txBody>
      </p:sp>
      <p:sp>
        <p:nvSpPr>
          <p:cNvPr id="451623" name="Text Box 39"/>
          <p:cNvSpPr txBox="1">
            <a:spLocks noChangeArrowheads="1"/>
          </p:cNvSpPr>
          <p:nvPr/>
        </p:nvSpPr>
        <p:spPr bwMode="auto">
          <a:xfrm>
            <a:off x="4191000" y="990600"/>
            <a:ext cx="2895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dirty="0"/>
              <a:t>Update distances of adjacent, unselected nodes</a:t>
            </a:r>
          </a:p>
        </p:txBody>
      </p:sp>
      <p:graphicFrame>
        <p:nvGraphicFramePr>
          <p:cNvPr id="451624" name="Group 40"/>
          <p:cNvGraphicFramePr>
            <a:graphicFrameLocks noGrp="1"/>
          </p:cNvGraphicFramePr>
          <p:nvPr/>
        </p:nvGraphicFramePr>
        <p:xfrm>
          <a:off x="4343400" y="1981200"/>
          <a:ext cx="2133600" cy="3276918"/>
        </p:xfrm>
        <a:graphic>
          <a:graphicData uri="http://schemas.openxmlformats.org/drawingml/2006/table">
            <a:tbl>
              <a:tblPr/>
              <a:tblGrid>
                <a:gridCol w="533400"/>
                <a:gridCol w="533400"/>
                <a:gridCol w="533400"/>
                <a:gridCol w="533400"/>
              </a:tblGrid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visited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  <a:endParaRPr kumimoji="0" lang="en-US" sz="1600" b="1" i="1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51676" name="Freeform 92"/>
          <p:cNvSpPr>
            <a:spLocks/>
          </p:cNvSpPr>
          <p:nvPr/>
        </p:nvSpPr>
        <p:spPr bwMode="auto">
          <a:xfrm>
            <a:off x="2057400" y="1447800"/>
            <a:ext cx="2057400" cy="2514600"/>
          </a:xfrm>
          <a:custGeom>
            <a:avLst/>
            <a:gdLst/>
            <a:ahLst/>
            <a:cxnLst>
              <a:cxn ang="0">
                <a:pos x="0" y="288"/>
              </a:cxn>
              <a:cxn ang="0">
                <a:pos x="384" y="0"/>
              </a:cxn>
              <a:cxn ang="0">
                <a:pos x="1104" y="288"/>
              </a:cxn>
              <a:cxn ang="0">
                <a:pos x="1248" y="1056"/>
              </a:cxn>
              <a:cxn ang="0">
                <a:pos x="816" y="1584"/>
              </a:cxn>
            </a:cxnLst>
            <a:rect l="0" t="0" r="r" b="b"/>
            <a:pathLst>
              <a:path w="1296" h="1584">
                <a:moveTo>
                  <a:pt x="0" y="288"/>
                </a:moveTo>
                <a:cubicBezTo>
                  <a:pt x="100" y="144"/>
                  <a:pt x="200" y="0"/>
                  <a:pt x="384" y="0"/>
                </a:cubicBezTo>
                <a:cubicBezTo>
                  <a:pt x="568" y="0"/>
                  <a:pt x="960" y="112"/>
                  <a:pt x="1104" y="288"/>
                </a:cubicBezTo>
                <a:cubicBezTo>
                  <a:pt x="1248" y="464"/>
                  <a:pt x="1296" y="840"/>
                  <a:pt x="1248" y="1056"/>
                </a:cubicBezTo>
                <a:cubicBezTo>
                  <a:pt x="1200" y="1272"/>
                  <a:pt x="888" y="1496"/>
                  <a:pt x="816" y="158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1677" name="Text Box 93"/>
          <p:cNvSpPr txBox="1">
            <a:spLocks noChangeArrowheads="1"/>
          </p:cNvSpPr>
          <p:nvPr/>
        </p:nvSpPr>
        <p:spPr bwMode="auto">
          <a:xfrm>
            <a:off x="3200400" y="1295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</a:t>
            </a:r>
          </a:p>
        </p:txBody>
      </p:sp>
      <p:sp>
        <p:nvSpPr>
          <p:cNvPr id="451678" name="Line 94"/>
          <p:cNvSpPr>
            <a:spLocks noChangeShapeType="1"/>
          </p:cNvSpPr>
          <p:nvPr/>
        </p:nvSpPr>
        <p:spPr bwMode="auto">
          <a:xfrm flipH="1">
            <a:off x="3276600" y="3810000"/>
            <a:ext cx="228600" cy="195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4" name="Text Box 2"/>
          <p:cNvSpPr txBox="1">
            <a:spLocks noChangeArrowheads="1"/>
          </p:cNvSpPr>
          <p:nvPr/>
        </p:nvSpPr>
        <p:spPr bwMode="auto">
          <a:xfrm>
            <a:off x="587375" y="2819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33155" name="Line 3"/>
          <p:cNvSpPr>
            <a:spLocks noChangeShapeType="1"/>
          </p:cNvSpPr>
          <p:nvPr/>
        </p:nvSpPr>
        <p:spPr bwMode="auto">
          <a:xfrm flipH="1">
            <a:off x="3233738" y="3124200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3156" name="Text Box 4"/>
          <p:cNvSpPr txBox="1">
            <a:spLocks noChangeArrowheads="1"/>
          </p:cNvSpPr>
          <p:nvPr/>
        </p:nvSpPr>
        <p:spPr bwMode="auto">
          <a:xfrm>
            <a:off x="3000375" y="3449638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25</a:t>
            </a:r>
          </a:p>
        </p:txBody>
      </p:sp>
      <p:sp>
        <p:nvSpPr>
          <p:cNvPr id="433157" name="Line 5"/>
          <p:cNvSpPr>
            <a:spLocks noChangeShapeType="1"/>
          </p:cNvSpPr>
          <p:nvPr/>
        </p:nvSpPr>
        <p:spPr bwMode="auto">
          <a:xfrm>
            <a:off x="1981200" y="21336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3158" name="Line 6"/>
          <p:cNvSpPr>
            <a:spLocks noChangeShapeType="1"/>
          </p:cNvSpPr>
          <p:nvPr/>
        </p:nvSpPr>
        <p:spPr bwMode="auto">
          <a:xfrm flipV="1">
            <a:off x="2286000" y="22860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3159" name="Line 7"/>
          <p:cNvSpPr>
            <a:spLocks noChangeShapeType="1"/>
          </p:cNvSpPr>
          <p:nvPr/>
        </p:nvSpPr>
        <p:spPr bwMode="auto">
          <a:xfrm flipH="1" flipV="1">
            <a:off x="2133600" y="220980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3160" name="Line 8"/>
          <p:cNvSpPr>
            <a:spLocks noChangeShapeType="1"/>
          </p:cNvSpPr>
          <p:nvPr/>
        </p:nvSpPr>
        <p:spPr bwMode="auto">
          <a:xfrm flipV="1">
            <a:off x="914400" y="31242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3161" name="Line 9"/>
          <p:cNvSpPr>
            <a:spLocks noChangeShapeType="1"/>
          </p:cNvSpPr>
          <p:nvPr/>
        </p:nvSpPr>
        <p:spPr bwMode="auto">
          <a:xfrm flipV="1">
            <a:off x="1981200" y="3200400"/>
            <a:ext cx="14478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3162" name="Line 10"/>
          <p:cNvSpPr>
            <a:spLocks noChangeShapeType="1"/>
          </p:cNvSpPr>
          <p:nvPr/>
        </p:nvSpPr>
        <p:spPr bwMode="auto">
          <a:xfrm flipV="1">
            <a:off x="762000" y="27432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3163" name="Line 11"/>
          <p:cNvSpPr>
            <a:spLocks noChangeShapeType="1"/>
          </p:cNvSpPr>
          <p:nvPr/>
        </p:nvSpPr>
        <p:spPr bwMode="auto">
          <a:xfrm>
            <a:off x="990600" y="25908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3164" name="Line 12"/>
          <p:cNvSpPr>
            <a:spLocks noChangeShapeType="1"/>
          </p:cNvSpPr>
          <p:nvPr/>
        </p:nvSpPr>
        <p:spPr bwMode="auto">
          <a:xfrm>
            <a:off x="2178050" y="1981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3165" name="Line 13"/>
          <p:cNvSpPr>
            <a:spLocks noChangeShapeType="1"/>
          </p:cNvSpPr>
          <p:nvPr/>
        </p:nvSpPr>
        <p:spPr bwMode="auto">
          <a:xfrm>
            <a:off x="3048000" y="2286000"/>
            <a:ext cx="381000" cy="609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3166" name="Oval 14"/>
          <p:cNvSpPr>
            <a:spLocks noChangeArrowheads="1"/>
          </p:cNvSpPr>
          <p:nvPr/>
        </p:nvSpPr>
        <p:spPr bwMode="auto">
          <a:xfrm>
            <a:off x="533400" y="2438400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167" name="Oval 15"/>
          <p:cNvSpPr>
            <a:spLocks noChangeArrowheads="1"/>
          </p:cNvSpPr>
          <p:nvPr/>
        </p:nvSpPr>
        <p:spPr bwMode="auto">
          <a:xfrm>
            <a:off x="685800" y="2286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A</a:t>
            </a:r>
          </a:p>
        </p:txBody>
      </p:sp>
      <p:sp>
        <p:nvSpPr>
          <p:cNvPr id="433168" name="Oval 16"/>
          <p:cNvSpPr>
            <a:spLocks noChangeArrowheads="1"/>
          </p:cNvSpPr>
          <p:nvPr/>
        </p:nvSpPr>
        <p:spPr bwMode="auto">
          <a:xfrm>
            <a:off x="533400" y="3200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H</a:t>
            </a:r>
          </a:p>
        </p:txBody>
      </p:sp>
      <p:sp>
        <p:nvSpPr>
          <p:cNvPr id="433169" name="Oval 17"/>
          <p:cNvSpPr>
            <a:spLocks noChangeArrowheads="1"/>
          </p:cNvSpPr>
          <p:nvPr/>
        </p:nvSpPr>
        <p:spPr bwMode="auto">
          <a:xfrm>
            <a:off x="1905000" y="2819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B</a:t>
            </a:r>
          </a:p>
        </p:txBody>
      </p:sp>
      <p:sp>
        <p:nvSpPr>
          <p:cNvPr id="433170" name="Oval 18"/>
          <p:cNvSpPr>
            <a:spLocks noChangeArrowheads="1"/>
          </p:cNvSpPr>
          <p:nvPr/>
        </p:nvSpPr>
        <p:spPr bwMode="auto">
          <a:xfrm>
            <a:off x="1752600" y="18288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F</a:t>
            </a:r>
          </a:p>
        </p:txBody>
      </p:sp>
      <p:sp>
        <p:nvSpPr>
          <p:cNvPr id="433171" name="Oval 19"/>
          <p:cNvSpPr>
            <a:spLocks noChangeArrowheads="1"/>
          </p:cNvSpPr>
          <p:nvPr/>
        </p:nvSpPr>
        <p:spPr bwMode="auto">
          <a:xfrm>
            <a:off x="2819400" y="3810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E</a:t>
            </a:r>
          </a:p>
        </p:txBody>
      </p:sp>
      <p:sp>
        <p:nvSpPr>
          <p:cNvPr id="433172" name="Oval 20"/>
          <p:cNvSpPr>
            <a:spLocks noChangeArrowheads="1"/>
          </p:cNvSpPr>
          <p:nvPr/>
        </p:nvSpPr>
        <p:spPr bwMode="auto">
          <a:xfrm>
            <a:off x="3276600" y="2895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D</a:t>
            </a:r>
          </a:p>
        </p:txBody>
      </p:sp>
      <p:sp>
        <p:nvSpPr>
          <p:cNvPr id="433173" name="Oval 21"/>
          <p:cNvSpPr>
            <a:spLocks noChangeArrowheads="1"/>
          </p:cNvSpPr>
          <p:nvPr/>
        </p:nvSpPr>
        <p:spPr bwMode="auto">
          <a:xfrm>
            <a:off x="2743200" y="1905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C</a:t>
            </a:r>
          </a:p>
        </p:txBody>
      </p:sp>
      <p:sp>
        <p:nvSpPr>
          <p:cNvPr id="433174" name="Oval 22"/>
          <p:cNvSpPr>
            <a:spLocks noChangeArrowheads="1"/>
          </p:cNvSpPr>
          <p:nvPr/>
        </p:nvSpPr>
        <p:spPr bwMode="auto">
          <a:xfrm>
            <a:off x="15240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G</a:t>
            </a:r>
          </a:p>
        </p:txBody>
      </p:sp>
      <p:sp>
        <p:nvSpPr>
          <p:cNvPr id="433175" name="Line 23"/>
          <p:cNvSpPr>
            <a:spLocks noChangeShapeType="1"/>
          </p:cNvSpPr>
          <p:nvPr/>
        </p:nvSpPr>
        <p:spPr bwMode="auto">
          <a:xfrm>
            <a:off x="2286000" y="32004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3176" name="Line 24"/>
          <p:cNvSpPr>
            <a:spLocks noChangeShapeType="1"/>
          </p:cNvSpPr>
          <p:nvPr/>
        </p:nvSpPr>
        <p:spPr bwMode="auto">
          <a:xfrm flipH="1">
            <a:off x="1981200" y="4114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3177" name="Line 25"/>
          <p:cNvSpPr>
            <a:spLocks noChangeShapeType="1"/>
          </p:cNvSpPr>
          <p:nvPr/>
        </p:nvSpPr>
        <p:spPr bwMode="auto">
          <a:xfrm flipH="1" flipV="1">
            <a:off x="914400" y="35814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3178" name="Text Box 26"/>
          <p:cNvSpPr txBox="1">
            <a:spLocks noChangeArrowheads="1"/>
          </p:cNvSpPr>
          <p:nvPr/>
        </p:nvSpPr>
        <p:spPr bwMode="auto">
          <a:xfrm>
            <a:off x="2286000" y="4038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7</a:t>
            </a:r>
          </a:p>
        </p:txBody>
      </p:sp>
      <p:sp>
        <p:nvSpPr>
          <p:cNvPr id="433179" name="Text Box 27"/>
          <p:cNvSpPr txBox="1">
            <a:spLocks noChangeArrowheads="1"/>
          </p:cNvSpPr>
          <p:nvPr/>
        </p:nvSpPr>
        <p:spPr bwMode="auto">
          <a:xfrm>
            <a:off x="2111375" y="3516313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</a:t>
            </a:r>
          </a:p>
        </p:txBody>
      </p:sp>
      <p:sp>
        <p:nvSpPr>
          <p:cNvPr id="433180" name="Text Box 28"/>
          <p:cNvSpPr txBox="1">
            <a:spLocks noChangeArrowheads="1"/>
          </p:cNvSpPr>
          <p:nvPr/>
        </p:nvSpPr>
        <p:spPr bwMode="auto">
          <a:xfrm>
            <a:off x="2371725" y="3178175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10</a:t>
            </a:r>
          </a:p>
        </p:txBody>
      </p:sp>
      <p:sp>
        <p:nvSpPr>
          <p:cNvPr id="433181" name="Text Box 29"/>
          <p:cNvSpPr txBox="1">
            <a:spLocks noChangeArrowheads="1"/>
          </p:cNvSpPr>
          <p:nvPr/>
        </p:nvSpPr>
        <p:spPr bwMode="auto">
          <a:xfrm>
            <a:off x="2643188" y="2709863"/>
            <a:ext cx="4683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18</a:t>
            </a:r>
          </a:p>
        </p:txBody>
      </p:sp>
      <p:sp>
        <p:nvSpPr>
          <p:cNvPr id="433182" name="Text Box 30"/>
          <p:cNvSpPr txBox="1">
            <a:spLocks noChangeArrowheads="1"/>
          </p:cNvSpPr>
          <p:nvPr/>
        </p:nvSpPr>
        <p:spPr bwMode="auto">
          <a:xfrm>
            <a:off x="32004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33183" name="Text Box 31"/>
          <p:cNvSpPr txBox="1">
            <a:spLocks noChangeArrowheads="1"/>
          </p:cNvSpPr>
          <p:nvPr/>
        </p:nvSpPr>
        <p:spPr bwMode="auto">
          <a:xfrm>
            <a:off x="2274888" y="25368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33184" name="Text Box 32"/>
          <p:cNvSpPr txBox="1">
            <a:spLocks noChangeArrowheads="1"/>
          </p:cNvSpPr>
          <p:nvPr/>
        </p:nvSpPr>
        <p:spPr bwMode="auto">
          <a:xfrm>
            <a:off x="2330450" y="1752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33185" name="Text Box 33"/>
          <p:cNvSpPr txBox="1">
            <a:spLocks noChangeArrowheads="1"/>
          </p:cNvSpPr>
          <p:nvPr/>
        </p:nvSpPr>
        <p:spPr bwMode="auto">
          <a:xfrm>
            <a:off x="18288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7</a:t>
            </a:r>
          </a:p>
        </p:txBody>
      </p:sp>
      <p:sp>
        <p:nvSpPr>
          <p:cNvPr id="433186" name="Text Box 34"/>
          <p:cNvSpPr txBox="1">
            <a:spLocks noChangeArrowheads="1"/>
          </p:cNvSpPr>
          <p:nvPr/>
        </p:nvSpPr>
        <p:spPr bwMode="auto">
          <a:xfrm>
            <a:off x="1524000" y="25908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8</a:t>
            </a:r>
          </a:p>
        </p:txBody>
      </p:sp>
      <p:sp>
        <p:nvSpPr>
          <p:cNvPr id="433187" name="Text Box 35"/>
          <p:cNvSpPr txBox="1">
            <a:spLocks noChangeArrowheads="1"/>
          </p:cNvSpPr>
          <p:nvPr/>
        </p:nvSpPr>
        <p:spPr bwMode="auto">
          <a:xfrm>
            <a:off x="1219200" y="30480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9</a:t>
            </a:r>
          </a:p>
        </p:txBody>
      </p:sp>
      <p:sp>
        <p:nvSpPr>
          <p:cNvPr id="433188" name="Text Box 36"/>
          <p:cNvSpPr txBox="1">
            <a:spLocks noChangeArrowheads="1"/>
          </p:cNvSpPr>
          <p:nvPr/>
        </p:nvSpPr>
        <p:spPr bwMode="auto">
          <a:xfrm>
            <a:off x="1055688" y="372427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33189" name="Line 37"/>
          <p:cNvSpPr>
            <a:spLocks noChangeShapeType="1"/>
          </p:cNvSpPr>
          <p:nvPr/>
        </p:nvSpPr>
        <p:spPr bwMode="auto">
          <a:xfrm flipV="1">
            <a:off x="1111250" y="2187575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3190" name="Text Box 38"/>
          <p:cNvSpPr txBox="1">
            <a:spLocks noChangeArrowheads="1"/>
          </p:cNvSpPr>
          <p:nvPr/>
        </p:nvSpPr>
        <p:spPr bwMode="auto">
          <a:xfrm>
            <a:off x="1143000" y="205740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10</a:t>
            </a:r>
          </a:p>
        </p:txBody>
      </p:sp>
      <p:sp>
        <p:nvSpPr>
          <p:cNvPr id="433191" name="Text Box 39"/>
          <p:cNvSpPr txBox="1">
            <a:spLocks noChangeArrowheads="1"/>
          </p:cNvSpPr>
          <p:nvPr/>
        </p:nvSpPr>
        <p:spPr bwMode="auto">
          <a:xfrm>
            <a:off x="4114800" y="1066800"/>
            <a:ext cx="2895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dirty="0"/>
              <a:t>Select node with minimum distance</a:t>
            </a:r>
          </a:p>
        </p:txBody>
      </p:sp>
      <p:graphicFrame>
        <p:nvGraphicFramePr>
          <p:cNvPr id="433192" name="Group 40"/>
          <p:cNvGraphicFramePr>
            <a:graphicFrameLocks noGrp="1"/>
          </p:cNvGraphicFramePr>
          <p:nvPr/>
        </p:nvGraphicFramePr>
        <p:xfrm>
          <a:off x="4343400" y="1981200"/>
          <a:ext cx="2133600" cy="3276918"/>
        </p:xfrm>
        <a:graphic>
          <a:graphicData uri="http://schemas.openxmlformats.org/drawingml/2006/table">
            <a:tbl>
              <a:tblPr/>
              <a:tblGrid>
                <a:gridCol w="533400"/>
                <a:gridCol w="533400"/>
                <a:gridCol w="533400"/>
                <a:gridCol w="533400"/>
              </a:tblGrid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visited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  <a:endParaRPr kumimoji="0" lang="en-US" sz="1600" b="1" i="1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33244" name="Freeform 92"/>
          <p:cNvSpPr>
            <a:spLocks/>
          </p:cNvSpPr>
          <p:nvPr/>
        </p:nvSpPr>
        <p:spPr bwMode="auto">
          <a:xfrm>
            <a:off x="2057400" y="1447800"/>
            <a:ext cx="2057400" cy="2514600"/>
          </a:xfrm>
          <a:custGeom>
            <a:avLst/>
            <a:gdLst/>
            <a:ahLst/>
            <a:cxnLst>
              <a:cxn ang="0">
                <a:pos x="0" y="288"/>
              </a:cxn>
              <a:cxn ang="0">
                <a:pos x="384" y="0"/>
              </a:cxn>
              <a:cxn ang="0">
                <a:pos x="1104" y="288"/>
              </a:cxn>
              <a:cxn ang="0">
                <a:pos x="1248" y="1056"/>
              </a:cxn>
              <a:cxn ang="0">
                <a:pos x="816" y="1584"/>
              </a:cxn>
            </a:cxnLst>
            <a:rect l="0" t="0" r="r" b="b"/>
            <a:pathLst>
              <a:path w="1296" h="1584">
                <a:moveTo>
                  <a:pt x="0" y="288"/>
                </a:moveTo>
                <a:cubicBezTo>
                  <a:pt x="100" y="144"/>
                  <a:pt x="200" y="0"/>
                  <a:pt x="384" y="0"/>
                </a:cubicBezTo>
                <a:cubicBezTo>
                  <a:pt x="568" y="0"/>
                  <a:pt x="960" y="112"/>
                  <a:pt x="1104" y="288"/>
                </a:cubicBezTo>
                <a:cubicBezTo>
                  <a:pt x="1248" y="464"/>
                  <a:pt x="1296" y="840"/>
                  <a:pt x="1248" y="1056"/>
                </a:cubicBezTo>
                <a:cubicBezTo>
                  <a:pt x="1200" y="1272"/>
                  <a:pt x="888" y="1496"/>
                  <a:pt x="816" y="158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3245" name="Text Box 93"/>
          <p:cNvSpPr txBox="1">
            <a:spLocks noChangeArrowheads="1"/>
          </p:cNvSpPr>
          <p:nvPr/>
        </p:nvSpPr>
        <p:spPr bwMode="auto">
          <a:xfrm>
            <a:off x="3200400" y="1295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</a:t>
            </a:r>
          </a:p>
        </p:txBody>
      </p:sp>
      <p:sp>
        <p:nvSpPr>
          <p:cNvPr id="433246" name="Line 94"/>
          <p:cNvSpPr>
            <a:spLocks noChangeShapeType="1"/>
          </p:cNvSpPr>
          <p:nvPr/>
        </p:nvSpPr>
        <p:spPr bwMode="auto">
          <a:xfrm flipH="1">
            <a:off x="3276600" y="3810000"/>
            <a:ext cx="228600" cy="195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203" name="Text Box 3"/>
          <p:cNvSpPr txBox="1">
            <a:spLocks noChangeArrowheads="1"/>
          </p:cNvSpPr>
          <p:nvPr/>
        </p:nvSpPr>
        <p:spPr bwMode="auto">
          <a:xfrm>
            <a:off x="587375" y="2819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35204" name="Line 4"/>
          <p:cNvSpPr>
            <a:spLocks noChangeShapeType="1"/>
          </p:cNvSpPr>
          <p:nvPr/>
        </p:nvSpPr>
        <p:spPr bwMode="auto">
          <a:xfrm flipH="1">
            <a:off x="3233738" y="3124200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5205" name="Text Box 5"/>
          <p:cNvSpPr txBox="1">
            <a:spLocks noChangeArrowheads="1"/>
          </p:cNvSpPr>
          <p:nvPr/>
        </p:nvSpPr>
        <p:spPr bwMode="auto">
          <a:xfrm>
            <a:off x="3000375" y="3449638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25</a:t>
            </a:r>
          </a:p>
        </p:txBody>
      </p:sp>
      <p:sp>
        <p:nvSpPr>
          <p:cNvPr id="435206" name="Line 6"/>
          <p:cNvSpPr>
            <a:spLocks noChangeShapeType="1"/>
          </p:cNvSpPr>
          <p:nvPr/>
        </p:nvSpPr>
        <p:spPr bwMode="auto">
          <a:xfrm>
            <a:off x="1981200" y="21336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5207" name="Line 7"/>
          <p:cNvSpPr>
            <a:spLocks noChangeShapeType="1"/>
          </p:cNvSpPr>
          <p:nvPr/>
        </p:nvSpPr>
        <p:spPr bwMode="auto">
          <a:xfrm flipV="1">
            <a:off x="2286000" y="22860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5208" name="Line 8"/>
          <p:cNvSpPr>
            <a:spLocks noChangeShapeType="1"/>
          </p:cNvSpPr>
          <p:nvPr/>
        </p:nvSpPr>
        <p:spPr bwMode="auto">
          <a:xfrm flipH="1" flipV="1">
            <a:off x="2133600" y="220980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5209" name="Line 9"/>
          <p:cNvSpPr>
            <a:spLocks noChangeShapeType="1"/>
          </p:cNvSpPr>
          <p:nvPr/>
        </p:nvSpPr>
        <p:spPr bwMode="auto">
          <a:xfrm flipV="1">
            <a:off x="914400" y="31242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5210" name="Line 10"/>
          <p:cNvSpPr>
            <a:spLocks noChangeShapeType="1"/>
          </p:cNvSpPr>
          <p:nvPr/>
        </p:nvSpPr>
        <p:spPr bwMode="auto">
          <a:xfrm flipV="1">
            <a:off x="1981200" y="3200400"/>
            <a:ext cx="14478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5211" name="Line 11"/>
          <p:cNvSpPr>
            <a:spLocks noChangeShapeType="1"/>
          </p:cNvSpPr>
          <p:nvPr/>
        </p:nvSpPr>
        <p:spPr bwMode="auto">
          <a:xfrm flipV="1">
            <a:off x="762000" y="27432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5212" name="Line 12"/>
          <p:cNvSpPr>
            <a:spLocks noChangeShapeType="1"/>
          </p:cNvSpPr>
          <p:nvPr/>
        </p:nvSpPr>
        <p:spPr bwMode="auto">
          <a:xfrm>
            <a:off x="990600" y="25908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5213" name="Line 13"/>
          <p:cNvSpPr>
            <a:spLocks noChangeShapeType="1"/>
          </p:cNvSpPr>
          <p:nvPr/>
        </p:nvSpPr>
        <p:spPr bwMode="auto">
          <a:xfrm>
            <a:off x="2178050" y="2014538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5214" name="Line 14"/>
          <p:cNvSpPr>
            <a:spLocks noChangeShapeType="1"/>
          </p:cNvSpPr>
          <p:nvPr/>
        </p:nvSpPr>
        <p:spPr bwMode="auto">
          <a:xfrm>
            <a:off x="3048000" y="2286000"/>
            <a:ext cx="381000" cy="609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5215" name="Oval 15"/>
          <p:cNvSpPr>
            <a:spLocks noChangeArrowheads="1"/>
          </p:cNvSpPr>
          <p:nvPr/>
        </p:nvSpPr>
        <p:spPr bwMode="auto">
          <a:xfrm>
            <a:off x="533400" y="2438400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216" name="Oval 16"/>
          <p:cNvSpPr>
            <a:spLocks noChangeArrowheads="1"/>
          </p:cNvSpPr>
          <p:nvPr/>
        </p:nvSpPr>
        <p:spPr bwMode="auto">
          <a:xfrm>
            <a:off x="685800" y="2286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A</a:t>
            </a:r>
          </a:p>
        </p:txBody>
      </p:sp>
      <p:sp>
        <p:nvSpPr>
          <p:cNvPr id="435217" name="Oval 17"/>
          <p:cNvSpPr>
            <a:spLocks noChangeArrowheads="1"/>
          </p:cNvSpPr>
          <p:nvPr/>
        </p:nvSpPr>
        <p:spPr bwMode="auto">
          <a:xfrm>
            <a:off x="533400" y="3200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H</a:t>
            </a:r>
          </a:p>
        </p:txBody>
      </p:sp>
      <p:sp>
        <p:nvSpPr>
          <p:cNvPr id="435218" name="Oval 18"/>
          <p:cNvSpPr>
            <a:spLocks noChangeArrowheads="1"/>
          </p:cNvSpPr>
          <p:nvPr/>
        </p:nvSpPr>
        <p:spPr bwMode="auto">
          <a:xfrm>
            <a:off x="1905000" y="2819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B</a:t>
            </a:r>
          </a:p>
        </p:txBody>
      </p:sp>
      <p:sp>
        <p:nvSpPr>
          <p:cNvPr id="435219" name="Oval 19"/>
          <p:cNvSpPr>
            <a:spLocks noChangeArrowheads="1"/>
          </p:cNvSpPr>
          <p:nvPr/>
        </p:nvSpPr>
        <p:spPr bwMode="auto">
          <a:xfrm>
            <a:off x="1752600" y="18288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F</a:t>
            </a:r>
          </a:p>
        </p:txBody>
      </p:sp>
      <p:sp>
        <p:nvSpPr>
          <p:cNvPr id="435220" name="Oval 20"/>
          <p:cNvSpPr>
            <a:spLocks noChangeArrowheads="1"/>
          </p:cNvSpPr>
          <p:nvPr/>
        </p:nvSpPr>
        <p:spPr bwMode="auto">
          <a:xfrm>
            <a:off x="2819400" y="3810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E</a:t>
            </a:r>
          </a:p>
        </p:txBody>
      </p:sp>
      <p:sp>
        <p:nvSpPr>
          <p:cNvPr id="435221" name="Oval 21"/>
          <p:cNvSpPr>
            <a:spLocks noChangeArrowheads="1"/>
          </p:cNvSpPr>
          <p:nvPr/>
        </p:nvSpPr>
        <p:spPr bwMode="auto">
          <a:xfrm>
            <a:off x="3276600" y="2895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D</a:t>
            </a:r>
          </a:p>
        </p:txBody>
      </p:sp>
      <p:sp>
        <p:nvSpPr>
          <p:cNvPr id="435222" name="Oval 22"/>
          <p:cNvSpPr>
            <a:spLocks noChangeArrowheads="1"/>
          </p:cNvSpPr>
          <p:nvPr/>
        </p:nvSpPr>
        <p:spPr bwMode="auto">
          <a:xfrm>
            <a:off x="2743200" y="1905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C</a:t>
            </a:r>
          </a:p>
        </p:txBody>
      </p:sp>
      <p:sp>
        <p:nvSpPr>
          <p:cNvPr id="435223" name="Oval 23"/>
          <p:cNvSpPr>
            <a:spLocks noChangeArrowheads="1"/>
          </p:cNvSpPr>
          <p:nvPr/>
        </p:nvSpPr>
        <p:spPr bwMode="auto">
          <a:xfrm>
            <a:off x="15240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G</a:t>
            </a:r>
          </a:p>
        </p:txBody>
      </p:sp>
      <p:sp>
        <p:nvSpPr>
          <p:cNvPr id="435224" name="Line 24"/>
          <p:cNvSpPr>
            <a:spLocks noChangeShapeType="1"/>
          </p:cNvSpPr>
          <p:nvPr/>
        </p:nvSpPr>
        <p:spPr bwMode="auto">
          <a:xfrm>
            <a:off x="2286000" y="32004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5225" name="Line 25"/>
          <p:cNvSpPr>
            <a:spLocks noChangeShapeType="1"/>
          </p:cNvSpPr>
          <p:nvPr/>
        </p:nvSpPr>
        <p:spPr bwMode="auto">
          <a:xfrm flipH="1">
            <a:off x="1981200" y="4114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5226" name="Line 26"/>
          <p:cNvSpPr>
            <a:spLocks noChangeShapeType="1"/>
          </p:cNvSpPr>
          <p:nvPr/>
        </p:nvSpPr>
        <p:spPr bwMode="auto">
          <a:xfrm flipH="1" flipV="1">
            <a:off x="914400" y="35814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5227" name="Text Box 27"/>
          <p:cNvSpPr txBox="1">
            <a:spLocks noChangeArrowheads="1"/>
          </p:cNvSpPr>
          <p:nvPr/>
        </p:nvSpPr>
        <p:spPr bwMode="auto">
          <a:xfrm>
            <a:off x="2286000" y="4038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7</a:t>
            </a:r>
          </a:p>
        </p:txBody>
      </p:sp>
      <p:sp>
        <p:nvSpPr>
          <p:cNvPr id="435228" name="Text Box 28"/>
          <p:cNvSpPr txBox="1">
            <a:spLocks noChangeArrowheads="1"/>
          </p:cNvSpPr>
          <p:nvPr/>
        </p:nvSpPr>
        <p:spPr bwMode="auto">
          <a:xfrm>
            <a:off x="2111375" y="3516313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</a:t>
            </a:r>
          </a:p>
        </p:txBody>
      </p:sp>
      <p:sp>
        <p:nvSpPr>
          <p:cNvPr id="435229" name="Text Box 29"/>
          <p:cNvSpPr txBox="1">
            <a:spLocks noChangeArrowheads="1"/>
          </p:cNvSpPr>
          <p:nvPr/>
        </p:nvSpPr>
        <p:spPr bwMode="auto">
          <a:xfrm>
            <a:off x="2371725" y="3178175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10</a:t>
            </a:r>
          </a:p>
        </p:txBody>
      </p:sp>
      <p:sp>
        <p:nvSpPr>
          <p:cNvPr id="435230" name="Text Box 30"/>
          <p:cNvSpPr txBox="1">
            <a:spLocks noChangeArrowheads="1"/>
          </p:cNvSpPr>
          <p:nvPr/>
        </p:nvSpPr>
        <p:spPr bwMode="auto">
          <a:xfrm>
            <a:off x="2643188" y="2709863"/>
            <a:ext cx="4683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18</a:t>
            </a:r>
          </a:p>
        </p:txBody>
      </p:sp>
      <p:sp>
        <p:nvSpPr>
          <p:cNvPr id="435231" name="Text Box 31"/>
          <p:cNvSpPr txBox="1">
            <a:spLocks noChangeArrowheads="1"/>
          </p:cNvSpPr>
          <p:nvPr/>
        </p:nvSpPr>
        <p:spPr bwMode="auto">
          <a:xfrm>
            <a:off x="32004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35232" name="Text Box 32"/>
          <p:cNvSpPr txBox="1">
            <a:spLocks noChangeArrowheads="1"/>
          </p:cNvSpPr>
          <p:nvPr/>
        </p:nvSpPr>
        <p:spPr bwMode="auto">
          <a:xfrm>
            <a:off x="2274888" y="25368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35233" name="Text Box 33"/>
          <p:cNvSpPr txBox="1">
            <a:spLocks noChangeArrowheads="1"/>
          </p:cNvSpPr>
          <p:nvPr/>
        </p:nvSpPr>
        <p:spPr bwMode="auto">
          <a:xfrm>
            <a:off x="2330450" y="1752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35234" name="Text Box 34"/>
          <p:cNvSpPr txBox="1">
            <a:spLocks noChangeArrowheads="1"/>
          </p:cNvSpPr>
          <p:nvPr/>
        </p:nvSpPr>
        <p:spPr bwMode="auto">
          <a:xfrm>
            <a:off x="18288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7</a:t>
            </a:r>
          </a:p>
        </p:txBody>
      </p:sp>
      <p:sp>
        <p:nvSpPr>
          <p:cNvPr id="435235" name="Text Box 35"/>
          <p:cNvSpPr txBox="1">
            <a:spLocks noChangeArrowheads="1"/>
          </p:cNvSpPr>
          <p:nvPr/>
        </p:nvSpPr>
        <p:spPr bwMode="auto">
          <a:xfrm>
            <a:off x="1524000" y="25908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8</a:t>
            </a:r>
          </a:p>
        </p:txBody>
      </p:sp>
      <p:sp>
        <p:nvSpPr>
          <p:cNvPr id="435236" name="Text Box 36"/>
          <p:cNvSpPr txBox="1">
            <a:spLocks noChangeArrowheads="1"/>
          </p:cNvSpPr>
          <p:nvPr/>
        </p:nvSpPr>
        <p:spPr bwMode="auto">
          <a:xfrm>
            <a:off x="1219200" y="30480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9</a:t>
            </a:r>
          </a:p>
        </p:txBody>
      </p:sp>
      <p:sp>
        <p:nvSpPr>
          <p:cNvPr id="435237" name="Text Box 37"/>
          <p:cNvSpPr txBox="1">
            <a:spLocks noChangeArrowheads="1"/>
          </p:cNvSpPr>
          <p:nvPr/>
        </p:nvSpPr>
        <p:spPr bwMode="auto">
          <a:xfrm>
            <a:off x="1055688" y="372427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35238" name="Line 38"/>
          <p:cNvSpPr>
            <a:spLocks noChangeShapeType="1"/>
          </p:cNvSpPr>
          <p:nvPr/>
        </p:nvSpPr>
        <p:spPr bwMode="auto">
          <a:xfrm flipV="1">
            <a:off x="1111250" y="2187575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5239" name="Text Box 39"/>
          <p:cNvSpPr txBox="1">
            <a:spLocks noChangeArrowheads="1"/>
          </p:cNvSpPr>
          <p:nvPr/>
        </p:nvSpPr>
        <p:spPr bwMode="auto">
          <a:xfrm>
            <a:off x="1143000" y="205740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10</a:t>
            </a:r>
          </a:p>
        </p:txBody>
      </p:sp>
      <p:sp>
        <p:nvSpPr>
          <p:cNvPr id="435240" name="Text Box 40"/>
          <p:cNvSpPr txBox="1">
            <a:spLocks noChangeArrowheads="1"/>
          </p:cNvSpPr>
          <p:nvPr/>
        </p:nvSpPr>
        <p:spPr bwMode="auto">
          <a:xfrm>
            <a:off x="4191000" y="990600"/>
            <a:ext cx="2895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dirty="0"/>
              <a:t>Update distances of adjacent, unselected nodes</a:t>
            </a:r>
          </a:p>
        </p:txBody>
      </p:sp>
      <p:graphicFrame>
        <p:nvGraphicFramePr>
          <p:cNvPr id="435241" name="Group 41"/>
          <p:cNvGraphicFramePr>
            <a:graphicFrameLocks noGrp="1"/>
          </p:cNvGraphicFramePr>
          <p:nvPr/>
        </p:nvGraphicFramePr>
        <p:xfrm>
          <a:off x="4343400" y="1981200"/>
          <a:ext cx="2133600" cy="3276918"/>
        </p:xfrm>
        <a:graphic>
          <a:graphicData uri="http://schemas.openxmlformats.org/drawingml/2006/table">
            <a:tbl>
              <a:tblPr/>
              <a:tblGrid>
                <a:gridCol w="533400"/>
                <a:gridCol w="533400"/>
                <a:gridCol w="533400"/>
                <a:gridCol w="533400"/>
              </a:tblGrid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visited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  <a:endParaRPr kumimoji="0" lang="en-US" sz="1600" b="1" i="1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35293" name="Freeform 93"/>
          <p:cNvSpPr>
            <a:spLocks/>
          </p:cNvSpPr>
          <p:nvPr/>
        </p:nvSpPr>
        <p:spPr bwMode="auto">
          <a:xfrm>
            <a:off x="2057400" y="1447800"/>
            <a:ext cx="2057400" cy="2514600"/>
          </a:xfrm>
          <a:custGeom>
            <a:avLst/>
            <a:gdLst/>
            <a:ahLst/>
            <a:cxnLst>
              <a:cxn ang="0">
                <a:pos x="0" y="288"/>
              </a:cxn>
              <a:cxn ang="0">
                <a:pos x="384" y="0"/>
              </a:cxn>
              <a:cxn ang="0">
                <a:pos x="1104" y="288"/>
              </a:cxn>
              <a:cxn ang="0">
                <a:pos x="1248" y="1056"/>
              </a:cxn>
              <a:cxn ang="0">
                <a:pos x="816" y="1584"/>
              </a:cxn>
            </a:cxnLst>
            <a:rect l="0" t="0" r="r" b="b"/>
            <a:pathLst>
              <a:path w="1296" h="1584">
                <a:moveTo>
                  <a:pt x="0" y="288"/>
                </a:moveTo>
                <a:cubicBezTo>
                  <a:pt x="100" y="144"/>
                  <a:pt x="200" y="0"/>
                  <a:pt x="384" y="0"/>
                </a:cubicBezTo>
                <a:cubicBezTo>
                  <a:pt x="568" y="0"/>
                  <a:pt x="960" y="112"/>
                  <a:pt x="1104" y="288"/>
                </a:cubicBezTo>
                <a:cubicBezTo>
                  <a:pt x="1248" y="464"/>
                  <a:pt x="1296" y="840"/>
                  <a:pt x="1248" y="1056"/>
                </a:cubicBezTo>
                <a:cubicBezTo>
                  <a:pt x="1200" y="1272"/>
                  <a:pt x="888" y="1496"/>
                  <a:pt x="816" y="158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5294" name="Text Box 94"/>
          <p:cNvSpPr txBox="1">
            <a:spLocks noChangeArrowheads="1"/>
          </p:cNvSpPr>
          <p:nvPr/>
        </p:nvSpPr>
        <p:spPr bwMode="auto">
          <a:xfrm>
            <a:off x="3200400" y="1295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</a:t>
            </a:r>
          </a:p>
        </p:txBody>
      </p:sp>
      <p:sp>
        <p:nvSpPr>
          <p:cNvPr id="435295" name="Line 95"/>
          <p:cNvSpPr>
            <a:spLocks noChangeShapeType="1"/>
          </p:cNvSpPr>
          <p:nvPr/>
        </p:nvSpPr>
        <p:spPr bwMode="auto">
          <a:xfrm flipH="1">
            <a:off x="3276600" y="3810000"/>
            <a:ext cx="228600" cy="195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658" name="Text Box 2"/>
          <p:cNvSpPr txBox="1">
            <a:spLocks noChangeArrowheads="1"/>
          </p:cNvSpPr>
          <p:nvPr/>
        </p:nvSpPr>
        <p:spPr bwMode="auto">
          <a:xfrm>
            <a:off x="587375" y="2819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54659" name="Line 3"/>
          <p:cNvSpPr>
            <a:spLocks noChangeShapeType="1"/>
          </p:cNvSpPr>
          <p:nvPr/>
        </p:nvSpPr>
        <p:spPr bwMode="auto">
          <a:xfrm flipH="1">
            <a:off x="3233738" y="3124200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4660" name="Text Box 4"/>
          <p:cNvSpPr txBox="1">
            <a:spLocks noChangeArrowheads="1"/>
          </p:cNvSpPr>
          <p:nvPr/>
        </p:nvSpPr>
        <p:spPr bwMode="auto">
          <a:xfrm>
            <a:off x="3000375" y="3449638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25</a:t>
            </a:r>
          </a:p>
        </p:txBody>
      </p:sp>
      <p:sp>
        <p:nvSpPr>
          <p:cNvPr id="454661" name="Line 5"/>
          <p:cNvSpPr>
            <a:spLocks noChangeShapeType="1"/>
          </p:cNvSpPr>
          <p:nvPr/>
        </p:nvSpPr>
        <p:spPr bwMode="auto">
          <a:xfrm>
            <a:off x="1981200" y="21336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4662" name="Line 6"/>
          <p:cNvSpPr>
            <a:spLocks noChangeShapeType="1"/>
          </p:cNvSpPr>
          <p:nvPr/>
        </p:nvSpPr>
        <p:spPr bwMode="auto">
          <a:xfrm flipV="1">
            <a:off x="2286000" y="22860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4663" name="Line 7"/>
          <p:cNvSpPr>
            <a:spLocks noChangeShapeType="1"/>
          </p:cNvSpPr>
          <p:nvPr/>
        </p:nvSpPr>
        <p:spPr bwMode="auto">
          <a:xfrm flipH="1" flipV="1">
            <a:off x="2133600" y="220980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4664" name="Line 8"/>
          <p:cNvSpPr>
            <a:spLocks noChangeShapeType="1"/>
          </p:cNvSpPr>
          <p:nvPr/>
        </p:nvSpPr>
        <p:spPr bwMode="auto">
          <a:xfrm flipV="1">
            <a:off x="914400" y="31242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4665" name="Line 9"/>
          <p:cNvSpPr>
            <a:spLocks noChangeShapeType="1"/>
          </p:cNvSpPr>
          <p:nvPr/>
        </p:nvSpPr>
        <p:spPr bwMode="auto">
          <a:xfrm flipV="1">
            <a:off x="1981200" y="3200400"/>
            <a:ext cx="14478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4666" name="Line 10"/>
          <p:cNvSpPr>
            <a:spLocks noChangeShapeType="1"/>
          </p:cNvSpPr>
          <p:nvPr/>
        </p:nvSpPr>
        <p:spPr bwMode="auto">
          <a:xfrm flipV="1">
            <a:off x="762000" y="27432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4667" name="Line 11"/>
          <p:cNvSpPr>
            <a:spLocks noChangeShapeType="1"/>
          </p:cNvSpPr>
          <p:nvPr/>
        </p:nvSpPr>
        <p:spPr bwMode="auto">
          <a:xfrm>
            <a:off x="990600" y="25908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4668" name="Line 12"/>
          <p:cNvSpPr>
            <a:spLocks noChangeShapeType="1"/>
          </p:cNvSpPr>
          <p:nvPr/>
        </p:nvSpPr>
        <p:spPr bwMode="auto">
          <a:xfrm>
            <a:off x="2178050" y="2014538"/>
            <a:ext cx="71755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4669" name="Line 13"/>
          <p:cNvSpPr>
            <a:spLocks noChangeShapeType="1"/>
          </p:cNvSpPr>
          <p:nvPr/>
        </p:nvSpPr>
        <p:spPr bwMode="auto">
          <a:xfrm>
            <a:off x="3048000" y="2286000"/>
            <a:ext cx="381000" cy="609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4670" name="Oval 14"/>
          <p:cNvSpPr>
            <a:spLocks noChangeArrowheads="1"/>
          </p:cNvSpPr>
          <p:nvPr/>
        </p:nvSpPr>
        <p:spPr bwMode="auto">
          <a:xfrm>
            <a:off x="533400" y="2438400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4671" name="Oval 15"/>
          <p:cNvSpPr>
            <a:spLocks noChangeArrowheads="1"/>
          </p:cNvSpPr>
          <p:nvPr/>
        </p:nvSpPr>
        <p:spPr bwMode="auto">
          <a:xfrm>
            <a:off x="685800" y="2286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A</a:t>
            </a:r>
          </a:p>
        </p:txBody>
      </p:sp>
      <p:sp>
        <p:nvSpPr>
          <p:cNvPr id="454672" name="Oval 16"/>
          <p:cNvSpPr>
            <a:spLocks noChangeArrowheads="1"/>
          </p:cNvSpPr>
          <p:nvPr/>
        </p:nvSpPr>
        <p:spPr bwMode="auto">
          <a:xfrm>
            <a:off x="533400" y="3200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H</a:t>
            </a:r>
          </a:p>
        </p:txBody>
      </p:sp>
      <p:sp>
        <p:nvSpPr>
          <p:cNvPr id="454673" name="Oval 17"/>
          <p:cNvSpPr>
            <a:spLocks noChangeArrowheads="1"/>
          </p:cNvSpPr>
          <p:nvPr/>
        </p:nvSpPr>
        <p:spPr bwMode="auto">
          <a:xfrm>
            <a:off x="1905000" y="2819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B</a:t>
            </a:r>
          </a:p>
        </p:txBody>
      </p:sp>
      <p:sp>
        <p:nvSpPr>
          <p:cNvPr id="454674" name="Oval 18"/>
          <p:cNvSpPr>
            <a:spLocks noChangeArrowheads="1"/>
          </p:cNvSpPr>
          <p:nvPr/>
        </p:nvSpPr>
        <p:spPr bwMode="auto">
          <a:xfrm>
            <a:off x="1752600" y="18288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F</a:t>
            </a:r>
          </a:p>
        </p:txBody>
      </p:sp>
      <p:sp>
        <p:nvSpPr>
          <p:cNvPr id="454675" name="Oval 19"/>
          <p:cNvSpPr>
            <a:spLocks noChangeArrowheads="1"/>
          </p:cNvSpPr>
          <p:nvPr/>
        </p:nvSpPr>
        <p:spPr bwMode="auto">
          <a:xfrm>
            <a:off x="2819400" y="3810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E</a:t>
            </a:r>
          </a:p>
        </p:txBody>
      </p:sp>
      <p:sp>
        <p:nvSpPr>
          <p:cNvPr id="454676" name="Oval 20"/>
          <p:cNvSpPr>
            <a:spLocks noChangeArrowheads="1"/>
          </p:cNvSpPr>
          <p:nvPr/>
        </p:nvSpPr>
        <p:spPr bwMode="auto">
          <a:xfrm>
            <a:off x="3276600" y="2895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D</a:t>
            </a:r>
          </a:p>
        </p:txBody>
      </p:sp>
      <p:sp>
        <p:nvSpPr>
          <p:cNvPr id="454677" name="Oval 21"/>
          <p:cNvSpPr>
            <a:spLocks noChangeArrowheads="1"/>
          </p:cNvSpPr>
          <p:nvPr/>
        </p:nvSpPr>
        <p:spPr bwMode="auto">
          <a:xfrm>
            <a:off x="2743200" y="1905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C</a:t>
            </a:r>
          </a:p>
        </p:txBody>
      </p:sp>
      <p:sp>
        <p:nvSpPr>
          <p:cNvPr id="454678" name="Oval 22"/>
          <p:cNvSpPr>
            <a:spLocks noChangeArrowheads="1"/>
          </p:cNvSpPr>
          <p:nvPr/>
        </p:nvSpPr>
        <p:spPr bwMode="auto">
          <a:xfrm>
            <a:off x="15240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G</a:t>
            </a:r>
          </a:p>
        </p:txBody>
      </p:sp>
      <p:sp>
        <p:nvSpPr>
          <p:cNvPr id="454679" name="Line 23"/>
          <p:cNvSpPr>
            <a:spLocks noChangeShapeType="1"/>
          </p:cNvSpPr>
          <p:nvPr/>
        </p:nvSpPr>
        <p:spPr bwMode="auto">
          <a:xfrm>
            <a:off x="2286000" y="32004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4680" name="Line 24"/>
          <p:cNvSpPr>
            <a:spLocks noChangeShapeType="1"/>
          </p:cNvSpPr>
          <p:nvPr/>
        </p:nvSpPr>
        <p:spPr bwMode="auto">
          <a:xfrm flipH="1">
            <a:off x="1981200" y="4114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4681" name="Line 25"/>
          <p:cNvSpPr>
            <a:spLocks noChangeShapeType="1"/>
          </p:cNvSpPr>
          <p:nvPr/>
        </p:nvSpPr>
        <p:spPr bwMode="auto">
          <a:xfrm flipH="1" flipV="1">
            <a:off x="914400" y="35814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4682" name="Text Box 26"/>
          <p:cNvSpPr txBox="1">
            <a:spLocks noChangeArrowheads="1"/>
          </p:cNvSpPr>
          <p:nvPr/>
        </p:nvSpPr>
        <p:spPr bwMode="auto">
          <a:xfrm>
            <a:off x="2286000" y="4038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7</a:t>
            </a:r>
          </a:p>
        </p:txBody>
      </p:sp>
      <p:sp>
        <p:nvSpPr>
          <p:cNvPr id="454683" name="Text Box 27"/>
          <p:cNvSpPr txBox="1">
            <a:spLocks noChangeArrowheads="1"/>
          </p:cNvSpPr>
          <p:nvPr/>
        </p:nvSpPr>
        <p:spPr bwMode="auto">
          <a:xfrm>
            <a:off x="2111375" y="3516313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</a:t>
            </a:r>
          </a:p>
        </p:txBody>
      </p:sp>
      <p:sp>
        <p:nvSpPr>
          <p:cNvPr id="454684" name="Text Box 28"/>
          <p:cNvSpPr txBox="1">
            <a:spLocks noChangeArrowheads="1"/>
          </p:cNvSpPr>
          <p:nvPr/>
        </p:nvSpPr>
        <p:spPr bwMode="auto">
          <a:xfrm>
            <a:off x="2371725" y="3178175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10</a:t>
            </a:r>
          </a:p>
        </p:txBody>
      </p:sp>
      <p:sp>
        <p:nvSpPr>
          <p:cNvPr id="454685" name="Text Box 29"/>
          <p:cNvSpPr txBox="1">
            <a:spLocks noChangeArrowheads="1"/>
          </p:cNvSpPr>
          <p:nvPr/>
        </p:nvSpPr>
        <p:spPr bwMode="auto">
          <a:xfrm>
            <a:off x="2643188" y="2709863"/>
            <a:ext cx="4683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18</a:t>
            </a:r>
          </a:p>
        </p:txBody>
      </p:sp>
      <p:sp>
        <p:nvSpPr>
          <p:cNvPr id="454686" name="Text Box 30"/>
          <p:cNvSpPr txBox="1">
            <a:spLocks noChangeArrowheads="1"/>
          </p:cNvSpPr>
          <p:nvPr/>
        </p:nvSpPr>
        <p:spPr bwMode="auto">
          <a:xfrm>
            <a:off x="32004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54687" name="Text Box 31"/>
          <p:cNvSpPr txBox="1">
            <a:spLocks noChangeArrowheads="1"/>
          </p:cNvSpPr>
          <p:nvPr/>
        </p:nvSpPr>
        <p:spPr bwMode="auto">
          <a:xfrm>
            <a:off x="2274888" y="25368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54688" name="Text Box 32"/>
          <p:cNvSpPr txBox="1">
            <a:spLocks noChangeArrowheads="1"/>
          </p:cNvSpPr>
          <p:nvPr/>
        </p:nvSpPr>
        <p:spPr bwMode="auto">
          <a:xfrm>
            <a:off x="2330450" y="1752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54689" name="Text Box 33"/>
          <p:cNvSpPr txBox="1">
            <a:spLocks noChangeArrowheads="1"/>
          </p:cNvSpPr>
          <p:nvPr/>
        </p:nvSpPr>
        <p:spPr bwMode="auto">
          <a:xfrm>
            <a:off x="18288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7</a:t>
            </a:r>
          </a:p>
        </p:txBody>
      </p:sp>
      <p:sp>
        <p:nvSpPr>
          <p:cNvPr id="454690" name="Text Box 34"/>
          <p:cNvSpPr txBox="1">
            <a:spLocks noChangeArrowheads="1"/>
          </p:cNvSpPr>
          <p:nvPr/>
        </p:nvSpPr>
        <p:spPr bwMode="auto">
          <a:xfrm>
            <a:off x="1524000" y="25908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8</a:t>
            </a:r>
          </a:p>
        </p:txBody>
      </p:sp>
      <p:sp>
        <p:nvSpPr>
          <p:cNvPr id="454691" name="Text Box 35"/>
          <p:cNvSpPr txBox="1">
            <a:spLocks noChangeArrowheads="1"/>
          </p:cNvSpPr>
          <p:nvPr/>
        </p:nvSpPr>
        <p:spPr bwMode="auto">
          <a:xfrm>
            <a:off x="1219200" y="30480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9</a:t>
            </a:r>
          </a:p>
        </p:txBody>
      </p:sp>
      <p:sp>
        <p:nvSpPr>
          <p:cNvPr id="454692" name="Text Box 36"/>
          <p:cNvSpPr txBox="1">
            <a:spLocks noChangeArrowheads="1"/>
          </p:cNvSpPr>
          <p:nvPr/>
        </p:nvSpPr>
        <p:spPr bwMode="auto">
          <a:xfrm>
            <a:off x="1055688" y="372427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54693" name="Line 37"/>
          <p:cNvSpPr>
            <a:spLocks noChangeShapeType="1"/>
          </p:cNvSpPr>
          <p:nvPr/>
        </p:nvSpPr>
        <p:spPr bwMode="auto">
          <a:xfrm flipV="1">
            <a:off x="1111250" y="2187575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4694" name="Text Box 38"/>
          <p:cNvSpPr txBox="1">
            <a:spLocks noChangeArrowheads="1"/>
          </p:cNvSpPr>
          <p:nvPr/>
        </p:nvSpPr>
        <p:spPr bwMode="auto">
          <a:xfrm>
            <a:off x="1143000" y="205740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10</a:t>
            </a:r>
          </a:p>
        </p:txBody>
      </p:sp>
      <p:sp>
        <p:nvSpPr>
          <p:cNvPr id="454695" name="Text Box 39"/>
          <p:cNvSpPr txBox="1">
            <a:spLocks noChangeArrowheads="1"/>
          </p:cNvSpPr>
          <p:nvPr/>
        </p:nvSpPr>
        <p:spPr bwMode="auto">
          <a:xfrm>
            <a:off x="4191000" y="1143000"/>
            <a:ext cx="2895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dirty="0"/>
              <a:t>Select node with minimum distance</a:t>
            </a:r>
          </a:p>
        </p:txBody>
      </p:sp>
      <p:graphicFrame>
        <p:nvGraphicFramePr>
          <p:cNvPr id="454696" name="Group 40"/>
          <p:cNvGraphicFramePr>
            <a:graphicFrameLocks noGrp="1"/>
          </p:cNvGraphicFramePr>
          <p:nvPr/>
        </p:nvGraphicFramePr>
        <p:xfrm>
          <a:off x="4343400" y="1981200"/>
          <a:ext cx="2133600" cy="3276918"/>
        </p:xfrm>
        <a:graphic>
          <a:graphicData uri="http://schemas.openxmlformats.org/drawingml/2006/table">
            <a:tbl>
              <a:tblPr/>
              <a:tblGrid>
                <a:gridCol w="533400"/>
                <a:gridCol w="533400"/>
                <a:gridCol w="533400"/>
                <a:gridCol w="533400"/>
              </a:tblGrid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visited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  <a:endParaRPr kumimoji="0" lang="en-US" sz="1600" b="1" i="1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54748" name="Freeform 92"/>
          <p:cNvSpPr>
            <a:spLocks/>
          </p:cNvSpPr>
          <p:nvPr/>
        </p:nvSpPr>
        <p:spPr bwMode="auto">
          <a:xfrm>
            <a:off x="2057400" y="1447800"/>
            <a:ext cx="2057400" cy="2514600"/>
          </a:xfrm>
          <a:custGeom>
            <a:avLst/>
            <a:gdLst/>
            <a:ahLst/>
            <a:cxnLst>
              <a:cxn ang="0">
                <a:pos x="0" y="288"/>
              </a:cxn>
              <a:cxn ang="0">
                <a:pos x="384" y="0"/>
              </a:cxn>
              <a:cxn ang="0">
                <a:pos x="1104" y="288"/>
              </a:cxn>
              <a:cxn ang="0">
                <a:pos x="1248" y="1056"/>
              </a:cxn>
              <a:cxn ang="0">
                <a:pos x="816" y="1584"/>
              </a:cxn>
            </a:cxnLst>
            <a:rect l="0" t="0" r="r" b="b"/>
            <a:pathLst>
              <a:path w="1296" h="1584">
                <a:moveTo>
                  <a:pt x="0" y="288"/>
                </a:moveTo>
                <a:cubicBezTo>
                  <a:pt x="100" y="144"/>
                  <a:pt x="200" y="0"/>
                  <a:pt x="384" y="0"/>
                </a:cubicBezTo>
                <a:cubicBezTo>
                  <a:pt x="568" y="0"/>
                  <a:pt x="960" y="112"/>
                  <a:pt x="1104" y="288"/>
                </a:cubicBezTo>
                <a:cubicBezTo>
                  <a:pt x="1248" y="464"/>
                  <a:pt x="1296" y="840"/>
                  <a:pt x="1248" y="1056"/>
                </a:cubicBezTo>
                <a:cubicBezTo>
                  <a:pt x="1200" y="1272"/>
                  <a:pt x="888" y="1496"/>
                  <a:pt x="816" y="158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4749" name="Text Box 93"/>
          <p:cNvSpPr txBox="1">
            <a:spLocks noChangeArrowheads="1"/>
          </p:cNvSpPr>
          <p:nvPr/>
        </p:nvSpPr>
        <p:spPr bwMode="auto">
          <a:xfrm>
            <a:off x="3200400" y="1295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</a:t>
            </a:r>
          </a:p>
        </p:txBody>
      </p:sp>
      <p:sp>
        <p:nvSpPr>
          <p:cNvPr id="454750" name="Line 94"/>
          <p:cNvSpPr>
            <a:spLocks noChangeShapeType="1"/>
          </p:cNvSpPr>
          <p:nvPr/>
        </p:nvSpPr>
        <p:spPr bwMode="auto">
          <a:xfrm flipH="1">
            <a:off x="3276600" y="3810000"/>
            <a:ext cx="228600" cy="195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610" name="Text Box 2"/>
          <p:cNvSpPr txBox="1">
            <a:spLocks noChangeArrowheads="1"/>
          </p:cNvSpPr>
          <p:nvPr/>
        </p:nvSpPr>
        <p:spPr bwMode="auto">
          <a:xfrm>
            <a:off x="587375" y="2819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52611" name="Line 3"/>
          <p:cNvSpPr>
            <a:spLocks noChangeShapeType="1"/>
          </p:cNvSpPr>
          <p:nvPr/>
        </p:nvSpPr>
        <p:spPr bwMode="auto">
          <a:xfrm flipH="1">
            <a:off x="3233738" y="3124200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2612" name="Text Box 4"/>
          <p:cNvSpPr txBox="1">
            <a:spLocks noChangeArrowheads="1"/>
          </p:cNvSpPr>
          <p:nvPr/>
        </p:nvSpPr>
        <p:spPr bwMode="auto">
          <a:xfrm>
            <a:off x="3000375" y="3449638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25</a:t>
            </a:r>
          </a:p>
        </p:txBody>
      </p:sp>
      <p:sp>
        <p:nvSpPr>
          <p:cNvPr id="452613" name="Line 5"/>
          <p:cNvSpPr>
            <a:spLocks noChangeShapeType="1"/>
          </p:cNvSpPr>
          <p:nvPr/>
        </p:nvSpPr>
        <p:spPr bwMode="auto">
          <a:xfrm>
            <a:off x="1981200" y="21336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2614" name="Line 6"/>
          <p:cNvSpPr>
            <a:spLocks noChangeShapeType="1"/>
          </p:cNvSpPr>
          <p:nvPr/>
        </p:nvSpPr>
        <p:spPr bwMode="auto">
          <a:xfrm flipV="1">
            <a:off x="2286000" y="22860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2615" name="Line 7"/>
          <p:cNvSpPr>
            <a:spLocks noChangeShapeType="1"/>
          </p:cNvSpPr>
          <p:nvPr/>
        </p:nvSpPr>
        <p:spPr bwMode="auto">
          <a:xfrm flipH="1" flipV="1">
            <a:off x="2133600" y="220980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2616" name="Line 8"/>
          <p:cNvSpPr>
            <a:spLocks noChangeShapeType="1"/>
          </p:cNvSpPr>
          <p:nvPr/>
        </p:nvSpPr>
        <p:spPr bwMode="auto">
          <a:xfrm flipV="1">
            <a:off x="914400" y="31242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2617" name="Line 9"/>
          <p:cNvSpPr>
            <a:spLocks noChangeShapeType="1"/>
          </p:cNvSpPr>
          <p:nvPr/>
        </p:nvSpPr>
        <p:spPr bwMode="auto">
          <a:xfrm flipV="1">
            <a:off x="1981200" y="3200400"/>
            <a:ext cx="14478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2618" name="Line 10"/>
          <p:cNvSpPr>
            <a:spLocks noChangeShapeType="1"/>
          </p:cNvSpPr>
          <p:nvPr/>
        </p:nvSpPr>
        <p:spPr bwMode="auto">
          <a:xfrm flipV="1">
            <a:off x="762000" y="27432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2619" name="Line 11"/>
          <p:cNvSpPr>
            <a:spLocks noChangeShapeType="1"/>
          </p:cNvSpPr>
          <p:nvPr/>
        </p:nvSpPr>
        <p:spPr bwMode="auto">
          <a:xfrm>
            <a:off x="990600" y="25908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2620" name="Line 12"/>
          <p:cNvSpPr>
            <a:spLocks noChangeShapeType="1"/>
          </p:cNvSpPr>
          <p:nvPr/>
        </p:nvSpPr>
        <p:spPr bwMode="auto">
          <a:xfrm>
            <a:off x="2178050" y="2014538"/>
            <a:ext cx="71755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2621" name="Line 13"/>
          <p:cNvSpPr>
            <a:spLocks noChangeShapeType="1"/>
          </p:cNvSpPr>
          <p:nvPr/>
        </p:nvSpPr>
        <p:spPr bwMode="auto">
          <a:xfrm>
            <a:off x="3048000" y="2286000"/>
            <a:ext cx="381000" cy="609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2622" name="Oval 14"/>
          <p:cNvSpPr>
            <a:spLocks noChangeArrowheads="1"/>
          </p:cNvSpPr>
          <p:nvPr/>
        </p:nvSpPr>
        <p:spPr bwMode="auto">
          <a:xfrm>
            <a:off x="533400" y="2438400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2623" name="Oval 15"/>
          <p:cNvSpPr>
            <a:spLocks noChangeArrowheads="1"/>
          </p:cNvSpPr>
          <p:nvPr/>
        </p:nvSpPr>
        <p:spPr bwMode="auto">
          <a:xfrm>
            <a:off x="685800" y="2286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A</a:t>
            </a:r>
          </a:p>
        </p:txBody>
      </p:sp>
      <p:sp>
        <p:nvSpPr>
          <p:cNvPr id="452624" name="Oval 16"/>
          <p:cNvSpPr>
            <a:spLocks noChangeArrowheads="1"/>
          </p:cNvSpPr>
          <p:nvPr/>
        </p:nvSpPr>
        <p:spPr bwMode="auto">
          <a:xfrm>
            <a:off x="533400" y="3200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H</a:t>
            </a:r>
          </a:p>
        </p:txBody>
      </p:sp>
      <p:sp>
        <p:nvSpPr>
          <p:cNvPr id="452625" name="Oval 17"/>
          <p:cNvSpPr>
            <a:spLocks noChangeArrowheads="1"/>
          </p:cNvSpPr>
          <p:nvPr/>
        </p:nvSpPr>
        <p:spPr bwMode="auto">
          <a:xfrm>
            <a:off x="1905000" y="2819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B</a:t>
            </a:r>
          </a:p>
        </p:txBody>
      </p:sp>
      <p:sp>
        <p:nvSpPr>
          <p:cNvPr id="452626" name="Oval 18"/>
          <p:cNvSpPr>
            <a:spLocks noChangeArrowheads="1"/>
          </p:cNvSpPr>
          <p:nvPr/>
        </p:nvSpPr>
        <p:spPr bwMode="auto">
          <a:xfrm>
            <a:off x="1752600" y="18288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F</a:t>
            </a:r>
          </a:p>
        </p:txBody>
      </p:sp>
      <p:sp>
        <p:nvSpPr>
          <p:cNvPr id="452627" name="Oval 19"/>
          <p:cNvSpPr>
            <a:spLocks noChangeArrowheads="1"/>
          </p:cNvSpPr>
          <p:nvPr/>
        </p:nvSpPr>
        <p:spPr bwMode="auto">
          <a:xfrm>
            <a:off x="2819400" y="3810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E</a:t>
            </a:r>
          </a:p>
        </p:txBody>
      </p:sp>
      <p:sp>
        <p:nvSpPr>
          <p:cNvPr id="452628" name="Oval 20"/>
          <p:cNvSpPr>
            <a:spLocks noChangeArrowheads="1"/>
          </p:cNvSpPr>
          <p:nvPr/>
        </p:nvSpPr>
        <p:spPr bwMode="auto">
          <a:xfrm>
            <a:off x="3276600" y="2895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D</a:t>
            </a:r>
          </a:p>
        </p:txBody>
      </p:sp>
      <p:sp>
        <p:nvSpPr>
          <p:cNvPr id="452629" name="Oval 21"/>
          <p:cNvSpPr>
            <a:spLocks noChangeArrowheads="1"/>
          </p:cNvSpPr>
          <p:nvPr/>
        </p:nvSpPr>
        <p:spPr bwMode="auto">
          <a:xfrm>
            <a:off x="2743200" y="1905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C</a:t>
            </a:r>
          </a:p>
        </p:txBody>
      </p:sp>
      <p:sp>
        <p:nvSpPr>
          <p:cNvPr id="452630" name="Oval 22"/>
          <p:cNvSpPr>
            <a:spLocks noChangeArrowheads="1"/>
          </p:cNvSpPr>
          <p:nvPr/>
        </p:nvSpPr>
        <p:spPr bwMode="auto">
          <a:xfrm>
            <a:off x="15240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G</a:t>
            </a:r>
          </a:p>
        </p:txBody>
      </p:sp>
      <p:sp>
        <p:nvSpPr>
          <p:cNvPr id="452631" name="Line 23"/>
          <p:cNvSpPr>
            <a:spLocks noChangeShapeType="1"/>
          </p:cNvSpPr>
          <p:nvPr/>
        </p:nvSpPr>
        <p:spPr bwMode="auto">
          <a:xfrm>
            <a:off x="2286000" y="32004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2632" name="Line 24"/>
          <p:cNvSpPr>
            <a:spLocks noChangeShapeType="1"/>
          </p:cNvSpPr>
          <p:nvPr/>
        </p:nvSpPr>
        <p:spPr bwMode="auto">
          <a:xfrm flipH="1">
            <a:off x="1981200" y="4114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2633" name="Line 25"/>
          <p:cNvSpPr>
            <a:spLocks noChangeShapeType="1"/>
          </p:cNvSpPr>
          <p:nvPr/>
        </p:nvSpPr>
        <p:spPr bwMode="auto">
          <a:xfrm flipH="1" flipV="1">
            <a:off x="914400" y="35814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2634" name="Text Box 26"/>
          <p:cNvSpPr txBox="1">
            <a:spLocks noChangeArrowheads="1"/>
          </p:cNvSpPr>
          <p:nvPr/>
        </p:nvSpPr>
        <p:spPr bwMode="auto">
          <a:xfrm>
            <a:off x="2286000" y="4038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7</a:t>
            </a:r>
          </a:p>
        </p:txBody>
      </p:sp>
      <p:sp>
        <p:nvSpPr>
          <p:cNvPr id="452635" name="Text Box 27"/>
          <p:cNvSpPr txBox="1">
            <a:spLocks noChangeArrowheads="1"/>
          </p:cNvSpPr>
          <p:nvPr/>
        </p:nvSpPr>
        <p:spPr bwMode="auto">
          <a:xfrm>
            <a:off x="2111375" y="3516313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</a:t>
            </a:r>
          </a:p>
        </p:txBody>
      </p:sp>
      <p:sp>
        <p:nvSpPr>
          <p:cNvPr id="452636" name="Text Box 28"/>
          <p:cNvSpPr txBox="1">
            <a:spLocks noChangeArrowheads="1"/>
          </p:cNvSpPr>
          <p:nvPr/>
        </p:nvSpPr>
        <p:spPr bwMode="auto">
          <a:xfrm>
            <a:off x="2371725" y="3178175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10</a:t>
            </a:r>
          </a:p>
        </p:txBody>
      </p:sp>
      <p:sp>
        <p:nvSpPr>
          <p:cNvPr id="452637" name="Text Box 29"/>
          <p:cNvSpPr txBox="1">
            <a:spLocks noChangeArrowheads="1"/>
          </p:cNvSpPr>
          <p:nvPr/>
        </p:nvSpPr>
        <p:spPr bwMode="auto">
          <a:xfrm>
            <a:off x="2643188" y="2709863"/>
            <a:ext cx="4683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18</a:t>
            </a:r>
          </a:p>
        </p:txBody>
      </p:sp>
      <p:sp>
        <p:nvSpPr>
          <p:cNvPr id="452638" name="Text Box 30"/>
          <p:cNvSpPr txBox="1">
            <a:spLocks noChangeArrowheads="1"/>
          </p:cNvSpPr>
          <p:nvPr/>
        </p:nvSpPr>
        <p:spPr bwMode="auto">
          <a:xfrm>
            <a:off x="32004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52639" name="Text Box 31"/>
          <p:cNvSpPr txBox="1">
            <a:spLocks noChangeArrowheads="1"/>
          </p:cNvSpPr>
          <p:nvPr/>
        </p:nvSpPr>
        <p:spPr bwMode="auto">
          <a:xfrm>
            <a:off x="2274888" y="25368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52640" name="Text Box 32"/>
          <p:cNvSpPr txBox="1">
            <a:spLocks noChangeArrowheads="1"/>
          </p:cNvSpPr>
          <p:nvPr/>
        </p:nvSpPr>
        <p:spPr bwMode="auto">
          <a:xfrm>
            <a:off x="2330450" y="1752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52641" name="Text Box 33"/>
          <p:cNvSpPr txBox="1">
            <a:spLocks noChangeArrowheads="1"/>
          </p:cNvSpPr>
          <p:nvPr/>
        </p:nvSpPr>
        <p:spPr bwMode="auto">
          <a:xfrm>
            <a:off x="18288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7</a:t>
            </a:r>
          </a:p>
        </p:txBody>
      </p:sp>
      <p:sp>
        <p:nvSpPr>
          <p:cNvPr id="452642" name="Text Box 34"/>
          <p:cNvSpPr txBox="1">
            <a:spLocks noChangeArrowheads="1"/>
          </p:cNvSpPr>
          <p:nvPr/>
        </p:nvSpPr>
        <p:spPr bwMode="auto">
          <a:xfrm>
            <a:off x="1524000" y="25908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8</a:t>
            </a:r>
          </a:p>
        </p:txBody>
      </p:sp>
      <p:sp>
        <p:nvSpPr>
          <p:cNvPr id="452643" name="Text Box 35"/>
          <p:cNvSpPr txBox="1">
            <a:spLocks noChangeArrowheads="1"/>
          </p:cNvSpPr>
          <p:nvPr/>
        </p:nvSpPr>
        <p:spPr bwMode="auto">
          <a:xfrm>
            <a:off x="1219200" y="30480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9</a:t>
            </a:r>
          </a:p>
        </p:txBody>
      </p:sp>
      <p:sp>
        <p:nvSpPr>
          <p:cNvPr id="452644" name="Text Box 36"/>
          <p:cNvSpPr txBox="1">
            <a:spLocks noChangeArrowheads="1"/>
          </p:cNvSpPr>
          <p:nvPr/>
        </p:nvSpPr>
        <p:spPr bwMode="auto">
          <a:xfrm>
            <a:off x="1055688" y="372427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52645" name="Line 37"/>
          <p:cNvSpPr>
            <a:spLocks noChangeShapeType="1"/>
          </p:cNvSpPr>
          <p:nvPr/>
        </p:nvSpPr>
        <p:spPr bwMode="auto">
          <a:xfrm flipV="1">
            <a:off x="1111250" y="2187575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2646" name="Text Box 38"/>
          <p:cNvSpPr txBox="1">
            <a:spLocks noChangeArrowheads="1"/>
          </p:cNvSpPr>
          <p:nvPr/>
        </p:nvSpPr>
        <p:spPr bwMode="auto">
          <a:xfrm>
            <a:off x="1143000" y="205740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10</a:t>
            </a:r>
          </a:p>
        </p:txBody>
      </p:sp>
      <p:sp>
        <p:nvSpPr>
          <p:cNvPr id="452647" name="Text Box 39"/>
          <p:cNvSpPr txBox="1">
            <a:spLocks noChangeArrowheads="1"/>
          </p:cNvSpPr>
          <p:nvPr/>
        </p:nvSpPr>
        <p:spPr bwMode="auto">
          <a:xfrm>
            <a:off x="4038600" y="914400"/>
            <a:ext cx="2895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dirty="0"/>
              <a:t>Update distances of adjacent, unselected nodes</a:t>
            </a:r>
          </a:p>
        </p:txBody>
      </p:sp>
      <p:graphicFrame>
        <p:nvGraphicFramePr>
          <p:cNvPr id="452648" name="Group 40"/>
          <p:cNvGraphicFramePr>
            <a:graphicFrameLocks noGrp="1"/>
          </p:cNvGraphicFramePr>
          <p:nvPr/>
        </p:nvGraphicFramePr>
        <p:xfrm>
          <a:off x="4343400" y="1981200"/>
          <a:ext cx="2133600" cy="3276918"/>
        </p:xfrm>
        <a:graphic>
          <a:graphicData uri="http://schemas.openxmlformats.org/drawingml/2006/table">
            <a:tbl>
              <a:tblPr/>
              <a:tblGrid>
                <a:gridCol w="533400"/>
                <a:gridCol w="533400"/>
                <a:gridCol w="533400"/>
                <a:gridCol w="533400"/>
              </a:tblGrid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visited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  <a:endParaRPr kumimoji="0" lang="en-US" sz="1600" b="1" i="1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52700" name="Freeform 92"/>
          <p:cNvSpPr>
            <a:spLocks/>
          </p:cNvSpPr>
          <p:nvPr/>
        </p:nvSpPr>
        <p:spPr bwMode="auto">
          <a:xfrm>
            <a:off x="2057400" y="1447800"/>
            <a:ext cx="2057400" cy="2514600"/>
          </a:xfrm>
          <a:custGeom>
            <a:avLst/>
            <a:gdLst/>
            <a:ahLst/>
            <a:cxnLst>
              <a:cxn ang="0">
                <a:pos x="0" y="288"/>
              </a:cxn>
              <a:cxn ang="0">
                <a:pos x="384" y="0"/>
              </a:cxn>
              <a:cxn ang="0">
                <a:pos x="1104" y="288"/>
              </a:cxn>
              <a:cxn ang="0">
                <a:pos x="1248" y="1056"/>
              </a:cxn>
              <a:cxn ang="0">
                <a:pos x="816" y="1584"/>
              </a:cxn>
            </a:cxnLst>
            <a:rect l="0" t="0" r="r" b="b"/>
            <a:pathLst>
              <a:path w="1296" h="1584">
                <a:moveTo>
                  <a:pt x="0" y="288"/>
                </a:moveTo>
                <a:cubicBezTo>
                  <a:pt x="100" y="144"/>
                  <a:pt x="200" y="0"/>
                  <a:pt x="384" y="0"/>
                </a:cubicBezTo>
                <a:cubicBezTo>
                  <a:pt x="568" y="0"/>
                  <a:pt x="960" y="112"/>
                  <a:pt x="1104" y="288"/>
                </a:cubicBezTo>
                <a:cubicBezTo>
                  <a:pt x="1248" y="464"/>
                  <a:pt x="1296" y="840"/>
                  <a:pt x="1248" y="1056"/>
                </a:cubicBezTo>
                <a:cubicBezTo>
                  <a:pt x="1200" y="1272"/>
                  <a:pt x="888" y="1496"/>
                  <a:pt x="816" y="158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2701" name="Text Box 93"/>
          <p:cNvSpPr txBox="1">
            <a:spLocks noChangeArrowheads="1"/>
          </p:cNvSpPr>
          <p:nvPr/>
        </p:nvSpPr>
        <p:spPr bwMode="auto">
          <a:xfrm>
            <a:off x="3200400" y="1295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</a:t>
            </a:r>
          </a:p>
        </p:txBody>
      </p:sp>
      <p:sp>
        <p:nvSpPr>
          <p:cNvPr id="452702" name="Line 94"/>
          <p:cNvSpPr>
            <a:spLocks noChangeShapeType="1"/>
          </p:cNvSpPr>
          <p:nvPr/>
        </p:nvSpPr>
        <p:spPr bwMode="auto">
          <a:xfrm flipH="1">
            <a:off x="3276600" y="3810000"/>
            <a:ext cx="228600" cy="195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316" name="Freeform 92"/>
          <p:cNvSpPr>
            <a:spLocks/>
          </p:cNvSpPr>
          <p:nvPr/>
        </p:nvSpPr>
        <p:spPr bwMode="auto">
          <a:xfrm>
            <a:off x="2057400" y="1447800"/>
            <a:ext cx="2057400" cy="2514600"/>
          </a:xfrm>
          <a:custGeom>
            <a:avLst/>
            <a:gdLst/>
            <a:ahLst/>
            <a:cxnLst>
              <a:cxn ang="0">
                <a:pos x="0" y="288"/>
              </a:cxn>
              <a:cxn ang="0">
                <a:pos x="384" y="0"/>
              </a:cxn>
              <a:cxn ang="0">
                <a:pos x="1104" y="288"/>
              </a:cxn>
              <a:cxn ang="0">
                <a:pos x="1248" y="1056"/>
              </a:cxn>
              <a:cxn ang="0">
                <a:pos x="816" y="1584"/>
              </a:cxn>
            </a:cxnLst>
            <a:rect l="0" t="0" r="r" b="b"/>
            <a:pathLst>
              <a:path w="1296" h="1584">
                <a:moveTo>
                  <a:pt x="0" y="288"/>
                </a:moveTo>
                <a:cubicBezTo>
                  <a:pt x="100" y="144"/>
                  <a:pt x="200" y="0"/>
                  <a:pt x="384" y="0"/>
                </a:cubicBezTo>
                <a:cubicBezTo>
                  <a:pt x="568" y="0"/>
                  <a:pt x="960" y="112"/>
                  <a:pt x="1104" y="288"/>
                </a:cubicBezTo>
                <a:cubicBezTo>
                  <a:pt x="1248" y="464"/>
                  <a:pt x="1296" y="840"/>
                  <a:pt x="1248" y="1056"/>
                </a:cubicBezTo>
                <a:cubicBezTo>
                  <a:pt x="1200" y="1272"/>
                  <a:pt x="888" y="1496"/>
                  <a:pt x="816" y="1584"/>
                </a:cubicBezTo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6226" name="Text Box 2"/>
          <p:cNvSpPr txBox="1">
            <a:spLocks noChangeArrowheads="1"/>
          </p:cNvSpPr>
          <p:nvPr/>
        </p:nvSpPr>
        <p:spPr bwMode="auto">
          <a:xfrm>
            <a:off x="587375" y="2819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36227" name="Line 3"/>
          <p:cNvSpPr>
            <a:spLocks noChangeShapeType="1"/>
          </p:cNvSpPr>
          <p:nvPr/>
        </p:nvSpPr>
        <p:spPr bwMode="auto">
          <a:xfrm flipH="1">
            <a:off x="3233738" y="3124200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6228" name="Text Box 4"/>
          <p:cNvSpPr txBox="1">
            <a:spLocks noChangeArrowheads="1"/>
          </p:cNvSpPr>
          <p:nvPr/>
        </p:nvSpPr>
        <p:spPr bwMode="auto">
          <a:xfrm>
            <a:off x="3000375" y="3449638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25</a:t>
            </a:r>
          </a:p>
        </p:txBody>
      </p:sp>
      <p:sp>
        <p:nvSpPr>
          <p:cNvPr id="436229" name="Line 5"/>
          <p:cNvSpPr>
            <a:spLocks noChangeShapeType="1"/>
          </p:cNvSpPr>
          <p:nvPr/>
        </p:nvSpPr>
        <p:spPr bwMode="auto">
          <a:xfrm>
            <a:off x="1981200" y="21336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6230" name="Line 6"/>
          <p:cNvSpPr>
            <a:spLocks noChangeShapeType="1"/>
          </p:cNvSpPr>
          <p:nvPr/>
        </p:nvSpPr>
        <p:spPr bwMode="auto">
          <a:xfrm flipV="1">
            <a:off x="2286000" y="22860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6231" name="Line 7"/>
          <p:cNvSpPr>
            <a:spLocks noChangeShapeType="1"/>
          </p:cNvSpPr>
          <p:nvPr/>
        </p:nvSpPr>
        <p:spPr bwMode="auto">
          <a:xfrm flipH="1" flipV="1">
            <a:off x="2133600" y="220980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6232" name="Line 8"/>
          <p:cNvSpPr>
            <a:spLocks noChangeShapeType="1"/>
          </p:cNvSpPr>
          <p:nvPr/>
        </p:nvSpPr>
        <p:spPr bwMode="auto">
          <a:xfrm flipV="1">
            <a:off x="914400" y="31242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6233" name="Line 9"/>
          <p:cNvSpPr>
            <a:spLocks noChangeShapeType="1"/>
          </p:cNvSpPr>
          <p:nvPr/>
        </p:nvSpPr>
        <p:spPr bwMode="auto">
          <a:xfrm flipV="1">
            <a:off x="1981200" y="3200400"/>
            <a:ext cx="14478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6234" name="Line 10"/>
          <p:cNvSpPr>
            <a:spLocks noChangeShapeType="1"/>
          </p:cNvSpPr>
          <p:nvPr/>
        </p:nvSpPr>
        <p:spPr bwMode="auto">
          <a:xfrm flipV="1">
            <a:off x="762000" y="27432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6235" name="Line 11"/>
          <p:cNvSpPr>
            <a:spLocks noChangeShapeType="1"/>
          </p:cNvSpPr>
          <p:nvPr/>
        </p:nvSpPr>
        <p:spPr bwMode="auto">
          <a:xfrm>
            <a:off x="990600" y="25908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6236" name="Line 12"/>
          <p:cNvSpPr>
            <a:spLocks noChangeShapeType="1"/>
          </p:cNvSpPr>
          <p:nvPr/>
        </p:nvSpPr>
        <p:spPr bwMode="auto">
          <a:xfrm>
            <a:off x="2178050" y="2014538"/>
            <a:ext cx="71755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6237" name="Line 13"/>
          <p:cNvSpPr>
            <a:spLocks noChangeShapeType="1"/>
          </p:cNvSpPr>
          <p:nvPr/>
        </p:nvSpPr>
        <p:spPr bwMode="auto">
          <a:xfrm>
            <a:off x="3048000" y="2286000"/>
            <a:ext cx="381000" cy="609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6238" name="Oval 14"/>
          <p:cNvSpPr>
            <a:spLocks noChangeArrowheads="1"/>
          </p:cNvSpPr>
          <p:nvPr/>
        </p:nvSpPr>
        <p:spPr bwMode="auto">
          <a:xfrm>
            <a:off x="533400" y="2438400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6239" name="Oval 15"/>
          <p:cNvSpPr>
            <a:spLocks noChangeArrowheads="1"/>
          </p:cNvSpPr>
          <p:nvPr/>
        </p:nvSpPr>
        <p:spPr bwMode="auto">
          <a:xfrm>
            <a:off x="685800" y="2286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A</a:t>
            </a:r>
          </a:p>
        </p:txBody>
      </p:sp>
      <p:sp>
        <p:nvSpPr>
          <p:cNvPr id="436240" name="Oval 16"/>
          <p:cNvSpPr>
            <a:spLocks noChangeArrowheads="1"/>
          </p:cNvSpPr>
          <p:nvPr/>
        </p:nvSpPr>
        <p:spPr bwMode="auto">
          <a:xfrm>
            <a:off x="533400" y="3200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H</a:t>
            </a:r>
          </a:p>
        </p:txBody>
      </p:sp>
      <p:sp>
        <p:nvSpPr>
          <p:cNvPr id="436241" name="Oval 17"/>
          <p:cNvSpPr>
            <a:spLocks noChangeArrowheads="1"/>
          </p:cNvSpPr>
          <p:nvPr/>
        </p:nvSpPr>
        <p:spPr bwMode="auto">
          <a:xfrm>
            <a:off x="1905000" y="2819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B</a:t>
            </a:r>
          </a:p>
        </p:txBody>
      </p:sp>
      <p:sp>
        <p:nvSpPr>
          <p:cNvPr id="436242" name="Oval 18"/>
          <p:cNvSpPr>
            <a:spLocks noChangeArrowheads="1"/>
          </p:cNvSpPr>
          <p:nvPr/>
        </p:nvSpPr>
        <p:spPr bwMode="auto">
          <a:xfrm>
            <a:off x="1752600" y="18288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F</a:t>
            </a:r>
          </a:p>
        </p:txBody>
      </p:sp>
      <p:sp>
        <p:nvSpPr>
          <p:cNvPr id="436243" name="Oval 19"/>
          <p:cNvSpPr>
            <a:spLocks noChangeArrowheads="1"/>
          </p:cNvSpPr>
          <p:nvPr/>
        </p:nvSpPr>
        <p:spPr bwMode="auto">
          <a:xfrm>
            <a:off x="28194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E</a:t>
            </a:r>
          </a:p>
        </p:txBody>
      </p:sp>
      <p:sp>
        <p:nvSpPr>
          <p:cNvPr id="436244" name="Oval 20"/>
          <p:cNvSpPr>
            <a:spLocks noChangeArrowheads="1"/>
          </p:cNvSpPr>
          <p:nvPr/>
        </p:nvSpPr>
        <p:spPr bwMode="auto">
          <a:xfrm>
            <a:off x="3276600" y="2895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D</a:t>
            </a:r>
          </a:p>
        </p:txBody>
      </p:sp>
      <p:sp>
        <p:nvSpPr>
          <p:cNvPr id="436245" name="Oval 21"/>
          <p:cNvSpPr>
            <a:spLocks noChangeArrowheads="1"/>
          </p:cNvSpPr>
          <p:nvPr/>
        </p:nvSpPr>
        <p:spPr bwMode="auto">
          <a:xfrm>
            <a:off x="2743200" y="1905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C</a:t>
            </a:r>
          </a:p>
        </p:txBody>
      </p:sp>
      <p:sp>
        <p:nvSpPr>
          <p:cNvPr id="436246" name="Oval 22"/>
          <p:cNvSpPr>
            <a:spLocks noChangeArrowheads="1"/>
          </p:cNvSpPr>
          <p:nvPr/>
        </p:nvSpPr>
        <p:spPr bwMode="auto">
          <a:xfrm>
            <a:off x="15240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G</a:t>
            </a:r>
          </a:p>
        </p:txBody>
      </p:sp>
      <p:sp>
        <p:nvSpPr>
          <p:cNvPr id="436247" name="Line 23"/>
          <p:cNvSpPr>
            <a:spLocks noChangeShapeType="1"/>
          </p:cNvSpPr>
          <p:nvPr/>
        </p:nvSpPr>
        <p:spPr bwMode="auto">
          <a:xfrm>
            <a:off x="2286000" y="32004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6248" name="Line 24"/>
          <p:cNvSpPr>
            <a:spLocks noChangeShapeType="1"/>
          </p:cNvSpPr>
          <p:nvPr/>
        </p:nvSpPr>
        <p:spPr bwMode="auto">
          <a:xfrm flipH="1">
            <a:off x="1981200" y="4114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6249" name="Line 25"/>
          <p:cNvSpPr>
            <a:spLocks noChangeShapeType="1"/>
          </p:cNvSpPr>
          <p:nvPr/>
        </p:nvSpPr>
        <p:spPr bwMode="auto">
          <a:xfrm flipH="1" flipV="1">
            <a:off x="914400" y="35814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6250" name="Text Box 26"/>
          <p:cNvSpPr txBox="1">
            <a:spLocks noChangeArrowheads="1"/>
          </p:cNvSpPr>
          <p:nvPr/>
        </p:nvSpPr>
        <p:spPr bwMode="auto">
          <a:xfrm>
            <a:off x="2286000" y="4038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7</a:t>
            </a:r>
          </a:p>
        </p:txBody>
      </p:sp>
      <p:sp>
        <p:nvSpPr>
          <p:cNvPr id="436251" name="Text Box 27"/>
          <p:cNvSpPr txBox="1">
            <a:spLocks noChangeArrowheads="1"/>
          </p:cNvSpPr>
          <p:nvPr/>
        </p:nvSpPr>
        <p:spPr bwMode="auto">
          <a:xfrm>
            <a:off x="2111375" y="3516313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</a:t>
            </a:r>
          </a:p>
        </p:txBody>
      </p:sp>
      <p:sp>
        <p:nvSpPr>
          <p:cNvPr id="436252" name="Text Box 28"/>
          <p:cNvSpPr txBox="1">
            <a:spLocks noChangeArrowheads="1"/>
          </p:cNvSpPr>
          <p:nvPr/>
        </p:nvSpPr>
        <p:spPr bwMode="auto">
          <a:xfrm>
            <a:off x="2371725" y="3178175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10</a:t>
            </a:r>
          </a:p>
        </p:txBody>
      </p:sp>
      <p:sp>
        <p:nvSpPr>
          <p:cNvPr id="436253" name="Text Box 29"/>
          <p:cNvSpPr txBox="1">
            <a:spLocks noChangeArrowheads="1"/>
          </p:cNvSpPr>
          <p:nvPr/>
        </p:nvSpPr>
        <p:spPr bwMode="auto">
          <a:xfrm>
            <a:off x="2643188" y="2709863"/>
            <a:ext cx="4683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18</a:t>
            </a:r>
          </a:p>
        </p:txBody>
      </p:sp>
      <p:sp>
        <p:nvSpPr>
          <p:cNvPr id="436254" name="Text Box 30"/>
          <p:cNvSpPr txBox="1">
            <a:spLocks noChangeArrowheads="1"/>
          </p:cNvSpPr>
          <p:nvPr/>
        </p:nvSpPr>
        <p:spPr bwMode="auto">
          <a:xfrm>
            <a:off x="32004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36255" name="Text Box 31"/>
          <p:cNvSpPr txBox="1">
            <a:spLocks noChangeArrowheads="1"/>
          </p:cNvSpPr>
          <p:nvPr/>
        </p:nvSpPr>
        <p:spPr bwMode="auto">
          <a:xfrm>
            <a:off x="2274888" y="25368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36256" name="Text Box 32"/>
          <p:cNvSpPr txBox="1">
            <a:spLocks noChangeArrowheads="1"/>
          </p:cNvSpPr>
          <p:nvPr/>
        </p:nvSpPr>
        <p:spPr bwMode="auto">
          <a:xfrm>
            <a:off x="2330450" y="1752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36257" name="Text Box 33"/>
          <p:cNvSpPr txBox="1">
            <a:spLocks noChangeArrowheads="1"/>
          </p:cNvSpPr>
          <p:nvPr/>
        </p:nvSpPr>
        <p:spPr bwMode="auto">
          <a:xfrm>
            <a:off x="18288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7</a:t>
            </a:r>
          </a:p>
        </p:txBody>
      </p:sp>
      <p:sp>
        <p:nvSpPr>
          <p:cNvPr id="436258" name="Text Box 34"/>
          <p:cNvSpPr txBox="1">
            <a:spLocks noChangeArrowheads="1"/>
          </p:cNvSpPr>
          <p:nvPr/>
        </p:nvSpPr>
        <p:spPr bwMode="auto">
          <a:xfrm>
            <a:off x="1524000" y="25908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8</a:t>
            </a:r>
          </a:p>
        </p:txBody>
      </p:sp>
      <p:sp>
        <p:nvSpPr>
          <p:cNvPr id="436259" name="Text Box 35"/>
          <p:cNvSpPr txBox="1">
            <a:spLocks noChangeArrowheads="1"/>
          </p:cNvSpPr>
          <p:nvPr/>
        </p:nvSpPr>
        <p:spPr bwMode="auto">
          <a:xfrm>
            <a:off x="1219200" y="30480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9</a:t>
            </a:r>
          </a:p>
        </p:txBody>
      </p:sp>
      <p:sp>
        <p:nvSpPr>
          <p:cNvPr id="436260" name="Text Box 36"/>
          <p:cNvSpPr txBox="1">
            <a:spLocks noChangeArrowheads="1"/>
          </p:cNvSpPr>
          <p:nvPr/>
        </p:nvSpPr>
        <p:spPr bwMode="auto">
          <a:xfrm>
            <a:off x="1055688" y="372427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36261" name="Line 37"/>
          <p:cNvSpPr>
            <a:spLocks noChangeShapeType="1"/>
          </p:cNvSpPr>
          <p:nvPr/>
        </p:nvSpPr>
        <p:spPr bwMode="auto">
          <a:xfrm flipV="1">
            <a:off x="1111250" y="2187575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6262" name="Text Box 38"/>
          <p:cNvSpPr txBox="1">
            <a:spLocks noChangeArrowheads="1"/>
          </p:cNvSpPr>
          <p:nvPr/>
        </p:nvSpPr>
        <p:spPr bwMode="auto">
          <a:xfrm>
            <a:off x="1143000" y="205740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10</a:t>
            </a:r>
          </a:p>
        </p:txBody>
      </p:sp>
      <p:sp>
        <p:nvSpPr>
          <p:cNvPr id="436263" name="Text Box 39"/>
          <p:cNvSpPr txBox="1">
            <a:spLocks noChangeArrowheads="1"/>
          </p:cNvSpPr>
          <p:nvPr/>
        </p:nvSpPr>
        <p:spPr bwMode="auto">
          <a:xfrm>
            <a:off x="4114800" y="1219200"/>
            <a:ext cx="2895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dirty="0"/>
              <a:t>Select node with minimum distance</a:t>
            </a:r>
          </a:p>
        </p:txBody>
      </p:sp>
      <p:graphicFrame>
        <p:nvGraphicFramePr>
          <p:cNvPr id="436264" name="Group 40"/>
          <p:cNvGraphicFramePr>
            <a:graphicFrameLocks noGrp="1"/>
          </p:cNvGraphicFramePr>
          <p:nvPr/>
        </p:nvGraphicFramePr>
        <p:xfrm>
          <a:off x="4343400" y="1981200"/>
          <a:ext cx="2133600" cy="3276918"/>
        </p:xfrm>
        <a:graphic>
          <a:graphicData uri="http://schemas.openxmlformats.org/drawingml/2006/table">
            <a:tbl>
              <a:tblPr/>
              <a:tblGrid>
                <a:gridCol w="533400"/>
                <a:gridCol w="533400"/>
                <a:gridCol w="533400"/>
                <a:gridCol w="533400"/>
              </a:tblGrid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visited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  <a:endParaRPr kumimoji="0" lang="en-US" sz="1600" b="1" i="1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36317" name="Text Box 93"/>
          <p:cNvSpPr txBox="1">
            <a:spLocks noChangeArrowheads="1"/>
          </p:cNvSpPr>
          <p:nvPr/>
        </p:nvSpPr>
        <p:spPr bwMode="auto">
          <a:xfrm>
            <a:off x="3200400" y="1295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</a:t>
            </a:r>
          </a:p>
        </p:txBody>
      </p:sp>
      <p:sp>
        <p:nvSpPr>
          <p:cNvPr id="436318" name="Line 94"/>
          <p:cNvSpPr>
            <a:spLocks noChangeShapeType="1"/>
          </p:cNvSpPr>
          <p:nvPr/>
        </p:nvSpPr>
        <p:spPr bwMode="auto">
          <a:xfrm flipH="1">
            <a:off x="3276600" y="3810000"/>
            <a:ext cx="228600" cy="195263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4" name="Freeform 2"/>
          <p:cNvSpPr>
            <a:spLocks/>
          </p:cNvSpPr>
          <p:nvPr/>
        </p:nvSpPr>
        <p:spPr bwMode="auto">
          <a:xfrm>
            <a:off x="2057400" y="1447800"/>
            <a:ext cx="2057400" cy="2514600"/>
          </a:xfrm>
          <a:custGeom>
            <a:avLst/>
            <a:gdLst/>
            <a:ahLst/>
            <a:cxnLst>
              <a:cxn ang="0">
                <a:pos x="0" y="288"/>
              </a:cxn>
              <a:cxn ang="0">
                <a:pos x="384" y="0"/>
              </a:cxn>
              <a:cxn ang="0">
                <a:pos x="1104" y="288"/>
              </a:cxn>
              <a:cxn ang="0">
                <a:pos x="1248" y="1056"/>
              </a:cxn>
              <a:cxn ang="0">
                <a:pos x="816" y="1584"/>
              </a:cxn>
            </a:cxnLst>
            <a:rect l="0" t="0" r="r" b="b"/>
            <a:pathLst>
              <a:path w="1296" h="1584">
                <a:moveTo>
                  <a:pt x="0" y="288"/>
                </a:moveTo>
                <a:cubicBezTo>
                  <a:pt x="100" y="144"/>
                  <a:pt x="200" y="0"/>
                  <a:pt x="384" y="0"/>
                </a:cubicBezTo>
                <a:cubicBezTo>
                  <a:pt x="568" y="0"/>
                  <a:pt x="960" y="112"/>
                  <a:pt x="1104" y="288"/>
                </a:cubicBezTo>
                <a:cubicBezTo>
                  <a:pt x="1248" y="464"/>
                  <a:pt x="1296" y="840"/>
                  <a:pt x="1248" y="1056"/>
                </a:cubicBezTo>
                <a:cubicBezTo>
                  <a:pt x="1200" y="1272"/>
                  <a:pt x="888" y="1496"/>
                  <a:pt x="816" y="1584"/>
                </a:cubicBezTo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8275" name="Text Box 3"/>
          <p:cNvSpPr txBox="1">
            <a:spLocks noChangeArrowheads="1"/>
          </p:cNvSpPr>
          <p:nvPr/>
        </p:nvSpPr>
        <p:spPr bwMode="auto">
          <a:xfrm>
            <a:off x="587375" y="2819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38276" name="Line 4"/>
          <p:cNvSpPr>
            <a:spLocks noChangeShapeType="1"/>
          </p:cNvSpPr>
          <p:nvPr/>
        </p:nvSpPr>
        <p:spPr bwMode="auto">
          <a:xfrm flipH="1">
            <a:off x="3233738" y="3124200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8277" name="Text Box 5"/>
          <p:cNvSpPr txBox="1">
            <a:spLocks noChangeArrowheads="1"/>
          </p:cNvSpPr>
          <p:nvPr/>
        </p:nvSpPr>
        <p:spPr bwMode="auto">
          <a:xfrm>
            <a:off x="3000375" y="3449638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25</a:t>
            </a:r>
          </a:p>
        </p:txBody>
      </p:sp>
      <p:sp>
        <p:nvSpPr>
          <p:cNvPr id="438278" name="Line 6"/>
          <p:cNvSpPr>
            <a:spLocks noChangeShapeType="1"/>
          </p:cNvSpPr>
          <p:nvPr/>
        </p:nvSpPr>
        <p:spPr bwMode="auto">
          <a:xfrm>
            <a:off x="1981200" y="21336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8279" name="Line 7"/>
          <p:cNvSpPr>
            <a:spLocks noChangeShapeType="1"/>
          </p:cNvSpPr>
          <p:nvPr/>
        </p:nvSpPr>
        <p:spPr bwMode="auto">
          <a:xfrm flipV="1">
            <a:off x="2286000" y="22860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8280" name="Line 8"/>
          <p:cNvSpPr>
            <a:spLocks noChangeShapeType="1"/>
          </p:cNvSpPr>
          <p:nvPr/>
        </p:nvSpPr>
        <p:spPr bwMode="auto">
          <a:xfrm flipH="1" flipV="1">
            <a:off x="2133600" y="220980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8281" name="Line 9"/>
          <p:cNvSpPr>
            <a:spLocks noChangeShapeType="1"/>
          </p:cNvSpPr>
          <p:nvPr/>
        </p:nvSpPr>
        <p:spPr bwMode="auto">
          <a:xfrm flipV="1">
            <a:off x="914400" y="31242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8282" name="Line 10"/>
          <p:cNvSpPr>
            <a:spLocks noChangeShapeType="1"/>
          </p:cNvSpPr>
          <p:nvPr/>
        </p:nvSpPr>
        <p:spPr bwMode="auto">
          <a:xfrm flipV="1">
            <a:off x="1981200" y="3200400"/>
            <a:ext cx="14478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8283" name="Line 11"/>
          <p:cNvSpPr>
            <a:spLocks noChangeShapeType="1"/>
          </p:cNvSpPr>
          <p:nvPr/>
        </p:nvSpPr>
        <p:spPr bwMode="auto">
          <a:xfrm flipV="1">
            <a:off x="762000" y="27432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8284" name="Line 12"/>
          <p:cNvSpPr>
            <a:spLocks noChangeShapeType="1"/>
          </p:cNvSpPr>
          <p:nvPr/>
        </p:nvSpPr>
        <p:spPr bwMode="auto">
          <a:xfrm>
            <a:off x="990600" y="25908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8285" name="Line 13"/>
          <p:cNvSpPr>
            <a:spLocks noChangeShapeType="1"/>
          </p:cNvSpPr>
          <p:nvPr/>
        </p:nvSpPr>
        <p:spPr bwMode="auto">
          <a:xfrm>
            <a:off x="2178050" y="2014538"/>
            <a:ext cx="71755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8286" name="Line 14"/>
          <p:cNvSpPr>
            <a:spLocks noChangeShapeType="1"/>
          </p:cNvSpPr>
          <p:nvPr/>
        </p:nvSpPr>
        <p:spPr bwMode="auto">
          <a:xfrm>
            <a:off x="3048000" y="2286000"/>
            <a:ext cx="381000" cy="609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8287" name="Oval 15"/>
          <p:cNvSpPr>
            <a:spLocks noChangeArrowheads="1"/>
          </p:cNvSpPr>
          <p:nvPr/>
        </p:nvSpPr>
        <p:spPr bwMode="auto">
          <a:xfrm>
            <a:off x="533400" y="2438400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8288" name="Oval 16"/>
          <p:cNvSpPr>
            <a:spLocks noChangeArrowheads="1"/>
          </p:cNvSpPr>
          <p:nvPr/>
        </p:nvSpPr>
        <p:spPr bwMode="auto">
          <a:xfrm>
            <a:off x="685800" y="2286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A</a:t>
            </a:r>
          </a:p>
        </p:txBody>
      </p:sp>
      <p:sp>
        <p:nvSpPr>
          <p:cNvPr id="438289" name="Oval 17"/>
          <p:cNvSpPr>
            <a:spLocks noChangeArrowheads="1"/>
          </p:cNvSpPr>
          <p:nvPr/>
        </p:nvSpPr>
        <p:spPr bwMode="auto">
          <a:xfrm>
            <a:off x="533400" y="3200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H</a:t>
            </a:r>
          </a:p>
        </p:txBody>
      </p:sp>
      <p:sp>
        <p:nvSpPr>
          <p:cNvPr id="438290" name="Oval 18"/>
          <p:cNvSpPr>
            <a:spLocks noChangeArrowheads="1"/>
          </p:cNvSpPr>
          <p:nvPr/>
        </p:nvSpPr>
        <p:spPr bwMode="auto">
          <a:xfrm>
            <a:off x="1905000" y="2819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B</a:t>
            </a:r>
          </a:p>
        </p:txBody>
      </p:sp>
      <p:sp>
        <p:nvSpPr>
          <p:cNvPr id="438291" name="Oval 19"/>
          <p:cNvSpPr>
            <a:spLocks noChangeArrowheads="1"/>
          </p:cNvSpPr>
          <p:nvPr/>
        </p:nvSpPr>
        <p:spPr bwMode="auto">
          <a:xfrm>
            <a:off x="1752600" y="18288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F</a:t>
            </a:r>
          </a:p>
        </p:txBody>
      </p:sp>
      <p:sp>
        <p:nvSpPr>
          <p:cNvPr id="438292" name="Oval 20"/>
          <p:cNvSpPr>
            <a:spLocks noChangeArrowheads="1"/>
          </p:cNvSpPr>
          <p:nvPr/>
        </p:nvSpPr>
        <p:spPr bwMode="auto">
          <a:xfrm>
            <a:off x="28194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E</a:t>
            </a:r>
          </a:p>
        </p:txBody>
      </p:sp>
      <p:sp>
        <p:nvSpPr>
          <p:cNvPr id="438293" name="Oval 21"/>
          <p:cNvSpPr>
            <a:spLocks noChangeArrowheads="1"/>
          </p:cNvSpPr>
          <p:nvPr/>
        </p:nvSpPr>
        <p:spPr bwMode="auto">
          <a:xfrm>
            <a:off x="3276600" y="2895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D</a:t>
            </a:r>
          </a:p>
        </p:txBody>
      </p:sp>
      <p:sp>
        <p:nvSpPr>
          <p:cNvPr id="438294" name="Oval 22"/>
          <p:cNvSpPr>
            <a:spLocks noChangeArrowheads="1"/>
          </p:cNvSpPr>
          <p:nvPr/>
        </p:nvSpPr>
        <p:spPr bwMode="auto">
          <a:xfrm>
            <a:off x="2743200" y="1905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C</a:t>
            </a:r>
          </a:p>
        </p:txBody>
      </p:sp>
      <p:sp>
        <p:nvSpPr>
          <p:cNvPr id="438295" name="Oval 23"/>
          <p:cNvSpPr>
            <a:spLocks noChangeArrowheads="1"/>
          </p:cNvSpPr>
          <p:nvPr/>
        </p:nvSpPr>
        <p:spPr bwMode="auto">
          <a:xfrm>
            <a:off x="15240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G</a:t>
            </a:r>
          </a:p>
        </p:txBody>
      </p:sp>
      <p:sp>
        <p:nvSpPr>
          <p:cNvPr id="438296" name="Line 24"/>
          <p:cNvSpPr>
            <a:spLocks noChangeShapeType="1"/>
          </p:cNvSpPr>
          <p:nvPr/>
        </p:nvSpPr>
        <p:spPr bwMode="auto">
          <a:xfrm>
            <a:off x="2286000" y="32004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8297" name="Line 25"/>
          <p:cNvSpPr>
            <a:spLocks noChangeShapeType="1"/>
          </p:cNvSpPr>
          <p:nvPr/>
        </p:nvSpPr>
        <p:spPr bwMode="auto">
          <a:xfrm flipH="1">
            <a:off x="1981200" y="4114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8298" name="Line 26"/>
          <p:cNvSpPr>
            <a:spLocks noChangeShapeType="1"/>
          </p:cNvSpPr>
          <p:nvPr/>
        </p:nvSpPr>
        <p:spPr bwMode="auto">
          <a:xfrm flipH="1" flipV="1">
            <a:off x="914400" y="35814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8299" name="Text Box 27"/>
          <p:cNvSpPr txBox="1">
            <a:spLocks noChangeArrowheads="1"/>
          </p:cNvSpPr>
          <p:nvPr/>
        </p:nvSpPr>
        <p:spPr bwMode="auto">
          <a:xfrm>
            <a:off x="2286000" y="4038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7</a:t>
            </a:r>
          </a:p>
        </p:txBody>
      </p:sp>
      <p:sp>
        <p:nvSpPr>
          <p:cNvPr id="438300" name="Text Box 28"/>
          <p:cNvSpPr txBox="1">
            <a:spLocks noChangeArrowheads="1"/>
          </p:cNvSpPr>
          <p:nvPr/>
        </p:nvSpPr>
        <p:spPr bwMode="auto">
          <a:xfrm>
            <a:off x="2111375" y="3516313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</a:t>
            </a:r>
          </a:p>
        </p:txBody>
      </p:sp>
      <p:sp>
        <p:nvSpPr>
          <p:cNvPr id="438301" name="Text Box 29"/>
          <p:cNvSpPr txBox="1">
            <a:spLocks noChangeArrowheads="1"/>
          </p:cNvSpPr>
          <p:nvPr/>
        </p:nvSpPr>
        <p:spPr bwMode="auto">
          <a:xfrm>
            <a:off x="2371725" y="3178175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10</a:t>
            </a:r>
          </a:p>
        </p:txBody>
      </p:sp>
      <p:sp>
        <p:nvSpPr>
          <p:cNvPr id="438302" name="Text Box 30"/>
          <p:cNvSpPr txBox="1">
            <a:spLocks noChangeArrowheads="1"/>
          </p:cNvSpPr>
          <p:nvPr/>
        </p:nvSpPr>
        <p:spPr bwMode="auto">
          <a:xfrm>
            <a:off x="2643188" y="2709863"/>
            <a:ext cx="4683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18</a:t>
            </a:r>
          </a:p>
        </p:txBody>
      </p:sp>
      <p:sp>
        <p:nvSpPr>
          <p:cNvPr id="438303" name="Text Box 31"/>
          <p:cNvSpPr txBox="1">
            <a:spLocks noChangeArrowheads="1"/>
          </p:cNvSpPr>
          <p:nvPr/>
        </p:nvSpPr>
        <p:spPr bwMode="auto">
          <a:xfrm>
            <a:off x="32004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38304" name="Text Box 32"/>
          <p:cNvSpPr txBox="1">
            <a:spLocks noChangeArrowheads="1"/>
          </p:cNvSpPr>
          <p:nvPr/>
        </p:nvSpPr>
        <p:spPr bwMode="auto">
          <a:xfrm>
            <a:off x="2274888" y="25368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38305" name="Text Box 33"/>
          <p:cNvSpPr txBox="1">
            <a:spLocks noChangeArrowheads="1"/>
          </p:cNvSpPr>
          <p:nvPr/>
        </p:nvSpPr>
        <p:spPr bwMode="auto">
          <a:xfrm>
            <a:off x="2330450" y="1752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38306" name="Text Box 34"/>
          <p:cNvSpPr txBox="1">
            <a:spLocks noChangeArrowheads="1"/>
          </p:cNvSpPr>
          <p:nvPr/>
        </p:nvSpPr>
        <p:spPr bwMode="auto">
          <a:xfrm>
            <a:off x="18288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7</a:t>
            </a:r>
          </a:p>
        </p:txBody>
      </p:sp>
      <p:sp>
        <p:nvSpPr>
          <p:cNvPr id="438307" name="Text Box 35"/>
          <p:cNvSpPr txBox="1">
            <a:spLocks noChangeArrowheads="1"/>
          </p:cNvSpPr>
          <p:nvPr/>
        </p:nvSpPr>
        <p:spPr bwMode="auto">
          <a:xfrm>
            <a:off x="1524000" y="25908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8</a:t>
            </a:r>
          </a:p>
        </p:txBody>
      </p:sp>
      <p:sp>
        <p:nvSpPr>
          <p:cNvPr id="438308" name="Text Box 36"/>
          <p:cNvSpPr txBox="1">
            <a:spLocks noChangeArrowheads="1"/>
          </p:cNvSpPr>
          <p:nvPr/>
        </p:nvSpPr>
        <p:spPr bwMode="auto">
          <a:xfrm>
            <a:off x="1219200" y="30480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9</a:t>
            </a:r>
          </a:p>
        </p:txBody>
      </p:sp>
      <p:sp>
        <p:nvSpPr>
          <p:cNvPr id="438309" name="Text Box 37"/>
          <p:cNvSpPr txBox="1">
            <a:spLocks noChangeArrowheads="1"/>
          </p:cNvSpPr>
          <p:nvPr/>
        </p:nvSpPr>
        <p:spPr bwMode="auto">
          <a:xfrm>
            <a:off x="1055688" y="372427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38310" name="Line 38"/>
          <p:cNvSpPr>
            <a:spLocks noChangeShapeType="1"/>
          </p:cNvSpPr>
          <p:nvPr/>
        </p:nvSpPr>
        <p:spPr bwMode="auto">
          <a:xfrm flipV="1">
            <a:off x="1111250" y="2187575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8311" name="Text Box 39"/>
          <p:cNvSpPr txBox="1">
            <a:spLocks noChangeArrowheads="1"/>
          </p:cNvSpPr>
          <p:nvPr/>
        </p:nvSpPr>
        <p:spPr bwMode="auto">
          <a:xfrm>
            <a:off x="1143000" y="205740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10</a:t>
            </a:r>
          </a:p>
        </p:txBody>
      </p:sp>
      <p:sp>
        <p:nvSpPr>
          <p:cNvPr id="438312" name="Text Box 40"/>
          <p:cNvSpPr txBox="1">
            <a:spLocks noChangeArrowheads="1"/>
          </p:cNvSpPr>
          <p:nvPr/>
        </p:nvSpPr>
        <p:spPr bwMode="auto">
          <a:xfrm>
            <a:off x="4114800" y="1066800"/>
            <a:ext cx="2895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dirty="0"/>
              <a:t>Update distances of adjacent, unselected nodes</a:t>
            </a:r>
          </a:p>
        </p:txBody>
      </p:sp>
      <p:graphicFrame>
        <p:nvGraphicFramePr>
          <p:cNvPr id="438313" name="Group 41"/>
          <p:cNvGraphicFramePr>
            <a:graphicFrameLocks noGrp="1"/>
          </p:cNvGraphicFramePr>
          <p:nvPr/>
        </p:nvGraphicFramePr>
        <p:xfrm>
          <a:off x="4343400" y="1981200"/>
          <a:ext cx="2133600" cy="3276918"/>
        </p:xfrm>
        <a:graphic>
          <a:graphicData uri="http://schemas.openxmlformats.org/drawingml/2006/table">
            <a:tbl>
              <a:tblPr/>
              <a:tblGrid>
                <a:gridCol w="533400"/>
                <a:gridCol w="533400"/>
                <a:gridCol w="533400"/>
                <a:gridCol w="533400"/>
              </a:tblGrid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visited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  <a:endParaRPr kumimoji="0" lang="en-US" sz="1600" b="1" i="1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38365" name="Text Box 93"/>
          <p:cNvSpPr txBox="1">
            <a:spLocks noChangeArrowheads="1"/>
          </p:cNvSpPr>
          <p:nvPr/>
        </p:nvSpPr>
        <p:spPr bwMode="auto">
          <a:xfrm>
            <a:off x="3200400" y="1295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</a:t>
            </a:r>
          </a:p>
        </p:txBody>
      </p:sp>
      <p:sp>
        <p:nvSpPr>
          <p:cNvPr id="438366" name="Line 94"/>
          <p:cNvSpPr>
            <a:spLocks noChangeShapeType="1"/>
          </p:cNvSpPr>
          <p:nvPr/>
        </p:nvSpPr>
        <p:spPr bwMode="auto">
          <a:xfrm flipH="1">
            <a:off x="3276600" y="3810000"/>
            <a:ext cx="228600" cy="195263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8367" name="Text Box 95"/>
          <p:cNvSpPr txBox="1">
            <a:spLocks noChangeArrowheads="1"/>
          </p:cNvSpPr>
          <p:nvPr/>
        </p:nvSpPr>
        <p:spPr bwMode="auto">
          <a:xfrm>
            <a:off x="3962400" y="5334000"/>
            <a:ext cx="2819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dirty="0"/>
              <a:t>Table entries unchanged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298" name="Freeform 2"/>
          <p:cNvSpPr>
            <a:spLocks/>
          </p:cNvSpPr>
          <p:nvPr/>
        </p:nvSpPr>
        <p:spPr bwMode="auto">
          <a:xfrm>
            <a:off x="2057400" y="1447800"/>
            <a:ext cx="2057400" cy="2514600"/>
          </a:xfrm>
          <a:custGeom>
            <a:avLst/>
            <a:gdLst/>
            <a:ahLst/>
            <a:cxnLst>
              <a:cxn ang="0">
                <a:pos x="0" y="288"/>
              </a:cxn>
              <a:cxn ang="0">
                <a:pos x="384" y="0"/>
              </a:cxn>
              <a:cxn ang="0">
                <a:pos x="1104" y="288"/>
              </a:cxn>
              <a:cxn ang="0">
                <a:pos x="1248" y="1056"/>
              </a:cxn>
              <a:cxn ang="0">
                <a:pos x="816" y="1584"/>
              </a:cxn>
            </a:cxnLst>
            <a:rect l="0" t="0" r="r" b="b"/>
            <a:pathLst>
              <a:path w="1296" h="1584">
                <a:moveTo>
                  <a:pt x="0" y="288"/>
                </a:moveTo>
                <a:cubicBezTo>
                  <a:pt x="100" y="144"/>
                  <a:pt x="200" y="0"/>
                  <a:pt x="384" y="0"/>
                </a:cubicBezTo>
                <a:cubicBezTo>
                  <a:pt x="568" y="0"/>
                  <a:pt x="960" y="112"/>
                  <a:pt x="1104" y="288"/>
                </a:cubicBezTo>
                <a:cubicBezTo>
                  <a:pt x="1248" y="464"/>
                  <a:pt x="1296" y="840"/>
                  <a:pt x="1248" y="1056"/>
                </a:cubicBezTo>
                <a:cubicBezTo>
                  <a:pt x="1200" y="1272"/>
                  <a:pt x="888" y="1496"/>
                  <a:pt x="816" y="1584"/>
                </a:cubicBezTo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9299" name="Text Box 3"/>
          <p:cNvSpPr txBox="1">
            <a:spLocks noChangeArrowheads="1"/>
          </p:cNvSpPr>
          <p:nvPr/>
        </p:nvSpPr>
        <p:spPr bwMode="auto">
          <a:xfrm>
            <a:off x="587375" y="2819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39300" name="Line 4"/>
          <p:cNvSpPr>
            <a:spLocks noChangeShapeType="1"/>
          </p:cNvSpPr>
          <p:nvPr/>
        </p:nvSpPr>
        <p:spPr bwMode="auto">
          <a:xfrm flipH="1">
            <a:off x="3233738" y="3124200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9301" name="Text Box 5"/>
          <p:cNvSpPr txBox="1">
            <a:spLocks noChangeArrowheads="1"/>
          </p:cNvSpPr>
          <p:nvPr/>
        </p:nvSpPr>
        <p:spPr bwMode="auto">
          <a:xfrm>
            <a:off x="3000375" y="3449638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25</a:t>
            </a:r>
          </a:p>
        </p:txBody>
      </p:sp>
      <p:sp>
        <p:nvSpPr>
          <p:cNvPr id="439302" name="Line 6"/>
          <p:cNvSpPr>
            <a:spLocks noChangeShapeType="1"/>
          </p:cNvSpPr>
          <p:nvPr/>
        </p:nvSpPr>
        <p:spPr bwMode="auto">
          <a:xfrm>
            <a:off x="1981200" y="21336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9303" name="Line 7"/>
          <p:cNvSpPr>
            <a:spLocks noChangeShapeType="1"/>
          </p:cNvSpPr>
          <p:nvPr/>
        </p:nvSpPr>
        <p:spPr bwMode="auto">
          <a:xfrm flipV="1">
            <a:off x="2286000" y="22860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9304" name="Line 8"/>
          <p:cNvSpPr>
            <a:spLocks noChangeShapeType="1"/>
          </p:cNvSpPr>
          <p:nvPr/>
        </p:nvSpPr>
        <p:spPr bwMode="auto">
          <a:xfrm flipH="1" flipV="1">
            <a:off x="2133600" y="220980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9305" name="Line 9"/>
          <p:cNvSpPr>
            <a:spLocks noChangeShapeType="1"/>
          </p:cNvSpPr>
          <p:nvPr/>
        </p:nvSpPr>
        <p:spPr bwMode="auto">
          <a:xfrm flipV="1">
            <a:off x="914400" y="31242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9306" name="Line 10"/>
          <p:cNvSpPr>
            <a:spLocks noChangeShapeType="1"/>
          </p:cNvSpPr>
          <p:nvPr/>
        </p:nvSpPr>
        <p:spPr bwMode="auto">
          <a:xfrm flipV="1">
            <a:off x="1981200" y="3200400"/>
            <a:ext cx="14478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9307" name="Line 11"/>
          <p:cNvSpPr>
            <a:spLocks noChangeShapeType="1"/>
          </p:cNvSpPr>
          <p:nvPr/>
        </p:nvSpPr>
        <p:spPr bwMode="auto">
          <a:xfrm flipV="1">
            <a:off x="762000" y="27432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9308" name="Line 12"/>
          <p:cNvSpPr>
            <a:spLocks noChangeShapeType="1"/>
          </p:cNvSpPr>
          <p:nvPr/>
        </p:nvSpPr>
        <p:spPr bwMode="auto">
          <a:xfrm>
            <a:off x="990600" y="25908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9309" name="Line 13"/>
          <p:cNvSpPr>
            <a:spLocks noChangeShapeType="1"/>
          </p:cNvSpPr>
          <p:nvPr/>
        </p:nvSpPr>
        <p:spPr bwMode="auto">
          <a:xfrm>
            <a:off x="2178050" y="2014538"/>
            <a:ext cx="71755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9310" name="Line 14"/>
          <p:cNvSpPr>
            <a:spLocks noChangeShapeType="1"/>
          </p:cNvSpPr>
          <p:nvPr/>
        </p:nvSpPr>
        <p:spPr bwMode="auto">
          <a:xfrm>
            <a:off x="3048000" y="2286000"/>
            <a:ext cx="381000" cy="609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9311" name="Oval 15"/>
          <p:cNvSpPr>
            <a:spLocks noChangeArrowheads="1"/>
          </p:cNvSpPr>
          <p:nvPr/>
        </p:nvSpPr>
        <p:spPr bwMode="auto">
          <a:xfrm>
            <a:off x="533400" y="2438400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9312" name="Oval 16"/>
          <p:cNvSpPr>
            <a:spLocks noChangeArrowheads="1"/>
          </p:cNvSpPr>
          <p:nvPr/>
        </p:nvSpPr>
        <p:spPr bwMode="auto">
          <a:xfrm>
            <a:off x="685800" y="2286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A</a:t>
            </a:r>
          </a:p>
        </p:txBody>
      </p:sp>
      <p:sp>
        <p:nvSpPr>
          <p:cNvPr id="439313" name="Oval 17"/>
          <p:cNvSpPr>
            <a:spLocks noChangeArrowheads="1"/>
          </p:cNvSpPr>
          <p:nvPr/>
        </p:nvSpPr>
        <p:spPr bwMode="auto">
          <a:xfrm>
            <a:off x="533400" y="32004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H</a:t>
            </a:r>
          </a:p>
        </p:txBody>
      </p:sp>
      <p:sp>
        <p:nvSpPr>
          <p:cNvPr id="439314" name="Oval 18"/>
          <p:cNvSpPr>
            <a:spLocks noChangeArrowheads="1"/>
          </p:cNvSpPr>
          <p:nvPr/>
        </p:nvSpPr>
        <p:spPr bwMode="auto">
          <a:xfrm>
            <a:off x="1905000" y="2819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B</a:t>
            </a:r>
          </a:p>
        </p:txBody>
      </p:sp>
      <p:sp>
        <p:nvSpPr>
          <p:cNvPr id="439315" name="Oval 19"/>
          <p:cNvSpPr>
            <a:spLocks noChangeArrowheads="1"/>
          </p:cNvSpPr>
          <p:nvPr/>
        </p:nvSpPr>
        <p:spPr bwMode="auto">
          <a:xfrm>
            <a:off x="1752600" y="18288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F</a:t>
            </a:r>
          </a:p>
        </p:txBody>
      </p:sp>
      <p:sp>
        <p:nvSpPr>
          <p:cNvPr id="439316" name="Oval 20"/>
          <p:cNvSpPr>
            <a:spLocks noChangeArrowheads="1"/>
          </p:cNvSpPr>
          <p:nvPr/>
        </p:nvSpPr>
        <p:spPr bwMode="auto">
          <a:xfrm>
            <a:off x="28194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E</a:t>
            </a:r>
          </a:p>
        </p:txBody>
      </p:sp>
      <p:sp>
        <p:nvSpPr>
          <p:cNvPr id="439317" name="Oval 21"/>
          <p:cNvSpPr>
            <a:spLocks noChangeArrowheads="1"/>
          </p:cNvSpPr>
          <p:nvPr/>
        </p:nvSpPr>
        <p:spPr bwMode="auto">
          <a:xfrm>
            <a:off x="3276600" y="2895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D</a:t>
            </a:r>
          </a:p>
        </p:txBody>
      </p:sp>
      <p:sp>
        <p:nvSpPr>
          <p:cNvPr id="439318" name="Oval 22"/>
          <p:cNvSpPr>
            <a:spLocks noChangeArrowheads="1"/>
          </p:cNvSpPr>
          <p:nvPr/>
        </p:nvSpPr>
        <p:spPr bwMode="auto">
          <a:xfrm>
            <a:off x="2743200" y="1905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C</a:t>
            </a:r>
          </a:p>
        </p:txBody>
      </p:sp>
      <p:sp>
        <p:nvSpPr>
          <p:cNvPr id="439319" name="Oval 23"/>
          <p:cNvSpPr>
            <a:spLocks noChangeArrowheads="1"/>
          </p:cNvSpPr>
          <p:nvPr/>
        </p:nvSpPr>
        <p:spPr bwMode="auto">
          <a:xfrm>
            <a:off x="15240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G</a:t>
            </a:r>
          </a:p>
        </p:txBody>
      </p:sp>
      <p:sp>
        <p:nvSpPr>
          <p:cNvPr id="439320" name="Line 24"/>
          <p:cNvSpPr>
            <a:spLocks noChangeShapeType="1"/>
          </p:cNvSpPr>
          <p:nvPr/>
        </p:nvSpPr>
        <p:spPr bwMode="auto">
          <a:xfrm>
            <a:off x="2286000" y="32004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9321" name="Line 25"/>
          <p:cNvSpPr>
            <a:spLocks noChangeShapeType="1"/>
          </p:cNvSpPr>
          <p:nvPr/>
        </p:nvSpPr>
        <p:spPr bwMode="auto">
          <a:xfrm flipH="1">
            <a:off x="1981200" y="4114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9322" name="Line 26"/>
          <p:cNvSpPr>
            <a:spLocks noChangeShapeType="1"/>
          </p:cNvSpPr>
          <p:nvPr/>
        </p:nvSpPr>
        <p:spPr bwMode="auto">
          <a:xfrm flipH="1" flipV="1">
            <a:off x="914400" y="3581400"/>
            <a:ext cx="609600" cy="381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9323" name="Text Box 27"/>
          <p:cNvSpPr txBox="1">
            <a:spLocks noChangeArrowheads="1"/>
          </p:cNvSpPr>
          <p:nvPr/>
        </p:nvSpPr>
        <p:spPr bwMode="auto">
          <a:xfrm>
            <a:off x="2286000" y="4038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7</a:t>
            </a:r>
          </a:p>
        </p:txBody>
      </p:sp>
      <p:sp>
        <p:nvSpPr>
          <p:cNvPr id="439324" name="Text Box 28"/>
          <p:cNvSpPr txBox="1">
            <a:spLocks noChangeArrowheads="1"/>
          </p:cNvSpPr>
          <p:nvPr/>
        </p:nvSpPr>
        <p:spPr bwMode="auto">
          <a:xfrm>
            <a:off x="2111375" y="3516313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</a:t>
            </a:r>
          </a:p>
        </p:txBody>
      </p:sp>
      <p:sp>
        <p:nvSpPr>
          <p:cNvPr id="439325" name="Text Box 29"/>
          <p:cNvSpPr txBox="1">
            <a:spLocks noChangeArrowheads="1"/>
          </p:cNvSpPr>
          <p:nvPr/>
        </p:nvSpPr>
        <p:spPr bwMode="auto">
          <a:xfrm>
            <a:off x="2371725" y="3178175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10</a:t>
            </a:r>
          </a:p>
        </p:txBody>
      </p:sp>
      <p:sp>
        <p:nvSpPr>
          <p:cNvPr id="439326" name="Text Box 30"/>
          <p:cNvSpPr txBox="1">
            <a:spLocks noChangeArrowheads="1"/>
          </p:cNvSpPr>
          <p:nvPr/>
        </p:nvSpPr>
        <p:spPr bwMode="auto">
          <a:xfrm>
            <a:off x="2643188" y="2709863"/>
            <a:ext cx="4683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18</a:t>
            </a:r>
          </a:p>
        </p:txBody>
      </p:sp>
      <p:sp>
        <p:nvSpPr>
          <p:cNvPr id="439327" name="Text Box 31"/>
          <p:cNvSpPr txBox="1">
            <a:spLocks noChangeArrowheads="1"/>
          </p:cNvSpPr>
          <p:nvPr/>
        </p:nvSpPr>
        <p:spPr bwMode="auto">
          <a:xfrm>
            <a:off x="32004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39328" name="Text Box 32"/>
          <p:cNvSpPr txBox="1">
            <a:spLocks noChangeArrowheads="1"/>
          </p:cNvSpPr>
          <p:nvPr/>
        </p:nvSpPr>
        <p:spPr bwMode="auto">
          <a:xfrm>
            <a:off x="2274888" y="25368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39329" name="Text Box 33"/>
          <p:cNvSpPr txBox="1">
            <a:spLocks noChangeArrowheads="1"/>
          </p:cNvSpPr>
          <p:nvPr/>
        </p:nvSpPr>
        <p:spPr bwMode="auto">
          <a:xfrm>
            <a:off x="2330450" y="1752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39330" name="Text Box 34"/>
          <p:cNvSpPr txBox="1">
            <a:spLocks noChangeArrowheads="1"/>
          </p:cNvSpPr>
          <p:nvPr/>
        </p:nvSpPr>
        <p:spPr bwMode="auto">
          <a:xfrm>
            <a:off x="18288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7</a:t>
            </a:r>
          </a:p>
        </p:txBody>
      </p:sp>
      <p:sp>
        <p:nvSpPr>
          <p:cNvPr id="439331" name="Text Box 35"/>
          <p:cNvSpPr txBox="1">
            <a:spLocks noChangeArrowheads="1"/>
          </p:cNvSpPr>
          <p:nvPr/>
        </p:nvSpPr>
        <p:spPr bwMode="auto">
          <a:xfrm>
            <a:off x="1524000" y="25908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8</a:t>
            </a:r>
          </a:p>
        </p:txBody>
      </p:sp>
      <p:sp>
        <p:nvSpPr>
          <p:cNvPr id="439332" name="Text Box 36"/>
          <p:cNvSpPr txBox="1">
            <a:spLocks noChangeArrowheads="1"/>
          </p:cNvSpPr>
          <p:nvPr/>
        </p:nvSpPr>
        <p:spPr bwMode="auto">
          <a:xfrm>
            <a:off x="1219200" y="30480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9</a:t>
            </a:r>
          </a:p>
        </p:txBody>
      </p:sp>
      <p:sp>
        <p:nvSpPr>
          <p:cNvPr id="439333" name="Text Box 37"/>
          <p:cNvSpPr txBox="1">
            <a:spLocks noChangeArrowheads="1"/>
          </p:cNvSpPr>
          <p:nvPr/>
        </p:nvSpPr>
        <p:spPr bwMode="auto">
          <a:xfrm>
            <a:off x="1055688" y="372427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39334" name="Line 38"/>
          <p:cNvSpPr>
            <a:spLocks noChangeShapeType="1"/>
          </p:cNvSpPr>
          <p:nvPr/>
        </p:nvSpPr>
        <p:spPr bwMode="auto">
          <a:xfrm flipV="1">
            <a:off x="1111250" y="2187575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9335" name="Text Box 39"/>
          <p:cNvSpPr txBox="1">
            <a:spLocks noChangeArrowheads="1"/>
          </p:cNvSpPr>
          <p:nvPr/>
        </p:nvSpPr>
        <p:spPr bwMode="auto">
          <a:xfrm>
            <a:off x="1143000" y="205740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10</a:t>
            </a:r>
          </a:p>
        </p:txBody>
      </p:sp>
      <p:sp>
        <p:nvSpPr>
          <p:cNvPr id="439336" name="Text Box 40"/>
          <p:cNvSpPr txBox="1">
            <a:spLocks noChangeArrowheads="1"/>
          </p:cNvSpPr>
          <p:nvPr/>
        </p:nvSpPr>
        <p:spPr bwMode="auto">
          <a:xfrm>
            <a:off x="4191000" y="1219200"/>
            <a:ext cx="2895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dirty="0"/>
              <a:t>Select node with minimum distance</a:t>
            </a:r>
          </a:p>
        </p:txBody>
      </p:sp>
      <p:graphicFrame>
        <p:nvGraphicFramePr>
          <p:cNvPr id="439337" name="Group 41"/>
          <p:cNvGraphicFramePr>
            <a:graphicFrameLocks noGrp="1"/>
          </p:cNvGraphicFramePr>
          <p:nvPr/>
        </p:nvGraphicFramePr>
        <p:xfrm>
          <a:off x="4343400" y="1981200"/>
          <a:ext cx="2133600" cy="3276918"/>
        </p:xfrm>
        <a:graphic>
          <a:graphicData uri="http://schemas.openxmlformats.org/drawingml/2006/table">
            <a:tbl>
              <a:tblPr/>
              <a:tblGrid>
                <a:gridCol w="533400"/>
                <a:gridCol w="533400"/>
                <a:gridCol w="533400"/>
                <a:gridCol w="533400"/>
              </a:tblGrid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visited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  <a:endParaRPr kumimoji="0" lang="en-US" sz="1600" b="1" i="1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39389" name="Text Box 93"/>
          <p:cNvSpPr txBox="1">
            <a:spLocks noChangeArrowheads="1"/>
          </p:cNvSpPr>
          <p:nvPr/>
        </p:nvSpPr>
        <p:spPr bwMode="auto">
          <a:xfrm>
            <a:off x="3200400" y="1295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</a:t>
            </a:r>
          </a:p>
        </p:txBody>
      </p:sp>
      <p:sp>
        <p:nvSpPr>
          <p:cNvPr id="439390" name="Line 94"/>
          <p:cNvSpPr>
            <a:spLocks noChangeShapeType="1"/>
          </p:cNvSpPr>
          <p:nvPr/>
        </p:nvSpPr>
        <p:spPr bwMode="auto">
          <a:xfrm flipH="1">
            <a:off x="3276600" y="3810000"/>
            <a:ext cx="228600" cy="195263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682" name="Freeform 2"/>
          <p:cNvSpPr>
            <a:spLocks/>
          </p:cNvSpPr>
          <p:nvPr/>
        </p:nvSpPr>
        <p:spPr bwMode="auto">
          <a:xfrm>
            <a:off x="2057400" y="1447800"/>
            <a:ext cx="2057400" cy="2514600"/>
          </a:xfrm>
          <a:custGeom>
            <a:avLst/>
            <a:gdLst/>
            <a:ahLst/>
            <a:cxnLst>
              <a:cxn ang="0">
                <a:pos x="0" y="288"/>
              </a:cxn>
              <a:cxn ang="0">
                <a:pos x="384" y="0"/>
              </a:cxn>
              <a:cxn ang="0">
                <a:pos x="1104" y="288"/>
              </a:cxn>
              <a:cxn ang="0">
                <a:pos x="1248" y="1056"/>
              </a:cxn>
              <a:cxn ang="0">
                <a:pos x="816" y="1584"/>
              </a:cxn>
            </a:cxnLst>
            <a:rect l="0" t="0" r="r" b="b"/>
            <a:pathLst>
              <a:path w="1296" h="1584">
                <a:moveTo>
                  <a:pt x="0" y="288"/>
                </a:moveTo>
                <a:cubicBezTo>
                  <a:pt x="100" y="144"/>
                  <a:pt x="200" y="0"/>
                  <a:pt x="384" y="0"/>
                </a:cubicBezTo>
                <a:cubicBezTo>
                  <a:pt x="568" y="0"/>
                  <a:pt x="960" y="112"/>
                  <a:pt x="1104" y="288"/>
                </a:cubicBezTo>
                <a:cubicBezTo>
                  <a:pt x="1248" y="464"/>
                  <a:pt x="1296" y="840"/>
                  <a:pt x="1248" y="1056"/>
                </a:cubicBezTo>
                <a:cubicBezTo>
                  <a:pt x="1200" y="1272"/>
                  <a:pt x="888" y="1496"/>
                  <a:pt x="816" y="1584"/>
                </a:cubicBezTo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5683" name="Text Box 3"/>
          <p:cNvSpPr txBox="1">
            <a:spLocks noChangeArrowheads="1"/>
          </p:cNvSpPr>
          <p:nvPr/>
        </p:nvSpPr>
        <p:spPr bwMode="auto">
          <a:xfrm>
            <a:off x="587375" y="2819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55684" name="Line 4"/>
          <p:cNvSpPr>
            <a:spLocks noChangeShapeType="1"/>
          </p:cNvSpPr>
          <p:nvPr/>
        </p:nvSpPr>
        <p:spPr bwMode="auto">
          <a:xfrm flipH="1">
            <a:off x="3233738" y="3124200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5685" name="Text Box 5"/>
          <p:cNvSpPr txBox="1">
            <a:spLocks noChangeArrowheads="1"/>
          </p:cNvSpPr>
          <p:nvPr/>
        </p:nvSpPr>
        <p:spPr bwMode="auto">
          <a:xfrm>
            <a:off x="3000375" y="3449638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25</a:t>
            </a:r>
          </a:p>
        </p:txBody>
      </p:sp>
      <p:sp>
        <p:nvSpPr>
          <p:cNvPr id="455686" name="Line 6"/>
          <p:cNvSpPr>
            <a:spLocks noChangeShapeType="1"/>
          </p:cNvSpPr>
          <p:nvPr/>
        </p:nvSpPr>
        <p:spPr bwMode="auto">
          <a:xfrm>
            <a:off x="1981200" y="21336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5687" name="Line 7"/>
          <p:cNvSpPr>
            <a:spLocks noChangeShapeType="1"/>
          </p:cNvSpPr>
          <p:nvPr/>
        </p:nvSpPr>
        <p:spPr bwMode="auto">
          <a:xfrm flipV="1">
            <a:off x="2286000" y="22860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5688" name="Line 8"/>
          <p:cNvSpPr>
            <a:spLocks noChangeShapeType="1"/>
          </p:cNvSpPr>
          <p:nvPr/>
        </p:nvSpPr>
        <p:spPr bwMode="auto">
          <a:xfrm flipH="1" flipV="1">
            <a:off x="2133600" y="220980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5689" name="Line 9"/>
          <p:cNvSpPr>
            <a:spLocks noChangeShapeType="1"/>
          </p:cNvSpPr>
          <p:nvPr/>
        </p:nvSpPr>
        <p:spPr bwMode="auto">
          <a:xfrm flipV="1">
            <a:off x="914400" y="31242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5690" name="Line 10"/>
          <p:cNvSpPr>
            <a:spLocks noChangeShapeType="1"/>
          </p:cNvSpPr>
          <p:nvPr/>
        </p:nvSpPr>
        <p:spPr bwMode="auto">
          <a:xfrm flipV="1">
            <a:off x="1981200" y="3200400"/>
            <a:ext cx="14478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5691" name="Line 11"/>
          <p:cNvSpPr>
            <a:spLocks noChangeShapeType="1"/>
          </p:cNvSpPr>
          <p:nvPr/>
        </p:nvSpPr>
        <p:spPr bwMode="auto">
          <a:xfrm flipV="1">
            <a:off x="762000" y="27432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5692" name="Line 12"/>
          <p:cNvSpPr>
            <a:spLocks noChangeShapeType="1"/>
          </p:cNvSpPr>
          <p:nvPr/>
        </p:nvSpPr>
        <p:spPr bwMode="auto">
          <a:xfrm>
            <a:off x="990600" y="25908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5693" name="Line 13"/>
          <p:cNvSpPr>
            <a:spLocks noChangeShapeType="1"/>
          </p:cNvSpPr>
          <p:nvPr/>
        </p:nvSpPr>
        <p:spPr bwMode="auto">
          <a:xfrm>
            <a:off x="2178050" y="2014538"/>
            <a:ext cx="71755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5694" name="Line 14"/>
          <p:cNvSpPr>
            <a:spLocks noChangeShapeType="1"/>
          </p:cNvSpPr>
          <p:nvPr/>
        </p:nvSpPr>
        <p:spPr bwMode="auto">
          <a:xfrm>
            <a:off x="3048000" y="2286000"/>
            <a:ext cx="381000" cy="609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5695" name="Oval 15"/>
          <p:cNvSpPr>
            <a:spLocks noChangeArrowheads="1"/>
          </p:cNvSpPr>
          <p:nvPr/>
        </p:nvSpPr>
        <p:spPr bwMode="auto">
          <a:xfrm>
            <a:off x="533400" y="2438400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5696" name="Oval 16"/>
          <p:cNvSpPr>
            <a:spLocks noChangeArrowheads="1"/>
          </p:cNvSpPr>
          <p:nvPr/>
        </p:nvSpPr>
        <p:spPr bwMode="auto">
          <a:xfrm>
            <a:off x="685800" y="2286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A</a:t>
            </a:r>
          </a:p>
        </p:txBody>
      </p:sp>
      <p:sp>
        <p:nvSpPr>
          <p:cNvPr id="455697" name="Oval 17"/>
          <p:cNvSpPr>
            <a:spLocks noChangeArrowheads="1"/>
          </p:cNvSpPr>
          <p:nvPr/>
        </p:nvSpPr>
        <p:spPr bwMode="auto">
          <a:xfrm>
            <a:off x="533400" y="32004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H</a:t>
            </a:r>
          </a:p>
        </p:txBody>
      </p:sp>
      <p:sp>
        <p:nvSpPr>
          <p:cNvPr id="455698" name="Oval 18"/>
          <p:cNvSpPr>
            <a:spLocks noChangeArrowheads="1"/>
          </p:cNvSpPr>
          <p:nvPr/>
        </p:nvSpPr>
        <p:spPr bwMode="auto">
          <a:xfrm>
            <a:off x="1905000" y="2819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B</a:t>
            </a:r>
          </a:p>
        </p:txBody>
      </p:sp>
      <p:sp>
        <p:nvSpPr>
          <p:cNvPr id="455699" name="Oval 19"/>
          <p:cNvSpPr>
            <a:spLocks noChangeArrowheads="1"/>
          </p:cNvSpPr>
          <p:nvPr/>
        </p:nvSpPr>
        <p:spPr bwMode="auto">
          <a:xfrm>
            <a:off x="1752600" y="18288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F</a:t>
            </a:r>
          </a:p>
        </p:txBody>
      </p:sp>
      <p:sp>
        <p:nvSpPr>
          <p:cNvPr id="455700" name="Oval 20"/>
          <p:cNvSpPr>
            <a:spLocks noChangeArrowheads="1"/>
          </p:cNvSpPr>
          <p:nvPr/>
        </p:nvSpPr>
        <p:spPr bwMode="auto">
          <a:xfrm>
            <a:off x="28194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E</a:t>
            </a:r>
          </a:p>
        </p:txBody>
      </p:sp>
      <p:sp>
        <p:nvSpPr>
          <p:cNvPr id="455701" name="Oval 21"/>
          <p:cNvSpPr>
            <a:spLocks noChangeArrowheads="1"/>
          </p:cNvSpPr>
          <p:nvPr/>
        </p:nvSpPr>
        <p:spPr bwMode="auto">
          <a:xfrm>
            <a:off x="3276600" y="2895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D</a:t>
            </a:r>
          </a:p>
        </p:txBody>
      </p:sp>
      <p:sp>
        <p:nvSpPr>
          <p:cNvPr id="455702" name="Oval 22"/>
          <p:cNvSpPr>
            <a:spLocks noChangeArrowheads="1"/>
          </p:cNvSpPr>
          <p:nvPr/>
        </p:nvSpPr>
        <p:spPr bwMode="auto">
          <a:xfrm>
            <a:off x="2743200" y="1905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C</a:t>
            </a:r>
          </a:p>
        </p:txBody>
      </p:sp>
      <p:sp>
        <p:nvSpPr>
          <p:cNvPr id="455703" name="Oval 23"/>
          <p:cNvSpPr>
            <a:spLocks noChangeArrowheads="1"/>
          </p:cNvSpPr>
          <p:nvPr/>
        </p:nvSpPr>
        <p:spPr bwMode="auto">
          <a:xfrm>
            <a:off x="15240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G</a:t>
            </a:r>
          </a:p>
        </p:txBody>
      </p:sp>
      <p:sp>
        <p:nvSpPr>
          <p:cNvPr id="455704" name="Line 24"/>
          <p:cNvSpPr>
            <a:spLocks noChangeShapeType="1"/>
          </p:cNvSpPr>
          <p:nvPr/>
        </p:nvSpPr>
        <p:spPr bwMode="auto">
          <a:xfrm>
            <a:off x="2286000" y="32004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5705" name="Line 25"/>
          <p:cNvSpPr>
            <a:spLocks noChangeShapeType="1"/>
          </p:cNvSpPr>
          <p:nvPr/>
        </p:nvSpPr>
        <p:spPr bwMode="auto">
          <a:xfrm flipH="1">
            <a:off x="1981200" y="4114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5706" name="Line 26"/>
          <p:cNvSpPr>
            <a:spLocks noChangeShapeType="1"/>
          </p:cNvSpPr>
          <p:nvPr/>
        </p:nvSpPr>
        <p:spPr bwMode="auto">
          <a:xfrm flipH="1" flipV="1">
            <a:off x="914400" y="3581400"/>
            <a:ext cx="609600" cy="381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5707" name="Text Box 27"/>
          <p:cNvSpPr txBox="1">
            <a:spLocks noChangeArrowheads="1"/>
          </p:cNvSpPr>
          <p:nvPr/>
        </p:nvSpPr>
        <p:spPr bwMode="auto">
          <a:xfrm>
            <a:off x="2286000" y="4038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7</a:t>
            </a:r>
          </a:p>
        </p:txBody>
      </p:sp>
      <p:sp>
        <p:nvSpPr>
          <p:cNvPr id="455708" name="Text Box 28"/>
          <p:cNvSpPr txBox="1">
            <a:spLocks noChangeArrowheads="1"/>
          </p:cNvSpPr>
          <p:nvPr/>
        </p:nvSpPr>
        <p:spPr bwMode="auto">
          <a:xfrm>
            <a:off x="2111375" y="3516313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</a:t>
            </a:r>
          </a:p>
        </p:txBody>
      </p:sp>
      <p:sp>
        <p:nvSpPr>
          <p:cNvPr id="455709" name="Text Box 29"/>
          <p:cNvSpPr txBox="1">
            <a:spLocks noChangeArrowheads="1"/>
          </p:cNvSpPr>
          <p:nvPr/>
        </p:nvSpPr>
        <p:spPr bwMode="auto">
          <a:xfrm>
            <a:off x="2371725" y="3178175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10</a:t>
            </a:r>
          </a:p>
        </p:txBody>
      </p:sp>
      <p:sp>
        <p:nvSpPr>
          <p:cNvPr id="455710" name="Text Box 30"/>
          <p:cNvSpPr txBox="1">
            <a:spLocks noChangeArrowheads="1"/>
          </p:cNvSpPr>
          <p:nvPr/>
        </p:nvSpPr>
        <p:spPr bwMode="auto">
          <a:xfrm>
            <a:off x="2643188" y="2709863"/>
            <a:ext cx="4683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18</a:t>
            </a:r>
          </a:p>
        </p:txBody>
      </p:sp>
      <p:sp>
        <p:nvSpPr>
          <p:cNvPr id="455711" name="Text Box 31"/>
          <p:cNvSpPr txBox="1">
            <a:spLocks noChangeArrowheads="1"/>
          </p:cNvSpPr>
          <p:nvPr/>
        </p:nvSpPr>
        <p:spPr bwMode="auto">
          <a:xfrm>
            <a:off x="32004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55712" name="Text Box 32"/>
          <p:cNvSpPr txBox="1">
            <a:spLocks noChangeArrowheads="1"/>
          </p:cNvSpPr>
          <p:nvPr/>
        </p:nvSpPr>
        <p:spPr bwMode="auto">
          <a:xfrm>
            <a:off x="2274888" y="25368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55713" name="Text Box 33"/>
          <p:cNvSpPr txBox="1">
            <a:spLocks noChangeArrowheads="1"/>
          </p:cNvSpPr>
          <p:nvPr/>
        </p:nvSpPr>
        <p:spPr bwMode="auto">
          <a:xfrm>
            <a:off x="2330450" y="1752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55714" name="Text Box 34"/>
          <p:cNvSpPr txBox="1">
            <a:spLocks noChangeArrowheads="1"/>
          </p:cNvSpPr>
          <p:nvPr/>
        </p:nvSpPr>
        <p:spPr bwMode="auto">
          <a:xfrm>
            <a:off x="18288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7</a:t>
            </a:r>
          </a:p>
        </p:txBody>
      </p:sp>
      <p:sp>
        <p:nvSpPr>
          <p:cNvPr id="455715" name="Text Box 35"/>
          <p:cNvSpPr txBox="1">
            <a:spLocks noChangeArrowheads="1"/>
          </p:cNvSpPr>
          <p:nvPr/>
        </p:nvSpPr>
        <p:spPr bwMode="auto">
          <a:xfrm>
            <a:off x="1524000" y="25908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8</a:t>
            </a:r>
          </a:p>
        </p:txBody>
      </p:sp>
      <p:sp>
        <p:nvSpPr>
          <p:cNvPr id="455716" name="Text Box 36"/>
          <p:cNvSpPr txBox="1">
            <a:spLocks noChangeArrowheads="1"/>
          </p:cNvSpPr>
          <p:nvPr/>
        </p:nvSpPr>
        <p:spPr bwMode="auto">
          <a:xfrm>
            <a:off x="1219200" y="30480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9</a:t>
            </a:r>
          </a:p>
        </p:txBody>
      </p:sp>
      <p:sp>
        <p:nvSpPr>
          <p:cNvPr id="455717" name="Text Box 37"/>
          <p:cNvSpPr txBox="1">
            <a:spLocks noChangeArrowheads="1"/>
          </p:cNvSpPr>
          <p:nvPr/>
        </p:nvSpPr>
        <p:spPr bwMode="auto">
          <a:xfrm>
            <a:off x="1055688" y="372427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55718" name="Line 38"/>
          <p:cNvSpPr>
            <a:spLocks noChangeShapeType="1"/>
          </p:cNvSpPr>
          <p:nvPr/>
        </p:nvSpPr>
        <p:spPr bwMode="auto">
          <a:xfrm flipV="1">
            <a:off x="1111250" y="2187575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5719" name="Text Box 39"/>
          <p:cNvSpPr txBox="1">
            <a:spLocks noChangeArrowheads="1"/>
          </p:cNvSpPr>
          <p:nvPr/>
        </p:nvSpPr>
        <p:spPr bwMode="auto">
          <a:xfrm>
            <a:off x="1143000" y="205740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10</a:t>
            </a:r>
          </a:p>
        </p:txBody>
      </p:sp>
      <p:sp>
        <p:nvSpPr>
          <p:cNvPr id="455720" name="Text Box 40"/>
          <p:cNvSpPr txBox="1">
            <a:spLocks noChangeArrowheads="1"/>
          </p:cNvSpPr>
          <p:nvPr/>
        </p:nvSpPr>
        <p:spPr bwMode="auto">
          <a:xfrm>
            <a:off x="4114800" y="990600"/>
            <a:ext cx="2895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dirty="0"/>
              <a:t>Update distances of adjacent, unselected nodes</a:t>
            </a:r>
          </a:p>
        </p:txBody>
      </p:sp>
      <p:graphicFrame>
        <p:nvGraphicFramePr>
          <p:cNvPr id="455721" name="Group 41"/>
          <p:cNvGraphicFramePr>
            <a:graphicFrameLocks noGrp="1"/>
          </p:cNvGraphicFramePr>
          <p:nvPr/>
        </p:nvGraphicFramePr>
        <p:xfrm>
          <a:off x="4343400" y="1981200"/>
          <a:ext cx="2133600" cy="3276918"/>
        </p:xfrm>
        <a:graphic>
          <a:graphicData uri="http://schemas.openxmlformats.org/drawingml/2006/table">
            <a:tbl>
              <a:tblPr/>
              <a:tblGrid>
                <a:gridCol w="533400"/>
                <a:gridCol w="533400"/>
                <a:gridCol w="533400"/>
                <a:gridCol w="533400"/>
              </a:tblGrid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visited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  <a:endParaRPr kumimoji="0" lang="en-US" sz="1600" b="1" i="1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55773" name="Text Box 93"/>
          <p:cNvSpPr txBox="1">
            <a:spLocks noChangeArrowheads="1"/>
          </p:cNvSpPr>
          <p:nvPr/>
        </p:nvSpPr>
        <p:spPr bwMode="auto">
          <a:xfrm>
            <a:off x="3200400" y="1295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</a:t>
            </a:r>
          </a:p>
        </p:txBody>
      </p:sp>
      <p:sp>
        <p:nvSpPr>
          <p:cNvPr id="455774" name="Line 94"/>
          <p:cNvSpPr>
            <a:spLocks noChangeShapeType="1"/>
          </p:cNvSpPr>
          <p:nvPr/>
        </p:nvSpPr>
        <p:spPr bwMode="auto">
          <a:xfrm flipH="1">
            <a:off x="3276600" y="3810000"/>
            <a:ext cx="228600" cy="195263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944562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>
                <a:solidFill>
                  <a:srgbClr val="FF0000"/>
                </a:solidFill>
              </a:rPr>
              <a:t>Spanning Tree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620000" cy="4873752"/>
          </a:xfrm>
        </p:spPr>
        <p:txBody>
          <a:bodyPr/>
          <a:lstStyle/>
          <a:p>
            <a:pPr algn="just"/>
            <a:r>
              <a:rPr lang="en-US" dirty="0">
                <a:latin typeface="Cambria" pitchFamily="18" charset="0"/>
              </a:rPr>
              <a:t>Definition: (Spanning tree): </a:t>
            </a:r>
            <a:endParaRPr lang="en-US" dirty="0" smtClean="0">
              <a:latin typeface="Cambria" pitchFamily="18" charset="0"/>
            </a:endParaRPr>
          </a:p>
          <a:p>
            <a:pPr algn="just"/>
            <a:endParaRPr lang="en-US" dirty="0" smtClean="0">
              <a:latin typeface="Cambria" pitchFamily="18" charset="0"/>
            </a:endParaRPr>
          </a:p>
          <a:p>
            <a:pPr lvl="1" algn="just"/>
            <a:r>
              <a:rPr lang="en-US" dirty="0" smtClean="0">
                <a:latin typeface="Cambria" pitchFamily="18" charset="0"/>
              </a:rPr>
              <a:t>Let </a:t>
            </a:r>
            <a:r>
              <a:rPr lang="en-US" dirty="0">
                <a:latin typeface="Cambria" pitchFamily="18" charset="0"/>
              </a:rPr>
              <a:t>G=(V,E) be an undirected connected graph. </a:t>
            </a:r>
            <a:endParaRPr lang="en-US" dirty="0" smtClean="0">
              <a:latin typeface="Cambria" pitchFamily="18" charset="0"/>
            </a:endParaRPr>
          </a:p>
          <a:p>
            <a:pPr lvl="1" algn="just"/>
            <a:endParaRPr lang="en-US" dirty="0" smtClean="0">
              <a:latin typeface="Cambria" pitchFamily="18" charset="0"/>
            </a:endParaRPr>
          </a:p>
          <a:p>
            <a:pPr lvl="1" algn="just"/>
            <a:r>
              <a:rPr lang="en-US" dirty="0" smtClean="0">
                <a:latin typeface="Cambria" pitchFamily="18" charset="0"/>
              </a:rPr>
              <a:t>A </a:t>
            </a:r>
            <a:r>
              <a:rPr lang="en-US" i="1" dirty="0" smtClean="0">
                <a:latin typeface="Cambria" pitchFamily="18" charset="0"/>
              </a:rPr>
              <a:t>sub graph </a:t>
            </a:r>
            <a:r>
              <a:rPr lang="en-US" i="1" dirty="0">
                <a:latin typeface="Cambria" pitchFamily="18" charset="0"/>
              </a:rPr>
              <a:t>T=(V,E’) of G is a spanning tree of G if and only if T is a tree (i.e. no cycle exist in T) and contains all the vertices of G. </a:t>
            </a:r>
            <a:endParaRPr lang="en-US" dirty="0"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23" name="Freeform 3"/>
          <p:cNvSpPr>
            <a:spLocks/>
          </p:cNvSpPr>
          <p:nvPr/>
        </p:nvSpPr>
        <p:spPr bwMode="auto">
          <a:xfrm>
            <a:off x="2057400" y="1447800"/>
            <a:ext cx="2057400" cy="2514600"/>
          </a:xfrm>
          <a:custGeom>
            <a:avLst/>
            <a:gdLst/>
            <a:ahLst/>
            <a:cxnLst>
              <a:cxn ang="0">
                <a:pos x="0" y="288"/>
              </a:cxn>
              <a:cxn ang="0">
                <a:pos x="384" y="0"/>
              </a:cxn>
              <a:cxn ang="0">
                <a:pos x="1104" y="288"/>
              </a:cxn>
              <a:cxn ang="0">
                <a:pos x="1248" y="1056"/>
              </a:cxn>
              <a:cxn ang="0">
                <a:pos x="816" y="1584"/>
              </a:cxn>
            </a:cxnLst>
            <a:rect l="0" t="0" r="r" b="b"/>
            <a:pathLst>
              <a:path w="1296" h="1584">
                <a:moveTo>
                  <a:pt x="0" y="288"/>
                </a:moveTo>
                <a:cubicBezTo>
                  <a:pt x="100" y="144"/>
                  <a:pt x="200" y="0"/>
                  <a:pt x="384" y="0"/>
                </a:cubicBezTo>
                <a:cubicBezTo>
                  <a:pt x="568" y="0"/>
                  <a:pt x="960" y="112"/>
                  <a:pt x="1104" y="288"/>
                </a:cubicBezTo>
                <a:cubicBezTo>
                  <a:pt x="1248" y="464"/>
                  <a:pt x="1296" y="840"/>
                  <a:pt x="1248" y="1056"/>
                </a:cubicBezTo>
                <a:cubicBezTo>
                  <a:pt x="1200" y="1272"/>
                  <a:pt x="888" y="1496"/>
                  <a:pt x="816" y="1584"/>
                </a:cubicBezTo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0324" name="Text Box 4"/>
          <p:cNvSpPr txBox="1">
            <a:spLocks noChangeArrowheads="1"/>
          </p:cNvSpPr>
          <p:nvPr/>
        </p:nvSpPr>
        <p:spPr bwMode="auto">
          <a:xfrm>
            <a:off x="587375" y="2819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40325" name="Line 5"/>
          <p:cNvSpPr>
            <a:spLocks noChangeShapeType="1"/>
          </p:cNvSpPr>
          <p:nvPr/>
        </p:nvSpPr>
        <p:spPr bwMode="auto">
          <a:xfrm flipH="1">
            <a:off x="3233738" y="3124200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0326" name="Text Box 6"/>
          <p:cNvSpPr txBox="1">
            <a:spLocks noChangeArrowheads="1"/>
          </p:cNvSpPr>
          <p:nvPr/>
        </p:nvSpPr>
        <p:spPr bwMode="auto">
          <a:xfrm>
            <a:off x="3000375" y="3449638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25</a:t>
            </a:r>
          </a:p>
        </p:txBody>
      </p:sp>
      <p:sp>
        <p:nvSpPr>
          <p:cNvPr id="440327" name="Line 7"/>
          <p:cNvSpPr>
            <a:spLocks noChangeShapeType="1"/>
          </p:cNvSpPr>
          <p:nvPr/>
        </p:nvSpPr>
        <p:spPr bwMode="auto">
          <a:xfrm>
            <a:off x="1981200" y="21336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0328" name="Line 8"/>
          <p:cNvSpPr>
            <a:spLocks noChangeShapeType="1"/>
          </p:cNvSpPr>
          <p:nvPr/>
        </p:nvSpPr>
        <p:spPr bwMode="auto">
          <a:xfrm flipV="1">
            <a:off x="2286000" y="22860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0329" name="Line 9"/>
          <p:cNvSpPr>
            <a:spLocks noChangeShapeType="1"/>
          </p:cNvSpPr>
          <p:nvPr/>
        </p:nvSpPr>
        <p:spPr bwMode="auto">
          <a:xfrm flipH="1" flipV="1">
            <a:off x="2133600" y="220980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0330" name="Line 10"/>
          <p:cNvSpPr>
            <a:spLocks noChangeShapeType="1"/>
          </p:cNvSpPr>
          <p:nvPr/>
        </p:nvSpPr>
        <p:spPr bwMode="auto">
          <a:xfrm flipV="1">
            <a:off x="914400" y="31242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0331" name="Line 11"/>
          <p:cNvSpPr>
            <a:spLocks noChangeShapeType="1"/>
          </p:cNvSpPr>
          <p:nvPr/>
        </p:nvSpPr>
        <p:spPr bwMode="auto">
          <a:xfrm flipV="1">
            <a:off x="1981200" y="3200400"/>
            <a:ext cx="14478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0332" name="Line 12"/>
          <p:cNvSpPr>
            <a:spLocks noChangeShapeType="1"/>
          </p:cNvSpPr>
          <p:nvPr/>
        </p:nvSpPr>
        <p:spPr bwMode="auto">
          <a:xfrm flipV="1">
            <a:off x="762000" y="2743200"/>
            <a:ext cx="76200" cy="5334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0333" name="Line 13"/>
          <p:cNvSpPr>
            <a:spLocks noChangeShapeType="1"/>
          </p:cNvSpPr>
          <p:nvPr/>
        </p:nvSpPr>
        <p:spPr bwMode="auto">
          <a:xfrm>
            <a:off x="990600" y="25908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0334" name="Line 14"/>
          <p:cNvSpPr>
            <a:spLocks noChangeShapeType="1"/>
          </p:cNvSpPr>
          <p:nvPr/>
        </p:nvSpPr>
        <p:spPr bwMode="auto">
          <a:xfrm>
            <a:off x="2178050" y="2014538"/>
            <a:ext cx="71755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0335" name="Line 15"/>
          <p:cNvSpPr>
            <a:spLocks noChangeShapeType="1"/>
          </p:cNvSpPr>
          <p:nvPr/>
        </p:nvSpPr>
        <p:spPr bwMode="auto">
          <a:xfrm>
            <a:off x="3048000" y="2286000"/>
            <a:ext cx="381000" cy="609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0336" name="Oval 16"/>
          <p:cNvSpPr>
            <a:spLocks noChangeArrowheads="1"/>
          </p:cNvSpPr>
          <p:nvPr/>
        </p:nvSpPr>
        <p:spPr bwMode="auto">
          <a:xfrm>
            <a:off x="533400" y="2438400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0337" name="Oval 17"/>
          <p:cNvSpPr>
            <a:spLocks noChangeArrowheads="1"/>
          </p:cNvSpPr>
          <p:nvPr/>
        </p:nvSpPr>
        <p:spPr bwMode="auto">
          <a:xfrm>
            <a:off x="685800" y="2286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A</a:t>
            </a:r>
          </a:p>
        </p:txBody>
      </p:sp>
      <p:sp>
        <p:nvSpPr>
          <p:cNvPr id="440338" name="Oval 18"/>
          <p:cNvSpPr>
            <a:spLocks noChangeArrowheads="1"/>
          </p:cNvSpPr>
          <p:nvPr/>
        </p:nvSpPr>
        <p:spPr bwMode="auto">
          <a:xfrm>
            <a:off x="533400" y="32004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H</a:t>
            </a:r>
          </a:p>
        </p:txBody>
      </p:sp>
      <p:sp>
        <p:nvSpPr>
          <p:cNvPr id="440339" name="Oval 19"/>
          <p:cNvSpPr>
            <a:spLocks noChangeArrowheads="1"/>
          </p:cNvSpPr>
          <p:nvPr/>
        </p:nvSpPr>
        <p:spPr bwMode="auto">
          <a:xfrm>
            <a:off x="1905000" y="2819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B</a:t>
            </a:r>
          </a:p>
        </p:txBody>
      </p:sp>
      <p:sp>
        <p:nvSpPr>
          <p:cNvPr id="440340" name="Oval 20"/>
          <p:cNvSpPr>
            <a:spLocks noChangeArrowheads="1"/>
          </p:cNvSpPr>
          <p:nvPr/>
        </p:nvSpPr>
        <p:spPr bwMode="auto">
          <a:xfrm>
            <a:off x="1752600" y="18288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F</a:t>
            </a:r>
          </a:p>
        </p:txBody>
      </p:sp>
      <p:sp>
        <p:nvSpPr>
          <p:cNvPr id="440341" name="Oval 21"/>
          <p:cNvSpPr>
            <a:spLocks noChangeArrowheads="1"/>
          </p:cNvSpPr>
          <p:nvPr/>
        </p:nvSpPr>
        <p:spPr bwMode="auto">
          <a:xfrm>
            <a:off x="28194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E</a:t>
            </a:r>
          </a:p>
        </p:txBody>
      </p:sp>
      <p:sp>
        <p:nvSpPr>
          <p:cNvPr id="440342" name="Oval 22"/>
          <p:cNvSpPr>
            <a:spLocks noChangeArrowheads="1"/>
          </p:cNvSpPr>
          <p:nvPr/>
        </p:nvSpPr>
        <p:spPr bwMode="auto">
          <a:xfrm>
            <a:off x="3276600" y="2895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D</a:t>
            </a:r>
          </a:p>
        </p:txBody>
      </p:sp>
      <p:sp>
        <p:nvSpPr>
          <p:cNvPr id="440343" name="Oval 23"/>
          <p:cNvSpPr>
            <a:spLocks noChangeArrowheads="1"/>
          </p:cNvSpPr>
          <p:nvPr/>
        </p:nvSpPr>
        <p:spPr bwMode="auto">
          <a:xfrm>
            <a:off x="2743200" y="1905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C</a:t>
            </a:r>
          </a:p>
        </p:txBody>
      </p:sp>
      <p:sp>
        <p:nvSpPr>
          <p:cNvPr id="440344" name="Oval 24"/>
          <p:cNvSpPr>
            <a:spLocks noChangeArrowheads="1"/>
          </p:cNvSpPr>
          <p:nvPr/>
        </p:nvSpPr>
        <p:spPr bwMode="auto">
          <a:xfrm>
            <a:off x="15240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G</a:t>
            </a:r>
          </a:p>
        </p:txBody>
      </p:sp>
      <p:sp>
        <p:nvSpPr>
          <p:cNvPr id="440345" name="Line 25"/>
          <p:cNvSpPr>
            <a:spLocks noChangeShapeType="1"/>
          </p:cNvSpPr>
          <p:nvPr/>
        </p:nvSpPr>
        <p:spPr bwMode="auto">
          <a:xfrm>
            <a:off x="2286000" y="32004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0346" name="Line 26"/>
          <p:cNvSpPr>
            <a:spLocks noChangeShapeType="1"/>
          </p:cNvSpPr>
          <p:nvPr/>
        </p:nvSpPr>
        <p:spPr bwMode="auto">
          <a:xfrm flipH="1">
            <a:off x="1981200" y="4114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0347" name="Line 27"/>
          <p:cNvSpPr>
            <a:spLocks noChangeShapeType="1"/>
          </p:cNvSpPr>
          <p:nvPr/>
        </p:nvSpPr>
        <p:spPr bwMode="auto">
          <a:xfrm flipH="1" flipV="1">
            <a:off x="914400" y="3581400"/>
            <a:ext cx="609600" cy="381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0348" name="Text Box 28"/>
          <p:cNvSpPr txBox="1">
            <a:spLocks noChangeArrowheads="1"/>
          </p:cNvSpPr>
          <p:nvPr/>
        </p:nvSpPr>
        <p:spPr bwMode="auto">
          <a:xfrm>
            <a:off x="2286000" y="4038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7</a:t>
            </a:r>
          </a:p>
        </p:txBody>
      </p:sp>
      <p:sp>
        <p:nvSpPr>
          <p:cNvPr id="440349" name="Text Box 29"/>
          <p:cNvSpPr txBox="1">
            <a:spLocks noChangeArrowheads="1"/>
          </p:cNvSpPr>
          <p:nvPr/>
        </p:nvSpPr>
        <p:spPr bwMode="auto">
          <a:xfrm>
            <a:off x="2111375" y="3516313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</a:t>
            </a:r>
          </a:p>
        </p:txBody>
      </p:sp>
      <p:sp>
        <p:nvSpPr>
          <p:cNvPr id="440350" name="Text Box 30"/>
          <p:cNvSpPr txBox="1">
            <a:spLocks noChangeArrowheads="1"/>
          </p:cNvSpPr>
          <p:nvPr/>
        </p:nvSpPr>
        <p:spPr bwMode="auto">
          <a:xfrm>
            <a:off x="2371725" y="3178175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10</a:t>
            </a:r>
          </a:p>
        </p:txBody>
      </p:sp>
      <p:sp>
        <p:nvSpPr>
          <p:cNvPr id="440351" name="Text Box 31"/>
          <p:cNvSpPr txBox="1">
            <a:spLocks noChangeArrowheads="1"/>
          </p:cNvSpPr>
          <p:nvPr/>
        </p:nvSpPr>
        <p:spPr bwMode="auto">
          <a:xfrm>
            <a:off x="2643188" y="2709863"/>
            <a:ext cx="4683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18</a:t>
            </a:r>
          </a:p>
        </p:txBody>
      </p:sp>
      <p:sp>
        <p:nvSpPr>
          <p:cNvPr id="440352" name="Text Box 32"/>
          <p:cNvSpPr txBox="1">
            <a:spLocks noChangeArrowheads="1"/>
          </p:cNvSpPr>
          <p:nvPr/>
        </p:nvSpPr>
        <p:spPr bwMode="auto">
          <a:xfrm>
            <a:off x="32004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40353" name="Text Box 33"/>
          <p:cNvSpPr txBox="1">
            <a:spLocks noChangeArrowheads="1"/>
          </p:cNvSpPr>
          <p:nvPr/>
        </p:nvSpPr>
        <p:spPr bwMode="auto">
          <a:xfrm>
            <a:off x="2274888" y="25368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40354" name="Text Box 34"/>
          <p:cNvSpPr txBox="1">
            <a:spLocks noChangeArrowheads="1"/>
          </p:cNvSpPr>
          <p:nvPr/>
        </p:nvSpPr>
        <p:spPr bwMode="auto">
          <a:xfrm>
            <a:off x="2330450" y="1752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40355" name="Text Box 35"/>
          <p:cNvSpPr txBox="1">
            <a:spLocks noChangeArrowheads="1"/>
          </p:cNvSpPr>
          <p:nvPr/>
        </p:nvSpPr>
        <p:spPr bwMode="auto">
          <a:xfrm>
            <a:off x="18288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7</a:t>
            </a:r>
          </a:p>
        </p:txBody>
      </p:sp>
      <p:sp>
        <p:nvSpPr>
          <p:cNvPr id="440356" name="Text Box 36"/>
          <p:cNvSpPr txBox="1">
            <a:spLocks noChangeArrowheads="1"/>
          </p:cNvSpPr>
          <p:nvPr/>
        </p:nvSpPr>
        <p:spPr bwMode="auto">
          <a:xfrm>
            <a:off x="1524000" y="25908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8</a:t>
            </a:r>
          </a:p>
        </p:txBody>
      </p:sp>
      <p:sp>
        <p:nvSpPr>
          <p:cNvPr id="440357" name="Text Box 37"/>
          <p:cNvSpPr txBox="1">
            <a:spLocks noChangeArrowheads="1"/>
          </p:cNvSpPr>
          <p:nvPr/>
        </p:nvSpPr>
        <p:spPr bwMode="auto">
          <a:xfrm>
            <a:off x="1219200" y="30480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9</a:t>
            </a:r>
          </a:p>
        </p:txBody>
      </p:sp>
      <p:sp>
        <p:nvSpPr>
          <p:cNvPr id="440358" name="Text Box 38"/>
          <p:cNvSpPr txBox="1">
            <a:spLocks noChangeArrowheads="1"/>
          </p:cNvSpPr>
          <p:nvPr/>
        </p:nvSpPr>
        <p:spPr bwMode="auto">
          <a:xfrm>
            <a:off x="1055688" y="372427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40359" name="Line 39"/>
          <p:cNvSpPr>
            <a:spLocks noChangeShapeType="1"/>
          </p:cNvSpPr>
          <p:nvPr/>
        </p:nvSpPr>
        <p:spPr bwMode="auto">
          <a:xfrm flipV="1">
            <a:off x="1111250" y="2187575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0360" name="Text Box 40"/>
          <p:cNvSpPr txBox="1">
            <a:spLocks noChangeArrowheads="1"/>
          </p:cNvSpPr>
          <p:nvPr/>
        </p:nvSpPr>
        <p:spPr bwMode="auto">
          <a:xfrm>
            <a:off x="1143000" y="205740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10</a:t>
            </a:r>
          </a:p>
        </p:txBody>
      </p:sp>
      <p:sp>
        <p:nvSpPr>
          <p:cNvPr id="440361" name="Text Box 41"/>
          <p:cNvSpPr txBox="1">
            <a:spLocks noChangeArrowheads="1"/>
          </p:cNvSpPr>
          <p:nvPr/>
        </p:nvSpPr>
        <p:spPr bwMode="auto">
          <a:xfrm>
            <a:off x="4114800" y="1066800"/>
            <a:ext cx="2895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dirty="0"/>
              <a:t>Select node with minimum distance</a:t>
            </a:r>
          </a:p>
        </p:txBody>
      </p:sp>
      <p:graphicFrame>
        <p:nvGraphicFramePr>
          <p:cNvPr id="440362" name="Group 42"/>
          <p:cNvGraphicFramePr>
            <a:graphicFrameLocks noGrp="1"/>
          </p:cNvGraphicFramePr>
          <p:nvPr/>
        </p:nvGraphicFramePr>
        <p:xfrm>
          <a:off x="4343400" y="1981200"/>
          <a:ext cx="2133600" cy="3276918"/>
        </p:xfrm>
        <a:graphic>
          <a:graphicData uri="http://schemas.openxmlformats.org/drawingml/2006/table">
            <a:tbl>
              <a:tblPr/>
              <a:tblGrid>
                <a:gridCol w="533400"/>
                <a:gridCol w="533400"/>
                <a:gridCol w="533400"/>
                <a:gridCol w="533400"/>
              </a:tblGrid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visited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  <a:endParaRPr kumimoji="0" lang="en-US" sz="1600" b="1" i="1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40414" name="Text Box 94"/>
          <p:cNvSpPr txBox="1">
            <a:spLocks noChangeArrowheads="1"/>
          </p:cNvSpPr>
          <p:nvPr/>
        </p:nvSpPr>
        <p:spPr bwMode="auto">
          <a:xfrm>
            <a:off x="3200400" y="1295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</a:t>
            </a:r>
          </a:p>
        </p:txBody>
      </p:sp>
      <p:sp>
        <p:nvSpPr>
          <p:cNvPr id="440415" name="Line 95"/>
          <p:cNvSpPr>
            <a:spLocks noChangeShapeType="1"/>
          </p:cNvSpPr>
          <p:nvPr/>
        </p:nvSpPr>
        <p:spPr bwMode="auto">
          <a:xfrm flipH="1">
            <a:off x="3276600" y="3810000"/>
            <a:ext cx="228600" cy="195263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370" name="Freeform 2"/>
          <p:cNvSpPr>
            <a:spLocks/>
          </p:cNvSpPr>
          <p:nvPr/>
        </p:nvSpPr>
        <p:spPr bwMode="auto">
          <a:xfrm>
            <a:off x="2057400" y="1447800"/>
            <a:ext cx="2057400" cy="2514600"/>
          </a:xfrm>
          <a:custGeom>
            <a:avLst/>
            <a:gdLst/>
            <a:ahLst/>
            <a:cxnLst>
              <a:cxn ang="0">
                <a:pos x="0" y="288"/>
              </a:cxn>
              <a:cxn ang="0">
                <a:pos x="384" y="0"/>
              </a:cxn>
              <a:cxn ang="0">
                <a:pos x="1104" y="288"/>
              </a:cxn>
              <a:cxn ang="0">
                <a:pos x="1248" y="1056"/>
              </a:cxn>
              <a:cxn ang="0">
                <a:pos x="816" y="1584"/>
              </a:cxn>
            </a:cxnLst>
            <a:rect l="0" t="0" r="r" b="b"/>
            <a:pathLst>
              <a:path w="1296" h="1584">
                <a:moveTo>
                  <a:pt x="0" y="288"/>
                </a:moveTo>
                <a:cubicBezTo>
                  <a:pt x="100" y="144"/>
                  <a:pt x="200" y="0"/>
                  <a:pt x="384" y="0"/>
                </a:cubicBezTo>
                <a:cubicBezTo>
                  <a:pt x="568" y="0"/>
                  <a:pt x="960" y="112"/>
                  <a:pt x="1104" y="288"/>
                </a:cubicBezTo>
                <a:cubicBezTo>
                  <a:pt x="1248" y="464"/>
                  <a:pt x="1296" y="840"/>
                  <a:pt x="1248" y="1056"/>
                </a:cubicBezTo>
                <a:cubicBezTo>
                  <a:pt x="1200" y="1272"/>
                  <a:pt x="888" y="1496"/>
                  <a:pt x="816" y="1584"/>
                </a:cubicBezTo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2371" name="Text Box 3"/>
          <p:cNvSpPr txBox="1">
            <a:spLocks noChangeArrowheads="1"/>
          </p:cNvSpPr>
          <p:nvPr/>
        </p:nvSpPr>
        <p:spPr bwMode="auto">
          <a:xfrm>
            <a:off x="587375" y="2819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42372" name="Line 4"/>
          <p:cNvSpPr>
            <a:spLocks noChangeShapeType="1"/>
          </p:cNvSpPr>
          <p:nvPr/>
        </p:nvSpPr>
        <p:spPr bwMode="auto">
          <a:xfrm flipH="1">
            <a:off x="3233738" y="3124200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2373" name="Text Box 5"/>
          <p:cNvSpPr txBox="1">
            <a:spLocks noChangeArrowheads="1"/>
          </p:cNvSpPr>
          <p:nvPr/>
        </p:nvSpPr>
        <p:spPr bwMode="auto">
          <a:xfrm>
            <a:off x="3000375" y="3449638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25</a:t>
            </a:r>
          </a:p>
        </p:txBody>
      </p:sp>
      <p:sp>
        <p:nvSpPr>
          <p:cNvPr id="442374" name="Line 6"/>
          <p:cNvSpPr>
            <a:spLocks noChangeShapeType="1"/>
          </p:cNvSpPr>
          <p:nvPr/>
        </p:nvSpPr>
        <p:spPr bwMode="auto">
          <a:xfrm>
            <a:off x="1981200" y="21336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2375" name="Line 7"/>
          <p:cNvSpPr>
            <a:spLocks noChangeShapeType="1"/>
          </p:cNvSpPr>
          <p:nvPr/>
        </p:nvSpPr>
        <p:spPr bwMode="auto">
          <a:xfrm flipV="1">
            <a:off x="2286000" y="22860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2376" name="Line 8"/>
          <p:cNvSpPr>
            <a:spLocks noChangeShapeType="1"/>
          </p:cNvSpPr>
          <p:nvPr/>
        </p:nvSpPr>
        <p:spPr bwMode="auto">
          <a:xfrm flipH="1" flipV="1">
            <a:off x="2133600" y="220980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2377" name="Line 9"/>
          <p:cNvSpPr>
            <a:spLocks noChangeShapeType="1"/>
          </p:cNvSpPr>
          <p:nvPr/>
        </p:nvSpPr>
        <p:spPr bwMode="auto">
          <a:xfrm flipV="1">
            <a:off x="914400" y="31242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2378" name="Line 10"/>
          <p:cNvSpPr>
            <a:spLocks noChangeShapeType="1"/>
          </p:cNvSpPr>
          <p:nvPr/>
        </p:nvSpPr>
        <p:spPr bwMode="auto">
          <a:xfrm flipV="1">
            <a:off x="1981200" y="3200400"/>
            <a:ext cx="14478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2379" name="Line 11"/>
          <p:cNvSpPr>
            <a:spLocks noChangeShapeType="1"/>
          </p:cNvSpPr>
          <p:nvPr/>
        </p:nvSpPr>
        <p:spPr bwMode="auto">
          <a:xfrm flipV="1">
            <a:off x="762000" y="2743200"/>
            <a:ext cx="76200" cy="5334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2380" name="Line 12"/>
          <p:cNvSpPr>
            <a:spLocks noChangeShapeType="1"/>
          </p:cNvSpPr>
          <p:nvPr/>
        </p:nvSpPr>
        <p:spPr bwMode="auto">
          <a:xfrm>
            <a:off x="990600" y="25908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2381" name="Line 13"/>
          <p:cNvSpPr>
            <a:spLocks noChangeShapeType="1"/>
          </p:cNvSpPr>
          <p:nvPr/>
        </p:nvSpPr>
        <p:spPr bwMode="auto">
          <a:xfrm>
            <a:off x="2178050" y="2014538"/>
            <a:ext cx="71755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2382" name="Line 14"/>
          <p:cNvSpPr>
            <a:spLocks noChangeShapeType="1"/>
          </p:cNvSpPr>
          <p:nvPr/>
        </p:nvSpPr>
        <p:spPr bwMode="auto">
          <a:xfrm>
            <a:off x="3048000" y="2286000"/>
            <a:ext cx="381000" cy="609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2383" name="Oval 15"/>
          <p:cNvSpPr>
            <a:spLocks noChangeArrowheads="1"/>
          </p:cNvSpPr>
          <p:nvPr/>
        </p:nvSpPr>
        <p:spPr bwMode="auto">
          <a:xfrm>
            <a:off x="533400" y="2438400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2384" name="Oval 16"/>
          <p:cNvSpPr>
            <a:spLocks noChangeArrowheads="1"/>
          </p:cNvSpPr>
          <p:nvPr/>
        </p:nvSpPr>
        <p:spPr bwMode="auto">
          <a:xfrm>
            <a:off x="685800" y="2286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A</a:t>
            </a:r>
          </a:p>
        </p:txBody>
      </p:sp>
      <p:sp>
        <p:nvSpPr>
          <p:cNvPr id="442385" name="Oval 17"/>
          <p:cNvSpPr>
            <a:spLocks noChangeArrowheads="1"/>
          </p:cNvSpPr>
          <p:nvPr/>
        </p:nvSpPr>
        <p:spPr bwMode="auto">
          <a:xfrm>
            <a:off x="533400" y="32004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H</a:t>
            </a:r>
          </a:p>
        </p:txBody>
      </p:sp>
      <p:sp>
        <p:nvSpPr>
          <p:cNvPr id="442386" name="Oval 18"/>
          <p:cNvSpPr>
            <a:spLocks noChangeArrowheads="1"/>
          </p:cNvSpPr>
          <p:nvPr/>
        </p:nvSpPr>
        <p:spPr bwMode="auto">
          <a:xfrm>
            <a:off x="1905000" y="2819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B</a:t>
            </a:r>
          </a:p>
        </p:txBody>
      </p:sp>
      <p:sp>
        <p:nvSpPr>
          <p:cNvPr id="442387" name="Oval 19"/>
          <p:cNvSpPr>
            <a:spLocks noChangeArrowheads="1"/>
          </p:cNvSpPr>
          <p:nvPr/>
        </p:nvSpPr>
        <p:spPr bwMode="auto">
          <a:xfrm>
            <a:off x="1752600" y="18288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F</a:t>
            </a:r>
          </a:p>
        </p:txBody>
      </p:sp>
      <p:sp>
        <p:nvSpPr>
          <p:cNvPr id="442388" name="Oval 20"/>
          <p:cNvSpPr>
            <a:spLocks noChangeArrowheads="1"/>
          </p:cNvSpPr>
          <p:nvPr/>
        </p:nvSpPr>
        <p:spPr bwMode="auto">
          <a:xfrm>
            <a:off x="28194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E</a:t>
            </a:r>
          </a:p>
        </p:txBody>
      </p:sp>
      <p:sp>
        <p:nvSpPr>
          <p:cNvPr id="442389" name="Oval 21"/>
          <p:cNvSpPr>
            <a:spLocks noChangeArrowheads="1"/>
          </p:cNvSpPr>
          <p:nvPr/>
        </p:nvSpPr>
        <p:spPr bwMode="auto">
          <a:xfrm>
            <a:off x="3276600" y="2895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D</a:t>
            </a:r>
          </a:p>
        </p:txBody>
      </p:sp>
      <p:sp>
        <p:nvSpPr>
          <p:cNvPr id="442390" name="Oval 22"/>
          <p:cNvSpPr>
            <a:spLocks noChangeArrowheads="1"/>
          </p:cNvSpPr>
          <p:nvPr/>
        </p:nvSpPr>
        <p:spPr bwMode="auto">
          <a:xfrm>
            <a:off x="2743200" y="1905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C</a:t>
            </a:r>
          </a:p>
        </p:txBody>
      </p:sp>
      <p:sp>
        <p:nvSpPr>
          <p:cNvPr id="442391" name="Oval 23"/>
          <p:cNvSpPr>
            <a:spLocks noChangeArrowheads="1"/>
          </p:cNvSpPr>
          <p:nvPr/>
        </p:nvSpPr>
        <p:spPr bwMode="auto">
          <a:xfrm>
            <a:off x="15240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G</a:t>
            </a:r>
          </a:p>
        </p:txBody>
      </p:sp>
      <p:sp>
        <p:nvSpPr>
          <p:cNvPr id="442392" name="Line 24"/>
          <p:cNvSpPr>
            <a:spLocks noChangeShapeType="1"/>
          </p:cNvSpPr>
          <p:nvPr/>
        </p:nvSpPr>
        <p:spPr bwMode="auto">
          <a:xfrm>
            <a:off x="2286000" y="32004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2393" name="Line 25"/>
          <p:cNvSpPr>
            <a:spLocks noChangeShapeType="1"/>
          </p:cNvSpPr>
          <p:nvPr/>
        </p:nvSpPr>
        <p:spPr bwMode="auto">
          <a:xfrm flipH="1">
            <a:off x="1981200" y="4114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2394" name="Line 26"/>
          <p:cNvSpPr>
            <a:spLocks noChangeShapeType="1"/>
          </p:cNvSpPr>
          <p:nvPr/>
        </p:nvSpPr>
        <p:spPr bwMode="auto">
          <a:xfrm flipH="1" flipV="1">
            <a:off x="914400" y="3581400"/>
            <a:ext cx="609600" cy="381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2395" name="Text Box 27"/>
          <p:cNvSpPr txBox="1">
            <a:spLocks noChangeArrowheads="1"/>
          </p:cNvSpPr>
          <p:nvPr/>
        </p:nvSpPr>
        <p:spPr bwMode="auto">
          <a:xfrm>
            <a:off x="2286000" y="4038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7</a:t>
            </a:r>
          </a:p>
        </p:txBody>
      </p:sp>
      <p:sp>
        <p:nvSpPr>
          <p:cNvPr id="442396" name="Text Box 28"/>
          <p:cNvSpPr txBox="1">
            <a:spLocks noChangeArrowheads="1"/>
          </p:cNvSpPr>
          <p:nvPr/>
        </p:nvSpPr>
        <p:spPr bwMode="auto">
          <a:xfrm>
            <a:off x="2111375" y="3516313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</a:t>
            </a:r>
          </a:p>
        </p:txBody>
      </p:sp>
      <p:sp>
        <p:nvSpPr>
          <p:cNvPr id="442397" name="Text Box 29"/>
          <p:cNvSpPr txBox="1">
            <a:spLocks noChangeArrowheads="1"/>
          </p:cNvSpPr>
          <p:nvPr/>
        </p:nvSpPr>
        <p:spPr bwMode="auto">
          <a:xfrm>
            <a:off x="2371725" y="3178175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10</a:t>
            </a:r>
          </a:p>
        </p:txBody>
      </p:sp>
      <p:sp>
        <p:nvSpPr>
          <p:cNvPr id="442398" name="Text Box 30"/>
          <p:cNvSpPr txBox="1">
            <a:spLocks noChangeArrowheads="1"/>
          </p:cNvSpPr>
          <p:nvPr/>
        </p:nvSpPr>
        <p:spPr bwMode="auto">
          <a:xfrm>
            <a:off x="2643188" y="2709863"/>
            <a:ext cx="4683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18</a:t>
            </a:r>
          </a:p>
        </p:txBody>
      </p:sp>
      <p:sp>
        <p:nvSpPr>
          <p:cNvPr id="442399" name="Text Box 31"/>
          <p:cNvSpPr txBox="1">
            <a:spLocks noChangeArrowheads="1"/>
          </p:cNvSpPr>
          <p:nvPr/>
        </p:nvSpPr>
        <p:spPr bwMode="auto">
          <a:xfrm>
            <a:off x="32004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42400" name="Text Box 32"/>
          <p:cNvSpPr txBox="1">
            <a:spLocks noChangeArrowheads="1"/>
          </p:cNvSpPr>
          <p:nvPr/>
        </p:nvSpPr>
        <p:spPr bwMode="auto">
          <a:xfrm>
            <a:off x="2274888" y="25368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42401" name="Text Box 33"/>
          <p:cNvSpPr txBox="1">
            <a:spLocks noChangeArrowheads="1"/>
          </p:cNvSpPr>
          <p:nvPr/>
        </p:nvSpPr>
        <p:spPr bwMode="auto">
          <a:xfrm>
            <a:off x="2330450" y="1752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42402" name="Text Box 34"/>
          <p:cNvSpPr txBox="1">
            <a:spLocks noChangeArrowheads="1"/>
          </p:cNvSpPr>
          <p:nvPr/>
        </p:nvSpPr>
        <p:spPr bwMode="auto">
          <a:xfrm>
            <a:off x="18288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7</a:t>
            </a:r>
          </a:p>
        </p:txBody>
      </p:sp>
      <p:sp>
        <p:nvSpPr>
          <p:cNvPr id="442403" name="Text Box 35"/>
          <p:cNvSpPr txBox="1">
            <a:spLocks noChangeArrowheads="1"/>
          </p:cNvSpPr>
          <p:nvPr/>
        </p:nvSpPr>
        <p:spPr bwMode="auto">
          <a:xfrm>
            <a:off x="1524000" y="25908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8</a:t>
            </a:r>
          </a:p>
        </p:txBody>
      </p:sp>
      <p:sp>
        <p:nvSpPr>
          <p:cNvPr id="442404" name="Text Box 36"/>
          <p:cNvSpPr txBox="1">
            <a:spLocks noChangeArrowheads="1"/>
          </p:cNvSpPr>
          <p:nvPr/>
        </p:nvSpPr>
        <p:spPr bwMode="auto">
          <a:xfrm>
            <a:off x="1219200" y="30480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9</a:t>
            </a:r>
          </a:p>
        </p:txBody>
      </p:sp>
      <p:sp>
        <p:nvSpPr>
          <p:cNvPr id="442405" name="Text Box 37"/>
          <p:cNvSpPr txBox="1">
            <a:spLocks noChangeArrowheads="1"/>
          </p:cNvSpPr>
          <p:nvPr/>
        </p:nvSpPr>
        <p:spPr bwMode="auto">
          <a:xfrm>
            <a:off x="1055688" y="372427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42406" name="Line 38"/>
          <p:cNvSpPr>
            <a:spLocks noChangeShapeType="1"/>
          </p:cNvSpPr>
          <p:nvPr/>
        </p:nvSpPr>
        <p:spPr bwMode="auto">
          <a:xfrm flipV="1">
            <a:off x="1111250" y="2187575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2407" name="Text Box 39"/>
          <p:cNvSpPr txBox="1">
            <a:spLocks noChangeArrowheads="1"/>
          </p:cNvSpPr>
          <p:nvPr/>
        </p:nvSpPr>
        <p:spPr bwMode="auto">
          <a:xfrm>
            <a:off x="1143000" y="205740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10</a:t>
            </a:r>
          </a:p>
        </p:txBody>
      </p:sp>
      <p:sp>
        <p:nvSpPr>
          <p:cNvPr id="442408" name="Text Box 40"/>
          <p:cNvSpPr txBox="1">
            <a:spLocks noChangeArrowheads="1"/>
          </p:cNvSpPr>
          <p:nvPr/>
        </p:nvSpPr>
        <p:spPr bwMode="auto">
          <a:xfrm>
            <a:off x="4038600" y="838200"/>
            <a:ext cx="2895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dirty="0"/>
              <a:t>Update distances of adjacent, unselected nodes</a:t>
            </a:r>
          </a:p>
        </p:txBody>
      </p:sp>
      <p:graphicFrame>
        <p:nvGraphicFramePr>
          <p:cNvPr id="442409" name="Group 41"/>
          <p:cNvGraphicFramePr>
            <a:graphicFrameLocks noGrp="1"/>
          </p:cNvGraphicFramePr>
          <p:nvPr/>
        </p:nvGraphicFramePr>
        <p:xfrm>
          <a:off x="4343400" y="1981200"/>
          <a:ext cx="2133600" cy="3276918"/>
        </p:xfrm>
        <a:graphic>
          <a:graphicData uri="http://schemas.openxmlformats.org/drawingml/2006/table">
            <a:tbl>
              <a:tblPr/>
              <a:tblGrid>
                <a:gridCol w="533400"/>
                <a:gridCol w="533400"/>
                <a:gridCol w="533400"/>
                <a:gridCol w="533400"/>
              </a:tblGrid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Visited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  <a:endParaRPr kumimoji="0" lang="en-US" sz="1600" b="1" i="1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42461" name="Text Box 93"/>
          <p:cNvSpPr txBox="1">
            <a:spLocks noChangeArrowheads="1"/>
          </p:cNvSpPr>
          <p:nvPr/>
        </p:nvSpPr>
        <p:spPr bwMode="auto">
          <a:xfrm>
            <a:off x="3200400" y="1295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</a:t>
            </a:r>
          </a:p>
        </p:txBody>
      </p:sp>
      <p:sp>
        <p:nvSpPr>
          <p:cNvPr id="442462" name="Line 94"/>
          <p:cNvSpPr>
            <a:spLocks noChangeShapeType="1"/>
          </p:cNvSpPr>
          <p:nvPr/>
        </p:nvSpPr>
        <p:spPr bwMode="auto">
          <a:xfrm flipH="1">
            <a:off x="3276600" y="3810000"/>
            <a:ext cx="228600" cy="195263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2464" name="Text Box 96"/>
          <p:cNvSpPr txBox="1">
            <a:spLocks noChangeArrowheads="1"/>
          </p:cNvSpPr>
          <p:nvPr/>
        </p:nvSpPr>
        <p:spPr bwMode="auto">
          <a:xfrm>
            <a:off x="3962400" y="5410200"/>
            <a:ext cx="2819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dirty="0"/>
              <a:t>Table entries unchanged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4" name="Freeform 2"/>
          <p:cNvSpPr>
            <a:spLocks/>
          </p:cNvSpPr>
          <p:nvPr/>
        </p:nvSpPr>
        <p:spPr bwMode="auto">
          <a:xfrm>
            <a:off x="2057400" y="1447800"/>
            <a:ext cx="2057400" cy="2514600"/>
          </a:xfrm>
          <a:custGeom>
            <a:avLst/>
            <a:gdLst/>
            <a:ahLst/>
            <a:cxnLst>
              <a:cxn ang="0">
                <a:pos x="0" y="288"/>
              </a:cxn>
              <a:cxn ang="0">
                <a:pos x="384" y="0"/>
              </a:cxn>
              <a:cxn ang="0">
                <a:pos x="1104" y="288"/>
              </a:cxn>
              <a:cxn ang="0">
                <a:pos x="1248" y="1056"/>
              </a:cxn>
              <a:cxn ang="0">
                <a:pos x="816" y="1584"/>
              </a:cxn>
            </a:cxnLst>
            <a:rect l="0" t="0" r="r" b="b"/>
            <a:pathLst>
              <a:path w="1296" h="1584">
                <a:moveTo>
                  <a:pt x="0" y="288"/>
                </a:moveTo>
                <a:cubicBezTo>
                  <a:pt x="100" y="144"/>
                  <a:pt x="200" y="0"/>
                  <a:pt x="384" y="0"/>
                </a:cubicBezTo>
                <a:cubicBezTo>
                  <a:pt x="568" y="0"/>
                  <a:pt x="960" y="112"/>
                  <a:pt x="1104" y="288"/>
                </a:cubicBezTo>
                <a:cubicBezTo>
                  <a:pt x="1248" y="464"/>
                  <a:pt x="1296" y="840"/>
                  <a:pt x="1248" y="1056"/>
                </a:cubicBezTo>
                <a:cubicBezTo>
                  <a:pt x="1200" y="1272"/>
                  <a:pt x="888" y="1496"/>
                  <a:pt x="816" y="1584"/>
                </a:cubicBezTo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3395" name="Text Box 3"/>
          <p:cNvSpPr txBox="1">
            <a:spLocks noChangeArrowheads="1"/>
          </p:cNvSpPr>
          <p:nvPr/>
        </p:nvSpPr>
        <p:spPr bwMode="auto">
          <a:xfrm>
            <a:off x="587375" y="2819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43396" name="Line 4"/>
          <p:cNvSpPr>
            <a:spLocks noChangeShapeType="1"/>
          </p:cNvSpPr>
          <p:nvPr/>
        </p:nvSpPr>
        <p:spPr bwMode="auto">
          <a:xfrm flipH="1">
            <a:off x="3233738" y="3124200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3397" name="Text Box 5"/>
          <p:cNvSpPr txBox="1">
            <a:spLocks noChangeArrowheads="1"/>
          </p:cNvSpPr>
          <p:nvPr/>
        </p:nvSpPr>
        <p:spPr bwMode="auto">
          <a:xfrm>
            <a:off x="3000375" y="3449638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25</a:t>
            </a:r>
          </a:p>
        </p:txBody>
      </p:sp>
      <p:sp>
        <p:nvSpPr>
          <p:cNvPr id="443398" name="Line 6"/>
          <p:cNvSpPr>
            <a:spLocks noChangeShapeType="1"/>
          </p:cNvSpPr>
          <p:nvPr/>
        </p:nvSpPr>
        <p:spPr bwMode="auto">
          <a:xfrm>
            <a:off x="1981200" y="21336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3399" name="Line 7"/>
          <p:cNvSpPr>
            <a:spLocks noChangeShapeType="1"/>
          </p:cNvSpPr>
          <p:nvPr/>
        </p:nvSpPr>
        <p:spPr bwMode="auto">
          <a:xfrm flipV="1">
            <a:off x="2286000" y="2286000"/>
            <a:ext cx="5334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3400" name="Line 8"/>
          <p:cNvSpPr>
            <a:spLocks noChangeShapeType="1"/>
          </p:cNvSpPr>
          <p:nvPr/>
        </p:nvSpPr>
        <p:spPr bwMode="auto">
          <a:xfrm flipH="1" flipV="1">
            <a:off x="2133600" y="220980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3401" name="Line 9"/>
          <p:cNvSpPr>
            <a:spLocks noChangeShapeType="1"/>
          </p:cNvSpPr>
          <p:nvPr/>
        </p:nvSpPr>
        <p:spPr bwMode="auto">
          <a:xfrm flipV="1">
            <a:off x="914400" y="31242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3402" name="Line 10"/>
          <p:cNvSpPr>
            <a:spLocks noChangeShapeType="1"/>
          </p:cNvSpPr>
          <p:nvPr/>
        </p:nvSpPr>
        <p:spPr bwMode="auto">
          <a:xfrm flipV="1">
            <a:off x="1981200" y="3200400"/>
            <a:ext cx="14478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3403" name="Line 11"/>
          <p:cNvSpPr>
            <a:spLocks noChangeShapeType="1"/>
          </p:cNvSpPr>
          <p:nvPr/>
        </p:nvSpPr>
        <p:spPr bwMode="auto">
          <a:xfrm flipV="1">
            <a:off x="762000" y="2743200"/>
            <a:ext cx="76200" cy="5334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3404" name="Line 12"/>
          <p:cNvSpPr>
            <a:spLocks noChangeShapeType="1"/>
          </p:cNvSpPr>
          <p:nvPr/>
        </p:nvSpPr>
        <p:spPr bwMode="auto">
          <a:xfrm>
            <a:off x="990600" y="25908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3405" name="Line 13"/>
          <p:cNvSpPr>
            <a:spLocks noChangeShapeType="1"/>
          </p:cNvSpPr>
          <p:nvPr/>
        </p:nvSpPr>
        <p:spPr bwMode="auto">
          <a:xfrm>
            <a:off x="2178050" y="2014538"/>
            <a:ext cx="71755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3406" name="Line 14"/>
          <p:cNvSpPr>
            <a:spLocks noChangeShapeType="1"/>
          </p:cNvSpPr>
          <p:nvPr/>
        </p:nvSpPr>
        <p:spPr bwMode="auto">
          <a:xfrm>
            <a:off x="3048000" y="2286000"/>
            <a:ext cx="381000" cy="609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3407" name="Oval 15"/>
          <p:cNvSpPr>
            <a:spLocks noChangeArrowheads="1"/>
          </p:cNvSpPr>
          <p:nvPr/>
        </p:nvSpPr>
        <p:spPr bwMode="auto">
          <a:xfrm>
            <a:off x="533400" y="2438400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3408" name="Oval 16"/>
          <p:cNvSpPr>
            <a:spLocks noChangeArrowheads="1"/>
          </p:cNvSpPr>
          <p:nvPr/>
        </p:nvSpPr>
        <p:spPr bwMode="auto">
          <a:xfrm>
            <a:off x="685800" y="2286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A</a:t>
            </a:r>
          </a:p>
        </p:txBody>
      </p:sp>
      <p:sp>
        <p:nvSpPr>
          <p:cNvPr id="443409" name="Oval 17"/>
          <p:cNvSpPr>
            <a:spLocks noChangeArrowheads="1"/>
          </p:cNvSpPr>
          <p:nvPr/>
        </p:nvSpPr>
        <p:spPr bwMode="auto">
          <a:xfrm>
            <a:off x="533400" y="32004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H</a:t>
            </a:r>
          </a:p>
        </p:txBody>
      </p:sp>
      <p:sp>
        <p:nvSpPr>
          <p:cNvPr id="443410" name="Oval 18"/>
          <p:cNvSpPr>
            <a:spLocks noChangeArrowheads="1"/>
          </p:cNvSpPr>
          <p:nvPr/>
        </p:nvSpPr>
        <p:spPr bwMode="auto">
          <a:xfrm>
            <a:off x="1905000" y="28194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B</a:t>
            </a:r>
          </a:p>
        </p:txBody>
      </p:sp>
      <p:sp>
        <p:nvSpPr>
          <p:cNvPr id="443411" name="Oval 19"/>
          <p:cNvSpPr>
            <a:spLocks noChangeArrowheads="1"/>
          </p:cNvSpPr>
          <p:nvPr/>
        </p:nvSpPr>
        <p:spPr bwMode="auto">
          <a:xfrm>
            <a:off x="1752600" y="18288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F</a:t>
            </a:r>
          </a:p>
        </p:txBody>
      </p:sp>
      <p:sp>
        <p:nvSpPr>
          <p:cNvPr id="443412" name="Oval 20"/>
          <p:cNvSpPr>
            <a:spLocks noChangeArrowheads="1"/>
          </p:cNvSpPr>
          <p:nvPr/>
        </p:nvSpPr>
        <p:spPr bwMode="auto">
          <a:xfrm>
            <a:off x="28194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E</a:t>
            </a:r>
          </a:p>
        </p:txBody>
      </p:sp>
      <p:sp>
        <p:nvSpPr>
          <p:cNvPr id="443413" name="Oval 21"/>
          <p:cNvSpPr>
            <a:spLocks noChangeArrowheads="1"/>
          </p:cNvSpPr>
          <p:nvPr/>
        </p:nvSpPr>
        <p:spPr bwMode="auto">
          <a:xfrm>
            <a:off x="3276600" y="2895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D</a:t>
            </a:r>
          </a:p>
        </p:txBody>
      </p:sp>
      <p:sp>
        <p:nvSpPr>
          <p:cNvPr id="443414" name="Oval 22"/>
          <p:cNvSpPr>
            <a:spLocks noChangeArrowheads="1"/>
          </p:cNvSpPr>
          <p:nvPr/>
        </p:nvSpPr>
        <p:spPr bwMode="auto">
          <a:xfrm>
            <a:off x="2743200" y="1905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C</a:t>
            </a:r>
          </a:p>
        </p:txBody>
      </p:sp>
      <p:sp>
        <p:nvSpPr>
          <p:cNvPr id="443415" name="Oval 23"/>
          <p:cNvSpPr>
            <a:spLocks noChangeArrowheads="1"/>
          </p:cNvSpPr>
          <p:nvPr/>
        </p:nvSpPr>
        <p:spPr bwMode="auto">
          <a:xfrm>
            <a:off x="15240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G</a:t>
            </a:r>
          </a:p>
        </p:txBody>
      </p:sp>
      <p:sp>
        <p:nvSpPr>
          <p:cNvPr id="443416" name="Line 24"/>
          <p:cNvSpPr>
            <a:spLocks noChangeShapeType="1"/>
          </p:cNvSpPr>
          <p:nvPr/>
        </p:nvSpPr>
        <p:spPr bwMode="auto">
          <a:xfrm>
            <a:off x="2286000" y="32004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3417" name="Line 25"/>
          <p:cNvSpPr>
            <a:spLocks noChangeShapeType="1"/>
          </p:cNvSpPr>
          <p:nvPr/>
        </p:nvSpPr>
        <p:spPr bwMode="auto">
          <a:xfrm flipH="1">
            <a:off x="1981200" y="4114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3418" name="Line 26"/>
          <p:cNvSpPr>
            <a:spLocks noChangeShapeType="1"/>
          </p:cNvSpPr>
          <p:nvPr/>
        </p:nvSpPr>
        <p:spPr bwMode="auto">
          <a:xfrm flipH="1" flipV="1">
            <a:off x="914400" y="3581400"/>
            <a:ext cx="609600" cy="381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3419" name="Text Box 27"/>
          <p:cNvSpPr txBox="1">
            <a:spLocks noChangeArrowheads="1"/>
          </p:cNvSpPr>
          <p:nvPr/>
        </p:nvSpPr>
        <p:spPr bwMode="auto">
          <a:xfrm>
            <a:off x="2286000" y="4038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7</a:t>
            </a:r>
          </a:p>
        </p:txBody>
      </p:sp>
      <p:sp>
        <p:nvSpPr>
          <p:cNvPr id="443420" name="Text Box 28"/>
          <p:cNvSpPr txBox="1">
            <a:spLocks noChangeArrowheads="1"/>
          </p:cNvSpPr>
          <p:nvPr/>
        </p:nvSpPr>
        <p:spPr bwMode="auto">
          <a:xfrm>
            <a:off x="2111375" y="3516313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</a:t>
            </a:r>
          </a:p>
        </p:txBody>
      </p:sp>
      <p:sp>
        <p:nvSpPr>
          <p:cNvPr id="443421" name="Text Box 29"/>
          <p:cNvSpPr txBox="1">
            <a:spLocks noChangeArrowheads="1"/>
          </p:cNvSpPr>
          <p:nvPr/>
        </p:nvSpPr>
        <p:spPr bwMode="auto">
          <a:xfrm>
            <a:off x="2371725" y="3178175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10</a:t>
            </a:r>
          </a:p>
        </p:txBody>
      </p:sp>
      <p:sp>
        <p:nvSpPr>
          <p:cNvPr id="443422" name="Text Box 30"/>
          <p:cNvSpPr txBox="1">
            <a:spLocks noChangeArrowheads="1"/>
          </p:cNvSpPr>
          <p:nvPr/>
        </p:nvSpPr>
        <p:spPr bwMode="auto">
          <a:xfrm>
            <a:off x="2643188" y="2709863"/>
            <a:ext cx="4683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18</a:t>
            </a:r>
          </a:p>
        </p:txBody>
      </p:sp>
      <p:sp>
        <p:nvSpPr>
          <p:cNvPr id="443423" name="Text Box 31"/>
          <p:cNvSpPr txBox="1">
            <a:spLocks noChangeArrowheads="1"/>
          </p:cNvSpPr>
          <p:nvPr/>
        </p:nvSpPr>
        <p:spPr bwMode="auto">
          <a:xfrm>
            <a:off x="32004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43424" name="Text Box 32"/>
          <p:cNvSpPr txBox="1">
            <a:spLocks noChangeArrowheads="1"/>
          </p:cNvSpPr>
          <p:nvPr/>
        </p:nvSpPr>
        <p:spPr bwMode="auto">
          <a:xfrm>
            <a:off x="2274888" y="25368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43425" name="Text Box 33"/>
          <p:cNvSpPr txBox="1">
            <a:spLocks noChangeArrowheads="1"/>
          </p:cNvSpPr>
          <p:nvPr/>
        </p:nvSpPr>
        <p:spPr bwMode="auto">
          <a:xfrm>
            <a:off x="2330450" y="1752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43426" name="Text Box 34"/>
          <p:cNvSpPr txBox="1">
            <a:spLocks noChangeArrowheads="1"/>
          </p:cNvSpPr>
          <p:nvPr/>
        </p:nvSpPr>
        <p:spPr bwMode="auto">
          <a:xfrm>
            <a:off x="18288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7</a:t>
            </a:r>
          </a:p>
        </p:txBody>
      </p:sp>
      <p:sp>
        <p:nvSpPr>
          <p:cNvPr id="443427" name="Text Box 35"/>
          <p:cNvSpPr txBox="1">
            <a:spLocks noChangeArrowheads="1"/>
          </p:cNvSpPr>
          <p:nvPr/>
        </p:nvSpPr>
        <p:spPr bwMode="auto">
          <a:xfrm>
            <a:off x="1524000" y="25908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8</a:t>
            </a:r>
          </a:p>
        </p:txBody>
      </p:sp>
      <p:sp>
        <p:nvSpPr>
          <p:cNvPr id="443428" name="Text Box 36"/>
          <p:cNvSpPr txBox="1">
            <a:spLocks noChangeArrowheads="1"/>
          </p:cNvSpPr>
          <p:nvPr/>
        </p:nvSpPr>
        <p:spPr bwMode="auto">
          <a:xfrm>
            <a:off x="1219200" y="30480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9</a:t>
            </a:r>
          </a:p>
        </p:txBody>
      </p:sp>
      <p:sp>
        <p:nvSpPr>
          <p:cNvPr id="443429" name="Text Box 37"/>
          <p:cNvSpPr txBox="1">
            <a:spLocks noChangeArrowheads="1"/>
          </p:cNvSpPr>
          <p:nvPr/>
        </p:nvSpPr>
        <p:spPr bwMode="auto">
          <a:xfrm>
            <a:off x="1055688" y="372427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43430" name="Line 38"/>
          <p:cNvSpPr>
            <a:spLocks noChangeShapeType="1"/>
          </p:cNvSpPr>
          <p:nvPr/>
        </p:nvSpPr>
        <p:spPr bwMode="auto">
          <a:xfrm flipV="1">
            <a:off x="1111250" y="2187575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3431" name="Text Box 39"/>
          <p:cNvSpPr txBox="1">
            <a:spLocks noChangeArrowheads="1"/>
          </p:cNvSpPr>
          <p:nvPr/>
        </p:nvSpPr>
        <p:spPr bwMode="auto">
          <a:xfrm>
            <a:off x="1143000" y="205740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10</a:t>
            </a:r>
          </a:p>
        </p:txBody>
      </p:sp>
      <p:sp>
        <p:nvSpPr>
          <p:cNvPr id="443432" name="Text Box 40"/>
          <p:cNvSpPr txBox="1">
            <a:spLocks noChangeArrowheads="1"/>
          </p:cNvSpPr>
          <p:nvPr/>
        </p:nvSpPr>
        <p:spPr bwMode="auto">
          <a:xfrm>
            <a:off x="4267200" y="1066800"/>
            <a:ext cx="2895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dirty="0"/>
              <a:t>Select node with minimum distance</a:t>
            </a:r>
          </a:p>
        </p:txBody>
      </p:sp>
      <p:graphicFrame>
        <p:nvGraphicFramePr>
          <p:cNvPr id="443433" name="Group 41"/>
          <p:cNvGraphicFramePr>
            <a:graphicFrameLocks noGrp="1"/>
          </p:cNvGraphicFramePr>
          <p:nvPr/>
        </p:nvGraphicFramePr>
        <p:xfrm>
          <a:off x="4343400" y="1981200"/>
          <a:ext cx="2133600" cy="3276918"/>
        </p:xfrm>
        <a:graphic>
          <a:graphicData uri="http://schemas.openxmlformats.org/drawingml/2006/table">
            <a:tbl>
              <a:tblPr/>
              <a:tblGrid>
                <a:gridCol w="533400"/>
                <a:gridCol w="533400"/>
                <a:gridCol w="533400"/>
                <a:gridCol w="533400"/>
              </a:tblGrid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visited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  <a:endParaRPr kumimoji="0" lang="en-US" sz="1600" b="1" i="1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43485" name="Text Box 93"/>
          <p:cNvSpPr txBox="1">
            <a:spLocks noChangeArrowheads="1"/>
          </p:cNvSpPr>
          <p:nvPr/>
        </p:nvSpPr>
        <p:spPr bwMode="auto">
          <a:xfrm>
            <a:off x="3200400" y="1295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</a:t>
            </a:r>
          </a:p>
        </p:txBody>
      </p:sp>
      <p:sp>
        <p:nvSpPr>
          <p:cNvPr id="443486" name="Line 94"/>
          <p:cNvSpPr>
            <a:spLocks noChangeShapeType="1"/>
          </p:cNvSpPr>
          <p:nvPr/>
        </p:nvSpPr>
        <p:spPr bwMode="auto">
          <a:xfrm flipH="1">
            <a:off x="3276600" y="3810000"/>
            <a:ext cx="228600" cy="195263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200400"/>
            <a:ext cx="7467600" cy="1143000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>
                <a:solidFill>
                  <a:srgbClr val="FF0000"/>
                </a:solidFill>
              </a:rPr>
              <a:t>Implementation</a:t>
            </a:r>
            <a:endParaRPr lang="en-US" sz="44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1" name="Rectangle 1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Example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09660" name="Text Box 60"/>
          <p:cNvSpPr txBox="1">
            <a:spLocks noChangeArrowheads="1"/>
          </p:cNvSpPr>
          <p:nvPr/>
        </p:nvSpPr>
        <p:spPr bwMode="auto">
          <a:xfrm>
            <a:off x="4419600" y="1219200"/>
            <a:ext cx="2057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  <a:buFontTx/>
              <a:buNone/>
            </a:pPr>
            <a:r>
              <a:rPr lang="en-US" dirty="0"/>
              <a:t>Initialize array</a:t>
            </a:r>
          </a:p>
        </p:txBody>
      </p:sp>
      <p:graphicFrame>
        <p:nvGraphicFramePr>
          <p:cNvPr id="409727" name="Group 127"/>
          <p:cNvGraphicFramePr>
            <a:graphicFrameLocks noGrp="1"/>
          </p:cNvGraphicFramePr>
          <p:nvPr/>
        </p:nvGraphicFramePr>
        <p:xfrm>
          <a:off x="4191000" y="1767522"/>
          <a:ext cx="2133600" cy="3261678"/>
        </p:xfrm>
        <a:graphic>
          <a:graphicData uri="http://schemas.openxmlformats.org/drawingml/2006/table">
            <a:tbl>
              <a:tblPr/>
              <a:tblGrid>
                <a:gridCol w="457200"/>
                <a:gridCol w="838200"/>
                <a:gridCol w="304800"/>
                <a:gridCol w="533400"/>
              </a:tblGrid>
              <a:tr h="4961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visited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  <a:endParaRPr kumimoji="0" lang="en-US" sz="1600" b="1" i="1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37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965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37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37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37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37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37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37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09733" name="Text Box 133"/>
          <p:cNvSpPr txBox="1">
            <a:spLocks noChangeArrowheads="1"/>
          </p:cNvSpPr>
          <p:nvPr/>
        </p:nvSpPr>
        <p:spPr bwMode="auto">
          <a:xfrm>
            <a:off x="587375" y="2819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09734" name="Line 134"/>
          <p:cNvSpPr>
            <a:spLocks noChangeShapeType="1"/>
          </p:cNvSpPr>
          <p:nvPr/>
        </p:nvSpPr>
        <p:spPr bwMode="auto">
          <a:xfrm flipH="1">
            <a:off x="3233738" y="3124200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9735" name="Text Box 135"/>
          <p:cNvSpPr txBox="1">
            <a:spLocks noChangeArrowheads="1"/>
          </p:cNvSpPr>
          <p:nvPr/>
        </p:nvSpPr>
        <p:spPr bwMode="auto">
          <a:xfrm>
            <a:off x="3000375" y="3449638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25</a:t>
            </a:r>
          </a:p>
        </p:txBody>
      </p:sp>
      <p:sp>
        <p:nvSpPr>
          <p:cNvPr id="409736" name="Line 136"/>
          <p:cNvSpPr>
            <a:spLocks noChangeShapeType="1"/>
          </p:cNvSpPr>
          <p:nvPr/>
        </p:nvSpPr>
        <p:spPr bwMode="auto">
          <a:xfrm>
            <a:off x="1981200" y="21336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9737" name="Line 137"/>
          <p:cNvSpPr>
            <a:spLocks noChangeShapeType="1"/>
          </p:cNvSpPr>
          <p:nvPr/>
        </p:nvSpPr>
        <p:spPr bwMode="auto">
          <a:xfrm flipV="1">
            <a:off x="2286000" y="22860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9738" name="Line 138"/>
          <p:cNvSpPr>
            <a:spLocks noChangeShapeType="1"/>
          </p:cNvSpPr>
          <p:nvPr/>
        </p:nvSpPr>
        <p:spPr bwMode="auto">
          <a:xfrm flipH="1" flipV="1">
            <a:off x="2133600" y="220980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9739" name="Line 139"/>
          <p:cNvSpPr>
            <a:spLocks noChangeShapeType="1"/>
          </p:cNvSpPr>
          <p:nvPr/>
        </p:nvSpPr>
        <p:spPr bwMode="auto">
          <a:xfrm flipV="1">
            <a:off x="914400" y="31242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9740" name="Line 140"/>
          <p:cNvSpPr>
            <a:spLocks noChangeShapeType="1"/>
          </p:cNvSpPr>
          <p:nvPr/>
        </p:nvSpPr>
        <p:spPr bwMode="auto">
          <a:xfrm flipV="1">
            <a:off x="1828800" y="3276600"/>
            <a:ext cx="1447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9741" name="Line 141"/>
          <p:cNvSpPr>
            <a:spLocks noChangeShapeType="1"/>
          </p:cNvSpPr>
          <p:nvPr/>
        </p:nvSpPr>
        <p:spPr bwMode="auto">
          <a:xfrm flipV="1">
            <a:off x="762000" y="27432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9742" name="Line 142"/>
          <p:cNvSpPr>
            <a:spLocks noChangeShapeType="1"/>
          </p:cNvSpPr>
          <p:nvPr/>
        </p:nvSpPr>
        <p:spPr bwMode="auto">
          <a:xfrm>
            <a:off x="990600" y="25908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9743" name="Line 143"/>
          <p:cNvSpPr>
            <a:spLocks noChangeShapeType="1"/>
          </p:cNvSpPr>
          <p:nvPr/>
        </p:nvSpPr>
        <p:spPr bwMode="auto">
          <a:xfrm>
            <a:off x="2178050" y="1981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9744" name="Line 144"/>
          <p:cNvSpPr>
            <a:spLocks noChangeShapeType="1"/>
          </p:cNvSpPr>
          <p:nvPr/>
        </p:nvSpPr>
        <p:spPr bwMode="auto">
          <a:xfrm>
            <a:off x="3048000" y="22860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9745" name="Oval 145"/>
          <p:cNvSpPr>
            <a:spLocks noChangeArrowheads="1"/>
          </p:cNvSpPr>
          <p:nvPr/>
        </p:nvSpPr>
        <p:spPr bwMode="auto">
          <a:xfrm>
            <a:off x="533400" y="2438400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9746" name="Oval 146"/>
          <p:cNvSpPr>
            <a:spLocks noChangeArrowheads="1"/>
          </p:cNvSpPr>
          <p:nvPr/>
        </p:nvSpPr>
        <p:spPr bwMode="auto">
          <a:xfrm>
            <a:off x="685800" y="2286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A</a:t>
            </a:r>
          </a:p>
        </p:txBody>
      </p:sp>
      <p:sp>
        <p:nvSpPr>
          <p:cNvPr id="409747" name="Oval 147"/>
          <p:cNvSpPr>
            <a:spLocks noChangeArrowheads="1"/>
          </p:cNvSpPr>
          <p:nvPr/>
        </p:nvSpPr>
        <p:spPr bwMode="auto">
          <a:xfrm>
            <a:off x="533400" y="3200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H</a:t>
            </a:r>
          </a:p>
        </p:txBody>
      </p:sp>
      <p:sp>
        <p:nvSpPr>
          <p:cNvPr id="409748" name="Oval 148"/>
          <p:cNvSpPr>
            <a:spLocks noChangeArrowheads="1"/>
          </p:cNvSpPr>
          <p:nvPr/>
        </p:nvSpPr>
        <p:spPr bwMode="auto">
          <a:xfrm>
            <a:off x="1905000" y="2819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B</a:t>
            </a:r>
          </a:p>
        </p:txBody>
      </p:sp>
      <p:sp>
        <p:nvSpPr>
          <p:cNvPr id="409749" name="Oval 149"/>
          <p:cNvSpPr>
            <a:spLocks noChangeArrowheads="1"/>
          </p:cNvSpPr>
          <p:nvPr/>
        </p:nvSpPr>
        <p:spPr bwMode="auto">
          <a:xfrm>
            <a:off x="1752600" y="18288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 dirty="0"/>
              <a:t>F</a:t>
            </a:r>
          </a:p>
        </p:txBody>
      </p:sp>
      <p:sp>
        <p:nvSpPr>
          <p:cNvPr id="409750" name="Oval 150"/>
          <p:cNvSpPr>
            <a:spLocks noChangeArrowheads="1"/>
          </p:cNvSpPr>
          <p:nvPr/>
        </p:nvSpPr>
        <p:spPr bwMode="auto">
          <a:xfrm>
            <a:off x="2819400" y="3810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E</a:t>
            </a:r>
          </a:p>
        </p:txBody>
      </p:sp>
      <p:sp>
        <p:nvSpPr>
          <p:cNvPr id="409751" name="Oval 151"/>
          <p:cNvSpPr>
            <a:spLocks noChangeArrowheads="1"/>
          </p:cNvSpPr>
          <p:nvPr/>
        </p:nvSpPr>
        <p:spPr bwMode="auto">
          <a:xfrm>
            <a:off x="3276600" y="28956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D</a:t>
            </a:r>
          </a:p>
        </p:txBody>
      </p:sp>
      <p:sp>
        <p:nvSpPr>
          <p:cNvPr id="409752" name="Oval 152"/>
          <p:cNvSpPr>
            <a:spLocks noChangeArrowheads="1"/>
          </p:cNvSpPr>
          <p:nvPr/>
        </p:nvSpPr>
        <p:spPr bwMode="auto">
          <a:xfrm>
            <a:off x="2743200" y="1905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C</a:t>
            </a:r>
          </a:p>
        </p:txBody>
      </p:sp>
      <p:sp>
        <p:nvSpPr>
          <p:cNvPr id="409753" name="Oval 153"/>
          <p:cNvSpPr>
            <a:spLocks noChangeArrowheads="1"/>
          </p:cNvSpPr>
          <p:nvPr/>
        </p:nvSpPr>
        <p:spPr bwMode="auto">
          <a:xfrm>
            <a:off x="1524000" y="3810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G</a:t>
            </a:r>
          </a:p>
        </p:txBody>
      </p:sp>
      <p:sp>
        <p:nvSpPr>
          <p:cNvPr id="409754" name="Line 154"/>
          <p:cNvSpPr>
            <a:spLocks noChangeShapeType="1"/>
          </p:cNvSpPr>
          <p:nvPr/>
        </p:nvSpPr>
        <p:spPr bwMode="auto">
          <a:xfrm>
            <a:off x="2286000" y="32004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9755" name="Line 155"/>
          <p:cNvSpPr>
            <a:spLocks noChangeShapeType="1"/>
          </p:cNvSpPr>
          <p:nvPr/>
        </p:nvSpPr>
        <p:spPr bwMode="auto">
          <a:xfrm flipH="1">
            <a:off x="1981200" y="4114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9756" name="Line 156"/>
          <p:cNvSpPr>
            <a:spLocks noChangeShapeType="1"/>
          </p:cNvSpPr>
          <p:nvPr/>
        </p:nvSpPr>
        <p:spPr bwMode="auto">
          <a:xfrm flipH="1" flipV="1">
            <a:off x="914400" y="35814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9757" name="Text Box 157"/>
          <p:cNvSpPr txBox="1">
            <a:spLocks noChangeArrowheads="1"/>
          </p:cNvSpPr>
          <p:nvPr/>
        </p:nvSpPr>
        <p:spPr bwMode="auto">
          <a:xfrm>
            <a:off x="2286000" y="4038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7</a:t>
            </a:r>
          </a:p>
        </p:txBody>
      </p:sp>
      <p:sp>
        <p:nvSpPr>
          <p:cNvPr id="409758" name="Text Box 158"/>
          <p:cNvSpPr txBox="1">
            <a:spLocks noChangeArrowheads="1"/>
          </p:cNvSpPr>
          <p:nvPr/>
        </p:nvSpPr>
        <p:spPr bwMode="auto">
          <a:xfrm>
            <a:off x="2111375" y="3516313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</a:t>
            </a:r>
          </a:p>
        </p:txBody>
      </p:sp>
      <p:sp>
        <p:nvSpPr>
          <p:cNvPr id="409759" name="Text Box 159"/>
          <p:cNvSpPr txBox="1">
            <a:spLocks noChangeArrowheads="1"/>
          </p:cNvSpPr>
          <p:nvPr/>
        </p:nvSpPr>
        <p:spPr bwMode="auto">
          <a:xfrm>
            <a:off x="2371725" y="3178175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 dirty="0"/>
              <a:t>10</a:t>
            </a:r>
          </a:p>
        </p:txBody>
      </p:sp>
      <p:sp>
        <p:nvSpPr>
          <p:cNvPr id="409760" name="Text Box 160"/>
          <p:cNvSpPr txBox="1">
            <a:spLocks noChangeArrowheads="1"/>
          </p:cNvSpPr>
          <p:nvPr/>
        </p:nvSpPr>
        <p:spPr bwMode="auto">
          <a:xfrm>
            <a:off x="2643188" y="2709863"/>
            <a:ext cx="4683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18</a:t>
            </a:r>
          </a:p>
        </p:txBody>
      </p:sp>
      <p:sp>
        <p:nvSpPr>
          <p:cNvPr id="409761" name="Text Box 161"/>
          <p:cNvSpPr txBox="1">
            <a:spLocks noChangeArrowheads="1"/>
          </p:cNvSpPr>
          <p:nvPr/>
        </p:nvSpPr>
        <p:spPr bwMode="auto">
          <a:xfrm>
            <a:off x="32004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09762" name="Text Box 162"/>
          <p:cNvSpPr txBox="1">
            <a:spLocks noChangeArrowheads="1"/>
          </p:cNvSpPr>
          <p:nvPr/>
        </p:nvSpPr>
        <p:spPr bwMode="auto">
          <a:xfrm>
            <a:off x="2274888" y="25368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09763" name="Text Box 163"/>
          <p:cNvSpPr txBox="1">
            <a:spLocks noChangeArrowheads="1"/>
          </p:cNvSpPr>
          <p:nvPr/>
        </p:nvSpPr>
        <p:spPr bwMode="auto">
          <a:xfrm>
            <a:off x="2330450" y="1752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09764" name="Text Box 164"/>
          <p:cNvSpPr txBox="1">
            <a:spLocks noChangeArrowheads="1"/>
          </p:cNvSpPr>
          <p:nvPr/>
        </p:nvSpPr>
        <p:spPr bwMode="auto">
          <a:xfrm>
            <a:off x="18288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7</a:t>
            </a:r>
          </a:p>
        </p:txBody>
      </p:sp>
      <p:sp>
        <p:nvSpPr>
          <p:cNvPr id="409765" name="Text Box 165"/>
          <p:cNvSpPr txBox="1">
            <a:spLocks noChangeArrowheads="1"/>
          </p:cNvSpPr>
          <p:nvPr/>
        </p:nvSpPr>
        <p:spPr bwMode="auto">
          <a:xfrm>
            <a:off x="1524000" y="25908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8</a:t>
            </a:r>
          </a:p>
        </p:txBody>
      </p:sp>
      <p:sp>
        <p:nvSpPr>
          <p:cNvPr id="409766" name="Text Box 166"/>
          <p:cNvSpPr txBox="1">
            <a:spLocks noChangeArrowheads="1"/>
          </p:cNvSpPr>
          <p:nvPr/>
        </p:nvSpPr>
        <p:spPr bwMode="auto">
          <a:xfrm>
            <a:off x="1219200" y="30480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9</a:t>
            </a:r>
          </a:p>
        </p:txBody>
      </p:sp>
      <p:sp>
        <p:nvSpPr>
          <p:cNvPr id="409767" name="Text Box 167"/>
          <p:cNvSpPr txBox="1">
            <a:spLocks noChangeArrowheads="1"/>
          </p:cNvSpPr>
          <p:nvPr/>
        </p:nvSpPr>
        <p:spPr bwMode="auto">
          <a:xfrm>
            <a:off x="1055688" y="372427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09768" name="Line 168"/>
          <p:cNvSpPr>
            <a:spLocks noChangeShapeType="1"/>
          </p:cNvSpPr>
          <p:nvPr/>
        </p:nvSpPr>
        <p:spPr bwMode="auto">
          <a:xfrm flipV="1">
            <a:off x="1111250" y="2187575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9769" name="Text Box 169"/>
          <p:cNvSpPr txBox="1">
            <a:spLocks noChangeArrowheads="1"/>
          </p:cNvSpPr>
          <p:nvPr/>
        </p:nvSpPr>
        <p:spPr bwMode="auto">
          <a:xfrm>
            <a:off x="1143000" y="205740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10</a:t>
            </a:r>
          </a:p>
        </p:txBody>
      </p:sp>
      <p:sp>
        <p:nvSpPr>
          <p:cNvPr id="409770" name="Freeform 170"/>
          <p:cNvSpPr>
            <a:spLocks/>
          </p:cNvSpPr>
          <p:nvPr/>
        </p:nvSpPr>
        <p:spPr bwMode="auto">
          <a:xfrm>
            <a:off x="2057400" y="1447800"/>
            <a:ext cx="2057400" cy="2514600"/>
          </a:xfrm>
          <a:custGeom>
            <a:avLst/>
            <a:gdLst/>
            <a:ahLst/>
            <a:cxnLst>
              <a:cxn ang="0">
                <a:pos x="0" y="288"/>
              </a:cxn>
              <a:cxn ang="0">
                <a:pos x="384" y="0"/>
              </a:cxn>
              <a:cxn ang="0">
                <a:pos x="1104" y="288"/>
              </a:cxn>
              <a:cxn ang="0">
                <a:pos x="1248" y="1056"/>
              </a:cxn>
              <a:cxn ang="0">
                <a:pos x="816" y="1584"/>
              </a:cxn>
            </a:cxnLst>
            <a:rect l="0" t="0" r="r" b="b"/>
            <a:pathLst>
              <a:path w="1296" h="1584">
                <a:moveTo>
                  <a:pt x="0" y="288"/>
                </a:moveTo>
                <a:cubicBezTo>
                  <a:pt x="100" y="144"/>
                  <a:pt x="200" y="0"/>
                  <a:pt x="384" y="0"/>
                </a:cubicBezTo>
                <a:cubicBezTo>
                  <a:pt x="568" y="0"/>
                  <a:pt x="960" y="112"/>
                  <a:pt x="1104" y="288"/>
                </a:cubicBezTo>
                <a:cubicBezTo>
                  <a:pt x="1248" y="464"/>
                  <a:pt x="1296" y="840"/>
                  <a:pt x="1248" y="1056"/>
                </a:cubicBezTo>
                <a:cubicBezTo>
                  <a:pt x="1200" y="1272"/>
                  <a:pt x="888" y="1496"/>
                  <a:pt x="816" y="158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9771" name="Text Box 171"/>
          <p:cNvSpPr txBox="1">
            <a:spLocks noChangeArrowheads="1"/>
          </p:cNvSpPr>
          <p:nvPr/>
        </p:nvSpPr>
        <p:spPr bwMode="auto">
          <a:xfrm>
            <a:off x="3200400" y="1295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</a:t>
            </a:r>
          </a:p>
        </p:txBody>
      </p:sp>
      <p:sp>
        <p:nvSpPr>
          <p:cNvPr id="409772" name="Line 172"/>
          <p:cNvSpPr>
            <a:spLocks noChangeShapeType="1"/>
          </p:cNvSpPr>
          <p:nvPr/>
        </p:nvSpPr>
        <p:spPr bwMode="auto">
          <a:xfrm flipH="1">
            <a:off x="3276600" y="3810000"/>
            <a:ext cx="228600" cy="195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6553200" y="2057400"/>
            <a:ext cx="25908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  <a:r>
              <a:rPr lang="en-US" dirty="0" smtClean="0"/>
              <a:t>umber of vertices = v</a:t>
            </a:r>
          </a:p>
          <a:p>
            <a:r>
              <a:rPr lang="en-US" dirty="0" smtClean="0"/>
              <a:t>Number of edges = e</a:t>
            </a:r>
          </a:p>
          <a:p>
            <a:endParaRPr lang="en-US" dirty="0"/>
          </a:p>
          <a:p>
            <a:r>
              <a:rPr lang="en-US" dirty="0" smtClean="0"/>
              <a:t>Initialize</a:t>
            </a:r>
          </a:p>
          <a:p>
            <a:r>
              <a:rPr lang="en-US" dirty="0" smtClean="0"/>
              <a:t>for(</a:t>
            </a:r>
            <a:r>
              <a:rPr lang="en-US" dirty="0" err="1" smtClean="0"/>
              <a:t>i</a:t>
            </a:r>
            <a:r>
              <a:rPr lang="en-US" dirty="0" smtClean="0"/>
              <a:t>=1;i&lt;=</a:t>
            </a:r>
            <a:r>
              <a:rPr lang="en-US" dirty="0" err="1" smtClean="0"/>
              <a:t>v;i</a:t>
            </a:r>
            <a:r>
              <a:rPr lang="en-US" dirty="0" smtClean="0"/>
              <a:t>++)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visited[</a:t>
            </a:r>
            <a:r>
              <a:rPr lang="en-US" dirty="0" err="1" smtClean="0"/>
              <a:t>i</a:t>
            </a:r>
            <a:r>
              <a:rPr lang="en-US" dirty="0" smtClean="0"/>
              <a:t>]=0;</a:t>
            </a:r>
          </a:p>
          <a:p>
            <a:r>
              <a:rPr lang="en-US" dirty="0"/>
              <a:t>d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]=9999;</a:t>
            </a:r>
          </a:p>
          <a:p>
            <a:r>
              <a:rPr lang="en-US" dirty="0"/>
              <a:t>}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Text Box 2"/>
          <p:cNvSpPr txBox="1">
            <a:spLocks noChangeArrowheads="1"/>
          </p:cNvSpPr>
          <p:nvPr/>
        </p:nvSpPr>
        <p:spPr bwMode="auto">
          <a:xfrm>
            <a:off x="587375" y="2819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30083" name="Line 3"/>
          <p:cNvSpPr>
            <a:spLocks noChangeShapeType="1"/>
          </p:cNvSpPr>
          <p:nvPr/>
        </p:nvSpPr>
        <p:spPr bwMode="auto">
          <a:xfrm flipH="1">
            <a:off x="3233738" y="3124200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0084" name="Text Box 4"/>
          <p:cNvSpPr txBox="1">
            <a:spLocks noChangeArrowheads="1"/>
          </p:cNvSpPr>
          <p:nvPr/>
        </p:nvSpPr>
        <p:spPr bwMode="auto">
          <a:xfrm>
            <a:off x="3000375" y="3449638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25</a:t>
            </a:r>
          </a:p>
        </p:txBody>
      </p:sp>
      <p:sp>
        <p:nvSpPr>
          <p:cNvPr id="430085" name="Line 5"/>
          <p:cNvSpPr>
            <a:spLocks noChangeShapeType="1"/>
          </p:cNvSpPr>
          <p:nvPr/>
        </p:nvSpPr>
        <p:spPr bwMode="auto">
          <a:xfrm>
            <a:off x="1981200" y="21336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0086" name="Line 6"/>
          <p:cNvSpPr>
            <a:spLocks noChangeShapeType="1"/>
          </p:cNvSpPr>
          <p:nvPr/>
        </p:nvSpPr>
        <p:spPr bwMode="auto">
          <a:xfrm flipV="1">
            <a:off x="2286000" y="22860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0087" name="Line 7"/>
          <p:cNvSpPr>
            <a:spLocks noChangeShapeType="1"/>
          </p:cNvSpPr>
          <p:nvPr/>
        </p:nvSpPr>
        <p:spPr bwMode="auto">
          <a:xfrm flipH="1" flipV="1">
            <a:off x="2133600" y="220980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0089" name="Line 9"/>
          <p:cNvSpPr>
            <a:spLocks noChangeShapeType="1"/>
          </p:cNvSpPr>
          <p:nvPr/>
        </p:nvSpPr>
        <p:spPr bwMode="auto">
          <a:xfrm flipV="1">
            <a:off x="914400" y="31242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0090" name="Line 10"/>
          <p:cNvSpPr>
            <a:spLocks noChangeShapeType="1"/>
          </p:cNvSpPr>
          <p:nvPr/>
        </p:nvSpPr>
        <p:spPr bwMode="auto">
          <a:xfrm flipV="1">
            <a:off x="1828800" y="3276600"/>
            <a:ext cx="1447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0091" name="Line 11"/>
          <p:cNvSpPr>
            <a:spLocks noChangeShapeType="1"/>
          </p:cNvSpPr>
          <p:nvPr/>
        </p:nvSpPr>
        <p:spPr bwMode="auto">
          <a:xfrm flipV="1">
            <a:off x="762000" y="27432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0092" name="Line 12"/>
          <p:cNvSpPr>
            <a:spLocks noChangeShapeType="1"/>
          </p:cNvSpPr>
          <p:nvPr/>
        </p:nvSpPr>
        <p:spPr bwMode="auto">
          <a:xfrm>
            <a:off x="990600" y="25908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0094" name="Line 14"/>
          <p:cNvSpPr>
            <a:spLocks noChangeShapeType="1"/>
          </p:cNvSpPr>
          <p:nvPr/>
        </p:nvSpPr>
        <p:spPr bwMode="auto">
          <a:xfrm>
            <a:off x="2178050" y="1981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0095" name="Line 15"/>
          <p:cNvSpPr>
            <a:spLocks noChangeShapeType="1"/>
          </p:cNvSpPr>
          <p:nvPr/>
        </p:nvSpPr>
        <p:spPr bwMode="auto">
          <a:xfrm>
            <a:off x="3048000" y="22860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0096" name="Oval 16"/>
          <p:cNvSpPr>
            <a:spLocks noChangeArrowheads="1"/>
          </p:cNvSpPr>
          <p:nvPr/>
        </p:nvSpPr>
        <p:spPr bwMode="auto">
          <a:xfrm>
            <a:off x="533400" y="2438400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0097" name="Oval 17"/>
          <p:cNvSpPr>
            <a:spLocks noChangeArrowheads="1"/>
          </p:cNvSpPr>
          <p:nvPr/>
        </p:nvSpPr>
        <p:spPr bwMode="auto">
          <a:xfrm>
            <a:off x="685800" y="2286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A</a:t>
            </a:r>
          </a:p>
        </p:txBody>
      </p:sp>
      <p:sp>
        <p:nvSpPr>
          <p:cNvPr id="430098" name="Oval 18"/>
          <p:cNvSpPr>
            <a:spLocks noChangeArrowheads="1"/>
          </p:cNvSpPr>
          <p:nvPr/>
        </p:nvSpPr>
        <p:spPr bwMode="auto">
          <a:xfrm>
            <a:off x="533400" y="3200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H</a:t>
            </a:r>
          </a:p>
        </p:txBody>
      </p:sp>
      <p:sp>
        <p:nvSpPr>
          <p:cNvPr id="430099" name="Oval 19"/>
          <p:cNvSpPr>
            <a:spLocks noChangeArrowheads="1"/>
          </p:cNvSpPr>
          <p:nvPr/>
        </p:nvSpPr>
        <p:spPr bwMode="auto">
          <a:xfrm>
            <a:off x="1905000" y="2819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 dirty="0"/>
              <a:t>B</a:t>
            </a:r>
          </a:p>
        </p:txBody>
      </p:sp>
      <p:sp>
        <p:nvSpPr>
          <p:cNvPr id="430100" name="Oval 20"/>
          <p:cNvSpPr>
            <a:spLocks noChangeArrowheads="1"/>
          </p:cNvSpPr>
          <p:nvPr/>
        </p:nvSpPr>
        <p:spPr bwMode="auto">
          <a:xfrm>
            <a:off x="1752600" y="18288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F</a:t>
            </a:r>
          </a:p>
        </p:txBody>
      </p:sp>
      <p:sp>
        <p:nvSpPr>
          <p:cNvPr id="430101" name="Oval 21"/>
          <p:cNvSpPr>
            <a:spLocks noChangeArrowheads="1"/>
          </p:cNvSpPr>
          <p:nvPr/>
        </p:nvSpPr>
        <p:spPr bwMode="auto">
          <a:xfrm>
            <a:off x="2819400" y="3810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E</a:t>
            </a:r>
          </a:p>
        </p:txBody>
      </p:sp>
      <p:sp>
        <p:nvSpPr>
          <p:cNvPr id="430102" name="Oval 22"/>
          <p:cNvSpPr>
            <a:spLocks noChangeArrowheads="1"/>
          </p:cNvSpPr>
          <p:nvPr/>
        </p:nvSpPr>
        <p:spPr bwMode="auto">
          <a:xfrm>
            <a:off x="3276600" y="2895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D</a:t>
            </a:r>
          </a:p>
        </p:txBody>
      </p:sp>
      <p:sp>
        <p:nvSpPr>
          <p:cNvPr id="430103" name="Oval 23"/>
          <p:cNvSpPr>
            <a:spLocks noChangeArrowheads="1"/>
          </p:cNvSpPr>
          <p:nvPr/>
        </p:nvSpPr>
        <p:spPr bwMode="auto">
          <a:xfrm>
            <a:off x="2743200" y="1905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C</a:t>
            </a:r>
          </a:p>
        </p:txBody>
      </p:sp>
      <p:sp>
        <p:nvSpPr>
          <p:cNvPr id="430104" name="Oval 24"/>
          <p:cNvSpPr>
            <a:spLocks noChangeArrowheads="1"/>
          </p:cNvSpPr>
          <p:nvPr/>
        </p:nvSpPr>
        <p:spPr bwMode="auto">
          <a:xfrm>
            <a:off x="1524000" y="3810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G</a:t>
            </a:r>
          </a:p>
        </p:txBody>
      </p:sp>
      <p:sp>
        <p:nvSpPr>
          <p:cNvPr id="430106" name="Line 26"/>
          <p:cNvSpPr>
            <a:spLocks noChangeShapeType="1"/>
          </p:cNvSpPr>
          <p:nvPr/>
        </p:nvSpPr>
        <p:spPr bwMode="auto">
          <a:xfrm>
            <a:off x="2286000" y="32004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0107" name="Line 27"/>
          <p:cNvSpPr>
            <a:spLocks noChangeShapeType="1"/>
          </p:cNvSpPr>
          <p:nvPr/>
        </p:nvSpPr>
        <p:spPr bwMode="auto">
          <a:xfrm flipH="1">
            <a:off x="1981200" y="4114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0108" name="Line 28"/>
          <p:cNvSpPr>
            <a:spLocks noChangeShapeType="1"/>
          </p:cNvSpPr>
          <p:nvPr/>
        </p:nvSpPr>
        <p:spPr bwMode="auto">
          <a:xfrm flipH="1" flipV="1">
            <a:off x="914400" y="35814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0110" name="Text Box 30"/>
          <p:cNvSpPr txBox="1">
            <a:spLocks noChangeArrowheads="1"/>
          </p:cNvSpPr>
          <p:nvPr/>
        </p:nvSpPr>
        <p:spPr bwMode="auto">
          <a:xfrm>
            <a:off x="2286000" y="4038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7</a:t>
            </a:r>
          </a:p>
        </p:txBody>
      </p:sp>
      <p:sp>
        <p:nvSpPr>
          <p:cNvPr id="430111" name="Text Box 31"/>
          <p:cNvSpPr txBox="1">
            <a:spLocks noChangeArrowheads="1"/>
          </p:cNvSpPr>
          <p:nvPr/>
        </p:nvSpPr>
        <p:spPr bwMode="auto">
          <a:xfrm>
            <a:off x="2111375" y="3516313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</a:t>
            </a:r>
          </a:p>
        </p:txBody>
      </p:sp>
      <p:sp>
        <p:nvSpPr>
          <p:cNvPr id="430112" name="Text Box 32"/>
          <p:cNvSpPr txBox="1">
            <a:spLocks noChangeArrowheads="1"/>
          </p:cNvSpPr>
          <p:nvPr/>
        </p:nvSpPr>
        <p:spPr bwMode="auto">
          <a:xfrm>
            <a:off x="2371725" y="3178175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10</a:t>
            </a:r>
          </a:p>
        </p:txBody>
      </p:sp>
      <p:sp>
        <p:nvSpPr>
          <p:cNvPr id="430113" name="Text Box 33"/>
          <p:cNvSpPr txBox="1">
            <a:spLocks noChangeArrowheads="1"/>
          </p:cNvSpPr>
          <p:nvPr/>
        </p:nvSpPr>
        <p:spPr bwMode="auto">
          <a:xfrm>
            <a:off x="2643188" y="2709863"/>
            <a:ext cx="4683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18</a:t>
            </a:r>
          </a:p>
        </p:txBody>
      </p:sp>
      <p:sp>
        <p:nvSpPr>
          <p:cNvPr id="430114" name="Text Box 34"/>
          <p:cNvSpPr txBox="1">
            <a:spLocks noChangeArrowheads="1"/>
          </p:cNvSpPr>
          <p:nvPr/>
        </p:nvSpPr>
        <p:spPr bwMode="auto">
          <a:xfrm>
            <a:off x="32004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30115" name="Text Box 35"/>
          <p:cNvSpPr txBox="1">
            <a:spLocks noChangeArrowheads="1"/>
          </p:cNvSpPr>
          <p:nvPr/>
        </p:nvSpPr>
        <p:spPr bwMode="auto">
          <a:xfrm>
            <a:off x="2274888" y="25368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30116" name="Text Box 36"/>
          <p:cNvSpPr txBox="1">
            <a:spLocks noChangeArrowheads="1"/>
          </p:cNvSpPr>
          <p:nvPr/>
        </p:nvSpPr>
        <p:spPr bwMode="auto">
          <a:xfrm>
            <a:off x="2330450" y="1752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30117" name="Text Box 37"/>
          <p:cNvSpPr txBox="1">
            <a:spLocks noChangeArrowheads="1"/>
          </p:cNvSpPr>
          <p:nvPr/>
        </p:nvSpPr>
        <p:spPr bwMode="auto">
          <a:xfrm>
            <a:off x="18288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7</a:t>
            </a:r>
          </a:p>
        </p:txBody>
      </p:sp>
      <p:sp>
        <p:nvSpPr>
          <p:cNvPr id="430119" name="Text Box 39"/>
          <p:cNvSpPr txBox="1">
            <a:spLocks noChangeArrowheads="1"/>
          </p:cNvSpPr>
          <p:nvPr/>
        </p:nvSpPr>
        <p:spPr bwMode="auto">
          <a:xfrm>
            <a:off x="1524000" y="25908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8</a:t>
            </a:r>
          </a:p>
        </p:txBody>
      </p:sp>
      <p:sp>
        <p:nvSpPr>
          <p:cNvPr id="430120" name="Text Box 40"/>
          <p:cNvSpPr txBox="1">
            <a:spLocks noChangeArrowheads="1"/>
          </p:cNvSpPr>
          <p:nvPr/>
        </p:nvSpPr>
        <p:spPr bwMode="auto">
          <a:xfrm>
            <a:off x="1219200" y="30480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9</a:t>
            </a:r>
          </a:p>
        </p:txBody>
      </p:sp>
      <p:sp>
        <p:nvSpPr>
          <p:cNvPr id="430121" name="Text Box 41"/>
          <p:cNvSpPr txBox="1">
            <a:spLocks noChangeArrowheads="1"/>
          </p:cNvSpPr>
          <p:nvPr/>
        </p:nvSpPr>
        <p:spPr bwMode="auto">
          <a:xfrm>
            <a:off x="1055688" y="372427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30122" name="Line 42"/>
          <p:cNvSpPr>
            <a:spLocks noChangeShapeType="1"/>
          </p:cNvSpPr>
          <p:nvPr/>
        </p:nvSpPr>
        <p:spPr bwMode="auto">
          <a:xfrm flipV="1">
            <a:off x="1111250" y="2187575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0123" name="Text Box 43"/>
          <p:cNvSpPr txBox="1">
            <a:spLocks noChangeArrowheads="1"/>
          </p:cNvSpPr>
          <p:nvPr/>
        </p:nvSpPr>
        <p:spPr bwMode="auto">
          <a:xfrm>
            <a:off x="1143000" y="205740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10</a:t>
            </a:r>
          </a:p>
        </p:txBody>
      </p:sp>
      <p:sp>
        <p:nvSpPr>
          <p:cNvPr id="430124" name="Text Box 44"/>
          <p:cNvSpPr txBox="1">
            <a:spLocks noChangeArrowheads="1"/>
          </p:cNvSpPr>
          <p:nvPr/>
        </p:nvSpPr>
        <p:spPr bwMode="auto">
          <a:xfrm>
            <a:off x="3962400" y="1371600"/>
            <a:ext cx="2895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Tx/>
              <a:buNone/>
            </a:pPr>
            <a:r>
              <a:rPr lang="en-US" dirty="0"/>
              <a:t>Start with any node, say D</a:t>
            </a:r>
          </a:p>
        </p:txBody>
      </p:sp>
      <p:graphicFrame>
        <p:nvGraphicFramePr>
          <p:cNvPr id="430125" name="Group 45"/>
          <p:cNvGraphicFramePr>
            <a:graphicFrameLocks noGrp="1"/>
          </p:cNvGraphicFramePr>
          <p:nvPr/>
        </p:nvGraphicFramePr>
        <p:xfrm>
          <a:off x="4343400" y="1996122"/>
          <a:ext cx="2133600" cy="3033078"/>
        </p:xfrm>
        <a:graphic>
          <a:graphicData uri="http://schemas.openxmlformats.org/drawingml/2006/table">
            <a:tbl>
              <a:tblPr/>
              <a:tblGrid>
                <a:gridCol w="533400"/>
                <a:gridCol w="762000"/>
                <a:gridCol w="304800"/>
                <a:gridCol w="533400"/>
              </a:tblGrid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visited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  <a:endParaRPr kumimoji="0" lang="en-US" sz="1600" b="1" i="1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30177" name="Freeform 97"/>
          <p:cNvSpPr>
            <a:spLocks/>
          </p:cNvSpPr>
          <p:nvPr/>
        </p:nvSpPr>
        <p:spPr bwMode="auto">
          <a:xfrm>
            <a:off x="2057400" y="1447800"/>
            <a:ext cx="2057400" cy="2514600"/>
          </a:xfrm>
          <a:custGeom>
            <a:avLst/>
            <a:gdLst/>
            <a:ahLst/>
            <a:cxnLst>
              <a:cxn ang="0">
                <a:pos x="0" y="288"/>
              </a:cxn>
              <a:cxn ang="0">
                <a:pos x="384" y="0"/>
              </a:cxn>
              <a:cxn ang="0">
                <a:pos x="1104" y="288"/>
              </a:cxn>
              <a:cxn ang="0">
                <a:pos x="1248" y="1056"/>
              </a:cxn>
              <a:cxn ang="0">
                <a:pos x="816" y="1584"/>
              </a:cxn>
            </a:cxnLst>
            <a:rect l="0" t="0" r="r" b="b"/>
            <a:pathLst>
              <a:path w="1296" h="1584">
                <a:moveTo>
                  <a:pt x="0" y="288"/>
                </a:moveTo>
                <a:cubicBezTo>
                  <a:pt x="100" y="144"/>
                  <a:pt x="200" y="0"/>
                  <a:pt x="384" y="0"/>
                </a:cubicBezTo>
                <a:cubicBezTo>
                  <a:pt x="568" y="0"/>
                  <a:pt x="960" y="112"/>
                  <a:pt x="1104" y="288"/>
                </a:cubicBezTo>
                <a:cubicBezTo>
                  <a:pt x="1248" y="464"/>
                  <a:pt x="1296" y="840"/>
                  <a:pt x="1248" y="1056"/>
                </a:cubicBezTo>
                <a:cubicBezTo>
                  <a:pt x="1200" y="1272"/>
                  <a:pt x="888" y="1496"/>
                  <a:pt x="816" y="158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0178" name="Text Box 98"/>
          <p:cNvSpPr txBox="1">
            <a:spLocks noChangeArrowheads="1"/>
          </p:cNvSpPr>
          <p:nvPr/>
        </p:nvSpPr>
        <p:spPr bwMode="auto">
          <a:xfrm>
            <a:off x="3200400" y="1295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</a:t>
            </a:r>
          </a:p>
        </p:txBody>
      </p:sp>
      <p:sp>
        <p:nvSpPr>
          <p:cNvPr id="430179" name="Line 99"/>
          <p:cNvSpPr>
            <a:spLocks noChangeShapeType="1"/>
          </p:cNvSpPr>
          <p:nvPr/>
        </p:nvSpPr>
        <p:spPr bwMode="auto">
          <a:xfrm flipH="1">
            <a:off x="3276600" y="3810000"/>
            <a:ext cx="228600" cy="195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685800" y="4495800"/>
            <a:ext cx="2514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current = D(1)</a:t>
            </a:r>
          </a:p>
          <a:p>
            <a:r>
              <a:rPr lang="en-US" dirty="0" smtClean="0"/>
              <a:t>d[current]=0</a:t>
            </a:r>
          </a:p>
          <a:p>
            <a:r>
              <a:rPr lang="en-US" dirty="0"/>
              <a:t>v</a:t>
            </a:r>
            <a:r>
              <a:rPr lang="en-US" dirty="0" smtClean="0"/>
              <a:t>isited[current]=1</a:t>
            </a:r>
          </a:p>
          <a:p>
            <a:r>
              <a:rPr lang="en-US" dirty="0" err="1"/>
              <a:t>t</a:t>
            </a:r>
            <a:r>
              <a:rPr lang="en-US" dirty="0" err="1" smtClean="0"/>
              <a:t>otalvisited</a:t>
            </a:r>
            <a:r>
              <a:rPr lang="en-US" dirty="0" smtClean="0"/>
              <a:t>=1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106" name="Text Box 2"/>
          <p:cNvSpPr txBox="1">
            <a:spLocks noChangeArrowheads="1"/>
          </p:cNvSpPr>
          <p:nvPr/>
        </p:nvSpPr>
        <p:spPr bwMode="auto">
          <a:xfrm>
            <a:off x="587375" y="2819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31107" name="Line 3"/>
          <p:cNvSpPr>
            <a:spLocks noChangeShapeType="1"/>
          </p:cNvSpPr>
          <p:nvPr/>
        </p:nvSpPr>
        <p:spPr bwMode="auto">
          <a:xfrm flipH="1">
            <a:off x="3233738" y="3124200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1108" name="Text Box 4"/>
          <p:cNvSpPr txBox="1">
            <a:spLocks noChangeArrowheads="1"/>
          </p:cNvSpPr>
          <p:nvPr/>
        </p:nvSpPr>
        <p:spPr bwMode="auto">
          <a:xfrm>
            <a:off x="3000375" y="3449638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25</a:t>
            </a:r>
          </a:p>
        </p:txBody>
      </p:sp>
      <p:sp>
        <p:nvSpPr>
          <p:cNvPr id="431109" name="Line 5"/>
          <p:cNvSpPr>
            <a:spLocks noChangeShapeType="1"/>
          </p:cNvSpPr>
          <p:nvPr/>
        </p:nvSpPr>
        <p:spPr bwMode="auto">
          <a:xfrm>
            <a:off x="1981200" y="21336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1110" name="Line 6"/>
          <p:cNvSpPr>
            <a:spLocks noChangeShapeType="1"/>
          </p:cNvSpPr>
          <p:nvPr/>
        </p:nvSpPr>
        <p:spPr bwMode="auto">
          <a:xfrm flipV="1">
            <a:off x="2286000" y="22860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1111" name="Line 7"/>
          <p:cNvSpPr>
            <a:spLocks noChangeShapeType="1"/>
          </p:cNvSpPr>
          <p:nvPr/>
        </p:nvSpPr>
        <p:spPr bwMode="auto">
          <a:xfrm flipH="1" flipV="1">
            <a:off x="2133600" y="220980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1112" name="Line 8"/>
          <p:cNvSpPr>
            <a:spLocks noChangeShapeType="1"/>
          </p:cNvSpPr>
          <p:nvPr/>
        </p:nvSpPr>
        <p:spPr bwMode="auto">
          <a:xfrm flipV="1">
            <a:off x="914400" y="31242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1113" name="Line 9"/>
          <p:cNvSpPr>
            <a:spLocks noChangeShapeType="1"/>
          </p:cNvSpPr>
          <p:nvPr/>
        </p:nvSpPr>
        <p:spPr bwMode="auto">
          <a:xfrm flipV="1">
            <a:off x="1828800" y="3276600"/>
            <a:ext cx="1447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1114" name="Line 10"/>
          <p:cNvSpPr>
            <a:spLocks noChangeShapeType="1"/>
          </p:cNvSpPr>
          <p:nvPr/>
        </p:nvSpPr>
        <p:spPr bwMode="auto">
          <a:xfrm flipV="1">
            <a:off x="762000" y="27432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1115" name="Line 11"/>
          <p:cNvSpPr>
            <a:spLocks noChangeShapeType="1"/>
          </p:cNvSpPr>
          <p:nvPr/>
        </p:nvSpPr>
        <p:spPr bwMode="auto">
          <a:xfrm>
            <a:off x="990600" y="25908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1116" name="Line 12"/>
          <p:cNvSpPr>
            <a:spLocks noChangeShapeType="1"/>
          </p:cNvSpPr>
          <p:nvPr/>
        </p:nvSpPr>
        <p:spPr bwMode="auto">
          <a:xfrm>
            <a:off x="2178050" y="1981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1117" name="Line 13"/>
          <p:cNvSpPr>
            <a:spLocks noChangeShapeType="1"/>
          </p:cNvSpPr>
          <p:nvPr/>
        </p:nvSpPr>
        <p:spPr bwMode="auto">
          <a:xfrm>
            <a:off x="3048000" y="22860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1118" name="Oval 14"/>
          <p:cNvSpPr>
            <a:spLocks noChangeArrowheads="1"/>
          </p:cNvSpPr>
          <p:nvPr/>
        </p:nvSpPr>
        <p:spPr bwMode="auto">
          <a:xfrm>
            <a:off x="533400" y="2438400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1119" name="Oval 15"/>
          <p:cNvSpPr>
            <a:spLocks noChangeArrowheads="1"/>
          </p:cNvSpPr>
          <p:nvPr/>
        </p:nvSpPr>
        <p:spPr bwMode="auto">
          <a:xfrm>
            <a:off x="685800" y="2286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A</a:t>
            </a:r>
          </a:p>
        </p:txBody>
      </p:sp>
      <p:sp>
        <p:nvSpPr>
          <p:cNvPr id="431120" name="Oval 16"/>
          <p:cNvSpPr>
            <a:spLocks noChangeArrowheads="1"/>
          </p:cNvSpPr>
          <p:nvPr/>
        </p:nvSpPr>
        <p:spPr bwMode="auto">
          <a:xfrm>
            <a:off x="533400" y="3200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H</a:t>
            </a:r>
          </a:p>
        </p:txBody>
      </p:sp>
      <p:sp>
        <p:nvSpPr>
          <p:cNvPr id="431121" name="Oval 17"/>
          <p:cNvSpPr>
            <a:spLocks noChangeArrowheads="1"/>
          </p:cNvSpPr>
          <p:nvPr/>
        </p:nvSpPr>
        <p:spPr bwMode="auto">
          <a:xfrm>
            <a:off x="1905000" y="2819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 dirty="0"/>
              <a:t>B</a:t>
            </a:r>
          </a:p>
        </p:txBody>
      </p:sp>
      <p:sp>
        <p:nvSpPr>
          <p:cNvPr id="431122" name="Oval 18"/>
          <p:cNvSpPr>
            <a:spLocks noChangeArrowheads="1"/>
          </p:cNvSpPr>
          <p:nvPr/>
        </p:nvSpPr>
        <p:spPr bwMode="auto">
          <a:xfrm>
            <a:off x="1752600" y="18288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F</a:t>
            </a:r>
          </a:p>
        </p:txBody>
      </p:sp>
      <p:sp>
        <p:nvSpPr>
          <p:cNvPr id="431123" name="Oval 19"/>
          <p:cNvSpPr>
            <a:spLocks noChangeArrowheads="1"/>
          </p:cNvSpPr>
          <p:nvPr/>
        </p:nvSpPr>
        <p:spPr bwMode="auto">
          <a:xfrm>
            <a:off x="2819400" y="3810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E</a:t>
            </a:r>
          </a:p>
        </p:txBody>
      </p:sp>
      <p:sp>
        <p:nvSpPr>
          <p:cNvPr id="431124" name="Oval 20"/>
          <p:cNvSpPr>
            <a:spLocks noChangeArrowheads="1"/>
          </p:cNvSpPr>
          <p:nvPr/>
        </p:nvSpPr>
        <p:spPr bwMode="auto">
          <a:xfrm>
            <a:off x="3276600" y="2895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D</a:t>
            </a:r>
          </a:p>
        </p:txBody>
      </p:sp>
      <p:sp>
        <p:nvSpPr>
          <p:cNvPr id="431125" name="Oval 21"/>
          <p:cNvSpPr>
            <a:spLocks noChangeArrowheads="1"/>
          </p:cNvSpPr>
          <p:nvPr/>
        </p:nvSpPr>
        <p:spPr bwMode="auto">
          <a:xfrm>
            <a:off x="2743200" y="1905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C</a:t>
            </a:r>
          </a:p>
        </p:txBody>
      </p:sp>
      <p:sp>
        <p:nvSpPr>
          <p:cNvPr id="431126" name="Oval 22"/>
          <p:cNvSpPr>
            <a:spLocks noChangeArrowheads="1"/>
          </p:cNvSpPr>
          <p:nvPr/>
        </p:nvSpPr>
        <p:spPr bwMode="auto">
          <a:xfrm>
            <a:off x="1524000" y="3810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G</a:t>
            </a:r>
          </a:p>
        </p:txBody>
      </p:sp>
      <p:sp>
        <p:nvSpPr>
          <p:cNvPr id="431127" name="Line 23"/>
          <p:cNvSpPr>
            <a:spLocks noChangeShapeType="1"/>
          </p:cNvSpPr>
          <p:nvPr/>
        </p:nvSpPr>
        <p:spPr bwMode="auto">
          <a:xfrm>
            <a:off x="2286000" y="32004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1128" name="Line 24"/>
          <p:cNvSpPr>
            <a:spLocks noChangeShapeType="1"/>
          </p:cNvSpPr>
          <p:nvPr/>
        </p:nvSpPr>
        <p:spPr bwMode="auto">
          <a:xfrm flipH="1">
            <a:off x="1981200" y="4114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1129" name="Line 25"/>
          <p:cNvSpPr>
            <a:spLocks noChangeShapeType="1"/>
          </p:cNvSpPr>
          <p:nvPr/>
        </p:nvSpPr>
        <p:spPr bwMode="auto">
          <a:xfrm flipH="1" flipV="1">
            <a:off x="914400" y="35814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1130" name="Text Box 26"/>
          <p:cNvSpPr txBox="1">
            <a:spLocks noChangeArrowheads="1"/>
          </p:cNvSpPr>
          <p:nvPr/>
        </p:nvSpPr>
        <p:spPr bwMode="auto">
          <a:xfrm>
            <a:off x="2057400" y="41910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 dirty="0"/>
              <a:t>7</a:t>
            </a:r>
          </a:p>
        </p:txBody>
      </p:sp>
      <p:sp>
        <p:nvSpPr>
          <p:cNvPr id="431131" name="Text Box 27"/>
          <p:cNvSpPr txBox="1">
            <a:spLocks noChangeArrowheads="1"/>
          </p:cNvSpPr>
          <p:nvPr/>
        </p:nvSpPr>
        <p:spPr bwMode="auto">
          <a:xfrm>
            <a:off x="2111375" y="3516313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</a:t>
            </a:r>
          </a:p>
        </p:txBody>
      </p:sp>
      <p:sp>
        <p:nvSpPr>
          <p:cNvPr id="431132" name="Text Box 28"/>
          <p:cNvSpPr txBox="1">
            <a:spLocks noChangeArrowheads="1"/>
          </p:cNvSpPr>
          <p:nvPr/>
        </p:nvSpPr>
        <p:spPr bwMode="auto">
          <a:xfrm>
            <a:off x="2371725" y="3178175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10</a:t>
            </a:r>
          </a:p>
        </p:txBody>
      </p:sp>
      <p:sp>
        <p:nvSpPr>
          <p:cNvPr id="431133" name="Text Box 29"/>
          <p:cNvSpPr txBox="1">
            <a:spLocks noChangeArrowheads="1"/>
          </p:cNvSpPr>
          <p:nvPr/>
        </p:nvSpPr>
        <p:spPr bwMode="auto">
          <a:xfrm>
            <a:off x="2643188" y="2709863"/>
            <a:ext cx="4683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18</a:t>
            </a:r>
          </a:p>
        </p:txBody>
      </p:sp>
      <p:sp>
        <p:nvSpPr>
          <p:cNvPr id="431134" name="Text Box 30"/>
          <p:cNvSpPr txBox="1">
            <a:spLocks noChangeArrowheads="1"/>
          </p:cNvSpPr>
          <p:nvPr/>
        </p:nvSpPr>
        <p:spPr bwMode="auto">
          <a:xfrm>
            <a:off x="32004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31135" name="Text Box 31"/>
          <p:cNvSpPr txBox="1">
            <a:spLocks noChangeArrowheads="1"/>
          </p:cNvSpPr>
          <p:nvPr/>
        </p:nvSpPr>
        <p:spPr bwMode="auto">
          <a:xfrm>
            <a:off x="2274888" y="25368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31136" name="Text Box 32"/>
          <p:cNvSpPr txBox="1">
            <a:spLocks noChangeArrowheads="1"/>
          </p:cNvSpPr>
          <p:nvPr/>
        </p:nvSpPr>
        <p:spPr bwMode="auto">
          <a:xfrm>
            <a:off x="2330450" y="1752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31137" name="Text Box 33"/>
          <p:cNvSpPr txBox="1">
            <a:spLocks noChangeArrowheads="1"/>
          </p:cNvSpPr>
          <p:nvPr/>
        </p:nvSpPr>
        <p:spPr bwMode="auto">
          <a:xfrm>
            <a:off x="18288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7</a:t>
            </a:r>
          </a:p>
        </p:txBody>
      </p:sp>
      <p:sp>
        <p:nvSpPr>
          <p:cNvPr id="431138" name="Text Box 34"/>
          <p:cNvSpPr txBox="1">
            <a:spLocks noChangeArrowheads="1"/>
          </p:cNvSpPr>
          <p:nvPr/>
        </p:nvSpPr>
        <p:spPr bwMode="auto">
          <a:xfrm>
            <a:off x="1524000" y="25908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8</a:t>
            </a:r>
          </a:p>
        </p:txBody>
      </p:sp>
      <p:sp>
        <p:nvSpPr>
          <p:cNvPr id="431139" name="Text Box 35"/>
          <p:cNvSpPr txBox="1">
            <a:spLocks noChangeArrowheads="1"/>
          </p:cNvSpPr>
          <p:nvPr/>
        </p:nvSpPr>
        <p:spPr bwMode="auto">
          <a:xfrm>
            <a:off x="1219200" y="30480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9</a:t>
            </a:r>
          </a:p>
        </p:txBody>
      </p:sp>
      <p:sp>
        <p:nvSpPr>
          <p:cNvPr id="431140" name="Text Box 36"/>
          <p:cNvSpPr txBox="1">
            <a:spLocks noChangeArrowheads="1"/>
          </p:cNvSpPr>
          <p:nvPr/>
        </p:nvSpPr>
        <p:spPr bwMode="auto">
          <a:xfrm>
            <a:off x="1055688" y="372427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31141" name="Line 37"/>
          <p:cNvSpPr>
            <a:spLocks noChangeShapeType="1"/>
          </p:cNvSpPr>
          <p:nvPr/>
        </p:nvSpPr>
        <p:spPr bwMode="auto">
          <a:xfrm flipV="1">
            <a:off x="1111250" y="2187575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1142" name="Text Box 38"/>
          <p:cNvSpPr txBox="1">
            <a:spLocks noChangeArrowheads="1"/>
          </p:cNvSpPr>
          <p:nvPr/>
        </p:nvSpPr>
        <p:spPr bwMode="auto">
          <a:xfrm>
            <a:off x="1143000" y="205740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10</a:t>
            </a:r>
          </a:p>
        </p:txBody>
      </p:sp>
      <p:sp>
        <p:nvSpPr>
          <p:cNvPr id="431143" name="Text Box 39"/>
          <p:cNvSpPr txBox="1">
            <a:spLocks noChangeArrowheads="1"/>
          </p:cNvSpPr>
          <p:nvPr/>
        </p:nvSpPr>
        <p:spPr bwMode="auto">
          <a:xfrm>
            <a:off x="5562600" y="457200"/>
            <a:ext cx="28956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dirty="0"/>
              <a:t>Update distances of adjacent, unselected nodes</a:t>
            </a:r>
          </a:p>
        </p:txBody>
      </p:sp>
      <p:graphicFrame>
        <p:nvGraphicFramePr>
          <p:cNvPr id="431144" name="Group 40"/>
          <p:cNvGraphicFramePr>
            <a:graphicFrameLocks noGrp="1"/>
          </p:cNvGraphicFramePr>
          <p:nvPr/>
        </p:nvGraphicFramePr>
        <p:xfrm>
          <a:off x="5867400" y="1371600"/>
          <a:ext cx="2133600" cy="3276918"/>
        </p:xfrm>
        <a:graphic>
          <a:graphicData uri="http://schemas.openxmlformats.org/drawingml/2006/table">
            <a:tbl>
              <a:tblPr/>
              <a:tblGrid>
                <a:gridCol w="533400"/>
                <a:gridCol w="533400"/>
                <a:gridCol w="533400"/>
                <a:gridCol w="533400"/>
              </a:tblGrid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visited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  <a:endParaRPr kumimoji="0" lang="en-US" sz="1600" b="1" i="1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31196" name="Freeform 92"/>
          <p:cNvSpPr>
            <a:spLocks/>
          </p:cNvSpPr>
          <p:nvPr/>
        </p:nvSpPr>
        <p:spPr bwMode="auto">
          <a:xfrm>
            <a:off x="2057400" y="1447800"/>
            <a:ext cx="2057400" cy="2514600"/>
          </a:xfrm>
          <a:custGeom>
            <a:avLst/>
            <a:gdLst/>
            <a:ahLst/>
            <a:cxnLst>
              <a:cxn ang="0">
                <a:pos x="0" y="288"/>
              </a:cxn>
              <a:cxn ang="0">
                <a:pos x="384" y="0"/>
              </a:cxn>
              <a:cxn ang="0">
                <a:pos x="1104" y="288"/>
              </a:cxn>
              <a:cxn ang="0">
                <a:pos x="1248" y="1056"/>
              </a:cxn>
              <a:cxn ang="0">
                <a:pos x="816" y="1584"/>
              </a:cxn>
            </a:cxnLst>
            <a:rect l="0" t="0" r="r" b="b"/>
            <a:pathLst>
              <a:path w="1296" h="1584">
                <a:moveTo>
                  <a:pt x="0" y="288"/>
                </a:moveTo>
                <a:cubicBezTo>
                  <a:pt x="100" y="144"/>
                  <a:pt x="200" y="0"/>
                  <a:pt x="384" y="0"/>
                </a:cubicBezTo>
                <a:cubicBezTo>
                  <a:pt x="568" y="0"/>
                  <a:pt x="960" y="112"/>
                  <a:pt x="1104" y="288"/>
                </a:cubicBezTo>
                <a:cubicBezTo>
                  <a:pt x="1248" y="464"/>
                  <a:pt x="1296" y="840"/>
                  <a:pt x="1248" y="1056"/>
                </a:cubicBezTo>
                <a:cubicBezTo>
                  <a:pt x="1200" y="1272"/>
                  <a:pt x="888" y="1496"/>
                  <a:pt x="816" y="158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1197" name="Text Box 93"/>
          <p:cNvSpPr txBox="1">
            <a:spLocks noChangeArrowheads="1"/>
          </p:cNvSpPr>
          <p:nvPr/>
        </p:nvSpPr>
        <p:spPr bwMode="auto">
          <a:xfrm>
            <a:off x="3200400" y="1295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</a:t>
            </a:r>
          </a:p>
        </p:txBody>
      </p:sp>
      <p:sp>
        <p:nvSpPr>
          <p:cNvPr id="431198" name="Line 94"/>
          <p:cNvSpPr>
            <a:spLocks noChangeShapeType="1"/>
          </p:cNvSpPr>
          <p:nvPr/>
        </p:nvSpPr>
        <p:spPr bwMode="auto">
          <a:xfrm flipH="1">
            <a:off x="3276600" y="3810000"/>
            <a:ext cx="228600" cy="195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2362200" y="4267200"/>
            <a:ext cx="43434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for(</a:t>
            </a:r>
            <a:r>
              <a:rPr lang="en-US" dirty="0" err="1" smtClean="0"/>
              <a:t>i</a:t>
            </a:r>
            <a:r>
              <a:rPr lang="en-US" dirty="0" smtClean="0"/>
              <a:t>=1;i&lt;=</a:t>
            </a:r>
            <a:r>
              <a:rPr lang="en-US" dirty="0" err="1" smtClean="0"/>
              <a:t>v;i</a:t>
            </a:r>
            <a:r>
              <a:rPr lang="en-US" dirty="0" smtClean="0"/>
              <a:t>++)</a:t>
            </a:r>
            <a:endParaRPr lang="en-US" dirty="0" smtClean="0"/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if(weight[current][</a:t>
            </a:r>
            <a:r>
              <a:rPr lang="en-US" dirty="0" err="1" smtClean="0"/>
              <a:t>i</a:t>
            </a:r>
            <a:r>
              <a:rPr lang="en-US" dirty="0" smtClean="0"/>
              <a:t>] != 0)</a:t>
            </a:r>
          </a:p>
          <a:p>
            <a:r>
              <a:rPr lang="en-US" dirty="0" smtClean="0"/>
              <a:t>if(visited[</a:t>
            </a:r>
            <a:r>
              <a:rPr lang="en-US" dirty="0" err="1" smtClean="0"/>
              <a:t>i</a:t>
            </a:r>
            <a:r>
              <a:rPr lang="en-US" dirty="0" smtClean="0"/>
              <a:t>] == 0)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i</a:t>
            </a:r>
            <a:r>
              <a:rPr lang="en-US" dirty="0" smtClean="0"/>
              <a:t>f(d[</a:t>
            </a:r>
            <a:r>
              <a:rPr lang="en-US" dirty="0" err="1" smtClean="0"/>
              <a:t>i</a:t>
            </a:r>
            <a:r>
              <a:rPr lang="en-US" dirty="0" smtClean="0"/>
              <a:t>] &gt;(weight[current][</a:t>
            </a:r>
            <a:r>
              <a:rPr lang="en-US" dirty="0" err="1" smtClean="0"/>
              <a:t>i</a:t>
            </a:r>
            <a:r>
              <a:rPr lang="en-US" dirty="0" smtClean="0"/>
              <a:t>])</a:t>
            </a:r>
          </a:p>
          <a:p>
            <a:r>
              <a:rPr lang="en-US" dirty="0" smtClean="0"/>
              <a:t>d[</a:t>
            </a:r>
            <a:r>
              <a:rPr lang="en-US" dirty="0" err="1" smtClean="0"/>
              <a:t>i</a:t>
            </a:r>
            <a:r>
              <a:rPr lang="en-US" dirty="0" smtClean="0"/>
              <a:t>]=weight[current][</a:t>
            </a:r>
            <a:r>
              <a:rPr lang="en-US" dirty="0" err="1" smtClean="0"/>
              <a:t>i</a:t>
            </a:r>
            <a:r>
              <a:rPr lang="en-US" dirty="0" smtClean="0"/>
              <a:t>];</a:t>
            </a:r>
          </a:p>
          <a:p>
            <a:r>
              <a:rPr lang="en-US" dirty="0" smtClean="0"/>
              <a:t>p[</a:t>
            </a:r>
            <a:r>
              <a:rPr lang="en-US" dirty="0" err="1" smtClean="0"/>
              <a:t>i</a:t>
            </a:r>
            <a:r>
              <a:rPr lang="en-US" dirty="0" smtClean="0"/>
              <a:t>]=current;     </a:t>
            </a:r>
          </a:p>
          <a:p>
            <a:r>
              <a:rPr lang="en-US" dirty="0" smtClean="0"/>
              <a:t>}  </a:t>
            </a:r>
          </a:p>
        </p:txBody>
      </p:sp>
      <p:graphicFrame>
        <p:nvGraphicFramePr>
          <p:cNvPr id="45" name="Group 45"/>
          <p:cNvGraphicFramePr>
            <a:graphicFrameLocks noGrp="1"/>
          </p:cNvGraphicFramePr>
          <p:nvPr/>
        </p:nvGraphicFramePr>
        <p:xfrm>
          <a:off x="3657600" y="838200"/>
          <a:ext cx="2133600" cy="3033078"/>
        </p:xfrm>
        <a:graphic>
          <a:graphicData uri="http://schemas.openxmlformats.org/drawingml/2006/table">
            <a:tbl>
              <a:tblPr/>
              <a:tblGrid>
                <a:gridCol w="533400"/>
                <a:gridCol w="762000"/>
                <a:gridCol w="304800"/>
                <a:gridCol w="533400"/>
              </a:tblGrid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visited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  <a:endParaRPr kumimoji="0" lang="en-US" sz="1600" b="1" i="1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130" name="Text Box 2"/>
          <p:cNvSpPr txBox="1">
            <a:spLocks noChangeArrowheads="1"/>
          </p:cNvSpPr>
          <p:nvPr/>
        </p:nvSpPr>
        <p:spPr bwMode="auto">
          <a:xfrm>
            <a:off x="587375" y="2819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32131" name="Line 3"/>
          <p:cNvSpPr>
            <a:spLocks noChangeShapeType="1"/>
          </p:cNvSpPr>
          <p:nvPr/>
        </p:nvSpPr>
        <p:spPr bwMode="auto">
          <a:xfrm flipH="1">
            <a:off x="3233738" y="3124200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2132" name="Text Box 4"/>
          <p:cNvSpPr txBox="1">
            <a:spLocks noChangeArrowheads="1"/>
          </p:cNvSpPr>
          <p:nvPr/>
        </p:nvSpPr>
        <p:spPr bwMode="auto">
          <a:xfrm>
            <a:off x="3000375" y="3449638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25</a:t>
            </a:r>
          </a:p>
        </p:txBody>
      </p:sp>
      <p:sp>
        <p:nvSpPr>
          <p:cNvPr id="432133" name="Line 5"/>
          <p:cNvSpPr>
            <a:spLocks noChangeShapeType="1"/>
          </p:cNvSpPr>
          <p:nvPr/>
        </p:nvSpPr>
        <p:spPr bwMode="auto">
          <a:xfrm>
            <a:off x="1981200" y="21336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2134" name="Line 6"/>
          <p:cNvSpPr>
            <a:spLocks noChangeShapeType="1"/>
          </p:cNvSpPr>
          <p:nvPr/>
        </p:nvSpPr>
        <p:spPr bwMode="auto">
          <a:xfrm flipV="1">
            <a:off x="2286000" y="22860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2135" name="Line 7"/>
          <p:cNvSpPr>
            <a:spLocks noChangeShapeType="1"/>
          </p:cNvSpPr>
          <p:nvPr/>
        </p:nvSpPr>
        <p:spPr bwMode="auto">
          <a:xfrm flipH="1" flipV="1">
            <a:off x="2133600" y="220980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2136" name="Line 8"/>
          <p:cNvSpPr>
            <a:spLocks noChangeShapeType="1"/>
          </p:cNvSpPr>
          <p:nvPr/>
        </p:nvSpPr>
        <p:spPr bwMode="auto">
          <a:xfrm flipV="1">
            <a:off x="914400" y="31242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2137" name="Line 9"/>
          <p:cNvSpPr>
            <a:spLocks noChangeShapeType="1"/>
          </p:cNvSpPr>
          <p:nvPr/>
        </p:nvSpPr>
        <p:spPr bwMode="auto">
          <a:xfrm flipV="1">
            <a:off x="1981200" y="3200400"/>
            <a:ext cx="14478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2138" name="Line 10"/>
          <p:cNvSpPr>
            <a:spLocks noChangeShapeType="1"/>
          </p:cNvSpPr>
          <p:nvPr/>
        </p:nvSpPr>
        <p:spPr bwMode="auto">
          <a:xfrm flipV="1">
            <a:off x="762000" y="27432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2139" name="Line 11"/>
          <p:cNvSpPr>
            <a:spLocks noChangeShapeType="1"/>
          </p:cNvSpPr>
          <p:nvPr/>
        </p:nvSpPr>
        <p:spPr bwMode="auto">
          <a:xfrm>
            <a:off x="990600" y="25908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2140" name="Line 12"/>
          <p:cNvSpPr>
            <a:spLocks noChangeShapeType="1"/>
          </p:cNvSpPr>
          <p:nvPr/>
        </p:nvSpPr>
        <p:spPr bwMode="auto">
          <a:xfrm>
            <a:off x="2178050" y="1981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2141" name="Line 13"/>
          <p:cNvSpPr>
            <a:spLocks noChangeShapeType="1"/>
          </p:cNvSpPr>
          <p:nvPr/>
        </p:nvSpPr>
        <p:spPr bwMode="auto">
          <a:xfrm>
            <a:off x="3048000" y="22860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2142" name="Oval 14"/>
          <p:cNvSpPr>
            <a:spLocks noChangeArrowheads="1"/>
          </p:cNvSpPr>
          <p:nvPr/>
        </p:nvSpPr>
        <p:spPr bwMode="auto">
          <a:xfrm>
            <a:off x="533400" y="2438400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2143" name="Oval 15"/>
          <p:cNvSpPr>
            <a:spLocks noChangeArrowheads="1"/>
          </p:cNvSpPr>
          <p:nvPr/>
        </p:nvSpPr>
        <p:spPr bwMode="auto">
          <a:xfrm>
            <a:off x="685800" y="2286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A</a:t>
            </a:r>
          </a:p>
        </p:txBody>
      </p:sp>
      <p:sp>
        <p:nvSpPr>
          <p:cNvPr id="432144" name="Oval 16"/>
          <p:cNvSpPr>
            <a:spLocks noChangeArrowheads="1"/>
          </p:cNvSpPr>
          <p:nvPr/>
        </p:nvSpPr>
        <p:spPr bwMode="auto">
          <a:xfrm>
            <a:off x="533400" y="3200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H</a:t>
            </a:r>
          </a:p>
        </p:txBody>
      </p:sp>
      <p:sp>
        <p:nvSpPr>
          <p:cNvPr id="432145" name="Oval 17"/>
          <p:cNvSpPr>
            <a:spLocks noChangeArrowheads="1"/>
          </p:cNvSpPr>
          <p:nvPr/>
        </p:nvSpPr>
        <p:spPr bwMode="auto">
          <a:xfrm>
            <a:off x="1905000" y="2819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B</a:t>
            </a:r>
          </a:p>
        </p:txBody>
      </p:sp>
      <p:sp>
        <p:nvSpPr>
          <p:cNvPr id="432146" name="Oval 18"/>
          <p:cNvSpPr>
            <a:spLocks noChangeArrowheads="1"/>
          </p:cNvSpPr>
          <p:nvPr/>
        </p:nvSpPr>
        <p:spPr bwMode="auto">
          <a:xfrm>
            <a:off x="1752600" y="18288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F</a:t>
            </a:r>
          </a:p>
        </p:txBody>
      </p:sp>
      <p:sp>
        <p:nvSpPr>
          <p:cNvPr id="432147" name="Oval 19"/>
          <p:cNvSpPr>
            <a:spLocks noChangeArrowheads="1"/>
          </p:cNvSpPr>
          <p:nvPr/>
        </p:nvSpPr>
        <p:spPr bwMode="auto">
          <a:xfrm>
            <a:off x="2819400" y="3810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E</a:t>
            </a:r>
          </a:p>
        </p:txBody>
      </p:sp>
      <p:sp>
        <p:nvSpPr>
          <p:cNvPr id="432148" name="Oval 20"/>
          <p:cNvSpPr>
            <a:spLocks noChangeArrowheads="1"/>
          </p:cNvSpPr>
          <p:nvPr/>
        </p:nvSpPr>
        <p:spPr bwMode="auto">
          <a:xfrm>
            <a:off x="3276600" y="2895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D</a:t>
            </a:r>
          </a:p>
        </p:txBody>
      </p:sp>
      <p:sp>
        <p:nvSpPr>
          <p:cNvPr id="432149" name="Oval 21"/>
          <p:cNvSpPr>
            <a:spLocks noChangeArrowheads="1"/>
          </p:cNvSpPr>
          <p:nvPr/>
        </p:nvSpPr>
        <p:spPr bwMode="auto">
          <a:xfrm>
            <a:off x="2743200" y="1905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C</a:t>
            </a:r>
          </a:p>
        </p:txBody>
      </p:sp>
      <p:sp>
        <p:nvSpPr>
          <p:cNvPr id="432150" name="Oval 22"/>
          <p:cNvSpPr>
            <a:spLocks noChangeArrowheads="1"/>
          </p:cNvSpPr>
          <p:nvPr/>
        </p:nvSpPr>
        <p:spPr bwMode="auto">
          <a:xfrm>
            <a:off x="15240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G</a:t>
            </a:r>
          </a:p>
        </p:txBody>
      </p:sp>
      <p:sp>
        <p:nvSpPr>
          <p:cNvPr id="432151" name="Line 23"/>
          <p:cNvSpPr>
            <a:spLocks noChangeShapeType="1"/>
          </p:cNvSpPr>
          <p:nvPr/>
        </p:nvSpPr>
        <p:spPr bwMode="auto">
          <a:xfrm>
            <a:off x="2286000" y="32004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2152" name="Line 24"/>
          <p:cNvSpPr>
            <a:spLocks noChangeShapeType="1"/>
          </p:cNvSpPr>
          <p:nvPr/>
        </p:nvSpPr>
        <p:spPr bwMode="auto">
          <a:xfrm flipH="1">
            <a:off x="1981200" y="4114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2153" name="Line 25"/>
          <p:cNvSpPr>
            <a:spLocks noChangeShapeType="1"/>
          </p:cNvSpPr>
          <p:nvPr/>
        </p:nvSpPr>
        <p:spPr bwMode="auto">
          <a:xfrm flipH="1" flipV="1">
            <a:off x="914400" y="35814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2154" name="Text Box 26"/>
          <p:cNvSpPr txBox="1">
            <a:spLocks noChangeArrowheads="1"/>
          </p:cNvSpPr>
          <p:nvPr/>
        </p:nvSpPr>
        <p:spPr bwMode="auto">
          <a:xfrm>
            <a:off x="2286000" y="4038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7</a:t>
            </a:r>
          </a:p>
        </p:txBody>
      </p:sp>
      <p:sp>
        <p:nvSpPr>
          <p:cNvPr id="432155" name="Text Box 27"/>
          <p:cNvSpPr txBox="1">
            <a:spLocks noChangeArrowheads="1"/>
          </p:cNvSpPr>
          <p:nvPr/>
        </p:nvSpPr>
        <p:spPr bwMode="auto">
          <a:xfrm>
            <a:off x="2111375" y="3516313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</a:t>
            </a:r>
          </a:p>
        </p:txBody>
      </p:sp>
      <p:sp>
        <p:nvSpPr>
          <p:cNvPr id="432156" name="Text Box 28"/>
          <p:cNvSpPr txBox="1">
            <a:spLocks noChangeArrowheads="1"/>
          </p:cNvSpPr>
          <p:nvPr/>
        </p:nvSpPr>
        <p:spPr bwMode="auto">
          <a:xfrm>
            <a:off x="2371725" y="3178175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10</a:t>
            </a:r>
          </a:p>
        </p:txBody>
      </p:sp>
      <p:sp>
        <p:nvSpPr>
          <p:cNvPr id="432157" name="Text Box 29"/>
          <p:cNvSpPr txBox="1">
            <a:spLocks noChangeArrowheads="1"/>
          </p:cNvSpPr>
          <p:nvPr/>
        </p:nvSpPr>
        <p:spPr bwMode="auto">
          <a:xfrm>
            <a:off x="2643188" y="2709863"/>
            <a:ext cx="4683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18</a:t>
            </a:r>
          </a:p>
        </p:txBody>
      </p:sp>
      <p:sp>
        <p:nvSpPr>
          <p:cNvPr id="432158" name="Text Box 30"/>
          <p:cNvSpPr txBox="1">
            <a:spLocks noChangeArrowheads="1"/>
          </p:cNvSpPr>
          <p:nvPr/>
        </p:nvSpPr>
        <p:spPr bwMode="auto">
          <a:xfrm>
            <a:off x="32004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32159" name="Text Box 31"/>
          <p:cNvSpPr txBox="1">
            <a:spLocks noChangeArrowheads="1"/>
          </p:cNvSpPr>
          <p:nvPr/>
        </p:nvSpPr>
        <p:spPr bwMode="auto">
          <a:xfrm>
            <a:off x="2274888" y="25368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32160" name="Text Box 32"/>
          <p:cNvSpPr txBox="1">
            <a:spLocks noChangeArrowheads="1"/>
          </p:cNvSpPr>
          <p:nvPr/>
        </p:nvSpPr>
        <p:spPr bwMode="auto">
          <a:xfrm>
            <a:off x="2330450" y="1752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32161" name="Text Box 33"/>
          <p:cNvSpPr txBox="1">
            <a:spLocks noChangeArrowheads="1"/>
          </p:cNvSpPr>
          <p:nvPr/>
        </p:nvSpPr>
        <p:spPr bwMode="auto">
          <a:xfrm>
            <a:off x="18288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7</a:t>
            </a:r>
          </a:p>
        </p:txBody>
      </p:sp>
      <p:sp>
        <p:nvSpPr>
          <p:cNvPr id="432162" name="Text Box 34"/>
          <p:cNvSpPr txBox="1">
            <a:spLocks noChangeArrowheads="1"/>
          </p:cNvSpPr>
          <p:nvPr/>
        </p:nvSpPr>
        <p:spPr bwMode="auto">
          <a:xfrm>
            <a:off x="1524000" y="25908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8</a:t>
            </a:r>
          </a:p>
        </p:txBody>
      </p:sp>
      <p:sp>
        <p:nvSpPr>
          <p:cNvPr id="432163" name="Text Box 35"/>
          <p:cNvSpPr txBox="1">
            <a:spLocks noChangeArrowheads="1"/>
          </p:cNvSpPr>
          <p:nvPr/>
        </p:nvSpPr>
        <p:spPr bwMode="auto">
          <a:xfrm>
            <a:off x="1219200" y="30480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9</a:t>
            </a:r>
          </a:p>
        </p:txBody>
      </p:sp>
      <p:sp>
        <p:nvSpPr>
          <p:cNvPr id="432164" name="Text Box 36"/>
          <p:cNvSpPr txBox="1">
            <a:spLocks noChangeArrowheads="1"/>
          </p:cNvSpPr>
          <p:nvPr/>
        </p:nvSpPr>
        <p:spPr bwMode="auto">
          <a:xfrm>
            <a:off x="1055688" y="372427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32165" name="Line 37"/>
          <p:cNvSpPr>
            <a:spLocks noChangeShapeType="1"/>
          </p:cNvSpPr>
          <p:nvPr/>
        </p:nvSpPr>
        <p:spPr bwMode="auto">
          <a:xfrm flipV="1">
            <a:off x="1111250" y="2187575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2166" name="Text Box 38"/>
          <p:cNvSpPr txBox="1">
            <a:spLocks noChangeArrowheads="1"/>
          </p:cNvSpPr>
          <p:nvPr/>
        </p:nvSpPr>
        <p:spPr bwMode="auto">
          <a:xfrm>
            <a:off x="1143000" y="205740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10</a:t>
            </a:r>
          </a:p>
        </p:txBody>
      </p:sp>
      <p:sp>
        <p:nvSpPr>
          <p:cNvPr id="432167" name="Text Box 39"/>
          <p:cNvSpPr txBox="1">
            <a:spLocks noChangeArrowheads="1"/>
          </p:cNvSpPr>
          <p:nvPr/>
        </p:nvSpPr>
        <p:spPr bwMode="auto">
          <a:xfrm>
            <a:off x="4267200" y="1219200"/>
            <a:ext cx="2895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dirty="0"/>
              <a:t>Select node with minimum distance</a:t>
            </a:r>
          </a:p>
        </p:txBody>
      </p:sp>
      <p:graphicFrame>
        <p:nvGraphicFramePr>
          <p:cNvPr id="432168" name="Group 40"/>
          <p:cNvGraphicFramePr>
            <a:graphicFrameLocks noGrp="1"/>
          </p:cNvGraphicFramePr>
          <p:nvPr/>
        </p:nvGraphicFramePr>
        <p:xfrm>
          <a:off x="4343400" y="1981200"/>
          <a:ext cx="2133600" cy="3276918"/>
        </p:xfrm>
        <a:graphic>
          <a:graphicData uri="http://schemas.openxmlformats.org/drawingml/2006/table">
            <a:tbl>
              <a:tblPr/>
              <a:tblGrid>
                <a:gridCol w="533400"/>
                <a:gridCol w="533400"/>
                <a:gridCol w="533400"/>
                <a:gridCol w="533400"/>
              </a:tblGrid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visited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  <a:endParaRPr kumimoji="0" lang="en-US" sz="1600" b="1" i="1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32220" name="Freeform 92"/>
          <p:cNvSpPr>
            <a:spLocks/>
          </p:cNvSpPr>
          <p:nvPr/>
        </p:nvSpPr>
        <p:spPr bwMode="auto">
          <a:xfrm>
            <a:off x="2057400" y="1447800"/>
            <a:ext cx="2057400" cy="2514600"/>
          </a:xfrm>
          <a:custGeom>
            <a:avLst/>
            <a:gdLst/>
            <a:ahLst/>
            <a:cxnLst>
              <a:cxn ang="0">
                <a:pos x="0" y="288"/>
              </a:cxn>
              <a:cxn ang="0">
                <a:pos x="384" y="0"/>
              </a:cxn>
              <a:cxn ang="0">
                <a:pos x="1104" y="288"/>
              </a:cxn>
              <a:cxn ang="0">
                <a:pos x="1248" y="1056"/>
              </a:cxn>
              <a:cxn ang="0">
                <a:pos x="816" y="1584"/>
              </a:cxn>
            </a:cxnLst>
            <a:rect l="0" t="0" r="r" b="b"/>
            <a:pathLst>
              <a:path w="1296" h="1584">
                <a:moveTo>
                  <a:pt x="0" y="288"/>
                </a:moveTo>
                <a:cubicBezTo>
                  <a:pt x="100" y="144"/>
                  <a:pt x="200" y="0"/>
                  <a:pt x="384" y="0"/>
                </a:cubicBezTo>
                <a:cubicBezTo>
                  <a:pt x="568" y="0"/>
                  <a:pt x="960" y="112"/>
                  <a:pt x="1104" y="288"/>
                </a:cubicBezTo>
                <a:cubicBezTo>
                  <a:pt x="1248" y="464"/>
                  <a:pt x="1296" y="840"/>
                  <a:pt x="1248" y="1056"/>
                </a:cubicBezTo>
                <a:cubicBezTo>
                  <a:pt x="1200" y="1272"/>
                  <a:pt x="888" y="1496"/>
                  <a:pt x="816" y="158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2221" name="Text Box 93"/>
          <p:cNvSpPr txBox="1">
            <a:spLocks noChangeArrowheads="1"/>
          </p:cNvSpPr>
          <p:nvPr/>
        </p:nvSpPr>
        <p:spPr bwMode="auto">
          <a:xfrm>
            <a:off x="3200400" y="1295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</a:t>
            </a:r>
          </a:p>
        </p:txBody>
      </p:sp>
      <p:sp>
        <p:nvSpPr>
          <p:cNvPr id="432222" name="Line 94"/>
          <p:cNvSpPr>
            <a:spLocks noChangeShapeType="1"/>
          </p:cNvSpPr>
          <p:nvPr/>
        </p:nvSpPr>
        <p:spPr bwMode="auto">
          <a:xfrm flipH="1">
            <a:off x="3276600" y="3810000"/>
            <a:ext cx="228600" cy="195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609600" y="4191000"/>
            <a:ext cx="2819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</a:t>
            </a:r>
            <a:r>
              <a:rPr lang="en-US" dirty="0" err="1" smtClean="0"/>
              <a:t>incost</a:t>
            </a:r>
            <a:r>
              <a:rPr lang="en-US" dirty="0" smtClean="0"/>
              <a:t>=32457;</a:t>
            </a:r>
          </a:p>
          <a:p>
            <a:r>
              <a:rPr lang="en-US" dirty="0" smtClean="0"/>
              <a:t>for(</a:t>
            </a:r>
            <a:r>
              <a:rPr lang="en-US" dirty="0" err="1" smtClean="0"/>
              <a:t>i</a:t>
            </a:r>
            <a:r>
              <a:rPr lang="en-US" dirty="0" smtClean="0"/>
              <a:t>=1;i&lt;=</a:t>
            </a:r>
            <a:r>
              <a:rPr lang="en-US" dirty="0" err="1" smtClean="0"/>
              <a:t>v;i</a:t>
            </a:r>
            <a:r>
              <a:rPr lang="en-US" dirty="0" smtClean="0"/>
              <a:t>++)</a:t>
            </a:r>
            <a:endParaRPr lang="en-US" dirty="0" smtClean="0"/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if(visited[</a:t>
            </a:r>
            <a:r>
              <a:rPr lang="en-US" dirty="0" err="1" smtClean="0"/>
              <a:t>i</a:t>
            </a:r>
            <a:r>
              <a:rPr lang="en-US" dirty="0" smtClean="0"/>
              <a:t>] == 0)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if(d[</a:t>
            </a:r>
            <a:r>
              <a:rPr lang="en-US" dirty="0" err="1" smtClean="0"/>
              <a:t>i</a:t>
            </a:r>
            <a:r>
              <a:rPr lang="en-US" dirty="0" smtClean="0"/>
              <a:t>] &lt; </a:t>
            </a:r>
            <a:r>
              <a:rPr lang="en-US" dirty="0" err="1" smtClean="0"/>
              <a:t>mincost</a:t>
            </a:r>
            <a:r>
              <a:rPr lang="en-US" dirty="0" smtClean="0"/>
              <a:t>)</a:t>
            </a:r>
          </a:p>
          <a:p>
            <a:r>
              <a:rPr lang="en-US" dirty="0" err="1"/>
              <a:t>m</a:t>
            </a:r>
            <a:r>
              <a:rPr lang="en-US" dirty="0" err="1" smtClean="0"/>
              <a:t>incost</a:t>
            </a:r>
            <a:r>
              <a:rPr lang="en-US" dirty="0" smtClean="0"/>
              <a:t>=d[</a:t>
            </a:r>
            <a:r>
              <a:rPr lang="en-US" dirty="0" err="1" smtClean="0"/>
              <a:t>i</a:t>
            </a:r>
            <a:r>
              <a:rPr lang="en-US" dirty="0" smtClean="0"/>
              <a:t>];</a:t>
            </a:r>
          </a:p>
          <a:p>
            <a:r>
              <a:rPr lang="en-US" dirty="0" smtClean="0"/>
              <a:t>current=</a:t>
            </a:r>
            <a:r>
              <a:rPr lang="en-US" dirty="0" err="1" smtClean="0"/>
              <a:t>i</a:t>
            </a:r>
            <a:r>
              <a:rPr lang="en-US" dirty="0" smtClean="0"/>
              <a:t>(</a:t>
            </a:r>
            <a:r>
              <a:rPr lang="en-US" b="1" dirty="0" smtClean="0"/>
              <a:t>node(G</a:t>
            </a:r>
            <a:r>
              <a:rPr lang="en-US" dirty="0" smtClean="0"/>
              <a:t>));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4724400" y="5867400"/>
            <a:ext cx="243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dirty="0" smtClean="0"/>
              <a:t>isited[current]=1;</a:t>
            </a:r>
          </a:p>
          <a:p>
            <a:r>
              <a:rPr lang="en-US" dirty="0" err="1"/>
              <a:t>t</a:t>
            </a:r>
            <a:r>
              <a:rPr lang="en-US" dirty="0" err="1" smtClean="0"/>
              <a:t>otalvisited</a:t>
            </a:r>
            <a:r>
              <a:rPr lang="en-US" dirty="0" smtClean="0"/>
              <a:t>++;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586" name="Text Box 2"/>
          <p:cNvSpPr txBox="1">
            <a:spLocks noChangeArrowheads="1"/>
          </p:cNvSpPr>
          <p:nvPr/>
        </p:nvSpPr>
        <p:spPr bwMode="auto">
          <a:xfrm>
            <a:off x="587375" y="2819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51587" name="Line 3"/>
          <p:cNvSpPr>
            <a:spLocks noChangeShapeType="1"/>
          </p:cNvSpPr>
          <p:nvPr/>
        </p:nvSpPr>
        <p:spPr bwMode="auto">
          <a:xfrm flipH="1">
            <a:off x="3233738" y="3124200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1588" name="Text Box 4"/>
          <p:cNvSpPr txBox="1">
            <a:spLocks noChangeArrowheads="1"/>
          </p:cNvSpPr>
          <p:nvPr/>
        </p:nvSpPr>
        <p:spPr bwMode="auto">
          <a:xfrm>
            <a:off x="3000375" y="3449638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25</a:t>
            </a:r>
          </a:p>
        </p:txBody>
      </p:sp>
      <p:sp>
        <p:nvSpPr>
          <p:cNvPr id="451589" name="Line 5"/>
          <p:cNvSpPr>
            <a:spLocks noChangeShapeType="1"/>
          </p:cNvSpPr>
          <p:nvPr/>
        </p:nvSpPr>
        <p:spPr bwMode="auto">
          <a:xfrm>
            <a:off x="1981200" y="21336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1590" name="Line 6"/>
          <p:cNvSpPr>
            <a:spLocks noChangeShapeType="1"/>
          </p:cNvSpPr>
          <p:nvPr/>
        </p:nvSpPr>
        <p:spPr bwMode="auto">
          <a:xfrm flipV="1">
            <a:off x="2286000" y="22860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1591" name="Line 7"/>
          <p:cNvSpPr>
            <a:spLocks noChangeShapeType="1"/>
          </p:cNvSpPr>
          <p:nvPr/>
        </p:nvSpPr>
        <p:spPr bwMode="auto">
          <a:xfrm flipH="1" flipV="1">
            <a:off x="2133600" y="220980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1592" name="Line 8"/>
          <p:cNvSpPr>
            <a:spLocks noChangeShapeType="1"/>
          </p:cNvSpPr>
          <p:nvPr/>
        </p:nvSpPr>
        <p:spPr bwMode="auto">
          <a:xfrm flipV="1">
            <a:off x="914400" y="31242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1593" name="Line 9"/>
          <p:cNvSpPr>
            <a:spLocks noChangeShapeType="1"/>
          </p:cNvSpPr>
          <p:nvPr/>
        </p:nvSpPr>
        <p:spPr bwMode="auto">
          <a:xfrm flipV="1">
            <a:off x="1981200" y="3200400"/>
            <a:ext cx="14478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1594" name="Line 10"/>
          <p:cNvSpPr>
            <a:spLocks noChangeShapeType="1"/>
          </p:cNvSpPr>
          <p:nvPr/>
        </p:nvSpPr>
        <p:spPr bwMode="auto">
          <a:xfrm flipV="1">
            <a:off x="762000" y="27432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1595" name="Line 11"/>
          <p:cNvSpPr>
            <a:spLocks noChangeShapeType="1"/>
          </p:cNvSpPr>
          <p:nvPr/>
        </p:nvSpPr>
        <p:spPr bwMode="auto">
          <a:xfrm>
            <a:off x="990600" y="25908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1596" name="Line 12"/>
          <p:cNvSpPr>
            <a:spLocks noChangeShapeType="1"/>
          </p:cNvSpPr>
          <p:nvPr/>
        </p:nvSpPr>
        <p:spPr bwMode="auto">
          <a:xfrm>
            <a:off x="2178050" y="1981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1597" name="Line 13"/>
          <p:cNvSpPr>
            <a:spLocks noChangeShapeType="1"/>
          </p:cNvSpPr>
          <p:nvPr/>
        </p:nvSpPr>
        <p:spPr bwMode="auto">
          <a:xfrm>
            <a:off x="3048000" y="22860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1598" name="Oval 14"/>
          <p:cNvSpPr>
            <a:spLocks noChangeArrowheads="1"/>
          </p:cNvSpPr>
          <p:nvPr/>
        </p:nvSpPr>
        <p:spPr bwMode="auto">
          <a:xfrm>
            <a:off x="533400" y="2438400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1599" name="Oval 15"/>
          <p:cNvSpPr>
            <a:spLocks noChangeArrowheads="1"/>
          </p:cNvSpPr>
          <p:nvPr/>
        </p:nvSpPr>
        <p:spPr bwMode="auto">
          <a:xfrm>
            <a:off x="685800" y="2286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A</a:t>
            </a:r>
          </a:p>
        </p:txBody>
      </p:sp>
      <p:sp>
        <p:nvSpPr>
          <p:cNvPr id="451600" name="Oval 16"/>
          <p:cNvSpPr>
            <a:spLocks noChangeArrowheads="1"/>
          </p:cNvSpPr>
          <p:nvPr/>
        </p:nvSpPr>
        <p:spPr bwMode="auto">
          <a:xfrm>
            <a:off x="533400" y="3200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H</a:t>
            </a:r>
          </a:p>
        </p:txBody>
      </p:sp>
      <p:sp>
        <p:nvSpPr>
          <p:cNvPr id="451601" name="Oval 17"/>
          <p:cNvSpPr>
            <a:spLocks noChangeArrowheads="1"/>
          </p:cNvSpPr>
          <p:nvPr/>
        </p:nvSpPr>
        <p:spPr bwMode="auto">
          <a:xfrm>
            <a:off x="1905000" y="2819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B</a:t>
            </a:r>
          </a:p>
        </p:txBody>
      </p:sp>
      <p:sp>
        <p:nvSpPr>
          <p:cNvPr id="451602" name="Oval 18"/>
          <p:cNvSpPr>
            <a:spLocks noChangeArrowheads="1"/>
          </p:cNvSpPr>
          <p:nvPr/>
        </p:nvSpPr>
        <p:spPr bwMode="auto">
          <a:xfrm>
            <a:off x="1752600" y="18288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F</a:t>
            </a:r>
          </a:p>
        </p:txBody>
      </p:sp>
      <p:sp>
        <p:nvSpPr>
          <p:cNvPr id="451603" name="Oval 19"/>
          <p:cNvSpPr>
            <a:spLocks noChangeArrowheads="1"/>
          </p:cNvSpPr>
          <p:nvPr/>
        </p:nvSpPr>
        <p:spPr bwMode="auto">
          <a:xfrm>
            <a:off x="2819400" y="3810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E</a:t>
            </a:r>
          </a:p>
        </p:txBody>
      </p:sp>
      <p:sp>
        <p:nvSpPr>
          <p:cNvPr id="451604" name="Oval 20"/>
          <p:cNvSpPr>
            <a:spLocks noChangeArrowheads="1"/>
          </p:cNvSpPr>
          <p:nvPr/>
        </p:nvSpPr>
        <p:spPr bwMode="auto">
          <a:xfrm>
            <a:off x="3276600" y="2895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D</a:t>
            </a:r>
          </a:p>
        </p:txBody>
      </p:sp>
      <p:sp>
        <p:nvSpPr>
          <p:cNvPr id="451605" name="Oval 21"/>
          <p:cNvSpPr>
            <a:spLocks noChangeArrowheads="1"/>
          </p:cNvSpPr>
          <p:nvPr/>
        </p:nvSpPr>
        <p:spPr bwMode="auto">
          <a:xfrm>
            <a:off x="2743200" y="1905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C</a:t>
            </a:r>
          </a:p>
        </p:txBody>
      </p:sp>
      <p:sp>
        <p:nvSpPr>
          <p:cNvPr id="451606" name="Oval 22"/>
          <p:cNvSpPr>
            <a:spLocks noChangeArrowheads="1"/>
          </p:cNvSpPr>
          <p:nvPr/>
        </p:nvSpPr>
        <p:spPr bwMode="auto">
          <a:xfrm>
            <a:off x="15240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G</a:t>
            </a:r>
          </a:p>
        </p:txBody>
      </p:sp>
      <p:sp>
        <p:nvSpPr>
          <p:cNvPr id="451607" name="Line 23"/>
          <p:cNvSpPr>
            <a:spLocks noChangeShapeType="1"/>
          </p:cNvSpPr>
          <p:nvPr/>
        </p:nvSpPr>
        <p:spPr bwMode="auto">
          <a:xfrm>
            <a:off x="2286000" y="32004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1608" name="Line 24"/>
          <p:cNvSpPr>
            <a:spLocks noChangeShapeType="1"/>
          </p:cNvSpPr>
          <p:nvPr/>
        </p:nvSpPr>
        <p:spPr bwMode="auto">
          <a:xfrm flipH="1">
            <a:off x="1981200" y="4114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1609" name="Line 25"/>
          <p:cNvSpPr>
            <a:spLocks noChangeShapeType="1"/>
          </p:cNvSpPr>
          <p:nvPr/>
        </p:nvSpPr>
        <p:spPr bwMode="auto">
          <a:xfrm flipH="1" flipV="1">
            <a:off x="914400" y="35814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1610" name="Text Box 26"/>
          <p:cNvSpPr txBox="1">
            <a:spLocks noChangeArrowheads="1"/>
          </p:cNvSpPr>
          <p:nvPr/>
        </p:nvSpPr>
        <p:spPr bwMode="auto">
          <a:xfrm>
            <a:off x="2286000" y="4038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7</a:t>
            </a:r>
          </a:p>
        </p:txBody>
      </p:sp>
      <p:sp>
        <p:nvSpPr>
          <p:cNvPr id="451611" name="Text Box 27"/>
          <p:cNvSpPr txBox="1">
            <a:spLocks noChangeArrowheads="1"/>
          </p:cNvSpPr>
          <p:nvPr/>
        </p:nvSpPr>
        <p:spPr bwMode="auto">
          <a:xfrm>
            <a:off x="2111375" y="3516313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</a:t>
            </a:r>
          </a:p>
        </p:txBody>
      </p:sp>
      <p:sp>
        <p:nvSpPr>
          <p:cNvPr id="451612" name="Text Box 28"/>
          <p:cNvSpPr txBox="1">
            <a:spLocks noChangeArrowheads="1"/>
          </p:cNvSpPr>
          <p:nvPr/>
        </p:nvSpPr>
        <p:spPr bwMode="auto">
          <a:xfrm>
            <a:off x="2371725" y="3178175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10</a:t>
            </a:r>
          </a:p>
        </p:txBody>
      </p:sp>
      <p:sp>
        <p:nvSpPr>
          <p:cNvPr id="451613" name="Text Box 29"/>
          <p:cNvSpPr txBox="1">
            <a:spLocks noChangeArrowheads="1"/>
          </p:cNvSpPr>
          <p:nvPr/>
        </p:nvSpPr>
        <p:spPr bwMode="auto">
          <a:xfrm>
            <a:off x="2643188" y="2709863"/>
            <a:ext cx="4683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18</a:t>
            </a:r>
          </a:p>
        </p:txBody>
      </p:sp>
      <p:sp>
        <p:nvSpPr>
          <p:cNvPr id="451614" name="Text Box 30"/>
          <p:cNvSpPr txBox="1">
            <a:spLocks noChangeArrowheads="1"/>
          </p:cNvSpPr>
          <p:nvPr/>
        </p:nvSpPr>
        <p:spPr bwMode="auto">
          <a:xfrm>
            <a:off x="32004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51615" name="Text Box 31"/>
          <p:cNvSpPr txBox="1">
            <a:spLocks noChangeArrowheads="1"/>
          </p:cNvSpPr>
          <p:nvPr/>
        </p:nvSpPr>
        <p:spPr bwMode="auto">
          <a:xfrm>
            <a:off x="2274888" y="25368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51616" name="Text Box 32"/>
          <p:cNvSpPr txBox="1">
            <a:spLocks noChangeArrowheads="1"/>
          </p:cNvSpPr>
          <p:nvPr/>
        </p:nvSpPr>
        <p:spPr bwMode="auto">
          <a:xfrm>
            <a:off x="2330450" y="1752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51617" name="Text Box 33"/>
          <p:cNvSpPr txBox="1">
            <a:spLocks noChangeArrowheads="1"/>
          </p:cNvSpPr>
          <p:nvPr/>
        </p:nvSpPr>
        <p:spPr bwMode="auto">
          <a:xfrm>
            <a:off x="18288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7</a:t>
            </a:r>
          </a:p>
        </p:txBody>
      </p:sp>
      <p:sp>
        <p:nvSpPr>
          <p:cNvPr id="451618" name="Text Box 34"/>
          <p:cNvSpPr txBox="1">
            <a:spLocks noChangeArrowheads="1"/>
          </p:cNvSpPr>
          <p:nvPr/>
        </p:nvSpPr>
        <p:spPr bwMode="auto">
          <a:xfrm>
            <a:off x="1524000" y="25908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8</a:t>
            </a:r>
          </a:p>
        </p:txBody>
      </p:sp>
      <p:sp>
        <p:nvSpPr>
          <p:cNvPr id="451619" name="Text Box 35"/>
          <p:cNvSpPr txBox="1">
            <a:spLocks noChangeArrowheads="1"/>
          </p:cNvSpPr>
          <p:nvPr/>
        </p:nvSpPr>
        <p:spPr bwMode="auto">
          <a:xfrm>
            <a:off x="1219200" y="30480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9</a:t>
            </a:r>
          </a:p>
        </p:txBody>
      </p:sp>
      <p:sp>
        <p:nvSpPr>
          <p:cNvPr id="451620" name="Text Box 36"/>
          <p:cNvSpPr txBox="1">
            <a:spLocks noChangeArrowheads="1"/>
          </p:cNvSpPr>
          <p:nvPr/>
        </p:nvSpPr>
        <p:spPr bwMode="auto">
          <a:xfrm>
            <a:off x="1055688" y="372427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51621" name="Line 37"/>
          <p:cNvSpPr>
            <a:spLocks noChangeShapeType="1"/>
          </p:cNvSpPr>
          <p:nvPr/>
        </p:nvSpPr>
        <p:spPr bwMode="auto">
          <a:xfrm flipV="1">
            <a:off x="1111250" y="2187575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1622" name="Text Box 38"/>
          <p:cNvSpPr txBox="1">
            <a:spLocks noChangeArrowheads="1"/>
          </p:cNvSpPr>
          <p:nvPr/>
        </p:nvSpPr>
        <p:spPr bwMode="auto">
          <a:xfrm>
            <a:off x="1143000" y="205740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10</a:t>
            </a:r>
          </a:p>
        </p:txBody>
      </p:sp>
      <p:sp>
        <p:nvSpPr>
          <p:cNvPr id="451623" name="Text Box 39"/>
          <p:cNvSpPr txBox="1">
            <a:spLocks noChangeArrowheads="1"/>
          </p:cNvSpPr>
          <p:nvPr/>
        </p:nvSpPr>
        <p:spPr bwMode="auto">
          <a:xfrm>
            <a:off x="4191000" y="990600"/>
            <a:ext cx="2895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dirty="0"/>
              <a:t>Update distances of adjacent, unselected nodes</a:t>
            </a:r>
          </a:p>
        </p:txBody>
      </p:sp>
      <p:graphicFrame>
        <p:nvGraphicFramePr>
          <p:cNvPr id="451624" name="Group 40"/>
          <p:cNvGraphicFramePr>
            <a:graphicFrameLocks noGrp="1"/>
          </p:cNvGraphicFramePr>
          <p:nvPr/>
        </p:nvGraphicFramePr>
        <p:xfrm>
          <a:off x="4343400" y="1981200"/>
          <a:ext cx="2133600" cy="3276918"/>
        </p:xfrm>
        <a:graphic>
          <a:graphicData uri="http://schemas.openxmlformats.org/drawingml/2006/table">
            <a:tbl>
              <a:tblPr/>
              <a:tblGrid>
                <a:gridCol w="533400"/>
                <a:gridCol w="533400"/>
                <a:gridCol w="533400"/>
                <a:gridCol w="533400"/>
              </a:tblGrid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visited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  <a:endParaRPr kumimoji="0" lang="en-US" sz="1600" b="1" i="1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51676" name="Freeform 92"/>
          <p:cNvSpPr>
            <a:spLocks/>
          </p:cNvSpPr>
          <p:nvPr/>
        </p:nvSpPr>
        <p:spPr bwMode="auto">
          <a:xfrm>
            <a:off x="2057400" y="1447800"/>
            <a:ext cx="2057400" cy="2514600"/>
          </a:xfrm>
          <a:custGeom>
            <a:avLst/>
            <a:gdLst/>
            <a:ahLst/>
            <a:cxnLst>
              <a:cxn ang="0">
                <a:pos x="0" y="288"/>
              </a:cxn>
              <a:cxn ang="0">
                <a:pos x="384" y="0"/>
              </a:cxn>
              <a:cxn ang="0">
                <a:pos x="1104" y="288"/>
              </a:cxn>
              <a:cxn ang="0">
                <a:pos x="1248" y="1056"/>
              </a:cxn>
              <a:cxn ang="0">
                <a:pos x="816" y="1584"/>
              </a:cxn>
            </a:cxnLst>
            <a:rect l="0" t="0" r="r" b="b"/>
            <a:pathLst>
              <a:path w="1296" h="1584">
                <a:moveTo>
                  <a:pt x="0" y="288"/>
                </a:moveTo>
                <a:cubicBezTo>
                  <a:pt x="100" y="144"/>
                  <a:pt x="200" y="0"/>
                  <a:pt x="384" y="0"/>
                </a:cubicBezTo>
                <a:cubicBezTo>
                  <a:pt x="568" y="0"/>
                  <a:pt x="960" y="112"/>
                  <a:pt x="1104" y="288"/>
                </a:cubicBezTo>
                <a:cubicBezTo>
                  <a:pt x="1248" y="464"/>
                  <a:pt x="1296" y="840"/>
                  <a:pt x="1248" y="1056"/>
                </a:cubicBezTo>
                <a:cubicBezTo>
                  <a:pt x="1200" y="1272"/>
                  <a:pt x="888" y="1496"/>
                  <a:pt x="816" y="158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1677" name="Text Box 93"/>
          <p:cNvSpPr txBox="1">
            <a:spLocks noChangeArrowheads="1"/>
          </p:cNvSpPr>
          <p:nvPr/>
        </p:nvSpPr>
        <p:spPr bwMode="auto">
          <a:xfrm>
            <a:off x="3200400" y="1295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</a:t>
            </a:r>
          </a:p>
        </p:txBody>
      </p:sp>
      <p:sp>
        <p:nvSpPr>
          <p:cNvPr id="451678" name="Line 94"/>
          <p:cNvSpPr>
            <a:spLocks noChangeShapeType="1"/>
          </p:cNvSpPr>
          <p:nvPr/>
        </p:nvSpPr>
        <p:spPr bwMode="auto">
          <a:xfrm flipH="1">
            <a:off x="3276600" y="3810000"/>
            <a:ext cx="228600" cy="195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228600" y="4272677"/>
            <a:ext cx="43434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for(</a:t>
            </a:r>
            <a:r>
              <a:rPr lang="en-US" dirty="0" err="1" smtClean="0"/>
              <a:t>i</a:t>
            </a:r>
            <a:r>
              <a:rPr lang="en-US" dirty="0" smtClean="0"/>
              <a:t>=1;i&lt;=</a:t>
            </a:r>
            <a:r>
              <a:rPr lang="en-US" dirty="0" err="1" smtClean="0"/>
              <a:t>v;i</a:t>
            </a:r>
            <a:r>
              <a:rPr lang="en-US" dirty="0" smtClean="0"/>
              <a:t>++)</a:t>
            </a:r>
            <a:endParaRPr lang="en-US" dirty="0" smtClean="0"/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if(weight[current][</a:t>
            </a:r>
            <a:r>
              <a:rPr lang="en-US" dirty="0" err="1" smtClean="0"/>
              <a:t>i</a:t>
            </a:r>
            <a:r>
              <a:rPr lang="en-US" dirty="0" smtClean="0"/>
              <a:t>] != 0)</a:t>
            </a:r>
          </a:p>
          <a:p>
            <a:r>
              <a:rPr lang="en-US" dirty="0" smtClean="0"/>
              <a:t>if(visited[</a:t>
            </a:r>
            <a:r>
              <a:rPr lang="en-US" dirty="0" err="1" smtClean="0"/>
              <a:t>i</a:t>
            </a:r>
            <a:r>
              <a:rPr lang="en-US" dirty="0" smtClean="0"/>
              <a:t>] == 0)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i</a:t>
            </a:r>
            <a:r>
              <a:rPr lang="en-US" dirty="0" smtClean="0"/>
              <a:t>f(d[</a:t>
            </a:r>
            <a:r>
              <a:rPr lang="en-US" dirty="0" err="1" smtClean="0"/>
              <a:t>i</a:t>
            </a:r>
            <a:r>
              <a:rPr lang="en-US" dirty="0" smtClean="0"/>
              <a:t>] &gt;(weight[current][</a:t>
            </a:r>
            <a:r>
              <a:rPr lang="en-US" dirty="0" err="1" smtClean="0"/>
              <a:t>i</a:t>
            </a:r>
            <a:r>
              <a:rPr lang="en-US" dirty="0" smtClean="0"/>
              <a:t>])</a:t>
            </a:r>
          </a:p>
          <a:p>
            <a:r>
              <a:rPr lang="en-US" dirty="0" smtClean="0"/>
              <a:t>d[</a:t>
            </a:r>
            <a:r>
              <a:rPr lang="en-US" dirty="0" err="1" smtClean="0"/>
              <a:t>i</a:t>
            </a:r>
            <a:r>
              <a:rPr lang="en-US" dirty="0" smtClean="0"/>
              <a:t>]=weight[current][</a:t>
            </a:r>
            <a:r>
              <a:rPr lang="en-US" dirty="0" err="1" smtClean="0"/>
              <a:t>i</a:t>
            </a:r>
            <a:r>
              <a:rPr lang="en-US" dirty="0" smtClean="0"/>
              <a:t>];</a:t>
            </a:r>
          </a:p>
          <a:p>
            <a:r>
              <a:rPr lang="en-US" dirty="0" smtClean="0"/>
              <a:t>p[</a:t>
            </a:r>
            <a:r>
              <a:rPr lang="en-US" dirty="0" err="1" smtClean="0"/>
              <a:t>i</a:t>
            </a:r>
            <a:r>
              <a:rPr lang="en-US" dirty="0" smtClean="0"/>
              <a:t>]=current;</a:t>
            </a:r>
          </a:p>
          <a:p>
            <a:r>
              <a:rPr lang="en-US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4" name="Text Box 2"/>
          <p:cNvSpPr txBox="1">
            <a:spLocks noChangeArrowheads="1"/>
          </p:cNvSpPr>
          <p:nvPr/>
        </p:nvSpPr>
        <p:spPr bwMode="auto">
          <a:xfrm>
            <a:off x="587375" y="2819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33155" name="Line 3"/>
          <p:cNvSpPr>
            <a:spLocks noChangeShapeType="1"/>
          </p:cNvSpPr>
          <p:nvPr/>
        </p:nvSpPr>
        <p:spPr bwMode="auto">
          <a:xfrm flipH="1">
            <a:off x="3233738" y="3124200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3156" name="Text Box 4"/>
          <p:cNvSpPr txBox="1">
            <a:spLocks noChangeArrowheads="1"/>
          </p:cNvSpPr>
          <p:nvPr/>
        </p:nvSpPr>
        <p:spPr bwMode="auto">
          <a:xfrm>
            <a:off x="3000375" y="3449638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25</a:t>
            </a:r>
          </a:p>
        </p:txBody>
      </p:sp>
      <p:sp>
        <p:nvSpPr>
          <p:cNvPr id="433157" name="Line 5"/>
          <p:cNvSpPr>
            <a:spLocks noChangeShapeType="1"/>
          </p:cNvSpPr>
          <p:nvPr/>
        </p:nvSpPr>
        <p:spPr bwMode="auto">
          <a:xfrm>
            <a:off x="1981200" y="21336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3158" name="Line 6"/>
          <p:cNvSpPr>
            <a:spLocks noChangeShapeType="1"/>
          </p:cNvSpPr>
          <p:nvPr/>
        </p:nvSpPr>
        <p:spPr bwMode="auto">
          <a:xfrm flipV="1">
            <a:off x="2286000" y="22860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3159" name="Line 7"/>
          <p:cNvSpPr>
            <a:spLocks noChangeShapeType="1"/>
          </p:cNvSpPr>
          <p:nvPr/>
        </p:nvSpPr>
        <p:spPr bwMode="auto">
          <a:xfrm flipH="1" flipV="1">
            <a:off x="2133600" y="220980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3160" name="Line 8"/>
          <p:cNvSpPr>
            <a:spLocks noChangeShapeType="1"/>
          </p:cNvSpPr>
          <p:nvPr/>
        </p:nvSpPr>
        <p:spPr bwMode="auto">
          <a:xfrm flipV="1">
            <a:off x="914400" y="31242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3161" name="Line 9"/>
          <p:cNvSpPr>
            <a:spLocks noChangeShapeType="1"/>
          </p:cNvSpPr>
          <p:nvPr/>
        </p:nvSpPr>
        <p:spPr bwMode="auto">
          <a:xfrm flipV="1">
            <a:off x="1981200" y="3200400"/>
            <a:ext cx="14478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3162" name="Line 10"/>
          <p:cNvSpPr>
            <a:spLocks noChangeShapeType="1"/>
          </p:cNvSpPr>
          <p:nvPr/>
        </p:nvSpPr>
        <p:spPr bwMode="auto">
          <a:xfrm flipV="1">
            <a:off x="762000" y="27432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3163" name="Line 11"/>
          <p:cNvSpPr>
            <a:spLocks noChangeShapeType="1"/>
          </p:cNvSpPr>
          <p:nvPr/>
        </p:nvSpPr>
        <p:spPr bwMode="auto">
          <a:xfrm>
            <a:off x="990600" y="25908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3164" name="Line 12"/>
          <p:cNvSpPr>
            <a:spLocks noChangeShapeType="1"/>
          </p:cNvSpPr>
          <p:nvPr/>
        </p:nvSpPr>
        <p:spPr bwMode="auto">
          <a:xfrm>
            <a:off x="2178050" y="1981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3165" name="Line 13"/>
          <p:cNvSpPr>
            <a:spLocks noChangeShapeType="1"/>
          </p:cNvSpPr>
          <p:nvPr/>
        </p:nvSpPr>
        <p:spPr bwMode="auto">
          <a:xfrm>
            <a:off x="3048000" y="2286000"/>
            <a:ext cx="381000" cy="609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3166" name="Oval 14"/>
          <p:cNvSpPr>
            <a:spLocks noChangeArrowheads="1"/>
          </p:cNvSpPr>
          <p:nvPr/>
        </p:nvSpPr>
        <p:spPr bwMode="auto">
          <a:xfrm>
            <a:off x="533400" y="2438400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167" name="Oval 15"/>
          <p:cNvSpPr>
            <a:spLocks noChangeArrowheads="1"/>
          </p:cNvSpPr>
          <p:nvPr/>
        </p:nvSpPr>
        <p:spPr bwMode="auto">
          <a:xfrm>
            <a:off x="685800" y="2286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A</a:t>
            </a:r>
          </a:p>
        </p:txBody>
      </p:sp>
      <p:sp>
        <p:nvSpPr>
          <p:cNvPr id="433168" name="Oval 16"/>
          <p:cNvSpPr>
            <a:spLocks noChangeArrowheads="1"/>
          </p:cNvSpPr>
          <p:nvPr/>
        </p:nvSpPr>
        <p:spPr bwMode="auto">
          <a:xfrm>
            <a:off x="533400" y="3200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H</a:t>
            </a:r>
          </a:p>
        </p:txBody>
      </p:sp>
      <p:sp>
        <p:nvSpPr>
          <p:cNvPr id="433169" name="Oval 17"/>
          <p:cNvSpPr>
            <a:spLocks noChangeArrowheads="1"/>
          </p:cNvSpPr>
          <p:nvPr/>
        </p:nvSpPr>
        <p:spPr bwMode="auto">
          <a:xfrm>
            <a:off x="1905000" y="2819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B</a:t>
            </a:r>
          </a:p>
        </p:txBody>
      </p:sp>
      <p:sp>
        <p:nvSpPr>
          <p:cNvPr id="433170" name="Oval 18"/>
          <p:cNvSpPr>
            <a:spLocks noChangeArrowheads="1"/>
          </p:cNvSpPr>
          <p:nvPr/>
        </p:nvSpPr>
        <p:spPr bwMode="auto">
          <a:xfrm>
            <a:off x="1752600" y="18288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F</a:t>
            </a:r>
          </a:p>
        </p:txBody>
      </p:sp>
      <p:sp>
        <p:nvSpPr>
          <p:cNvPr id="433171" name="Oval 19"/>
          <p:cNvSpPr>
            <a:spLocks noChangeArrowheads="1"/>
          </p:cNvSpPr>
          <p:nvPr/>
        </p:nvSpPr>
        <p:spPr bwMode="auto">
          <a:xfrm>
            <a:off x="2819400" y="3810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E</a:t>
            </a:r>
          </a:p>
        </p:txBody>
      </p:sp>
      <p:sp>
        <p:nvSpPr>
          <p:cNvPr id="433172" name="Oval 20"/>
          <p:cNvSpPr>
            <a:spLocks noChangeArrowheads="1"/>
          </p:cNvSpPr>
          <p:nvPr/>
        </p:nvSpPr>
        <p:spPr bwMode="auto">
          <a:xfrm>
            <a:off x="3276600" y="2895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D</a:t>
            </a:r>
          </a:p>
        </p:txBody>
      </p:sp>
      <p:sp>
        <p:nvSpPr>
          <p:cNvPr id="433173" name="Oval 21"/>
          <p:cNvSpPr>
            <a:spLocks noChangeArrowheads="1"/>
          </p:cNvSpPr>
          <p:nvPr/>
        </p:nvSpPr>
        <p:spPr bwMode="auto">
          <a:xfrm>
            <a:off x="2743200" y="1905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C</a:t>
            </a:r>
          </a:p>
        </p:txBody>
      </p:sp>
      <p:sp>
        <p:nvSpPr>
          <p:cNvPr id="433174" name="Oval 22"/>
          <p:cNvSpPr>
            <a:spLocks noChangeArrowheads="1"/>
          </p:cNvSpPr>
          <p:nvPr/>
        </p:nvSpPr>
        <p:spPr bwMode="auto">
          <a:xfrm>
            <a:off x="15240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G</a:t>
            </a:r>
          </a:p>
        </p:txBody>
      </p:sp>
      <p:sp>
        <p:nvSpPr>
          <p:cNvPr id="433175" name="Line 23"/>
          <p:cNvSpPr>
            <a:spLocks noChangeShapeType="1"/>
          </p:cNvSpPr>
          <p:nvPr/>
        </p:nvSpPr>
        <p:spPr bwMode="auto">
          <a:xfrm>
            <a:off x="2286000" y="32004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3176" name="Line 24"/>
          <p:cNvSpPr>
            <a:spLocks noChangeShapeType="1"/>
          </p:cNvSpPr>
          <p:nvPr/>
        </p:nvSpPr>
        <p:spPr bwMode="auto">
          <a:xfrm flipH="1">
            <a:off x="1981200" y="4114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3177" name="Line 25"/>
          <p:cNvSpPr>
            <a:spLocks noChangeShapeType="1"/>
          </p:cNvSpPr>
          <p:nvPr/>
        </p:nvSpPr>
        <p:spPr bwMode="auto">
          <a:xfrm flipH="1" flipV="1">
            <a:off x="914400" y="35814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3178" name="Text Box 26"/>
          <p:cNvSpPr txBox="1">
            <a:spLocks noChangeArrowheads="1"/>
          </p:cNvSpPr>
          <p:nvPr/>
        </p:nvSpPr>
        <p:spPr bwMode="auto">
          <a:xfrm>
            <a:off x="2286000" y="4038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7</a:t>
            </a:r>
          </a:p>
        </p:txBody>
      </p:sp>
      <p:sp>
        <p:nvSpPr>
          <p:cNvPr id="433179" name="Text Box 27"/>
          <p:cNvSpPr txBox="1">
            <a:spLocks noChangeArrowheads="1"/>
          </p:cNvSpPr>
          <p:nvPr/>
        </p:nvSpPr>
        <p:spPr bwMode="auto">
          <a:xfrm>
            <a:off x="2111375" y="3516313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</a:t>
            </a:r>
          </a:p>
        </p:txBody>
      </p:sp>
      <p:sp>
        <p:nvSpPr>
          <p:cNvPr id="433180" name="Text Box 28"/>
          <p:cNvSpPr txBox="1">
            <a:spLocks noChangeArrowheads="1"/>
          </p:cNvSpPr>
          <p:nvPr/>
        </p:nvSpPr>
        <p:spPr bwMode="auto">
          <a:xfrm>
            <a:off x="2371725" y="3178175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10</a:t>
            </a:r>
          </a:p>
        </p:txBody>
      </p:sp>
      <p:sp>
        <p:nvSpPr>
          <p:cNvPr id="433181" name="Text Box 29"/>
          <p:cNvSpPr txBox="1">
            <a:spLocks noChangeArrowheads="1"/>
          </p:cNvSpPr>
          <p:nvPr/>
        </p:nvSpPr>
        <p:spPr bwMode="auto">
          <a:xfrm>
            <a:off x="2643188" y="2709863"/>
            <a:ext cx="4683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18</a:t>
            </a:r>
          </a:p>
        </p:txBody>
      </p:sp>
      <p:sp>
        <p:nvSpPr>
          <p:cNvPr id="433182" name="Text Box 30"/>
          <p:cNvSpPr txBox="1">
            <a:spLocks noChangeArrowheads="1"/>
          </p:cNvSpPr>
          <p:nvPr/>
        </p:nvSpPr>
        <p:spPr bwMode="auto">
          <a:xfrm>
            <a:off x="32004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33183" name="Text Box 31"/>
          <p:cNvSpPr txBox="1">
            <a:spLocks noChangeArrowheads="1"/>
          </p:cNvSpPr>
          <p:nvPr/>
        </p:nvSpPr>
        <p:spPr bwMode="auto">
          <a:xfrm>
            <a:off x="2274888" y="25368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33184" name="Text Box 32"/>
          <p:cNvSpPr txBox="1">
            <a:spLocks noChangeArrowheads="1"/>
          </p:cNvSpPr>
          <p:nvPr/>
        </p:nvSpPr>
        <p:spPr bwMode="auto">
          <a:xfrm>
            <a:off x="2330450" y="1752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33185" name="Text Box 33"/>
          <p:cNvSpPr txBox="1">
            <a:spLocks noChangeArrowheads="1"/>
          </p:cNvSpPr>
          <p:nvPr/>
        </p:nvSpPr>
        <p:spPr bwMode="auto">
          <a:xfrm>
            <a:off x="18288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7</a:t>
            </a:r>
          </a:p>
        </p:txBody>
      </p:sp>
      <p:sp>
        <p:nvSpPr>
          <p:cNvPr id="433186" name="Text Box 34"/>
          <p:cNvSpPr txBox="1">
            <a:spLocks noChangeArrowheads="1"/>
          </p:cNvSpPr>
          <p:nvPr/>
        </p:nvSpPr>
        <p:spPr bwMode="auto">
          <a:xfrm>
            <a:off x="1524000" y="25908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8</a:t>
            </a:r>
          </a:p>
        </p:txBody>
      </p:sp>
      <p:sp>
        <p:nvSpPr>
          <p:cNvPr id="433187" name="Text Box 35"/>
          <p:cNvSpPr txBox="1">
            <a:spLocks noChangeArrowheads="1"/>
          </p:cNvSpPr>
          <p:nvPr/>
        </p:nvSpPr>
        <p:spPr bwMode="auto">
          <a:xfrm>
            <a:off x="1219200" y="30480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9</a:t>
            </a:r>
          </a:p>
        </p:txBody>
      </p:sp>
      <p:sp>
        <p:nvSpPr>
          <p:cNvPr id="433188" name="Text Box 36"/>
          <p:cNvSpPr txBox="1">
            <a:spLocks noChangeArrowheads="1"/>
          </p:cNvSpPr>
          <p:nvPr/>
        </p:nvSpPr>
        <p:spPr bwMode="auto">
          <a:xfrm>
            <a:off x="1055688" y="372427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33189" name="Line 37"/>
          <p:cNvSpPr>
            <a:spLocks noChangeShapeType="1"/>
          </p:cNvSpPr>
          <p:nvPr/>
        </p:nvSpPr>
        <p:spPr bwMode="auto">
          <a:xfrm flipV="1">
            <a:off x="1111250" y="2187575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3190" name="Text Box 38"/>
          <p:cNvSpPr txBox="1">
            <a:spLocks noChangeArrowheads="1"/>
          </p:cNvSpPr>
          <p:nvPr/>
        </p:nvSpPr>
        <p:spPr bwMode="auto">
          <a:xfrm>
            <a:off x="1143000" y="205740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10</a:t>
            </a:r>
          </a:p>
        </p:txBody>
      </p:sp>
      <p:sp>
        <p:nvSpPr>
          <p:cNvPr id="433191" name="Text Box 39"/>
          <p:cNvSpPr txBox="1">
            <a:spLocks noChangeArrowheads="1"/>
          </p:cNvSpPr>
          <p:nvPr/>
        </p:nvSpPr>
        <p:spPr bwMode="auto">
          <a:xfrm>
            <a:off x="4114800" y="1066800"/>
            <a:ext cx="2895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dirty="0"/>
              <a:t>Select node with minimum distance</a:t>
            </a:r>
          </a:p>
        </p:txBody>
      </p:sp>
      <p:graphicFrame>
        <p:nvGraphicFramePr>
          <p:cNvPr id="433192" name="Group 40"/>
          <p:cNvGraphicFramePr>
            <a:graphicFrameLocks noGrp="1"/>
          </p:cNvGraphicFramePr>
          <p:nvPr/>
        </p:nvGraphicFramePr>
        <p:xfrm>
          <a:off x="4343400" y="1981200"/>
          <a:ext cx="2133600" cy="3276918"/>
        </p:xfrm>
        <a:graphic>
          <a:graphicData uri="http://schemas.openxmlformats.org/drawingml/2006/table">
            <a:tbl>
              <a:tblPr/>
              <a:tblGrid>
                <a:gridCol w="533400"/>
                <a:gridCol w="533400"/>
                <a:gridCol w="533400"/>
                <a:gridCol w="533400"/>
              </a:tblGrid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visited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  <a:endParaRPr kumimoji="0" lang="en-US" sz="1600" b="1" i="1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33244" name="Freeform 92"/>
          <p:cNvSpPr>
            <a:spLocks/>
          </p:cNvSpPr>
          <p:nvPr/>
        </p:nvSpPr>
        <p:spPr bwMode="auto">
          <a:xfrm>
            <a:off x="2057400" y="1447800"/>
            <a:ext cx="2057400" cy="2514600"/>
          </a:xfrm>
          <a:custGeom>
            <a:avLst/>
            <a:gdLst/>
            <a:ahLst/>
            <a:cxnLst>
              <a:cxn ang="0">
                <a:pos x="0" y="288"/>
              </a:cxn>
              <a:cxn ang="0">
                <a:pos x="384" y="0"/>
              </a:cxn>
              <a:cxn ang="0">
                <a:pos x="1104" y="288"/>
              </a:cxn>
              <a:cxn ang="0">
                <a:pos x="1248" y="1056"/>
              </a:cxn>
              <a:cxn ang="0">
                <a:pos x="816" y="1584"/>
              </a:cxn>
            </a:cxnLst>
            <a:rect l="0" t="0" r="r" b="b"/>
            <a:pathLst>
              <a:path w="1296" h="1584">
                <a:moveTo>
                  <a:pt x="0" y="288"/>
                </a:moveTo>
                <a:cubicBezTo>
                  <a:pt x="100" y="144"/>
                  <a:pt x="200" y="0"/>
                  <a:pt x="384" y="0"/>
                </a:cubicBezTo>
                <a:cubicBezTo>
                  <a:pt x="568" y="0"/>
                  <a:pt x="960" y="112"/>
                  <a:pt x="1104" y="288"/>
                </a:cubicBezTo>
                <a:cubicBezTo>
                  <a:pt x="1248" y="464"/>
                  <a:pt x="1296" y="840"/>
                  <a:pt x="1248" y="1056"/>
                </a:cubicBezTo>
                <a:cubicBezTo>
                  <a:pt x="1200" y="1272"/>
                  <a:pt x="888" y="1496"/>
                  <a:pt x="816" y="158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3245" name="Text Box 93"/>
          <p:cNvSpPr txBox="1">
            <a:spLocks noChangeArrowheads="1"/>
          </p:cNvSpPr>
          <p:nvPr/>
        </p:nvSpPr>
        <p:spPr bwMode="auto">
          <a:xfrm>
            <a:off x="3200400" y="1295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</a:t>
            </a:r>
          </a:p>
        </p:txBody>
      </p:sp>
      <p:sp>
        <p:nvSpPr>
          <p:cNvPr id="433246" name="Line 94"/>
          <p:cNvSpPr>
            <a:spLocks noChangeShapeType="1"/>
          </p:cNvSpPr>
          <p:nvPr/>
        </p:nvSpPr>
        <p:spPr bwMode="auto">
          <a:xfrm flipH="1">
            <a:off x="3276600" y="3810000"/>
            <a:ext cx="228600" cy="195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609600" y="4191000"/>
            <a:ext cx="2819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</a:t>
            </a:r>
            <a:r>
              <a:rPr lang="en-US" dirty="0" err="1" smtClean="0"/>
              <a:t>incost</a:t>
            </a:r>
            <a:r>
              <a:rPr lang="en-US" dirty="0" smtClean="0"/>
              <a:t>=32457;</a:t>
            </a:r>
          </a:p>
          <a:p>
            <a:r>
              <a:rPr lang="en-US" dirty="0" smtClean="0"/>
              <a:t>for(</a:t>
            </a:r>
            <a:r>
              <a:rPr lang="en-US" dirty="0" err="1" smtClean="0"/>
              <a:t>i</a:t>
            </a:r>
            <a:r>
              <a:rPr lang="en-US" dirty="0" smtClean="0"/>
              <a:t>=1;i&lt;=</a:t>
            </a:r>
            <a:r>
              <a:rPr lang="en-US" dirty="0" err="1" smtClean="0"/>
              <a:t>v;i</a:t>
            </a:r>
            <a:r>
              <a:rPr lang="en-US" dirty="0" smtClean="0"/>
              <a:t>++)</a:t>
            </a:r>
            <a:endParaRPr lang="en-US" dirty="0" smtClean="0"/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if(visited[</a:t>
            </a:r>
            <a:r>
              <a:rPr lang="en-US" dirty="0" err="1" smtClean="0"/>
              <a:t>i</a:t>
            </a:r>
            <a:r>
              <a:rPr lang="en-US" dirty="0" smtClean="0"/>
              <a:t>] == 0)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if(d[</a:t>
            </a:r>
            <a:r>
              <a:rPr lang="en-US" dirty="0" err="1" smtClean="0"/>
              <a:t>i</a:t>
            </a:r>
            <a:r>
              <a:rPr lang="en-US" dirty="0" smtClean="0"/>
              <a:t>] &lt; </a:t>
            </a:r>
            <a:r>
              <a:rPr lang="en-US" dirty="0" err="1" smtClean="0"/>
              <a:t>mincost</a:t>
            </a:r>
            <a:r>
              <a:rPr lang="en-US" dirty="0" smtClean="0"/>
              <a:t>)</a:t>
            </a:r>
          </a:p>
          <a:p>
            <a:r>
              <a:rPr lang="en-US" dirty="0" err="1"/>
              <a:t>m</a:t>
            </a:r>
            <a:r>
              <a:rPr lang="en-US" dirty="0" err="1" smtClean="0"/>
              <a:t>incost</a:t>
            </a:r>
            <a:r>
              <a:rPr lang="en-US" dirty="0" smtClean="0"/>
              <a:t>=d[</a:t>
            </a:r>
            <a:r>
              <a:rPr lang="en-US" dirty="0" err="1" smtClean="0"/>
              <a:t>i</a:t>
            </a:r>
            <a:r>
              <a:rPr lang="en-US" dirty="0" smtClean="0"/>
              <a:t>];</a:t>
            </a:r>
          </a:p>
          <a:p>
            <a:r>
              <a:rPr lang="en-US" dirty="0" smtClean="0"/>
              <a:t>current=</a:t>
            </a:r>
            <a:r>
              <a:rPr lang="en-US" dirty="0" err="1" smtClean="0"/>
              <a:t>i</a:t>
            </a:r>
            <a:r>
              <a:rPr lang="en-US" dirty="0" smtClean="0"/>
              <a:t>(</a:t>
            </a:r>
            <a:r>
              <a:rPr lang="en-US" b="1" dirty="0" smtClean="0"/>
              <a:t>node(C</a:t>
            </a:r>
            <a:r>
              <a:rPr lang="en-US" dirty="0" smtClean="0"/>
              <a:t>));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4724400" y="5867400"/>
            <a:ext cx="243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dirty="0" smtClean="0"/>
              <a:t>isited[current]=1;</a:t>
            </a:r>
          </a:p>
          <a:p>
            <a:r>
              <a:rPr lang="en-US" dirty="0" err="1"/>
              <a:t>t</a:t>
            </a:r>
            <a:r>
              <a:rPr lang="en-US" dirty="0" err="1" smtClean="0"/>
              <a:t>otalvisited</a:t>
            </a:r>
            <a:r>
              <a:rPr lang="en-US" dirty="0" smtClean="0"/>
              <a:t>++;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>
                <a:solidFill>
                  <a:srgbClr val="FF0000"/>
                </a:solidFill>
              </a:rPr>
              <a:t>Minimum Spanning tree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7848600" cy="5254752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Ø"/>
            </a:pPr>
            <a:endParaRPr lang="en-US" sz="2000" dirty="0" smtClean="0">
              <a:latin typeface="Cambria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2000" dirty="0" smtClean="0">
                <a:latin typeface="Cambria" pitchFamily="18" charset="0"/>
              </a:rPr>
              <a:t>Suppose </a:t>
            </a:r>
            <a:r>
              <a:rPr lang="en-US" sz="2000" dirty="0">
                <a:latin typeface="Cambria" pitchFamily="18" charset="0"/>
              </a:rPr>
              <a:t>G is a weighted connected graph. A weighted graph is one in which every edge of G is assigned some positive weight (or length). A graph G is having several spanning tree</a:t>
            </a:r>
            <a:r>
              <a:rPr lang="en-US" sz="2000" dirty="0" smtClean="0">
                <a:latin typeface="Cambria" pitchFamily="18" charset="0"/>
              </a:rPr>
              <a:t>.</a:t>
            </a:r>
          </a:p>
          <a:p>
            <a:pPr algn="just">
              <a:buFont typeface="Wingdings" pitchFamily="2" charset="2"/>
              <a:buChar char="Ø"/>
            </a:pPr>
            <a:endParaRPr lang="en-US" sz="2000" dirty="0" smtClean="0">
              <a:latin typeface="Cambria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2000" dirty="0" smtClean="0">
                <a:latin typeface="Cambria" pitchFamily="18" charset="0"/>
              </a:rPr>
              <a:t> </a:t>
            </a:r>
            <a:r>
              <a:rPr lang="en-US" sz="2000" dirty="0">
                <a:latin typeface="Cambria" pitchFamily="18" charset="0"/>
              </a:rPr>
              <a:t>In general, a complete graph (each vertex in G is connected to every other vertices) with n vertices has </a:t>
            </a:r>
            <a:r>
              <a:rPr lang="en-US" sz="2000" dirty="0" smtClean="0">
                <a:latin typeface="Cambria" pitchFamily="18" charset="0"/>
              </a:rPr>
              <a:t>total n</a:t>
            </a:r>
            <a:r>
              <a:rPr lang="en-US" sz="2000" baseline="30000" dirty="0" smtClean="0">
                <a:latin typeface="Cambria" pitchFamily="18" charset="0"/>
              </a:rPr>
              <a:t>n-2</a:t>
            </a:r>
            <a:r>
              <a:rPr lang="en-US" sz="2000" dirty="0" smtClean="0">
                <a:latin typeface="Cambria" pitchFamily="18" charset="0"/>
              </a:rPr>
              <a:t> </a:t>
            </a:r>
            <a:r>
              <a:rPr lang="en-US" sz="2000" dirty="0">
                <a:latin typeface="Cambria" pitchFamily="18" charset="0"/>
              </a:rPr>
              <a:t>spanning tree. For example, if n=4 then total number of spanning tree is 16. 	</a:t>
            </a:r>
            <a:endParaRPr lang="en-US" sz="2000" dirty="0" smtClean="0">
              <a:latin typeface="Cambria" pitchFamily="18" charset="0"/>
            </a:endParaRPr>
          </a:p>
          <a:p>
            <a:pPr algn="just">
              <a:buFont typeface="Wingdings" pitchFamily="2" charset="2"/>
              <a:buChar char="Ø"/>
            </a:pPr>
            <a:endParaRPr lang="en-US" sz="2000" dirty="0">
              <a:latin typeface="Cambria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2000" dirty="0">
                <a:latin typeface="Cambria" pitchFamily="18" charset="0"/>
              </a:rPr>
              <a:t>A minimum cost spanning tree (MCST) of a weighted connected graph G is that spanning tree whose sum of length (or weight) of all its edges is minimum, among all the possible spanning tree of G.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203" name="Text Box 3"/>
          <p:cNvSpPr txBox="1">
            <a:spLocks noChangeArrowheads="1"/>
          </p:cNvSpPr>
          <p:nvPr/>
        </p:nvSpPr>
        <p:spPr bwMode="auto">
          <a:xfrm>
            <a:off x="587375" y="2819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35204" name="Line 4"/>
          <p:cNvSpPr>
            <a:spLocks noChangeShapeType="1"/>
          </p:cNvSpPr>
          <p:nvPr/>
        </p:nvSpPr>
        <p:spPr bwMode="auto">
          <a:xfrm flipH="1">
            <a:off x="3233738" y="3124200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5205" name="Text Box 5"/>
          <p:cNvSpPr txBox="1">
            <a:spLocks noChangeArrowheads="1"/>
          </p:cNvSpPr>
          <p:nvPr/>
        </p:nvSpPr>
        <p:spPr bwMode="auto">
          <a:xfrm>
            <a:off x="3000375" y="3449638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25</a:t>
            </a:r>
          </a:p>
        </p:txBody>
      </p:sp>
      <p:sp>
        <p:nvSpPr>
          <p:cNvPr id="435206" name="Line 6"/>
          <p:cNvSpPr>
            <a:spLocks noChangeShapeType="1"/>
          </p:cNvSpPr>
          <p:nvPr/>
        </p:nvSpPr>
        <p:spPr bwMode="auto">
          <a:xfrm>
            <a:off x="1981200" y="21336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5207" name="Line 7"/>
          <p:cNvSpPr>
            <a:spLocks noChangeShapeType="1"/>
          </p:cNvSpPr>
          <p:nvPr/>
        </p:nvSpPr>
        <p:spPr bwMode="auto">
          <a:xfrm flipV="1">
            <a:off x="2286000" y="22860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5208" name="Line 8"/>
          <p:cNvSpPr>
            <a:spLocks noChangeShapeType="1"/>
          </p:cNvSpPr>
          <p:nvPr/>
        </p:nvSpPr>
        <p:spPr bwMode="auto">
          <a:xfrm flipH="1" flipV="1">
            <a:off x="2133600" y="220980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5209" name="Line 9"/>
          <p:cNvSpPr>
            <a:spLocks noChangeShapeType="1"/>
          </p:cNvSpPr>
          <p:nvPr/>
        </p:nvSpPr>
        <p:spPr bwMode="auto">
          <a:xfrm flipV="1">
            <a:off x="914400" y="31242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5210" name="Line 10"/>
          <p:cNvSpPr>
            <a:spLocks noChangeShapeType="1"/>
          </p:cNvSpPr>
          <p:nvPr/>
        </p:nvSpPr>
        <p:spPr bwMode="auto">
          <a:xfrm flipV="1">
            <a:off x="1981200" y="3200400"/>
            <a:ext cx="14478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5211" name="Line 11"/>
          <p:cNvSpPr>
            <a:spLocks noChangeShapeType="1"/>
          </p:cNvSpPr>
          <p:nvPr/>
        </p:nvSpPr>
        <p:spPr bwMode="auto">
          <a:xfrm flipV="1">
            <a:off x="762000" y="27432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5212" name="Line 12"/>
          <p:cNvSpPr>
            <a:spLocks noChangeShapeType="1"/>
          </p:cNvSpPr>
          <p:nvPr/>
        </p:nvSpPr>
        <p:spPr bwMode="auto">
          <a:xfrm>
            <a:off x="990600" y="25908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5213" name="Line 13"/>
          <p:cNvSpPr>
            <a:spLocks noChangeShapeType="1"/>
          </p:cNvSpPr>
          <p:nvPr/>
        </p:nvSpPr>
        <p:spPr bwMode="auto">
          <a:xfrm>
            <a:off x="2178050" y="2014538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5214" name="Line 14"/>
          <p:cNvSpPr>
            <a:spLocks noChangeShapeType="1"/>
          </p:cNvSpPr>
          <p:nvPr/>
        </p:nvSpPr>
        <p:spPr bwMode="auto">
          <a:xfrm>
            <a:off x="3048000" y="2286000"/>
            <a:ext cx="381000" cy="609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5215" name="Oval 15"/>
          <p:cNvSpPr>
            <a:spLocks noChangeArrowheads="1"/>
          </p:cNvSpPr>
          <p:nvPr/>
        </p:nvSpPr>
        <p:spPr bwMode="auto">
          <a:xfrm>
            <a:off x="533400" y="2438400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216" name="Oval 16"/>
          <p:cNvSpPr>
            <a:spLocks noChangeArrowheads="1"/>
          </p:cNvSpPr>
          <p:nvPr/>
        </p:nvSpPr>
        <p:spPr bwMode="auto">
          <a:xfrm>
            <a:off x="685800" y="2286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A</a:t>
            </a:r>
          </a:p>
        </p:txBody>
      </p:sp>
      <p:sp>
        <p:nvSpPr>
          <p:cNvPr id="435217" name="Oval 17"/>
          <p:cNvSpPr>
            <a:spLocks noChangeArrowheads="1"/>
          </p:cNvSpPr>
          <p:nvPr/>
        </p:nvSpPr>
        <p:spPr bwMode="auto">
          <a:xfrm>
            <a:off x="533400" y="3200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H</a:t>
            </a:r>
          </a:p>
        </p:txBody>
      </p:sp>
      <p:sp>
        <p:nvSpPr>
          <p:cNvPr id="435218" name="Oval 18"/>
          <p:cNvSpPr>
            <a:spLocks noChangeArrowheads="1"/>
          </p:cNvSpPr>
          <p:nvPr/>
        </p:nvSpPr>
        <p:spPr bwMode="auto">
          <a:xfrm>
            <a:off x="1905000" y="2819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B</a:t>
            </a:r>
          </a:p>
        </p:txBody>
      </p:sp>
      <p:sp>
        <p:nvSpPr>
          <p:cNvPr id="435219" name="Oval 19"/>
          <p:cNvSpPr>
            <a:spLocks noChangeArrowheads="1"/>
          </p:cNvSpPr>
          <p:nvPr/>
        </p:nvSpPr>
        <p:spPr bwMode="auto">
          <a:xfrm>
            <a:off x="1752600" y="18288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F</a:t>
            </a:r>
          </a:p>
        </p:txBody>
      </p:sp>
      <p:sp>
        <p:nvSpPr>
          <p:cNvPr id="435220" name="Oval 20"/>
          <p:cNvSpPr>
            <a:spLocks noChangeArrowheads="1"/>
          </p:cNvSpPr>
          <p:nvPr/>
        </p:nvSpPr>
        <p:spPr bwMode="auto">
          <a:xfrm>
            <a:off x="2819400" y="3810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E</a:t>
            </a:r>
          </a:p>
        </p:txBody>
      </p:sp>
      <p:sp>
        <p:nvSpPr>
          <p:cNvPr id="435221" name="Oval 21"/>
          <p:cNvSpPr>
            <a:spLocks noChangeArrowheads="1"/>
          </p:cNvSpPr>
          <p:nvPr/>
        </p:nvSpPr>
        <p:spPr bwMode="auto">
          <a:xfrm>
            <a:off x="3276600" y="2895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D</a:t>
            </a:r>
          </a:p>
        </p:txBody>
      </p:sp>
      <p:sp>
        <p:nvSpPr>
          <p:cNvPr id="435222" name="Oval 22"/>
          <p:cNvSpPr>
            <a:spLocks noChangeArrowheads="1"/>
          </p:cNvSpPr>
          <p:nvPr/>
        </p:nvSpPr>
        <p:spPr bwMode="auto">
          <a:xfrm>
            <a:off x="2743200" y="1905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C</a:t>
            </a:r>
          </a:p>
        </p:txBody>
      </p:sp>
      <p:sp>
        <p:nvSpPr>
          <p:cNvPr id="435223" name="Oval 23"/>
          <p:cNvSpPr>
            <a:spLocks noChangeArrowheads="1"/>
          </p:cNvSpPr>
          <p:nvPr/>
        </p:nvSpPr>
        <p:spPr bwMode="auto">
          <a:xfrm>
            <a:off x="15240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G</a:t>
            </a:r>
          </a:p>
        </p:txBody>
      </p:sp>
      <p:sp>
        <p:nvSpPr>
          <p:cNvPr id="435224" name="Line 24"/>
          <p:cNvSpPr>
            <a:spLocks noChangeShapeType="1"/>
          </p:cNvSpPr>
          <p:nvPr/>
        </p:nvSpPr>
        <p:spPr bwMode="auto">
          <a:xfrm>
            <a:off x="2286000" y="32004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5225" name="Line 25"/>
          <p:cNvSpPr>
            <a:spLocks noChangeShapeType="1"/>
          </p:cNvSpPr>
          <p:nvPr/>
        </p:nvSpPr>
        <p:spPr bwMode="auto">
          <a:xfrm flipH="1">
            <a:off x="1981200" y="4114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5226" name="Line 26"/>
          <p:cNvSpPr>
            <a:spLocks noChangeShapeType="1"/>
          </p:cNvSpPr>
          <p:nvPr/>
        </p:nvSpPr>
        <p:spPr bwMode="auto">
          <a:xfrm flipH="1" flipV="1">
            <a:off x="914400" y="35814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5227" name="Text Box 27"/>
          <p:cNvSpPr txBox="1">
            <a:spLocks noChangeArrowheads="1"/>
          </p:cNvSpPr>
          <p:nvPr/>
        </p:nvSpPr>
        <p:spPr bwMode="auto">
          <a:xfrm>
            <a:off x="2286000" y="4038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7</a:t>
            </a:r>
          </a:p>
        </p:txBody>
      </p:sp>
      <p:sp>
        <p:nvSpPr>
          <p:cNvPr id="435228" name="Text Box 28"/>
          <p:cNvSpPr txBox="1">
            <a:spLocks noChangeArrowheads="1"/>
          </p:cNvSpPr>
          <p:nvPr/>
        </p:nvSpPr>
        <p:spPr bwMode="auto">
          <a:xfrm>
            <a:off x="2111375" y="3516313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</a:t>
            </a:r>
          </a:p>
        </p:txBody>
      </p:sp>
      <p:sp>
        <p:nvSpPr>
          <p:cNvPr id="435229" name="Text Box 29"/>
          <p:cNvSpPr txBox="1">
            <a:spLocks noChangeArrowheads="1"/>
          </p:cNvSpPr>
          <p:nvPr/>
        </p:nvSpPr>
        <p:spPr bwMode="auto">
          <a:xfrm>
            <a:off x="2371725" y="3178175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10</a:t>
            </a:r>
          </a:p>
        </p:txBody>
      </p:sp>
      <p:sp>
        <p:nvSpPr>
          <p:cNvPr id="435230" name="Text Box 30"/>
          <p:cNvSpPr txBox="1">
            <a:spLocks noChangeArrowheads="1"/>
          </p:cNvSpPr>
          <p:nvPr/>
        </p:nvSpPr>
        <p:spPr bwMode="auto">
          <a:xfrm>
            <a:off x="2643188" y="2709863"/>
            <a:ext cx="4683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18</a:t>
            </a:r>
          </a:p>
        </p:txBody>
      </p:sp>
      <p:sp>
        <p:nvSpPr>
          <p:cNvPr id="435231" name="Text Box 31"/>
          <p:cNvSpPr txBox="1">
            <a:spLocks noChangeArrowheads="1"/>
          </p:cNvSpPr>
          <p:nvPr/>
        </p:nvSpPr>
        <p:spPr bwMode="auto">
          <a:xfrm>
            <a:off x="32004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35232" name="Text Box 32"/>
          <p:cNvSpPr txBox="1">
            <a:spLocks noChangeArrowheads="1"/>
          </p:cNvSpPr>
          <p:nvPr/>
        </p:nvSpPr>
        <p:spPr bwMode="auto">
          <a:xfrm>
            <a:off x="2274888" y="25368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35233" name="Text Box 33"/>
          <p:cNvSpPr txBox="1">
            <a:spLocks noChangeArrowheads="1"/>
          </p:cNvSpPr>
          <p:nvPr/>
        </p:nvSpPr>
        <p:spPr bwMode="auto">
          <a:xfrm>
            <a:off x="2330450" y="1752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35234" name="Text Box 34"/>
          <p:cNvSpPr txBox="1">
            <a:spLocks noChangeArrowheads="1"/>
          </p:cNvSpPr>
          <p:nvPr/>
        </p:nvSpPr>
        <p:spPr bwMode="auto">
          <a:xfrm>
            <a:off x="18288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7</a:t>
            </a:r>
          </a:p>
        </p:txBody>
      </p:sp>
      <p:sp>
        <p:nvSpPr>
          <p:cNvPr id="435235" name="Text Box 35"/>
          <p:cNvSpPr txBox="1">
            <a:spLocks noChangeArrowheads="1"/>
          </p:cNvSpPr>
          <p:nvPr/>
        </p:nvSpPr>
        <p:spPr bwMode="auto">
          <a:xfrm>
            <a:off x="1524000" y="25908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8</a:t>
            </a:r>
          </a:p>
        </p:txBody>
      </p:sp>
      <p:sp>
        <p:nvSpPr>
          <p:cNvPr id="435236" name="Text Box 36"/>
          <p:cNvSpPr txBox="1">
            <a:spLocks noChangeArrowheads="1"/>
          </p:cNvSpPr>
          <p:nvPr/>
        </p:nvSpPr>
        <p:spPr bwMode="auto">
          <a:xfrm>
            <a:off x="1219200" y="30480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9</a:t>
            </a:r>
          </a:p>
        </p:txBody>
      </p:sp>
      <p:sp>
        <p:nvSpPr>
          <p:cNvPr id="435237" name="Text Box 37"/>
          <p:cNvSpPr txBox="1">
            <a:spLocks noChangeArrowheads="1"/>
          </p:cNvSpPr>
          <p:nvPr/>
        </p:nvSpPr>
        <p:spPr bwMode="auto">
          <a:xfrm>
            <a:off x="1055688" y="372427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35238" name="Line 38"/>
          <p:cNvSpPr>
            <a:spLocks noChangeShapeType="1"/>
          </p:cNvSpPr>
          <p:nvPr/>
        </p:nvSpPr>
        <p:spPr bwMode="auto">
          <a:xfrm flipV="1">
            <a:off x="1111250" y="2187575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5239" name="Text Box 39"/>
          <p:cNvSpPr txBox="1">
            <a:spLocks noChangeArrowheads="1"/>
          </p:cNvSpPr>
          <p:nvPr/>
        </p:nvSpPr>
        <p:spPr bwMode="auto">
          <a:xfrm>
            <a:off x="1143000" y="205740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10</a:t>
            </a:r>
          </a:p>
        </p:txBody>
      </p:sp>
      <p:sp>
        <p:nvSpPr>
          <p:cNvPr id="435240" name="Text Box 40"/>
          <p:cNvSpPr txBox="1">
            <a:spLocks noChangeArrowheads="1"/>
          </p:cNvSpPr>
          <p:nvPr/>
        </p:nvSpPr>
        <p:spPr bwMode="auto">
          <a:xfrm>
            <a:off x="4191000" y="990600"/>
            <a:ext cx="2895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dirty="0"/>
              <a:t>Update distances of adjacent, unselected nodes</a:t>
            </a:r>
          </a:p>
        </p:txBody>
      </p:sp>
      <p:graphicFrame>
        <p:nvGraphicFramePr>
          <p:cNvPr id="435241" name="Group 41"/>
          <p:cNvGraphicFramePr>
            <a:graphicFrameLocks noGrp="1"/>
          </p:cNvGraphicFramePr>
          <p:nvPr/>
        </p:nvGraphicFramePr>
        <p:xfrm>
          <a:off x="4343400" y="1981200"/>
          <a:ext cx="2133600" cy="3276918"/>
        </p:xfrm>
        <a:graphic>
          <a:graphicData uri="http://schemas.openxmlformats.org/drawingml/2006/table">
            <a:tbl>
              <a:tblPr/>
              <a:tblGrid>
                <a:gridCol w="533400"/>
                <a:gridCol w="533400"/>
                <a:gridCol w="533400"/>
                <a:gridCol w="533400"/>
              </a:tblGrid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visited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  <a:endParaRPr kumimoji="0" lang="en-US" sz="1600" b="1" i="1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35293" name="Freeform 93"/>
          <p:cNvSpPr>
            <a:spLocks/>
          </p:cNvSpPr>
          <p:nvPr/>
        </p:nvSpPr>
        <p:spPr bwMode="auto">
          <a:xfrm>
            <a:off x="2057400" y="1447800"/>
            <a:ext cx="2057400" cy="2514600"/>
          </a:xfrm>
          <a:custGeom>
            <a:avLst/>
            <a:gdLst/>
            <a:ahLst/>
            <a:cxnLst>
              <a:cxn ang="0">
                <a:pos x="0" y="288"/>
              </a:cxn>
              <a:cxn ang="0">
                <a:pos x="384" y="0"/>
              </a:cxn>
              <a:cxn ang="0">
                <a:pos x="1104" y="288"/>
              </a:cxn>
              <a:cxn ang="0">
                <a:pos x="1248" y="1056"/>
              </a:cxn>
              <a:cxn ang="0">
                <a:pos x="816" y="1584"/>
              </a:cxn>
            </a:cxnLst>
            <a:rect l="0" t="0" r="r" b="b"/>
            <a:pathLst>
              <a:path w="1296" h="1584">
                <a:moveTo>
                  <a:pt x="0" y="288"/>
                </a:moveTo>
                <a:cubicBezTo>
                  <a:pt x="100" y="144"/>
                  <a:pt x="200" y="0"/>
                  <a:pt x="384" y="0"/>
                </a:cubicBezTo>
                <a:cubicBezTo>
                  <a:pt x="568" y="0"/>
                  <a:pt x="960" y="112"/>
                  <a:pt x="1104" y="288"/>
                </a:cubicBezTo>
                <a:cubicBezTo>
                  <a:pt x="1248" y="464"/>
                  <a:pt x="1296" y="840"/>
                  <a:pt x="1248" y="1056"/>
                </a:cubicBezTo>
                <a:cubicBezTo>
                  <a:pt x="1200" y="1272"/>
                  <a:pt x="888" y="1496"/>
                  <a:pt x="816" y="158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5294" name="Text Box 94"/>
          <p:cNvSpPr txBox="1">
            <a:spLocks noChangeArrowheads="1"/>
          </p:cNvSpPr>
          <p:nvPr/>
        </p:nvSpPr>
        <p:spPr bwMode="auto">
          <a:xfrm>
            <a:off x="3200400" y="1295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</a:t>
            </a:r>
          </a:p>
        </p:txBody>
      </p:sp>
      <p:sp>
        <p:nvSpPr>
          <p:cNvPr id="435295" name="Line 95"/>
          <p:cNvSpPr>
            <a:spLocks noChangeShapeType="1"/>
          </p:cNvSpPr>
          <p:nvPr/>
        </p:nvSpPr>
        <p:spPr bwMode="auto">
          <a:xfrm flipH="1">
            <a:off x="3276600" y="3810000"/>
            <a:ext cx="228600" cy="195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658" name="Text Box 2"/>
          <p:cNvSpPr txBox="1">
            <a:spLocks noChangeArrowheads="1"/>
          </p:cNvSpPr>
          <p:nvPr/>
        </p:nvSpPr>
        <p:spPr bwMode="auto">
          <a:xfrm>
            <a:off x="587375" y="2819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54659" name="Line 3"/>
          <p:cNvSpPr>
            <a:spLocks noChangeShapeType="1"/>
          </p:cNvSpPr>
          <p:nvPr/>
        </p:nvSpPr>
        <p:spPr bwMode="auto">
          <a:xfrm flipH="1">
            <a:off x="3233738" y="3124200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4660" name="Text Box 4"/>
          <p:cNvSpPr txBox="1">
            <a:spLocks noChangeArrowheads="1"/>
          </p:cNvSpPr>
          <p:nvPr/>
        </p:nvSpPr>
        <p:spPr bwMode="auto">
          <a:xfrm>
            <a:off x="3000375" y="3449638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25</a:t>
            </a:r>
          </a:p>
        </p:txBody>
      </p:sp>
      <p:sp>
        <p:nvSpPr>
          <p:cNvPr id="454661" name="Line 5"/>
          <p:cNvSpPr>
            <a:spLocks noChangeShapeType="1"/>
          </p:cNvSpPr>
          <p:nvPr/>
        </p:nvSpPr>
        <p:spPr bwMode="auto">
          <a:xfrm>
            <a:off x="1981200" y="21336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4662" name="Line 6"/>
          <p:cNvSpPr>
            <a:spLocks noChangeShapeType="1"/>
          </p:cNvSpPr>
          <p:nvPr/>
        </p:nvSpPr>
        <p:spPr bwMode="auto">
          <a:xfrm flipV="1">
            <a:off x="2286000" y="22860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4663" name="Line 7"/>
          <p:cNvSpPr>
            <a:spLocks noChangeShapeType="1"/>
          </p:cNvSpPr>
          <p:nvPr/>
        </p:nvSpPr>
        <p:spPr bwMode="auto">
          <a:xfrm flipH="1" flipV="1">
            <a:off x="2133600" y="220980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4664" name="Line 8"/>
          <p:cNvSpPr>
            <a:spLocks noChangeShapeType="1"/>
          </p:cNvSpPr>
          <p:nvPr/>
        </p:nvSpPr>
        <p:spPr bwMode="auto">
          <a:xfrm flipV="1">
            <a:off x="914400" y="31242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4665" name="Line 9"/>
          <p:cNvSpPr>
            <a:spLocks noChangeShapeType="1"/>
          </p:cNvSpPr>
          <p:nvPr/>
        </p:nvSpPr>
        <p:spPr bwMode="auto">
          <a:xfrm flipV="1">
            <a:off x="1981200" y="3200400"/>
            <a:ext cx="14478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4666" name="Line 10"/>
          <p:cNvSpPr>
            <a:spLocks noChangeShapeType="1"/>
          </p:cNvSpPr>
          <p:nvPr/>
        </p:nvSpPr>
        <p:spPr bwMode="auto">
          <a:xfrm flipV="1">
            <a:off x="762000" y="27432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4667" name="Line 11"/>
          <p:cNvSpPr>
            <a:spLocks noChangeShapeType="1"/>
          </p:cNvSpPr>
          <p:nvPr/>
        </p:nvSpPr>
        <p:spPr bwMode="auto">
          <a:xfrm>
            <a:off x="990600" y="25908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4668" name="Line 12"/>
          <p:cNvSpPr>
            <a:spLocks noChangeShapeType="1"/>
          </p:cNvSpPr>
          <p:nvPr/>
        </p:nvSpPr>
        <p:spPr bwMode="auto">
          <a:xfrm>
            <a:off x="2178050" y="2014538"/>
            <a:ext cx="71755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4669" name="Line 13"/>
          <p:cNvSpPr>
            <a:spLocks noChangeShapeType="1"/>
          </p:cNvSpPr>
          <p:nvPr/>
        </p:nvSpPr>
        <p:spPr bwMode="auto">
          <a:xfrm>
            <a:off x="3048000" y="2286000"/>
            <a:ext cx="381000" cy="609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4670" name="Oval 14"/>
          <p:cNvSpPr>
            <a:spLocks noChangeArrowheads="1"/>
          </p:cNvSpPr>
          <p:nvPr/>
        </p:nvSpPr>
        <p:spPr bwMode="auto">
          <a:xfrm>
            <a:off x="533400" y="2438400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4671" name="Oval 15"/>
          <p:cNvSpPr>
            <a:spLocks noChangeArrowheads="1"/>
          </p:cNvSpPr>
          <p:nvPr/>
        </p:nvSpPr>
        <p:spPr bwMode="auto">
          <a:xfrm>
            <a:off x="685800" y="2286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A</a:t>
            </a:r>
          </a:p>
        </p:txBody>
      </p:sp>
      <p:sp>
        <p:nvSpPr>
          <p:cNvPr id="454672" name="Oval 16"/>
          <p:cNvSpPr>
            <a:spLocks noChangeArrowheads="1"/>
          </p:cNvSpPr>
          <p:nvPr/>
        </p:nvSpPr>
        <p:spPr bwMode="auto">
          <a:xfrm>
            <a:off x="533400" y="3200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H</a:t>
            </a:r>
          </a:p>
        </p:txBody>
      </p:sp>
      <p:sp>
        <p:nvSpPr>
          <p:cNvPr id="454673" name="Oval 17"/>
          <p:cNvSpPr>
            <a:spLocks noChangeArrowheads="1"/>
          </p:cNvSpPr>
          <p:nvPr/>
        </p:nvSpPr>
        <p:spPr bwMode="auto">
          <a:xfrm>
            <a:off x="1905000" y="2819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B</a:t>
            </a:r>
          </a:p>
        </p:txBody>
      </p:sp>
      <p:sp>
        <p:nvSpPr>
          <p:cNvPr id="454674" name="Oval 18"/>
          <p:cNvSpPr>
            <a:spLocks noChangeArrowheads="1"/>
          </p:cNvSpPr>
          <p:nvPr/>
        </p:nvSpPr>
        <p:spPr bwMode="auto">
          <a:xfrm>
            <a:off x="1752600" y="18288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F</a:t>
            </a:r>
          </a:p>
        </p:txBody>
      </p:sp>
      <p:sp>
        <p:nvSpPr>
          <p:cNvPr id="454675" name="Oval 19"/>
          <p:cNvSpPr>
            <a:spLocks noChangeArrowheads="1"/>
          </p:cNvSpPr>
          <p:nvPr/>
        </p:nvSpPr>
        <p:spPr bwMode="auto">
          <a:xfrm>
            <a:off x="2819400" y="3810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E</a:t>
            </a:r>
          </a:p>
        </p:txBody>
      </p:sp>
      <p:sp>
        <p:nvSpPr>
          <p:cNvPr id="454676" name="Oval 20"/>
          <p:cNvSpPr>
            <a:spLocks noChangeArrowheads="1"/>
          </p:cNvSpPr>
          <p:nvPr/>
        </p:nvSpPr>
        <p:spPr bwMode="auto">
          <a:xfrm>
            <a:off x="3276600" y="2895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D</a:t>
            </a:r>
          </a:p>
        </p:txBody>
      </p:sp>
      <p:sp>
        <p:nvSpPr>
          <p:cNvPr id="454677" name="Oval 21"/>
          <p:cNvSpPr>
            <a:spLocks noChangeArrowheads="1"/>
          </p:cNvSpPr>
          <p:nvPr/>
        </p:nvSpPr>
        <p:spPr bwMode="auto">
          <a:xfrm>
            <a:off x="2743200" y="1905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C</a:t>
            </a:r>
          </a:p>
        </p:txBody>
      </p:sp>
      <p:sp>
        <p:nvSpPr>
          <p:cNvPr id="454678" name="Oval 22"/>
          <p:cNvSpPr>
            <a:spLocks noChangeArrowheads="1"/>
          </p:cNvSpPr>
          <p:nvPr/>
        </p:nvSpPr>
        <p:spPr bwMode="auto">
          <a:xfrm>
            <a:off x="15240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G</a:t>
            </a:r>
          </a:p>
        </p:txBody>
      </p:sp>
      <p:sp>
        <p:nvSpPr>
          <p:cNvPr id="454679" name="Line 23"/>
          <p:cNvSpPr>
            <a:spLocks noChangeShapeType="1"/>
          </p:cNvSpPr>
          <p:nvPr/>
        </p:nvSpPr>
        <p:spPr bwMode="auto">
          <a:xfrm>
            <a:off x="2286000" y="32004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4680" name="Line 24"/>
          <p:cNvSpPr>
            <a:spLocks noChangeShapeType="1"/>
          </p:cNvSpPr>
          <p:nvPr/>
        </p:nvSpPr>
        <p:spPr bwMode="auto">
          <a:xfrm flipH="1">
            <a:off x="1981200" y="4114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4681" name="Line 25"/>
          <p:cNvSpPr>
            <a:spLocks noChangeShapeType="1"/>
          </p:cNvSpPr>
          <p:nvPr/>
        </p:nvSpPr>
        <p:spPr bwMode="auto">
          <a:xfrm flipH="1" flipV="1">
            <a:off x="914400" y="35814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4682" name="Text Box 26"/>
          <p:cNvSpPr txBox="1">
            <a:spLocks noChangeArrowheads="1"/>
          </p:cNvSpPr>
          <p:nvPr/>
        </p:nvSpPr>
        <p:spPr bwMode="auto">
          <a:xfrm>
            <a:off x="2286000" y="4038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7</a:t>
            </a:r>
          </a:p>
        </p:txBody>
      </p:sp>
      <p:sp>
        <p:nvSpPr>
          <p:cNvPr id="454683" name="Text Box 27"/>
          <p:cNvSpPr txBox="1">
            <a:spLocks noChangeArrowheads="1"/>
          </p:cNvSpPr>
          <p:nvPr/>
        </p:nvSpPr>
        <p:spPr bwMode="auto">
          <a:xfrm>
            <a:off x="2111375" y="3516313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</a:t>
            </a:r>
          </a:p>
        </p:txBody>
      </p:sp>
      <p:sp>
        <p:nvSpPr>
          <p:cNvPr id="454684" name="Text Box 28"/>
          <p:cNvSpPr txBox="1">
            <a:spLocks noChangeArrowheads="1"/>
          </p:cNvSpPr>
          <p:nvPr/>
        </p:nvSpPr>
        <p:spPr bwMode="auto">
          <a:xfrm>
            <a:off x="2371725" y="3178175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10</a:t>
            </a:r>
          </a:p>
        </p:txBody>
      </p:sp>
      <p:sp>
        <p:nvSpPr>
          <p:cNvPr id="454685" name="Text Box 29"/>
          <p:cNvSpPr txBox="1">
            <a:spLocks noChangeArrowheads="1"/>
          </p:cNvSpPr>
          <p:nvPr/>
        </p:nvSpPr>
        <p:spPr bwMode="auto">
          <a:xfrm>
            <a:off x="2643188" y="2709863"/>
            <a:ext cx="4683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18</a:t>
            </a:r>
          </a:p>
        </p:txBody>
      </p:sp>
      <p:sp>
        <p:nvSpPr>
          <p:cNvPr id="454686" name="Text Box 30"/>
          <p:cNvSpPr txBox="1">
            <a:spLocks noChangeArrowheads="1"/>
          </p:cNvSpPr>
          <p:nvPr/>
        </p:nvSpPr>
        <p:spPr bwMode="auto">
          <a:xfrm>
            <a:off x="32004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54687" name="Text Box 31"/>
          <p:cNvSpPr txBox="1">
            <a:spLocks noChangeArrowheads="1"/>
          </p:cNvSpPr>
          <p:nvPr/>
        </p:nvSpPr>
        <p:spPr bwMode="auto">
          <a:xfrm>
            <a:off x="2274888" y="25368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54688" name="Text Box 32"/>
          <p:cNvSpPr txBox="1">
            <a:spLocks noChangeArrowheads="1"/>
          </p:cNvSpPr>
          <p:nvPr/>
        </p:nvSpPr>
        <p:spPr bwMode="auto">
          <a:xfrm>
            <a:off x="2330450" y="1752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54689" name="Text Box 33"/>
          <p:cNvSpPr txBox="1">
            <a:spLocks noChangeArrowheads="1"/>
          </p:cNvSpPr>
          <p:nvPr/>
        </p:nvSpPr>
        <p:spPr bwMode="auto">
          <a:xfrm>
            <a:off x="18288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7</a:t>
            </a:r>
          </a:p>
        </p:txBody>
      </p:sp>
      <p:sp>
        <p:nvSpPr>
          <p:cNvPr id="454690" name="Text Box 34"/>
          <p:cNvSpPr txBox="1">
            <a:spLocks noChangeArrowheads="1"/>
          </p:cNvSpPr>
          <p:nvPr/>
        </p:nvSpPr>
        <p:spPr bwMode="auto">
          <a:xfrm>
            <a:off x="1524000" y="25908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8</a:t>
            </a:r>
          </a:p>
        </p:txBody>
      </p:sp>
      <p:sp>
        <p:nvSpPr>
          <p:cNvPr id="454691" name="Text Box 35"/>
          <p:cNvSpPr txBox="1">
            <a:spLocks noChangeArrowheads="1"/>
          </p:cNvSpPr>
          <p:nvPr/>
        </p:nvSpPr>
        <p:spPr bwMode="auto">
          <a:xfrm>
            <a:off x="1219200" y="30480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9</a:t>
            </a:r>
          </a:p>
        </p:txBody>
      </p:sp>
      <p:sp>
        <p:nvSpPr>
          <p:cNvPr id="454692" name="Text Box 36"/>
          <p:cNvSpPr txBox="1">
            <a:spLocks noChangeArrowheads="1"/>
          </p:cNvSpPr>
          <p:nvPr/>
        </p:nvSpPr>
        <p:spPr bwMode="auto">
          <a:xfrm>
            <a:off x="1055688" y="372427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54693" name="Line 37"/>
          <p:cNvSpPr>
            <a:spLocks noChangeShapeType="1"/>
          </p:cNvSpPr>
          <p:nvPr/>
        </p:nvSpPr>
        <p:spPr bwMode="auto">
          <a:xfrm flipV="1">
            <a:off x="1111250" y="2187575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4694" name="Text Box 38"/>
          <p:cNvSpPr txBox="1">
            <a:spLocks noChangeArrowheads="1"/>
          </p:cNvSpPr>
          <p:nvPr/>
        </p:nvSpPr>
        <p:spPr bwMode="auto">
          <a:xfrm>
            <a:off x="1143000" y="205740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10</a:t>
            </a:r>
          </a:p>
        </p:txBody>
      </p:sp>
      <p:sp>
        <p:nvSpPr>
          <p:cNvPr id="454695" name="Text Box 39"/>
          <p:cNvSpPr txBox="1">
            <a:spLocks noChangeArrowheads="1"/>
          </p:cNvSpPr>
          <p:nvPr/>
        </p:nvSpPr>
        <p:spPr bwMode="auto">
          <a:xfrm>
            <a:off x="4191000" y="1143000"/>
            <a:ext cx="2895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dirty="0"/>
              <a:t>Select node with minimum distance</a:t>
            </a:r>
          </a:p>
        </p:txBody>
      </p:sp>
      <p:graphicFrame>
        <p:nvGraphicFramePr>
          <p:cNvPr id="454696" name="Group 40"/>
          <p:cNvGraphicFramePr>
            <a:graphicFrameLocks noGrp="1"/>
          </p:cNvGraphicFramePr>
          <p:nvPr/>
        </p:nvGraphicFramePr>
        <p:xfrm>
          <a:off x="4343400" y="1981200"/>
          <a:ext cx="2133600" cy="3276918"/>
        </p:xfrm>
        <a:graphic>
          <a:graphicData uri="http://schemas.openxmlformats.org/drawingml/2006/table">
            <a:tbl>
              <a:tblPr/>
              <a:tblGrid>
                <a:gridCol w="533400"/>
                <a:gridCol w="533400"/>
                <a:gridCol w="533400"/>
                <a:gridCol w="533400"/>
              </a:tblGrid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visited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  <a:endParaRPr kumimoji="0" lang="en-US" sz="1600" b="1" i="1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54748" name="Freeform 92"/>
          <p:cNvSpPr>
            <a:spLocks/>
          </p:cNvSpPr>
          <p:nvPr/>
        </p:nvSpPr>
        <p:spPr bwMode="auto">
          <a:xfrm>
            <a:off x="2057400" y="1447800"/>
            <a:ext cx="2057400" cy="2514600"/>
          </a:xfrm>
          <a:custGeom>
            <a:avLst/>
            <a:gdLst/>
            <a:ahLst/>
            <a:cxnLst>
              <a:cxn ang="0">
                <a:pos x="0" y="288"/>
              </a:cxn>
              <a:cxn ang="0">
                <a:pos x="384" y="0"/>
              </a:cxn>
              <a:cxn ang="0">
                <a:pos x="1104" y="288"/>
              </a:cxn>
              <a:cxn ang="0">
                <a:pos x="1248" y="1056"/>
              </a:cxn>
              <a:cxn ang="0">
                <a:pos x="816" y="1584"/>
              </a:cxn>
            </a:cxnLst>
            <a:rect l="0" t="0" r="r" b="b"/>
            <a:pathLst>
              <a:path w="1296" h="1584">
                <a:moveTo>
                  <a:pt x="0" y="288"/>
                </a:moveTo>
                <a:cubicBezTo>
                  <a:pt x="100" y="144"/>
                  <a:pt x="200" y="0"/>
                  <a:pt x="384" y="0"/>
                </a:cubicBezTo>
                <a:cubicBezTo>
                  <a:pt x="568" y="0"/>
                  <a:pt x="960" y="112"/>
                  <a:pt x="1104" y="288"/>
                </a:cubicBezTo>
                <a:cubicBezTo>
                  <a:pt x="1248" y="464"/>
                  <a:pt x="1296" y="840"/>
                  <a:pt x="1248" y="1056"/>
                </a:cubicBezTo>
                <a:cubicBezTo>
                  <a:pt x="1200" y="1272"/>
                  <a:pt x="888" y="1496"/>
                  <a:pt x="816" y="158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4749" name="Text Box 93"/>
          <p:cNvSpPr txBox="1">
            <a:spLocks noChangeArrowheads="1"/>
          </p:cNvSpPr>
          <p:nvPr/>
        </p:nvSpPr>
        <p:spPr bwMode="auto">
          <a:xfrm>
            <a:off x="3200400" y="1295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</a:t>
            </a:r>
          </a:p>
        </p:txBody>
      </p:sp>
      <p:sp>
        <p:nvSpPr>
          <p:cNvPr id="454750" name="Line 94"/>
          <p:cNvSpPr>
            <a:spLocks noChangeShapeType="1"/>
          </p:cNvSpPr>
          <p:nvPr/>
        </p:nvSpPr>
        <p:spPr bwMode="auto">
          <a:xfrm flipH="1">
            <a:off x="3276600" y="3810000"/>
            <a:ext cx="228600" cy="195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610" name="Text Box 2"/>
          <p:cNvSpPr txBox="1">
            <a:spLocks noChangeArrowheads="1"/>
          </p:cNvSpPr>
          <p:nvPr/>
        </p:nvSpPr>
        <p:spPr bwMode="auto">
          <a:xfrm>
            <a:off x="587375" y="2819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52611" name="Line 3"/>
          <p:cNvSpPr>
            <a:spLocks noChangeShapeType="1"/>
          </p:cNvSpPr>
          <p:nvPr/>
        </p:nvSpPr>
        <p:spPr bwMode="auto">
          <a:xfrm flipH="1">
            <a:off x="3233738" y="3124200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2612" name="Text Box 4"/>
          <p:cNvSpPr txBox="1">
            <a:spLocks noChangeArrowheads="1"/>
          </p:cNvSpPr>
          <p:nvPr/>
        </p:nvSpPr>
        <p:spPr bwMode="auto">
          <a:xfrm>
            <a:off x="3000375" y="3449638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25</a:t>
            </a:r>
          </a:p>
        </p:txBody>
      </p:sp>
      <p:sp>
        <p:nvSpPr>
          <p:cNvPr id="452613" name="Line 5"/>
          <p:cNvSpPr>
            <a:spLocks noChangeShapeType="1"/>
          </p:cNvSpPr>
          <p:nvPr/>
        </p:nvSpPr>
        <p:spPr bwMode="auto">
          <a:xfrm>
            <a:off x="1981200" y="21336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2614" name="Line 6"/>
          <p:cNvSpPr>
            <a:spLocks noChangeShapeType="1"/>
          </p:cNvSpPr>
          <p:nvPr/>
        </p:nvSpPr>
        <p:spPr bwMode="auto">
          <a:xfrm flipV="1">
            <a:off x="2286000" y="22860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2615" name="Line 7"/>
          <p:cNvSpPr>
            <a:spLocks noChangeShapeType="1"/>
          </p:cNvSpPr>
          <p:nvPr/>
        </p:nvSpPr>
        <p:spPr bwMode="auto">
          <a:xfrm flipH="1" flipV="1">
            <a:off x="2133600" y="220980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2616" name="Line 8"/>
          <p:cNvSpPr>
            <a:spLocks noChangeShapeType="1"/>
          </p:cNvSpPr>
          <p:nvPr/>
        </p:nvSpPr>
        <p:spPr bwMode="auto">
          <a:xfrm flipV="1">
            <a:off x="914400" y="31242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2617" name="Line 9"/>
          <p:cNvSpPr>
            <a:spLocks noChangeShapeType="1"/>
          </p:cNvSpPr>
          <p:nvPr/>
        </p:nvSpPr>
        <p:spPr bwMode="auto">
          <a:xfrm flipV="1">
            <a:off x="1981200" y="3200400"/>
            <a:ext cx="14478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2618" name="Line 10"/>
          <p:cNvSpPr>
            <a:spLocks noChangeShapeType="1"/>
          </p:cNvSpPr>
          <p:nvPr/>
        </p:nvSpPr>
        <p:spPr bwMode="auto">
          <a:xfrm flipV="1">
            <a:off x="762000" y="27432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2619" name="Line 11"/>
          <p:cNvSpPr>
            <a:spLocks noChangeShapeType="1"/>
          </p:cNvSpPr>
          <p:nvPr/>
        </p:nvSpPr>
        <p:spPr bwMode="auto">
          <a:xfrm>
            <a:off x="990600" y="25908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2620" name="Line 12"/>
          <p:cNvSpPr>
            <a:spLocks noChangeShapeType="1"/>
          </p:cNvSpPr>
          <p:nvPr/>
        </p:nvSpPr>
        <p:spPr bwMode="auto">
          <a:xfrm>
            <a:off x="2178050" y="2014538"/>
            <a:ext cx="71755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2621" name="Line 13"/>
          <p:cNvSpPr>
            <a:spLocks noChangeShapeType="1"/>
          </p:cNvSpPr>
          <p:nvPr/>
        </p:nvSpPr>
        <p:spPr bwMode="auto">
          <a:xfrm>
            <a:off x="3048000" y="2286000"/>
            <a:ext cx="381000" cy="609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2622" name="Oval 14"/>
          <p:cNvSpPr>
            <a:spLocks noChangeArrowheads="1"/>
          </p:cNvSpPr>
          <p:nvPr/>
        </p:nvSpPr>
        <p:spPr bwMode="auto">
          <a:xfrm>
            <a:off x="533400" y="2438400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2623" name="Oval 15"/>
          <p:cNvSpPr>
            <a:spLocks noChangeArrowheads="1"/>
          </p:cNvSpPr>
          <p:nvPr/>
        </p:nvSpPr>
        <p:spPr bwMode="auto">
          <a:xfrm>
            <a:off x="685800" y="2286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A</a:t>
            </a:r>
          </a:p>
        </p:txBody>
      </p:sp>
      <p:sp>
        <p:nvSpPr>
          <p:cNvPr id="452624" name="Oval 16"/>
          <p:cNvSpPr>
            <a:spLocks noChangeArrowheads="1"/>
          </p:cNvSpPr>
          <p:nvPr/>
        </p:nvSpPr>
        <p:spPr bwMode="auto">
          <a:xfrm>
            <a:off x="533400" y="3200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H</a:t>
            </a:r>
          </a:p>
        </p:txBody>
      </p:sp>
      <p:sp>
        <p:nvSpPr>
          <p:cNvPr id="452625" name="Oval 17"/>
          <p:cNvSpPr>
            <a:spLocks noChangeArrowheads="1"/>
          </p:cNvSpPr>
          <p:nvPr/>
        </p:nvSpPr>
        <p:spPr bwMode="auto">
          <a:xfrm>
            <a:off x="1905000" y="2819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B</a:t>
            </a:r>
          </a:p>
        </p:txBody>
      </p:sp>
      <p:sp>
        <p:nvSpPr>
          <p:cNvPr id="452626" name="Oval 18"/>
          <p:cNvSpPr>
            <a:spLocks noChangeArrowheads="1"/>
          </p:cNvSpPr>
          <p:nvPr/>
        </p:nvSpPr>
        <p:spPr bwMode="auto">
          <a:xfrm>
            <a:off x="1752600" y="18288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F</a:t>
            </a:r>
          </a:p>
        </p:txBody>
      </p:sp>
      <p:sp>
        <p:nvSpPr>
          <p:cNvPr id="452627" name="Oval 19"/>
          <p:cNvSpPr>
            <a:spLocks noChangeArrowheads="1"/>
          </p:cNvSpPr>
          <p:nvPr/>
        </p:nvSpPr>
        <p:spPr bwMode="auto">
          <a:xfrm>
            <a:off x="2819400" y="3810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E</a:t>
            </a:r>
          </a:p>
        </p:txBody>
      </p:sp>
      <p:sp>
        <p:nvSpPr>
          <p:cNvPr id="452628" name="Oval 20"/>
          <p:cNvSpPr>
            <a:spLocks noChangeArrowheads="1"/>
          </p:cNvSpPr>
          <p:nvPr/>
        </p:nvSpPr>
        <p:spPr bwMode="auto">
          <a:xfrm>
            <a:off x="3276600" y="2895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D</a:t>
            </a:r>
          </a:p>
        </p:txBody>
      </p:sp>
      <p:sp>
        <p:nvSpPr>
          <p:cNvPr id="452629" name="Oval 21"/>
          <p:cNvSpPr>
            <a:spLocks noChangeArrowheads="1"/>
          </p:cNvSpPr>
          <p:nvPr/>
        </p:nvSpPr>
        <p:spPr bwMode="auto">
          <a:xfrm>
            <a:off x="2743200" y="1905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C</a:t>
            </a:r>
          </a:p>
        </p:txBody>
      </p:sp>
      <p:sp>
        <p:nvSpPr>
          <p:cNvPr id="452630" name="Oval 22"/>
          <p:cNvSpPr>
            <a:spLocks noChangeArrowheads="1"/>
          </p:cNvSpPr>
          <p:nvPr/>
        </p:nvSpPr>
        <p:spPr bwMode="auto">
          <a:xfrm>
            <a:off x="15240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G</a:t>
            </a:r>
          </a:p>
        </p:txBody>
      </p:sp>
      <p:sp>
        <p:nvSpPr>
          <p:cNvPr id="452631" name="Line 23"/>
          <p:cNvSpPr>
            <a:spLocks noChangeShapeType="1"/>
          </p:cNvSpPr>
          <p:nvPr/>
        </p:nvSpPr>
        <p:spPr bwMode="auto">
          <a:xfrm>
            <a:off x="2286000" y="32004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2632" name="Line 24"/>
          <p:cNvSpPr>
            <a:spLocks noChangeShapeType="1"/>
          </p:cNvSpPr>
          <p:nvPr/>
        </p:nvSpPr>
        <p:spPr bwMode="auto">
          <a:xfrm flipH="1">
            <a:off x="1981200" y="4114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2633" name="Line 25"/>
          <p:cNvSpPr>
            <a:spLocks noChangeShapeType="1"/>
          </p:cNvSpPr>
          <p:nvPr/>
        </p:nvSpPr>
        <p:spPr bwMode="auto">
          <a:xfrm flipH="1" flipV="1">
            <a:off x="914400" y="35814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2634" name="Text Box 26"/>
          <p:cNvSpPr txBox="1">
            <a:spLocks noChangeArrowheads="1"/>
          </p:cNvSpPr>
          <p:nvPr/>
        </p:nvSpPr>
        <p:spPr bwMode="auto">
          <a:xfrm>
            <a:off x="2286000" y="4038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7</a:t>
            </a:r>
          </a:p>
        </p:txBody>
      </p:sp>
      <p:sp>
        <p:nvSpPr>
          <p:cNvPr id="452635" name="Text Box 27"/>
          <p:cNvSpPr txBox="1">
            <a:spLocks noChangeArrowheads="1"/>
          </p:cNvSpPr>
          <p:nvPr/>
        </p:nvSpPr>
        <p:spPr bwMode="auto">
          <a:xfrm>
            <a:off x="2111375" y="3516313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</a:t>
            </a:r>
          </a:p>
        </p:txBody>
      </p:sp>
      <p:sp>
        <p:nvSpPr>
          <p:cNvPr id="452636" name="Text Box 28"/>
          <p:cNvSpPr txBox="1">
            <a:spLocks noChangeArrowheads="1"/>
          </p:cNvSpPr>
          <p:nvPr/>
        </p:nvSpPr>
        <p:spPr bwMode="auto">
          <a:xfrm>
            <a:off x="2371725" y="3178175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10</a:t>
            </a:r>
          </a:p>
        </p:txBody>
      </p:sp>
      <p:sp>
        <p:nvSpPr>
          <p:cNvPr id="452637" name="Text Box 29"/>
          <p:cNvSpPr txBox="1">
            <a:spLocks noChangeArrowheads="1"/>
          </p:cNvSpPr>
          <p:nvPr/>
        </p:nvSpPr>
        <p:spPr bwMode="auto">
          <a:xfrm>
            <a:off x="2643188" y="2709863"/>
            <a:ext cx="4683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18</a:t>
            </a:r>
          </a:p>
        </p:txBody>
      </p:sp>
      <p:sp>
        <p:nvSpPr>
          <p:cNvPr id="452638" name="Text Box 30"/>
          <p:cNvSpPr txBox="1">
            <a:spLocks noChangeArrowheads="1"/>
          </p:cNvSpPr>
          <p:nvPr/>
        </p:nvSpPr>
        <p:spPr bwMode="auto">
          <a:xfrm>
            <a:off x="32004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52639" name="Text Box 31"/>
          <p:cNvSpPr txBox="1">
            <a:spLocks noChangeArrowheads="1"/>
          </p:cNvSpPr>
          <p:nvPr/>
        </p:nvSpPr>
        <p:spPr bwMode="auto">
          <a:xfrm>
            <a:off x="2274888" y="25368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52640" name="Text Box 32"/>
          <p:cNvSpPr txBox="1">
            <a:spLocks noChangeArrowheads="1"/>
          </p:cNvSpPr>
          <p:nvPr/>
        </p:nvSpPr>
        <p:spPr bwMode="auto">
          <a:xfrm>
            <a:off x="2330450" y="1752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52641" name="Text Box 33"/>
          <p:cNvSpPr txBox="1">
            <a:spLocks noChangeArrowheads="1"/>
          </p:cNvSpPr>
          <p:nvPr/>
        </p:nvSpPr>
        <p:spPr bwMode="auto">
          <a:xfrm>
            <a:off x="18288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7</a:t>
            </a:r>
          </a:p>
        </p:txBody>
      </p:sp>
      <p:sp>
        <p:nvSpPr>
          <p:cNvPr id="452642" name="Text Box 34"/>
          <p:cNvSpPr txBox="1">
            <a:spLocks noChangeArrowheads="1"/>
          </p:cNvSpPr>
          <p:nvPr/>
        </p:nvSpPr>
        <p:spPr bwMode="auto">
          <a:xfrm>
            <a:off x="1524000" y="25908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8</a:t>
            </a:r>
          </a:p>
        </p:txBody>
      </p:sp>
      <p:sp>
        <p:nvSpPr>
          <p:cNvPr id="452643" name="Text Box 35"/>
          <p:cNvSpPr txBox="1">
            <a:spLocks noChangeArrowheads="1"/>
          </p:cNvSpPr>
          <p:nvPr/>
        </p:nvSpPr>
        <p:spPr bwMode="auto">
          <a:xfrm>
            <a:off x="1219200" y="30480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9</a:t>
            </a:r>
          </a:p>
        </p:txBody>
      </p:sp>
      <p:sp>
        <p:nvSpPr>
          <p:cNvPr id="452644" name="Text Box 36"/>
          <p:cNvSpPr txBox="1">
            <a:spLocks noChangeArrowheads="1"/>
          </p:cNvSpPr>
          <p:nvPr/>
        </p:nvSpPr>
        <p:spPr bwMode="auto">
          <a:xfrm>
            <a:off x="1055688" y="372427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52645" name="Line 37"/>
          <p:cNvSpPr>
            <a:spLocks noChangeShapeType="1"/>
          </p:cNvSpPr>
          <p:nvPr/>
        </p:nvSpPr>
        <p:spPr bwMode="auto">
          <a:xfrm flipV="1">
            <a:off x="1111250" y="2187575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2646" name="Text Box 38"/>
          <p:cNvSpPr txBox="1">
            <a:spLocks noChangeArrowheads="1"/>
          </p:cNvSpPr>
          <p:nvPr/>
        </p:nvSpPr>
        <p:spPr bwMode="auto">
          <a:xfrm>
            <a:off x="1143000" y="205740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10</a:t>
            </a:r>
          </a:p>
        </p:txBody>
      </p:sp>
      <p:sp>
        <p:nvSpPr>
          <p:cNvPr id="452647" name="Text Box 39"/>
          <p:cNvSpPr txBox="1">
            <a:spLocks noChangeArrowheads="1"/>
          </p:cNvSpPr>
          <p:nvPr/>
        </p:nvSpPr>
        <p:spPr bwMode="auto">
          <a:xfrm>
            <a:off x="4038600" y="914400"/>
            <a:ext cx="2895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dirty="0"/>
              <a:t>Update distances of adjacent, unselected nodes</a:t>
            </a:r>
          </a:p>
        </p:txBody>
      </p:sp>
      <p:graphicFrame>
        <p:nvGraphicFramePr>
          <p:cNvPr id="452648" name="Group 40"/>
          <p:cNvGraphicFramePr>
            <a:graphicFrameLocks noGrp="1"/>
          </p:cNvGraphicFramePr>
          <p:nvPr/>
        </p:nvGraphicFramePr>
        <p:xfrm>
          <a:off x="4343400" y="1981200"/>
          <a:ext cx="2133600" cy="3276918"/>
        </p:xfrm>
        <a:graphic>
          <a:graphicData uri="http://schemas.openxmlformats.org/drawingml/2006/table">
            <a:tbl>
              <a:tblPr/>
              <a:tblGrid>
                <a:gridCol w="533400"/>
                <a:gridCol w="533400"/>
                <a:gridCol w="533400"/>
                <a:gridCol w="533400"/>
              </a:tblGrid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visited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  <a:endParaRPr kumimoji="0" lang="en-US" sz="1600" b="1" i="1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52700" name="Freeform 92"/>
          <p:cNvSpPr>
            <a:spLocks/>
          </p:cNvSpPr>
          <p:nvPr/>
        </p:nvSpPr>
        <p:spPr bwMode="auto">
          <a:xfrm>
            <a:off x="2057400" y="1447800"/>
            <a:ext cx="2057400" cy="2514600"/>
          </a:xfrm>
          <a:custGeom>
            <a:avLst/>
            <a:gdLst/>
            <a:ahLst/>
            <a:cxnLst>
              <a:cxn ang="0">
                <a:pos x="0" y="288"/>
              </a:cxn>
              <a:cxn ang="0">
                <a:pos x="384" y="0"/>
              </a:cxn>
              <a:cxn ang="0">
                <a:pos x="1104" y="288"/>
              </a:cxn>
              <a:cxn ang="0">
                <a:pos x="1248" y="1056"/>
              </a:cxn>
              <a:cxn ang="0">
                <a:pos x="816" y="1584"/>
              </a:cxn>
            </a:cxnLst>
            <a:rect l="0" t="0" r="r" b="b"/>
            <a:pathLst>
              <a:path w="1296" h="1584">
                <a:moveTo>
                  <a:pt x="0" y="288"/>
                </a:moveTo>
                <a:cubicBezTo>
                  <a:pt x="100" y="144"/>
                  <a:pt x="200" y="0"/>
                  <a:pt x="384" y="0"/>
                </a:cubicBezTo>
                <a:cubicBezTo>
                  <a:pt x="568" y="0"/>
                  <a:pt x="960" y="112"/>
                  <a:pt x="1104" y="288"/>
                </a:cubicBezTo>
                <a:cubicBezTo>
                  <a:pt x="1248" y="464"/>
                  <a:pt x="1296" y="840"/>
                  <a:pt x="1248" y="1056"/>
                </a:cubicBezTo>
                <a:cubicBezTo>
                  <a:pt x="1200" y="1272"/>
                  <a:pt x="888" y="1496"/>
                  <a:pt x="816" y="158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2701" name="Text Box 93"/>
          <p:cNvSpPr txBox="1">
            <a:spLocks noChangeArrowheads="1"/>
          </p:cNvSpPr>
          <p:nvPr/>
        </p:nvSpPr>
        <p:spPr bwMode="auto">
          <a:xfrm>
            <a:off x="3200400" y="1295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</a:t>
            </a:r>
          </a:p>
        </p:txBody>
      </p:sp>
      <p:sp>
        <p:nvSpPr>
          <p:cNvPr id="452702" name="Line 94"/>
          <p:cNvSpPr>
            <a:spLocks noChangeShapeType="1"/>
          </p:cNvSpPr>
          <p:nvPr/>
        </p:nvSpPr>
        <p:spPr bwMode="auto">
          <a:xfrm flipH="1">
            <a:off x="3276600" y="3810000"/>
            <a:ext cx="228600" cy="195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316" name="Freeform 92"/>
          <p:cNvSpPr>
            <a:spLocks/>
          </p:cNvSpPr>
          <p:nvPr/>
        </p:nvSpPr>
        <p:spPr bwMode="auto">
          <a:xfrm>
            <a:off x="2057400" y="1447800"/>
            <a:ext cx="2057400" cy="2514600"/>
          </a:xfrm>
          <a:custGeom>
            <a:avLst/>
            <a:gdLst/>
            <a:ahLst/>
            <a:cxnLst>
              <a:cxn ang="0">
                <a:pos x="0" y="288"/>
              </a:cxn>
              <a:cxn ang="0">
                <a:pos x="384" y="0"/>
              </a:cxn>
              <a:cxn ang="0">
                <a:pos x="1104" y="288"/>
              </a:cxn>
              <a:cxn ang="0">
                <a:pos x="1248" y="1056"/>
              </a:cxn>
              <a:cxn ang="0">
                <a:pos x="816" y="1584"/>
              </a:cxn>
            </a:cxnLst>
            <a:rect l="0" t="0" r="r" b="b"/>
            <a:pathLst>
              <a:path w="1296" h="1584">
                <a:moveTo>
                  <a:pt x="0" y="288"/>
                </a:moveTo>
                <a:cubicBezTo>
                  <a:pt x="100" y="144"/>
                  <a:pt x="200" y="0"/>
                  <a:pt x="384" y="0"/>
                </a:cubicBezTo>
                <a:cubicBezTo>
                  <a:pt x="568" y="0"/>
                  <a:pt x="960" y="112"/>
                  <a:pt x="1104" y="288"/>
                </a:cubicBezTo>
                <a:cubicBezTo>
                  <a:pt x="1248" y="464"/>
                  <a:pt x="1296" y="840"/>
                  <a:pt x="1248" y="1056"/>
                </a:cubicBezTo>
                <a:cubicBezTo>
                  <a:pt x="1200" y="1272"/>
                  <a:pt x="888" y="1496"/>
                  <a:pt x="816" y="1584"/>
                </a:cubicBezTo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6226" name="Text Box 2"/>
          <p:cNvSpPr txBox="1">
            <a:spLocks noChangeArrowheads="1"/>
          </p:cNvSpPr>
          <p:nvPr/>
        </p:nvSpPr>
        <p:spPr bwMode="auto">
          <a:xfrm>
            <a:off x="587375" y="2819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36227" name="Line 3"/>
          <p:cNvSpPr>
            <a:spLocks noChangeShapeType="1"/>
          </p:cNvSpPr>
          <p:nvPr/>
        </p:nvSpPr>
        <p:spPr bwMode="auto">
          <a:xfrm flipH="1">
            <a:off x="3233738" y="3124200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6228" name="Text Box 4"/>
          <p:cNvSpPr txBox="1">
            <a:spLocks noChangeArrowheads="1"/>
          </p:cNvSpPr>
          <p:nvPr/>
        </p:nvSpPr>
        <p:spPr bwMode="auto">
          <a:xfrm>
            <a:off x="3000375" y="3449638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25</a:t>
            </a:r>
          </a:p>
        </p:txBody>
      </p:sp>
      <p:sp>
        <p:nvSpPr>
          <p:cNvPr id="436229" name="Line 5"/>
          <p:cNvSpPr>
            <a:spLocks noChangeShapeType="1"/>
          </p:cNvSpPr>
          <p:nvPr/>
        </p:nvSpPr>
        <p:spPr bwMode="auto">
          <a:xfrm>
            <a:off x="1981200" y="21336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6230" name="Line 6"/>
          <p:cNvSpPr>
            <a:spLocks noChangeShapeType="1"/>
          </p:cNvSpPr>
          <p:nvPr/>
        </p:nvSpPr>
        <p:spPr bwMode="auto">
          <a:xfrm flipV="1">
            <a:off x="2286000" y="22860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6231" name="Line 7"/>
          <p:cNvSpPr>
            <a:spLocks noChangeShapeType="1"/>
          </p:cNvSpPr>
          <p:nvPr/>
        </p:nvSpPr>
        <p:spPr bwMode="auto">
          <a:xfrm flipH="1" flipV="1">
            <a:off x="2133600" y="220980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6232" name="Line 8"/>
          <p:cNvSpPr>
            <a:spLocks noChangeShapeType="1"/>
          </p:cNvSpPr>
          <p:nvPr/>
        </p:nvSpPr>
        <p:spPr bwMode="auto">
          <a:xfrm flipV="1">
            <a:off x="914400" y="31242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6233" name="Line 9"/>
          <p:cNvSpPr>
            <a:spLocks noChangeShapeType="1"/>
          </p:cNvSpPr>
          <p:nvPr/>
        </p:nvSpPr>
        <p:spPr bwMode="auto">
          <a:xfrm flipV="1">
            <a:off x="1981200" y="3200400"/>
            <a:ext cx="14478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6234" name="Line 10"/>
          <p:cNvSpPr>
            <a:spLocks noChangeShapeType="1"/>
          </p:cNvSpPr>
          <p:nvPr/>
        </p:nvSpPr>
        <p:spPr bwMode="auto">
          <a:xfrm flipV="1">
            <a:off x="762000" y="27432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6235" name="Line 11"/>
          <p:cNvSpPr>
            <a:spLocks noChangeShapeType="1"/>
          </p:cNvSpPr>
          <p:nvPr/>
        </p:nvSpPr>
        <p:spPr bwMode="auto">
          <a:xfrm>
            <a:off x="990600" y="25908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6236" name="Line 12"/>
          <p:cNvSpPr>
            <a:spLocks noChangeShapeType="1"/>
          </p:cNvSpPr>
          <p:nvPr/>
        </p:nvSpPr>
        <p:spPr bwMode="auto">
          <a:xfrm>
            <a:off x="2178050" y="2014538"/>
            <a:ext cx="71755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6237" name="Line 13"/>
          <p:cNvSpPr>
            <a:spLocks noChangeShapeType="1"/>
          </p:cNvSpPr>
          <p:nvPr/>
        </p:nvSpPr>
        <p:spPr bwMode="auto">
          <a:xfrm>
            <a:off x="3048000" y="2286000"/>
            <a:ext cx="381000" cy="609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6238" name="Oval 14"/>
          <p:cNvSpPr>
            <a:spLocks noChangeArrowheads="1"/>
          </p:cNvSpPr>
          <p:nvPr/>
        </p:nvSpPr>
        <p:spPr bwMode="auto">
          <a:xfrm>
            <a:off x="533400" y="2438400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6239" name="Oval 15"/>
          <p:cNvSpPr>
            <a:spLocks noChangeArrowheads="1"/>
          </p:cNvSpPr>
          <p:nvPr/>
        </p:nvSpPr>
        <p:spPr bwMode="auto">
          <a:xfrm>
            <a:off x="685800" y="2286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A</a:t>
            </a:r>
          </a:p>
        </p:txBody>
      </p:sp>
      <p:sp>
        <p:nvSpPr>
          <p:cNvPr id="436240" name="Oval 16"/>
          <p:cNvSpPr>
            <a:spLocks noChangeArrowheads="1"/>
          </p:cNvSpPr>
          <p:nvPr/>
        </p:nvSpPr>
        <p:spPr bwMode="auto">
          <a:xfrm>
            <a:off x="533400" y="3200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H</a:t>
            </a:r>
          </a:p>
        </p:txBody>
      </p:sp>
      <p:sp>
        <p:nvSpPr>
          <p:cNvPr id="436241" name="Oval 17"/>
          <p:cNvSpPr>
            <a:spLocks noChangeArrowheads="1"/>
          </p:cNvSpPr>
          <p:nvPr/>
        </p:nvSpPr>
        <p:spPr bwMode="auto">
          <a:xfrm>
            <a:off x="1905000" y="2819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B</a:t>
            </a:r>
          </a:p>
        </p:txBody>
      </p:sp>
      <p:sp>
        <p:nvSpPr>
          <p:cNvPr id="436242" name="Oval 18"/>
          <p:cNvSpPr>
            <a:spLocks noChangeArrowheads="1"/>
          </p:cNvSpPr>
          <p:nvPr/>
        </p:nvSpPr>
        <p:spPr bwMode="auto">
          <a:xfrm>
            <a:off x="1752600" y="18288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F</a:t>
            </a:r>
          </a:p>
        </p:txBody>
      </p:sp>
      <p:sp>
        <p:nvSpPr>
          <p:cNvPr id="436243" name="Oval 19"/>
          <p:cNvSpPr>
            <a:spLocks noChangeArrowheads="1"/>
          </p:cNvSpPr>
          <p:nvPr/>
        </p:nvSpPr>
        <p:spPr bwMode="auto">
          <a:xfrm>
            <a:off x="28194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E</a:t>
            </a:r>
          </a:p>
        </p:txBody>
      </p:sp>
      <p:sp>
        <p:nvSpPr>
          <p:cNvPr id="436244" name="Oval 20"/>
          <p:cNvSpPr>
            <a:spLocks noChangeArrowheads="1"/>
          </p:cNvSpPr>
          <p:nvPr/>
        </p:nvSpPr>
        <p:spPr bwMode="auto">
          <a:xfrm>
            <a:off x="3276600" y="2895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D</a:t>
            </a:r>
          </a:p>
        </p:txBody>
      </p:sp>
      <p:sp>
        <p:nvSpPr>
          <p:cNvPr id="436245" name="Oval 21"/>
          <p:cNvSpPr>
            <a:spLocks noChangeArrowheads="1"/>
          </p:cNvSpPr>
          <p:nvPr/>
        </p:nvSpPr>
        <p:spPr bwMode="auto">
          <a:xfrm>
            <a:off x="2743200" y="1905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C</a:t>
            </a:r>
          </a:p>
        </p:txBody>
      </p:sp>
      <p:sp>
        <p:nvSpPr>
          <p:cNvPr id="436246" name="Oval 22"/>
          <p:cNvSpPr>
            <a:spLocks noChangeArrowheads="1"/>
          </p:cNvSpPr>
          <p:nvPr/>
        </p:nvSpPr>
        <p:spPr bwMode="auto">
          <a:xfrm>
            <a:off x="15240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G</a:t>
            </a:r>
          </a:p>
        </p:txBody>
      </p:sp>
      <p:sp>
        <p:nvSpPr>
          <p:cNvPr id="436247" name="Line 23"/>
          <p:cNvSpPr>
            <a:spLocks noChangeShapeType="1"/>
          </p:cNvSpPr>
          <p:nvPr/>
        </p:nvSpPr>
        <p:spPr bwMode="auto">
          <a:xfrm>
            <a:off x="2286000" y="32004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6248" name="Line 24"/>
          <p:cNvSpPr>
            <a:spLocks noChangeShapeType="1"/>
          </p:cNvSpPr>
          <p:nvPr/>
        </p:nvSpPr>
        <p:spPr bwMode="auto">
          <a:xfrm flipH="1">
            <a:off x="1981200" y="4114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6249" name="Line 25"/>
          <p:cNvSpPr>
            <a:spLocks noChangeShapeType="1"/>
          </p:cNvSpPr>
          <p:nvPr/>
        </p:nvSpPr>
        <p:spPr bwMode="auto">
          <a:xfrm flipH="1" flipV="1">
            <a:off x="914400" y="35814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6250" name="Text Box 26"/>
          <p:cNvSpPr txBox="1">
            <a:spLocks noChangeArrowheads="1"/>
          </p:cNvSpPr>
          <p:nvPr/>
        </p:nvSpPr>
        <p:spPr bwMode="auto">
          <a:xfrm>
            <a:off x="2286000" y="4038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7</a:t>
            </a:r>
          </a:p>
        </p:txBody>
      </p:sp>
      <p:sp>
        <p:nvSpPr>
          <p:cNvPr id="436251" name="Text Box 27"/>
          <p:cNvSpPr txBox="1">
            <a:spLocks noChangeArrowheads="1"/>
          </p:cNvSpPr>
          <p:nvPr/>
        </p:nvSpPr>
        <p:spPr bwMode="auto">
          <a:xfrm>
            <a:off x="2111375" y="3516313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</a:t>
            </a:r>
          </a:p>
        </p:txBody>
      </p:sp>
      <p:sp>
        <p:nvSpPr>
          <p:cNvPr id="436252" name="Text Box 28"/>
          <p:cNvSpPr txBox="1">
            <a:spLocks noChangeArrowheads="1"/>
          </p:cNvSpPr>
          <p:nvPr/>
        </p:nvSpPr>
        <p:spPr bwMode="auto">
          <a:xfrm>
            <a:off x="2371725" y="3178175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10</a:t>
            </a:r>
          </a:p>
        </p:txBody>
      </p:sp>
      <p:sp>
        <p:nvSpPr>
          <p:cNvPr id="436253" name="Text Box 29"/>
          <p:cNvSpPr txBox="1">
            <a:spLocks noChangeArrowheads="1"/>
          </p:cNvSpPr>
          <p:nvPr/>
        </p:nvSpPr>
        <p:spPr bwMode="auto">
          <a:xfrm>
            <a:off x="2643188" y="2709863"/>
            <a:ext cx="4683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18</a:t>
            </a:r>
          </a:p>
        </p:txBody>
      </p:sp>
      <p:sp>
        <p:nvSpPr>
          <p:cNvPr id="436254" name="Text Box 30"/>
          <p:cNvSpPr txBox="1">
            <a:spLocks noChangeArrowheads="1"/>
          </p:cNvSpPr>
          <p:nvPr/>
        </p:nvSpPr>
        <p:spPr bwMode="auto">
          <a:xfrm>
            <a:off x="32004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36255" name="Text Box 31"/>
          <p:cNvSpPr txBox="1">
            <a:spLocks noChangeArrowheads="1"/>
          </p:cNvSpPr>
          <p:nvPr/>
        </p:nvSpPr>
        <p:spPr bwMode="auto">
          <a:xfrm>
            <a:off x="2274888" y="25368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36256" name="Text Box 32"/>
          <p:cNvSpPr txBox="1">
            <a:spLocks noChangeArrowheads="1"/>
          </p:cNvSpPr>
          <p:nvPr/>
        </p:nvSpPr>
        <p:spPr bwMode="auto">
          <a:xfrm>
            <a:off x="2330450" y="1752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36257" name="Text Box 33"/>
          <p:cNvSpPr txBox="1">
            <a:spLocks noChangeArrowheads="1"/>
          </p:cNvSpPr>
          <p:nvPr/>
        </p:nvSpPr>
        <p:spPr bwMode="auto">
          <a:xfrm>
            <a:off x="18288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7</a:t>
            </a:r>
          </a:p>
        </p:txBody>
      </p:sp>
      <p:sp>
        <p:nvSpPr>
          <p:cNvPr id="436258" name="Text Box 34"/>
          <p:cNvSpPr txBox="1">
            <a:spLocks noChangeArrowheads="1"/>
          </p:cNvSpPr>
          <p:nvPr/>
        </p:nvSpPr>
        <p:spPr bwMode="auto">
          <a:xfrm>
            <a:off x="1524000" y="25908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8</a:t>
            </a:r>
          </a:p>
        </p:txBody>
      </p:sp>
      <p:sp>
        <p:nvSpPr>
          <p:cNvPr id="436259" name="Text Box 35"/>
          <p:cNvSpPr txBox="1">
            <a:spLocks noChangeArrowheads="1"/>
          </p:cNvSpPr>
          <p:nvPr/>
        </p:nvSpPr>
        <p:spPr bwMode="auto">
          <a:xfrm>
            <a:off x="1219200" y="30480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9</a:t>
            </a:r>
          </a:p>
        </p:txBody>
      </p:sp>
      <p:sp>
        <p:nvSpPr>
          <p:cNvPr id="436260" name="Text Box 36"/>
          <p:cNvSpPr txBox="1">
            <a:spLocks noChangeArrowheads="1"/>
          </p:cNvSpPr>
          <p:nvPr/>
        </p:nvSpPr>
        <p:spPr bwMode="auto">
          <a:xfrm>
            <a:off x="1055688" y="372427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36261" name="Line 37"/>
          <p:cNvSpPr>
            <a:spLocks noChangeShapeType="1"/>
          </p:cNvSpPr>
          <p:nvPr/>
        </p:nvSpPr>
        <p:spPr bwMode="auto">
          <a:xfrm flipV="1">
            <a:off x="1111250" y="2187575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6262" name="Text Box 38"/>
          <p:cNvSpPr txBox="1">
            <a:spLocks noChangeArrowheads="1"/>
          </p:cNvSpPr>
          <p:nvPr/>
        </p:nvSpPr>
        <p:spPr bwMode="auto">
          <a:xfrm>
            <a:off x="1143000" y="205740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10</a:t>
            </a:r>
          </a:p>
        </p:txBody>
      </p:sp>
      <p:sp>
        <p:nvSpPr>
          <p:cNvPr id="436263" name="Text Box 39"/>
          <p:cNvSpPr txBox="1">
            <a:spLocks noChangeArrowheads="1"/>
          </p:cNvSpPr>
          <p:nvPr/>
        </p:nvSpPr>
        <p:spPr bwMode="auto">
          <a:xfrm>
            <a:off x="4114800" y="1219200"/>
            <a:ext cx="2895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dirty="0"/>
              <a:t>Select node with minimum distance</a:t>
            </a:r>
          </a:p>
        </p:txBody>
      </p:sp>
      <p:graphicFrame>
        <p:nvGraphicFramePr>
          <p:cNvPr id="436264" name="Group 40"/>
          <p:cNvGraphicFramePr>
            <a:graphicFrameLocks noGrp="1"/>
          </p:cNvGraphicFramePr>
          <p:nvPr/>
        </p:nvGraphicFramePr>
        <p:xfrm>
          <a:off x="4343400" y="1981200"/>
          <a:ext cx="2133600" cy="3276918"/>
        </p:xfrm>
        <a:graphic>
          <a:graphicData uri="http://schemas.openxmlformats.org/drawingml/2006/table">
            <a:tbl>
              <a:tblPr/>
              <a:tblGrid>
                <a:gridCol w="533400"/>
                <a:gridCol w="533400"/>
                <a:gridCol w="533400"/>
                <a:gridCol w="533400"/>
              </a:tblGrid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visited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  <a:endParaRPr kumimoji="0" lang="en-US" sz="1600" b="1" i="1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36317" name="Text Box 93"/>
          <p:cNvSpPr txBox="1">
            <a:spLocks noChangeArrowheads="1"/>
          </p:cNvSpPr>
          <p:nvPr/>
        </p:nvSpPr>
        <p:spPr bwMode="auto">
          <a:xfrm>
            <a:off x="3200400" y="1295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</a:t>
            </a:r>
          </a:p>
        </p:txBody>
      </p:sp>
      <p:sp>
        <p:nvSpPr>
          <p:cNvPr id="436318" name="Line 94"/>
          <p:cNvSpPr>
            <a:spLocks noChangeShapeType="1"/>
          </p:cNvSpPr>
          <p:nvPr/>
        </p:nvSpPr>
        <p:spPr bwMode="auto">
          <a:xfrm flipH="1">
            <a:off x="3276600" y="3810000"/>
            <a:ext cx="228600" cy="195263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4" name="Freeform 2"/>
          <p:cNvSpPr>
            <a:spLocks/>
          </p:cNvSpPr>
          <p:nvPr/>
        </p:nvSpPr>
        <p:spPr bwMode="auto">
          <a:xfrm>
            <a:off x="2057400" y="1447800"/>
            <a:ext cx="2057400" cy="2514600"/>
          </a:xfrm>
          <a:custGeom>
            <a:avLst/>
            <a:gdLst/>
            <a:ahLst/>
            <a:cxnLst>
              <a:cxn ang="0">
                <a:pos x="0" y="288"/>
              </a:cxn>
              <a:cxn ang="0">
                <a:pos x="384" y="0"/>
              </a:cxn>
              <a:cxn ang="0">
                <a:pos x="1104" y="288"/>
              </a:cxn>
              <a:cxn ang="0">
                <a:pos x="1248" y="1056"/>
              </a:cxn>
              <a:cxn ang="0">
                <a:pos x="816" y="1584"/>
              </a:cxn>
            </a:cxnLst>
            <a:rect l="0" t="0" r="r" b="b"/>
            <a:pathLst>
              <a:path w="1296" h="1584">
                <a:moveTo>
                  <a:pt x="0" y="288"/>
                </a:moveTo>
                <a:cubicBezTo>
                  <a:pt x="100" y="144"/>
                  <a:pt x="200" y="0"/>
                  <a:pt x="384" y="0"/>
                </a:cubicBezTo>
                <a:cubicBezTo>
                  <a:pt x="568" y="0"/>
                  <a:pt x="960" y="112"/>
                  <a:pt x="1104" y="288"/>
                </a:cubicBezTo>
                <a:cubicBezTo>
                  <a:pt x="1248" y="464"/>
                  <a:pt x="1296" y="840"/>
                  <a:pt x="1248" y="1056"/>
                </a:cubicBezTo>
                <a:cubicBezTo>
                  <a:pt x="1200" y="1272"/>
                  <a:pt x="888" y="1496"/>
                  <a:pt x="816" y="1584"/>
                </a:cubicBezTo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8275" name="Text Box 3"/>
          <p:cNvSpPr txBox="1">
            <a:spLocks noChangeArrowheads="1"/>
          </p:cNvSpPr>
          <p:nvPr/>
        </p:nvSpPr>
        <p:spPr bwMode="auto">
          <a:xfrm>
            <a:off x="587375" y="2819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38276" name="Line 4"/>
          <p:cNvSpPr>
            <a:spLocks noChangeShapeType="1"/>
          </p:cNvSpPr>
          <p:nvPr/>
        </p:nvSpPr>
        <p:spPr bwMode="auto">
          <a:xfrm flipH="1">
            <a:off x="3233738" y="3124200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8277" name="Text Box 5"/>
          <p:cNvSpPr txBox="1">
            <a:spLocks noChangeArrowheads="1"/>
          </p:cNvSpPr>
          <p:nvPr/>
        </p:nvSpPr>
        <p:spPr bwMode="auto">
          <a:xfrm>
            <a:off x="3000375" y="3449638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25</a:t>
            </a:r>
          </a:p>
        </p:txBody>
      </p:sp>
      <p:sp>
        <p:nvSpPr>
          <p:cNvPr id="438278" name="Line 6"/>
          <p:cNvSpPr>
            <a:spLocks noChangeShapeType="1"/>
          </p:cNvSpPr>
          <p:nvPr/>
        </p:nvSpPr>
        <p:spPr bwMode="auto">
          <a:xfrm>
            <a:off x="1981200" y="21336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8279" name="Line 7"/>
          <p:cNvSpPr>
            <a:spLocks noChangeShapeType="1"/>
          </p:cNvSpPr>
          <p:nvPr/>
        </p:nvSpPr>
        <p:spPr bwMode="auto">
          <a:xfrm flipV="1">
            <a:off x="2286000" y="22860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8280" name="Line 8"/>
          <p:cNvSpPr>
            <a:spLocks noChangeShapeType="1"/>
          </p:cNvSpPr>
          <p:nvPr/>
        </p:nvSpPr>
        <p:spPr bwMode="auto">
          <a:xfrm flipH="1" flipV="1">
            <a:off x="2133600" y="220980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8281" name="Line 9"/>
          <p:cNvSpPr>
            <a:spLocks noChangeShapeType="1"/>
          </p:cNvSpPr>
          <p:nvPr/>
        </p:nvSpPr>
        <p:spPr bwMode="auto">
          <a:xfrm flipV="1">
            <a:off x="914400" y="31242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8282" name="Line 10"/>
          <p:cNvSpPr>
            <a:spLocks noChangeShapeType="1"/>
          </p:cNvSpPr>
          <p:nvPr/>
        </p:nvSpPr>
        <p:spPr bwMode="auto">
          <a:xfrm flipV="1">
            <a:off x="1981200" y="3200400"/>
            <a:ext cx="14478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8283" name="Line 11"/>
          <p:cNvSpPr>
            <a:spLocks noChangeShapeType="1"/>
          </p:cNvSpPr>
          <p:nvPr/>
        </p:nvSpPr>
        <p:spPr bwMode="auto">
          <a:xfrm flipV="1">
            <a:off x="762000" y="27432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8284" name="Line 12"/>
          <p:cNvSpPr>
            <a:spLocks noChangeShapeType="1"/>
          </p:cNvSpPr>
          <p:nvPr/>
        </p:nvSpPr>
        <p:spPr bwMode="auto">
          <a:xfrm>
            <a:off x="990600" y="25908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8285" name="Line 13"/>
          <p:cNvSpPr>
            <a:spLocks noChangeShapeType="1"/>
          </p:cNvSpPr>
          <p:nvPr/>
        </p:nvSpPr>
        <p:spPr bwMode="auto">
          <a:xfrm>
            <a:off x="2178050" y="2014538"/>
            <a:ext cx="71755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8286" name="Line 14"/>
          <p:cNvSpPr>
            <a:spLocks noChangeShapeType="1"/>
          </p:cNvSpPr>
          <p:nvPr/>
        </p:nvSpPr>
        <p:spPr bwMode="auto">
          <a:xfrm>
            <a:off x="3048000" y="2286000"/>
            <a:ext cx="381000" cy="609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8287" name="Oval 15"/>
          <p:cNvSpPr>
            <a:spLocks noChangeArrowheads="1"/>
          </p:cNvSpPr>
          <p:nvPr/>
        </p:nvSpPr>
        <p:spPr bwMode="auto">
          <a:xfrm>
            <a:off x="533400" y="2438400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8288" name="Oval 16"/>
          <p:cNvSpPr>
            <a:spLocks noChangeArrowheads="1"/>
          </p:cNvSpPr>
          <p:nvPr/>
        </p:nvSpPr>
        <p:spPr bwMode="auto">
          <a:xfrm>
            <a:off x="685800" y="2286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A</a:t>
            </a:r>
          </a:p>
        </p:txBody>
      </p:sp>
      <p:sp>
        <p:nvSpPr>
          <p:cNvPr id="438289" name="Oval 17"/>
          <p:cNvSpPr>
            <a:spLocks noChangeArrowheads="1"/>
          </p:cNvSpPr>
          <p:nvPr/>
        </p:nvSpPr>
        <p:spPr bwMode="auto">
          <a:xfrm>
            <a:off x="533400" y="3200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H</a:t>
            </a:r>
          </a:p>
        </p:txBody>
      </p:sp>
      <p:sp>
        <p:nvSpPr>
          <p:cNvPr id="438290" name="Oval 18"/>
          <p:cNvSpPr>
            <a:spLocks noChangeArrowheads="1"/>
          </p:cNvSpPr>
          <p:nvPr/>
        </p:nvSpPr>
        <p:spPr bwMode="auto">
          <a:xfrm>
            <a:off x="1905000" y="2819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B</a:t>
            </a:r>
          </a:p>
        </p:txBody>
      </p:sp>
      <p:sp>
        <p:nvSpPr>
          <p:cNvPr id="438291" name="Oval 19"/>
          <p:cNvSpPr>
            <a:spLocks noChangeArrowheads="1"/>
          </p:cNvSpPr>
          <p:nvPr/>
        </p:nvSpPr>
        <p:spPr bwMode="auto">
          <a:xfrm>
            <a:off x="1752600" y="18288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F</a:t>
            </a:r>
          </a:p>
        </p:txBody>
      </p:sp>
      <p:sp>
        <p:nvSpPr>
          <p:cNvPr id="438292" name="Oval 20"/>
          <p:cNvSpPr>
            <a:spLocks noChangeArrowheads="1"/>
          </p:cNvSpPr>
          <p:nvPr/>
        </p:nvSpPr>
        <p:spPr bwMode="auto">
          <a:xfrm>
            <a:off x="28194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E</a:t>
            </a:r>
          </a:p>
        </p:txBody>
      </p:sp>
      <p:sp>
        <p:nvSpPr>
          <p:cNvPr id="438293" name="Oval 21"/>
          <p:cNvSpPr>
            <a:spLocks noChangeArrowheads="1"/>
          </p:cNvSpPr>
          <p:nvPr/>
        </p:nvSpPr>
        <p:spPr bwMode="auto">
          <a:xfrm>
            <a:off x="3276600" y="2895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D</a:t>
            </a:r>
          </a:p>
        </p:txBody>
      </p:sp>
      <p:sp>
        <p:nvSpPr>
          <p:cNvPr id="438294" name="Oval 22"/>
          <p:cNvSpPr>
            <a:spLocks noChangeArrowheads="1"/>
          </p:cNvSpPr>
          <p:nvPr/>
        </p:nvSpPr>
        <p:spPr bwMode="auto">
          <a:xfrm>
            <a:off x="2743200" y="1905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C</a:t>
            </a:r>
          </a:p>
        </p:txBody>
      </p:sp>
      <p:sp>
        <p:nvSpPr>
          <p:cNvPr id="438295" name="Oval 23"/>
          <p:cNvSpPr>
            <a:spLocks noChangeArrowheads="1"/>
          </p:cNvSpPr>
          <p:nvPr/>
        </p:nvSpPr>
        <p:spPr bwMode="auto">
          <a:xfrm>
            <a:off x="15240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G</a:t>
            </a:r>
          </a:p>
        </p:txBody>
      </p:sp>
      <p:sp>
        <p:nvSpPr>
          <p:cNvPr id="438296" name="Line 24"/>
          <p:cNvSpPr>
            <a:spLocks noChangeShapeType="1"/>
          </p:cNvSpPr>
          <p:nvPr/>
        </p:nvSpPr>
        <p:spPr bwMode="auto">
          <a:xfrm>
            <a:off x="2286000" y="32004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8297" name="Line 25"/>
          <p:cNvSpPr>
            <a:spLocks noChangeShapeType="1"/>
          </p:cNvSpPr>
          <p:nvPr/>
        </p:nvSpPr>
        <p:spPr bwMode="auto">
          <a:xfrm flipH="1">
            <a:off x="1981200" y="4114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8298" name="Line 26"/>
          <p:cNvSpPr>
            <a:spLocks noChangeShapeType="1"/>
          </p:cNvSpPr>
          <p:nvPr/>
        </p:nvSpPr>
        <p:spPr bwMode="auto">
          <a:xfrm flipH="1" flipV="1">
            <a:off x="914400" y="35814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8299" name="Text Box 27"/>
          <p:cNvSpPr txBox="1">
            <a:spLocks noChangeArrowheads="1"/>
          </p:cNvSpPr>
          <p:nvPr/>
        </p:nvSpPr>
        <p:spPr bwMode="auto">
          <a:xfrm>
            <a:off x="2286000" y="4038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7</a:t>
            </a:r>
          </a:p>
        </p:txBody>
      </p:sp>
      <p:sp>
        <p:nvSpPr>
          <p:cNvPr id="438300" name="Text Box 28"/>
          <p:cNvSpPr txBox="1">
            <a:spLocks noChangeArrowheads="1"/>
          </p:cNvSpPr>
          <p:nvPr/>
        </p:nvSpPr>
        <p:spPr bwMode="auto">
          <a:xfrm>
            <a:off x="2111375" y="3516313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</a:t>
            </a:r>
          </a:p>
        </p:txBody>
      </p:sp>
      <p:sp>
        <p:nvSpPr>
          <p:cNvPr id="438301" name="Text Box 29"/>
          <p:cNvSpPr txBox="1">
            <a:spLocks noChangeArrowheads="1"/>
          </p:cNvSpPr>
          <p:nvPr/>
        </p:nvSpPr>
        <p:spPr bwMode="auto">
          <a:xfrm>
            <a:off x="2371725" y="3178175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10</a:t>
            </a:r>
          </a:p>
        </p:txBody>
      </p:sp>
      <p:sp>
        <p:nvSpPr>
          <p:cNvPr id="438302" name="Text Box 30"/>
          <p:cNvSpPr txBox="1">
            <a:spLocks noChangeArrowheads="1"/>
          </p:cNvSpPr>
          <p:nvPr/>
        </p:nvSpPr>
        <p:spPr bwMode="auto">
          <a:xfrm>
            <a:off x="2643188" y="2709863"/>
            <a:ext cx="4683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18</a:t>
            </a:r>
          </a:p>
        </p:txBody>
      </p:sp>
      <p:sp>
        <p:nvSpPr>
          <p:cNvPr id="438303" name="Text Box 31"/>
          <p:cNvSpPr txBox="1">
            <a:spLocks noChangeArrowheads="1"/>
          </p:cNvSpPr>
          <p:nvPr/>
        </p:nvSpPr>
        <p:spPr bwMode="auto">
          <a:xfrm>
            <a:off x="32004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38304" name="Text Box 32"/>
          <p:cNvSpPr txBox="1">
            <a:spLocks noChangeArrowheads="1"/>
          </p:cNvSpPr>
          <p:nvPr/>
        </p:nvSpPr>
        <p:spPr bwMode="auto">
          <a:xfrm>
            <a:off x="2274888" y="25368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38305" name="Text Box 33"/>
          <p:cNvSpPr txBox="1">
            <a:spLocks noChangeArrowheads="1"/>
          </p:cNvSpPr>
          <p:nvPr/>
        </p:nvSpPr>
        <p:spPr bwMode="auto">
          <a:xfrm>
            <a:off x="2330450" y="1752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38306" name="Text Box 34"/>
          <p:cNvSpPr txBox="1">
            <a:spLocks noChangeArrowheads="1"/>
          </p:cNvSpPr>
          <p:nvPr/>
        </p:nvSpPr>
        <p:spPr bwMode="auto">
          <a:xfrm>
            <a:off x="18288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7</a:t>
            </a:r>
          </a:p>
        </p:txBody>
      </p:sp>
      <p:sp>
        <p:nvSpPr>
          <p:cNvPr id="438307" name="Text Box 35"/>
          <p:cNvSpPr txBox="1">
            <a:spLocks noChangeArrowheads="1"/>
          </p:cNvSpPr>
          <p:nvPr/>
        </p:nvSpPr>
        <p:spPr bwMode="auto">
          <a:xfrm>
            <a:off x="1524000" y="25908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8</a:t>
            </a:r>
          </a:p>
        </p:txBody>
      </p:sp>
      <p:sp>
        <p:nvSpPr>
          <p:cNvPr id="438308" name="Text Box 36"/>
          <p:cNvSpPr txBox="1">
            <a:spLocks noChangeArrowheads="1"/>
          </p:cNvSpPr>
          <p:nvPr/>
        </p:nvSpPr>
        <p:spPr bwMode="auto">
          <a:xfrm>
            <a:off x="1219200" y="30480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9</a:t>
            </a:r>
          </a:p>
        </p:txBody>
      </p:sp>
      <p:sp>
        <p:nvSpPr>
          <p:cNvPr id="438309" name="Text Box 37"/>
          <p:cNvSpPr txBox="1">
            <a:spLocks noChangeArrowheads="1"/>
          </p:cNvSpPr>
          <p:nvPr/>
        </p:nvSpPr>
        <p:spPr bwMode="auto">
          <a:xfrm>
            <a:off x="1055688" y="372427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38310" name="Line 38"/>
          <p:cNvSpPr>
            <a:spLocks noChangeShapeType="1"/>
          </p:cNvSpPr>
          <p:nvPr/>
        </p:nvSpPr>
        <p:spPr bwMode="auto">
          <a:xfrm flipV="1">
            <a:off x="1111250" y="2187575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8311" name="Text Box 39"/>
          <p:cNvSpPr txBox="1">
            <a:spLocks noChangeArrowheads="1"/>
          </p:cNvSpPr>
          <p:nvPr/>
        </p:nvSpPr>
        <p:spPr bwMode="auto">
          <a:xfrm>
            <a:off x="1143000" y="205740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10</a:t>
            </a:r>
          </a:p>
        </p:txBody>
      </p:sp>
      <p:sp>
        <p:nvSpPr>
          <p:cNvPr id="438312" name="Text Box 40"/>
          <p:cNvSpPr txBox="1">
            <a:spLocks noChangeArrowheads="1"/>
          </p:cNvSpPr>
          <p:nvPr/>
        </p:nvSpPr>
        <p:spPr bwMode="auto">
          <a:xfrm>
            <a:off x="4114800" y="1066800"/>
            <a:ext cx="2895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dirty="0"/>
              <a:t>Update distances of adjacent, unselected nodes</a:t>
            </a:r>
          </a:p>
        </p:txBody>
      </p:sp>
      <p:graphicFrame>
        <p:nvGraphicFramePr>
          <p:cNvPr id="438313" name="Group 41"/>
          <p:cNvGraphicFramePr>
            <a:graphicFrameLocks noGrp="1"/>
          </p:cNvGraphicFramePr>
          <p:nvPr/>
        </p:nvGraphicFramePr>
        <p:xfrm>
          <a:off x="4343400" y="1981200"/>
          <a:ext cx="2133600" cy="3276918"/>
        </p:xfrm>
        <a:graphic>
          <a:graphicData uri="http://schemas.openxmlformats.org/drawingml/2006/table">
            <a:tbl>
              <a:tblPr/>
              <a:tblGrid>
                <a:gridCol w="533400"/>
                <a:gridCol w="533400"/>
                <a:gridCol w="533400"/>
                <a:gridCol w="533400"/>
              </a:tblGrid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visited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  <a:endParaRPr kumimoji="0" lang="en-US" sz="1600" b="1" i="1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38365" name="Text Box 93"/>
          <p:cNvSpPr txBox="1">
            <a:spLocks noChangeArrowheads="1"/>
          </p:cNvSpPr>
          <p:nvPr/>
        </p:nvSpPr>
        <p:spPr bwMode="auto">
          <a:xfrm>
            <a:off x="3200400" y="1295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</a:t>
            </a:r>
          </a:p>
        </p:txBody>
      </p:sp>
      <p:sp>
        <p:nvSpPr>
          <p:cNvPr id="438366" name="Line 94"/>
          <p:cNvSpPr>
            <a:spLocks noChangeShapeType="1"/>
          </p:cNvSpPr>
          <p:nvPr/>
        </p:nvSpPr>
        <p:spPr bwMode="auto">
          <a:xfrm flipH="1">
            <a:off x="3276600" y="3810000"/>
            <a:ext cx="228600" cy="195263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8367" name="Text Box 95"/>
          <p:cNvSpPr txBox="1">
            <a:spLocks noChangeArrowheads="1"/>
          </p:cNvSpPr>
          <p:nvPr/>
        </p:nvSpPr>
        <p:spPr bwMode="auto">
          <a:xfrm>
            <a:off x="3962400" y="5334000"/>
            <a:ext cx="2819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dirty="0"/>
              <a:t>Table entries unchanged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298" name="Freeform 2"/>
          <p:cNvSpPr>
            <a:spLocks/>
          </p:cNvSpPr>
          <p:nvPr/>
        </p:nvSpPr>
        <p:spPr bwMode="auto">
          <a:xfrm>
            <a:off x="2057400" y="1447800"/>
            <a:ext cx="2057400" cy="2514600"/>
          </a:xfrm>
          <a:custGeom>
            <a:avLst/>
            <a:gdLst/>
            <a:ahLst/>
            <a:cxnLst>
              <a:cxn ang="0">
                <a:pos x="0" y="288"/>
              </a:cxn>
              <a:cxn ang="0">
                <a:pos x="384" y="0"/>
              </a:cxn>
              <a:cxn ang="0">
                <a:pos x="1104" y="288"/>
              </a:cxn>
              <a:cxn ang="0">
                <a:pos x="1248" y="1056"/>
              </a:cxn>
              <a:cxn ang="0">
                <a:pos x="816" y="1584"/>
              </a:cxn>
            </a:cxnLst>
            <a:rect l="0" t="0" r="r" b="b"/>
            <a:pathLst>
              <a:path w="1296" h="1584">
                <a:moveTo>
                  <a:pt x="0" y="288"/>
                </a:moveTo>
                <a:cubicBezTo>
                  <a:pt x="100" y="144"/>
                  <a:pt x="200" y="0"/>
                  <a:pt x="384" y="0"/>
                </a:cubicBezTo>
                <a:cubicBezTo>
                  <a:pt x="568" y="0"/>
                  <a:pt x="960" y="112"/>
                  <a:pt x="1104" y="288"/>
                </a:cubicBezTo>
                <a:cubicBezTo>
                  <a:pt x="1248" y="464"/>
                  <a:pt x="1296" y="840"/>
                  <a:pt x="1248" y="1056"/>
                </a:cubicBezTo>
                <a:cubicBezTo>
                  <a:pt x="1200" y="1272"/>
                  <a:pt x="888" y="1496"/>
                  <a:pt x="816" y="1584"/>
                </a:cubicBezTo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9299" name="Text Box 3"/>
          <p:cNvSpPr txBox="1">
            <a:spLocks noChangeArrowheads="1"/>
          </p:cNvSpPr>
          <p:nvPr/>
        </p:nvSpPr>
        <p:spPr bwMode="auto">
          <a:xfrm>
            <a:off x="587375" y="2819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39300" name="Line 4"/>
          <p:cNvSpPr>
            <a:spLocks noChangeShapeType="1"/>
          </p:cNvSpPr>
          <p:nvPr/>
        </p:nvSpPr>
        <p:spPr bwMode="auto">
          <a:xfrm flipH="1">
            <a:off x="3233738" y="3124200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9301" name="Text Box 5"/>
          <p:cNvSpPr txBox="1">
            <a:spLocks noChangeArrowheads="1"/>
          </p:cNvSpPr>
          <p:nvPr/>
        </p:nvSpPr>
        <p:spPr bwMode="auto">
          <a:xfrm>
            <a:off x="3000375" y="3449638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25</a:t>
            </a:r>
          </a:p>
        </p:txBody>
      </p:sp>
      <p:sp>
        <p:nvSpPr>
          <p:cNvPr id="439302" name="Line 6"/>
          <p:cNvSpPr>
            <a:spLocks noChangeShapeType="1"/>
          </p:cNvSpPr>
          <p:nvPr/>
        </p:nvSpPr>
        <p:spPr bwMode="auto">
          <a:xfrm>
            <a:off x="1981200" y="21336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9303" name="Line 7"/>
          <p:cNvSpPr>
            <a:spLocks noChangeShapeType="1"/>
          </p:cNvSpPr>
          <p:nvPr/>
        </p:nvSpPr>
        <p:spPr bwMode="auto">
          <a:xfrm flipV="1">
            <a:off x="2286000" y="22860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9304" name="Line 8"/>
          <p:cNvSpPr>
            <a:spLocks noChangeShapeType="1"/>
          </p:cNvSpPr>
          <p:nvPr/>
        </p:nvSpPr>
        <p:spPr bwMode="auto">
          <a:xfrm flipH="1" flipV="1">
            <a:off x="2133600" y="220980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9305" name="Line 9"/>
          <p:cNvSpPr>
            <a:spLocks noChangeShapeType="1"/>
          </p:cNvSpPr>
          <p:nvPr/>
        </p:nvSpPr>
        <p:spPr bwMode="auto">
          <a:xfrm flipV="1">
            <a:off x="914400" y="31242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9306" name="Line 10"/>
          <p:cNvSpPr>
            <a:spLocks noChangeShapeType="1"/>
          </p:cNvSpPr>
          <p:nvPr/>
        </p:nvSpPr>
        <p:spPr bwMode="auto">
          <a:xfrm flipV="1">
            <a:off x="1981200" y="3200400"/>
            <a:ext cx="14478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9307" name="Line 11"/>
          <p:cNvSpPr>
            <a:spLocks noChangeShapeType="1"/>
          </p:cNvSpPr>
          <p:nvPr/>
        </p:nvSpPr>
        <p:spPr bwMode="auto">
          <a:xfrm flipV="1">
            <a:off x="762000" y="27432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9308" name="Line 12"/>
          <p:cNvSpPr>
            <a:spLocks noChangeShapeType="1"/>
          </p:cNvSpPr>
          <p:nvPr/>
        </p:nvSpPr>
        <p:spPr bwMode="auto">
          <a:xfrm>
            <a:off x="990600" y="25908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9309" name="Line 13"/>
          <p:cNvSpPr>
            <a:spLocks noChangeShapeType="1"/>
          </p:cNvSpPr>
          <p:nvPr/>
        </p:nvSpPr>
        <p:spPr bwMode="auto">
          <a:xfrm>
            <a:off x="2178050" y="2014538"/>
            <a:ext cx="71755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9310" name="Line 14"/>
          <p:cNvSpPr>
            <a:spLocks noChangeShapeType="1"/>
          </p:cNvSpPr>
          <p:nvPr/>
        </p:nvSpPr>
        <p:spPr bwMode="auto">
          <a:xfrm>
            <a:off x="3048000" y="2286000"/>
            <a:ext cx="381000" cy="609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9311" name="Oval 15"/>
          <p:cNvSpPr>
            <a:spLocks noChangeArrowheads="1"/>
          </p:cNvSpPr>
          <p:nvPr/>
        </p:nvSpPr>
        <p:spPr bwMode="auto">
          <a:xfrm>
            <a:off x="533400" y="2438400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9312" name="Oval 16"/>
          <p:cNvSpPr>
            <a:spLocks noChangeArrowheads="1"/>
          </p:cNvSpPr>
          <p:nvPr/>
        </p:nvSpPr>
        <p:spPr bwMode="auto">
          <a:xfrm>
            <a:off x="685800" y="2286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A</a:t>
            </a:r>
          </a:p>
        </p:txBody>
      </p:sp>
      <p:sp>
        <p:nvSpPr>
          <p:cNvPr id="439313" name="Oval 17"/>
          <p:cNvSpPr>
            <a:spLocks noChangeArrowheads="1"/>
          </p:cNvSpPr>
          <p:nvPr/>
        </p:nvSpPr>
        <p:spPr bwMode="auto">
          <a:xfrm>
            <a:off x="533400" y="32004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H</a:t>
            </a:r>
          </a:p>
        </p:txBody>
      </p:sp>
      <p:sp>
        <p:nvSpPr>
          <p:cNvPr id="439314" name="Oval 18"/>
          <p:cNvSpPr>
            <a:spLocks noChangeArrowheads="1"/>
          </p:cNvSpPr>
          <p:nvPr/>
        </p:nvSpPr>
        <p:spPr bwMode="auto">
          <a:xfrm>
            <a:off x="1905000" y="2819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B</a:t>
            </a:r>
          </a:p>
        </p:txBody>
      </p:sp>
      <p:sp>
        <p:nvSpPr>
          <p:cNvPr id="439315" name="Oval 19"/>
          <p:cNvSpPr>
            <a:spLocks noChangeArrowheads="1"/>
          </p:cNvSpPr>
          <p:nvPr/>
        </p:nvSpPr>
        <p:spPr bwMode="auto">
          <a:xfrm>
            <a:off x="1752600" y="18288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F</a:t>
            </a:r>
          </a:p>
        </p:txBody>
      </p:sp>
      <p:sp>
        <p:nvSpPr>
          <p:cNvPr id="439316" name="Oval 20"/>
          <p:cNvSpPr>
            <a:spLocks noChangeArrowheads="1"/>
          </p:cNvSpPr>
          <p:nvPr/>
        </p:nvSpPr>
        <p:spPr bwMode="auto">
          <a:xfrm>
            <a:off x="28194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E</a:t>
            </a:r>
          </a:p>
        </p:txBody>
      </p:sp>
      <p:sp>
        <p:nvSpPr>
          <p:cNvPr id="439317" name="Oval 21"/>
          <p:cNvSpPr>
            <a:spLocks noChangeArrowheads="1"/>
          </p:cNvSpPr>
          <p:nvPr/>
        </p:nvSpPr>
        <p:spPr bwMode="auto">
          <a:xfrm>
            <a:off x="3276600" y="2895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D</a:t>
            </a:r>
          </a:p>
        </p:txBody>
      </p:sp>
      <p:sp>
        <p:nvSpPr>
          <p:cNvPr id="439318" name="Oval 22"/>
          <p:cNvSpPr>
            <a:spLocks noChangeArrowheads="1"/>
          </p:cNvSpPr>
          <p:nvPr/>
        </p:nvSpPr>
        <p:spPr bwMode="auto">
          <a:xfrm>
            <a:off x="2743200" y="1905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C</a:t>
            </a:r>
          </a:p>
        </p:txBody>
      </p:sp>
      <p:sp>
        <p:nvSpPr>
          <p:cNvPr id="439319" name="Oval 23"/>
          <p:cNvSpPr>
            <a:spLocks noChangeArrowheads="1"/>
          </p:cNvSpPr>
          <p:nvPr/>
        </p:nvSpPr>
        <p:spPr bwMode="auto">
          <a:xfrm>
            <a:off x="15240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G</a:t>
            </a:r>
          </a:p>
        </p:txBody>
      </p:sp>
      <p:sp>
        <p:nvSpPr>
          <p:cNvPr id="439320" name="Line 24"/>
          <p:cNvSpPr>
            <a:spLocks noChangeShapeType="1"/>
          </p:cNvSpPr>
          <p:nvPr/>
        </p:nvSpPr>
        <p:spPr bwMode="auto">
          <a:xfrm>
            <a:off x="2286000" y="32004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9321" name="Line 25"/>
          <p:cNvSpPr>
            <a:spLocks noChangeShapeType="1"/>
          </p:cNvSpPr>
          <p:nvPr/>
        </p:nvSpPr>
        <p:spPr bwMode="auto">
          <a:xfrm flipH="1">
            <a:off x="1981200" y="4114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9322" name="Line 26"/>
          <p:cNvSpPr>
            <a:spLocks noChangeShapeType="1"/>
          </p:cNvSpPr>
          <p:nvPr/>
        </p:nvSpPr>
        <p:spPr bwMode="auto">
          <a:xfrm flipH="1" flipV="1">
            <a:off x="914400" y="3581400"/>
            <a:ext cx="609600" cy="381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9323" name="Text Box 27"/>
          <p:cNvSpPr txBox="1">
            <a:spLocks noChangeArrowheads="1"/>
          </p:cNvSpPr>
          <p:nvPr/>
        </p:nvSpPr>
        <p:spPr bwMode="auto">
          <a:xfrm>
            <a:off x="2286000" y="4038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7</a:t>
            </a:r>
          </a:p>
        </p:txBody>
      </p:sp>
      <p:sp>
        <p:nvSpPr>
          <p:cNvPr id="439324" name="Text Box 28"/>
          <p:cNvSpPr txBox="1">
            <a:spLocks noChangeArrowheads="1"/>
          </p:cNvSpPr>
          <p:nvPr/>
        </p:nvSpPr>
        <p:spPr bwMode="auto">
          <a:xfrm>
            <a:off x="2111375" y="3516313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</a:t>
            </a:r>
          </a:p>
        </p:txBody>
      </p:sp>
      <p:sp>
        <p:nvSpPr>
          <p:cNvPr id="439325" name="Text Box 29"/>
          <p:cNvSpPr txBox="1">
            <a:spLocks noChangeArrowheads="1"/>
          </p:cNvSpPr>
          <p:nvPr/>
        </p:nvSpPr>
        <p:spPr bwMode="auto">
          <a:xfrm>
            <a:off x="2371725" y="3178175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10</a:t>
            </a:r>
          </a:p>
        </p:txBody>
      </p:sp>
      <p:sp>
        <p:nvSpPr>
          <p:cNvPr id="439326" name="Text Box 30"/>
          <p:cNvSpPr txBox="1">
            <a:spLocks noChangeArrowheads="1"/>
          </p:cNvSpPr>
          <p:nvPr/>
        </p:nvSpPr>
        <p:spPr bwMode="auto">
          <a:xfrm>
            <a:off x="2643188" y="2709863"/>
            <a:ext cx="4683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18</a:t>
            </a:r>
          </a:p>
        </p:txBody>
      </p:sp>
      <p:sp>
        <p:nvSpPr>
          <p:cNvPr id="439327" name="Text Box 31"/>
          <p:cNvSpPr txBox="1">
            <a:spLocks noChangeArrowheads="1"/>
          </p:cNvSpPr>
          <p:nvPr/>
        </p:nvSpPr>
        <p:spPr bwMode="auto">
          <a:xfrm>
            <a:off x="32004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39328" name="Text Box 32"/>
          <p:cNvSpPr txBox="1">
            <a:spLocks noChangeArrowheads="1"/>
          </p:cNvSpPr>
          <p:nvPr/>
        </p:nvSpPr>
        <p:spPr bwMode="auto">
          <a:xfrm>
            <a:off x="2274888" y="25368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39329" name="Text Box 33"/>
          <p:cNvSpPr txBox="1">
            <a:spLocks noChangeArrowheads="1"/>
          </p:cNvSpPr>
          <p:nvPr/>
        </p:nvSpPr>
        <p:spPr bwMode="auto">
          <a:xfrm>
            <a:off x="2330450" y="1752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39330" name="Text Box 34"/>
          <p:cNvSpPr txBox="1">
            <a:spLocks noChangeArrowheads="1"/>
          </p:cNvSpPr>
          <p:nvPr/>
        </p:nvSpPr>
        <p:spPr bwMode="auto">
          <a:xfrm>
            <a:off x="18288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7</a:t>
            </a:r>
          </a:p>
        </p:txBody>
      </p:sp>
      <p:sp>
        <p:nvSpPr>
          <p:cNvPr id="439331" name="Text Box 35"/>
          <p:cNvSpPr txBox="1">
            <a:spLocks noChangeArrowheads="1"/>
          </p:cNvSpPr>
          <p:nvPr/>
        </p:nvSpPr>
        <p:spPr bwMode="auto">
          <a:xfrm>
            <a:off x="1524000" y="25908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8</a:t>
            </a:r>
          </a:p>
        </p:txBody>
      </p:sp>
      <p:sp>
        <p:nvSpPr>
          <p:cNvPr id="439332" name="Text Box 36"/>
          <p:cNvSpPr txBox="1">
            <a:spLocks noChangeArrowheads="1"/>
          </p:cNvSpPr>
          <p:nvPr/>
        </p:nvSpPr>
        <p:spPr bwMode="auto">
          <a:xfrm>
            <a:off x="1219200" y="30480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9</a:t>
            </a:r>
          </a:p>
        </p:txBody>
      </p:sp>
      <p:sp>
        <p:nvSpPr>
          <p:cNvPr id="439333" name="Text Box 37"/>
          <p:cNvSpPr txBox="1">
            <a:spLocks noChangeArrowheads="1"/>
          </p:cNvSpPr>
          <p:nvPr/>
        </p:nvSpPr>
        <p:spPr bwMode="auto">
          <a:xfrm>
            <a:off x="1055688" y="372427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39334" name="Line 38"/>
          <p:cNvSpPr>
            <a:spLocks noChangeShapeType="1"/>
          </p:cNvSpPr>
          <p:nvPr/>
        </p:nvSpPr>
        <p:spPr bwMode="auto">
          <a:xfrm flipV="1">
            <a:off x="1111250" y="2187575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9335" name="Text Box 39"/>
          <p:cNvSpPr txBox="1">
            <a:spLocks noChangeArrowheads="1"/>
          </p:cNvSpPr>
          <p:nvPr/>
        </p:nvSpPr>
        <p:spPr bwMode="auto">
          <a:xfrm>
            <a:off x="1143000" y="205740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10</a:t>
            </a:r>
          </a:p>
        </p:txBody>
      </p:sp>
      <p:sp>
        <p:nvSpPr>
          <p:cNvPr id="439336" name="Text Box 40"/>
          <p:cNvSpPr txBox="1">
            <a:spLocks noChangeArrowheads="1"/>
          </p:cNvSpPr>
          <p:nvPr/>
        </p:nvSpPr>
        <p:spPr bwMode="auto">
          <a:xfrm>
            <a:off x="4191000" y="1219200"/>
            <a:ext cx="2895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dirty="0"/>
              <a:t>Select node with minimum distance</a:t>
            </a:r>
          </a:p>
        </p:txBody>
      </p:sp>
      <p:graphicFrame>
        <p:nvGraphicFramePr>
          <p:cNvPr id="439337" name="Group 41"/>
          <p:cNvGraphicFramePr>
            <a:graphicFrameLocks noGrp="1"/>
          </p:cNvGraphicFramePr>
          <p:nvPr/>
        </p:nvGraphicFramePr>
        <p:xfrm>
          <a:off x="4343400" y="1981200"/>
          <a:ext cx="2133600" cy="3276918"/>
        </p:xfrm>
        <a:graphic>
          <a:graphicData uri="http://schemas.openxmlformats.org/drawingml/2006/table">
            <a:tbl>
              <a:tblPr/>
              <a:tblGrid>
                <a:gridCol w="533400"/>
                <a:gridCol w="533400"/>
                <a:gridCol w="533400"/>
                <a:gridCol w="533400"/>
              </a:tblGrid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visited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  <a:endParaRPr kumimoji="0" lang="en-US" sz="1600" b="1" i="1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39389" name="Text Box 93"/>
          <p:cNvSpPr txBox="1">
            <a:spLocks noChangeArrowheads="1"/>
          </p:cNvSpPr>
          <p:nvPr/>
        </p:nvSpPr>
        <p:spPr bwMode="auto">
          <a:xfrm>
            <a:off x="3200400" y="1295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</a:t>
            </a:r>
          </a:p>
        </p:txBody>
      </p:sp>
      <p:sp>
        <p:nvSpPr>
          <p:cNvPr id="439390" name="Line 94"/>
          <p:cNvSpPr>
            <a:spLocks noChangeShapeType="1"/>
          </p:cNvSpPr>
          <p:nvPr/>
        </p:nvSpPr>
        <p:spPr bwMode="auto">
          <a:xfrm flipH="1">
            <a:off x="3276600" y="3810000"/>
            <a:ext cx="228600" cy="195263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682" name="Freeform 2"/>
          <p:cNvSpPr>
            <a:spLocks/>
          </p:cNvSpPr>
          <p:nvPr/>
        </p:nvSpPr>
        <p:spPr bwMode="auto">
          <a:xfrm>
            <a:off x="2057400" y="1447800"/>
            <a:ext cx="2057400" cy="2514600"/>
          </a:xfrm>
          <a:custGeom>
            <a:avLst/>
            <a:gdLst/>
            <a:ahLst/>
            <a:cxnLst>
              <a:cxn ang="0">
                <a:pos x="0" y="288"/>
              </a:cxn>
              <a:cxn ang="0">
                <a:pos x="384" y="0"/>
              </a:cxn>
              <a:cxn ang="0">
                <a:pos x="1104" y="288"/>
              </a:cxn>
              <a:cxn ang="0">
                <a:pos x="1248" y="1056"/>
              </a:cxn>
              <a:cxn ang="0">
                <a:pos x="816" y="1584"/>
              </a:cxn>
            </a:cxnLst>
            <a:rect l="0" t="0" r="r" b="b"/>
            <a:pathLst>
              <a:path w="1296" h="1584">
                <a:moveTo>
                  <a:pt x="0" y="288"/>
                </a:moveTo>
                <a:cubicBezTo>
                  <a:pt x="100" y="144"/>
                  <a:pt x="200" y="0"/>
                  <a:pt x="384" y="0"/>
                </a:cubicBezTo>
                <a:cubicBezTo>
                  <a:pt x="568" y="0"/>
                  <a:pt x="960" y="112"/>
                  <a:pt x="1104" y="288"/>
                </a:cubicBezTo>
                <a:cubicBezTo>
                  <a:pt x="1248" y="464"/>
                  <a:pt x="1296" y="840"/>
                  <a:pt x="1248" y="1056"/>
                </a:cubicBezTo>
                <a:cubicBezTo>
                  <a:pt x="1200" y="1272"/>
                  <a:pt x="888" y="1496"/>
                  <a:pt x="816" y="1584"/>
                </a:cubicBezTo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5683" name="Text Box 3"/>
          <p:cNvSpPr txBox="1">
            <a:spLocks noChangeArrowheads="1"/>
          </p:cNvSpPr>
          <p:nvPr/>
        </p:nvSpPr>
        <p:spPr bwMode="auto">
          <a:xfrm>
            <a:off x="587375" y="2819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55684" name="Line 4"/>
          <p:cNvSpPr>
            <a:spLocks noChangeShapeType="1"/>
          </p:cNvSpPr>
          <p:nvPr/>
        </p:nvSpPr>
        <p:spPr bwMode="auto">
          <a:xfrm flipH="1">
            <a:off x="3233738" y="3124200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5685" name="Text Box 5"/>
          <p:cNvSpPr txBox="1">
            <a:spLocks noChangeArrowheads="1"/>
          </p:cNvSpPr>
          <p:nvPr/>
        </p:nvSpPr>
        <p:spPr bwMode="auto">
          <a:xfrm>
            <a:off x="3000375" y="3449638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25</a:t>
            </a:r>
          </a:p>
        </p:txBody>
      </p:sp>
      <p:sp>
        <p:nvSpPr>
          <p:cNvPr id="455686" name="Line 6"/>
          <p:cNvSpPr>
            <a:spLocks noChangeShapeType="1"/>
          </p:cNvSpPr>
          <p:nvPr/>
        </p:nvSpPr>
        <p:spPr bwMode="auto">
          <a:xfrm>
            <a:off x="1981200" y="21336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5687" name="Line 7"/>
          <p:cNvSpPr>
            <a:spLocks noChangeShapeType="1"/>
          </p:cNvSpPr>
          <p:nvPr/>
        </p:nvSpPr>
        <p:spPr bwMode="auto">
          <a:xfrm flipV="1">
            <a:off x="2286000" y="22860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5688" name="Line 8"/>
          <p:cNvSpPr>
            <a:spLocks noChangeShapeType="1"/>
          </p:cNvSpPr>
          <p:nvPr/>
        </p:nvSpPr>
        <p:spPr bwMode="auto">
          <a:xfrm flipH="1" flipV="1">
            <a:off x="2133600" y="220980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5689" name="Line 9"/>
          <p:cNvSpPr>
            <a:spLocks noChangeShapeType="1"/>
          </p:cNvSpPr>
          <p:nvPr/>
        </p:nvSpPr>
        <p:spPr bwMode="auto">
          <a:xfrm flipV="1">
            <a:off x="914400" y="31242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5690" name="Line 10"/>
          <p:cNvSpPr>
            <a:spLocks noChangeShapeType="1"/>
          </p:cNvSpPr>
          <p:nvPr/>
        </p:nvSpPr>
        <p:spPr bwMode="auto">
          <a:xfrm flipV="1">
            <a:off x="1981200" y="3200400"/>
            <a:ext cx="14478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5691" name="Line 11"/>
          <p:cNvSpPr>
            <a:spLocks noChangeShapeType="1"/>
          </p:cNvSpPr>
          <p:nvPr/>
        </p:nvSpPr>
        <p:spPr bwMode="auto">
          <a:xfrm flipV="1">
            <a:off x="762000" y="27432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5692" name="Line 12"/>
          <p:cNvSpPr>
            <a:spLocks noChangeShapeType="1"/>
          </p:cNvSpPr>
          <p:nvPr/>
        </p:nvSpPr>
        <p:spPr bwMode="auto">
          <a:xfrm>
            <a:off x="990600" y="25908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5693" name="Line 13"/>
          <p:cNvSpPr>
            <a:spLocks noChangeShapeType="1"/>
          </p:cNvSpPr>
          <p:nvPr/>
        </p:nvSpPr>
        <p:spPr bwMode="auto">
          <a:xfrm>
            <a:off x="2178050" y="2014538"/>
            <a:ext cx="71755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5694" name="Line 14"/>
          <p:cNvSpPr>
            <a:spLocks noChangeShapeType="1"/>
          </p:cNvSpPr>
          <p:nvPr/>
        </p:nvSpPr>
        <p:spPr bwMode="auto">
          <a:xfrm>
            <a:off x="3048000" y="2286000"/>
            <a:ext cx="381000" cy="609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5695" name="Oval 15"/>
          <p:cNvSpPr>
            <a:spLocks noChangeArrowheads="1"/>
          </p:cNvSpPr>
          <p:nvPr/>
        </p:nvSpPr>
        <p:spPr bwMode="auto">
          <a:xfrm>
            <a:off x="533400" y="2438400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5696" name="Oval 16"/>
          <p:cNvSpPr>
            <a:spLocks noChangeArrowheads="1"/>
          </p:cNvSpPr>
          <p:nvPr/>
        </p:nvSpPr>
        <p:spPr bwMode="auto">
          <a:xfrm>
            <a:off x="685800" y="2286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A</a:t>
            </a:r>
          </a:p>
        </p:txBody>
      </p:sp>
      <p:sp>
        <p:nvSpPr>
          <p:cNvPr id="455697" name="Oval 17"/>
          <p:cNvSpPr>
            <a:spLocks noChangeArrowheads="1"/>
          </p:cNvSpPr>
          <p:nvPr/>
        </p:nvSpPr>
        <p:spPr bwMode="auto">
          <a:xfrm>
            <a:off x="533400" y="32004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H</a:t>
            </a:r>
          </a:p>
        </p:txBody>
      </p:sp>
      <p:sp>
        <p:nvSpPr>
          <p:cNvPr id="455698" name="Oval 18"/>
          <p:cNvSpPr>
            <a:spLocks noChangeArrowheads="1"/>
          </p:cNvSpPr>
          <p:nvPr/>
        </p:nvSpPr>
        <p:spPr bwMode="auto">
          <a:xfrm>
            <a:off x="1905000" y="2819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B</a:t>
            </a:r>
          </a:p>
        </p:txBody>
      </p:sp>
      <p:sp>
        <p:nvSpPr>
          <p:cNvPr id="455699" name="Oval 19"/>
          <p:cNvSpPr>
            <a:spLocks noChangeArrowheads="1"/>
          </p:cNvSpPr>
          <p:nvPr/>
        </p:nvSpPr>
        <p:spPr bwMode="auto">
          <a:xfrm>
            <a:off x="1752600" y="18288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F</a:t>
            </a:r>
          </a:p>
        </p:txBody>
      </p:sp>
      <p:sp>
        <p:nvSpPr>
          <p:cNvPr id="455700" name="Oval 20"/>
          <p:cNvSpPr>
            <a:spLocks noChangeArrowheads="1"/>
          </p:cNvSpPr>
          <p:nvPr/>
        </p:nvSpPr>
        <p:spPr bwMode="auto">
          <a:xfrm>
            <a:off x="28194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E</a:t>
            </a:r>
          </a:p>
        </p:txBody>
      </p:sp>
      <p:sp>
        <p:nvSpPr>
          <p:cNvPr id="455701" name="Oval 21"/>
          <p:cNvSpPr>
            <a:spLocks noChangeArrowheads="1"/>
          </p:cNvSpPr>
          <p:nvPr/>
        </p:nvSpPr>
        <p:spPr bwMode="auto">
          <a:xfrm>
            <a:off x="3276600" y="2895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D</a:t>
            </a:r>
          </a:p>
        </p:txBody>
      </p:sp>
      <p:sp>
        <p:nvSpPr>
          <p:cNvPr id="455702" name="Oval 22"/>
          <p:cNvSpPr>
            <a:spLocks noChangeArrowheads="1"/>
          </p:cNvSpPr>
          <p:nvPr/>
        </p:nvSpPr>
        <p:spPr bwMode="auto">
          <a:xfrm>
            <a:off x="2743200" y="1905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C</a:t>
            </a:r>
          </a:p>
        </p:txBody>
      </p:sp>
      <p:sp>
        <p:nvSpPr>
          <p:cNvPr id="455703" name="Oval 23"/>
          <p:cNvSpPr>
            <a:spLocks noChangeArrowheads="1"/>
          </p:cNvSpPr>
          <p:nvPr/>
        </p:nvSpPr>
        <p:spPr bwMode="auto">
          <a:xfrm>
            <a:off x="15240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G</a:t>
            </a:r>
          </a:p>
        </p:txBody>
      </p:sp>
      <p:sp>
        <p:nvSpPr>
          <p:cNvPr id="455704" name="Line 24"/>
          <p:cNvSpPr>
            <a:spLocks noChangeShapeType="1"/>
          </p:cNvSpPr>
          <p:nvPr/>
        </p:nvSpPr>
        <p:spPr bwMode="auto">
          <a:xfrm>
            <a:off x="2286000" y="32004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5705" name="Line 25"/>
          <p:cNvSpPr>
            <a:spLocks noChangeShapeType="1"/>
          </p:cNvSpPr>
          <p:nvPr/>
        </p:nvSpPr>
        <p:spPr bwMode="auto">
          <a:xfrm flipH="1">
            <a:off x="1981200" y="4114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5706" name="Line 26"/>
          <p:cNvSpPr>
            <a:spLocks noChangeShapeType="1"/>
          </p:cNvSpPr>
          <p:nvPr/>
        </p:nvSpPr>
        <p:spPr bwMode="auto">
          <a:xfrm flipH="1" flipV="1">
            <a:off x="914400" y="3581400"/>
            <a:ext cx="609600" cy="381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5707" name="Text Box 27"/>
          <p:cNvSpPr txBox="1">
            <a:spLocks noChangeArrowheads="1"/>
          </p:cNvSpPr>
          <p:nvPr/>
        </p:nvSpPr>
        <p:spPr bwMode="auto">
          <a:xfrm>
            <a:off x="2286000" y="4038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7</a:t>
            </a:r>
          </a:p>
        </p:txBody>
      </p:sp>
      <p:sp>
        <p:nvSpPr>
          <p:cNvPr id="455708" name="Text Box 28"/>
          <p:cNvSpPr txBox="1">
            <a:spLocks noChangeArrowheads="1"/>
          </p:cNvSpPr>
          <p:nvPr/>
        </p:nvSpPr>
        <p:spPr bwMode="auto">
          <a:xfrm>
            <a:off x="2111375" y="3516313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</a:t>
            </a:r>
          </a:p>
        </p:txBody>
      </p:sp>
      <p:sp>
        <p:nvSpPr>
          <p:cNvPr id="455709" name="Text Box 29"/>
          <p:cNvSpPr txBox="1">
            <a:spLocks noChangeArrowheads="1"/>
          </p:cNvSpPr>
          <p:nvPr/>
        </p:nvSpPr>
        <p:spPr bwMode="auto">
          <a:xfrm>
            <a:off x="2371725" y="3178175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10</a:t>
            </a:r>
          </a:p>
        </p:txBody>
      </p:sp>
      <p:sp>
        <p:nvSpPr>
          <p:cNvPr id="455710" name="Text Box 30"/>
          <p:cNvSpPr txBox="1">
            <a:spLocks noChangeArrowheads="1"/>
          </p:cNvSpPr>
          <p:nvPr/>
        </p:nvSpPr>
        <p:spPr bwMode="auto">
          <a:xfrm>
            <a:off x="2643188" y="2709863"/>
            <a:ext cx="4683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18</a:t>
            </a:r>
          </a:p>
        </p:txBody>
      </p:sp>
      <p:sp>
        <p:nvSpPr>
          <p:cNvPr id="455711" name="Text Box 31"/>
          <p:cNvSpPr txBox="1">
            <a:spLocks noChangeArrowheads="1"/>
          </p:cNvSpPr>
          <p:nvPr/>
        </p:nvSpPr>
        <p:spPr bwMode="auto">
          <a:xfrm>
            <a:off x="32004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55712" name="Text Box 32"/>
          <p:cNvSpPr txBox="1">
            <a:spLocks noChangeArrowheads="1"/>
          </p:cNvSpPr>
          <p:nvPr/>
        </p:nvSpPr>
        <p:spPr bwMode="auto">
          <a:xfrm>
            <a:off x="2274888" y="25368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55713" name="Text Box 33"/>
          <p:cNvSpPr txBox="1">
            <a:spLocks noChangeArrowheads="1"/>
          </p:cNvSpPr>
          <p:nvPr/>
        </p:nvSpPr>
        <p:spPr bwMode="auto">
          <a:xfrm>
            <a:off x="2330450" y="1752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55714" name="Text Box 34"/>
          <p:cNvSpPr txBox="1">
            <a:spLocks noChangeArrowheads="1"/>
          </p:cNvSpPr>
          <p:nvPr/>
        </p:nvSpPr>
        <p:spPr bwMode="auto">
          <a:xfrm>
            <a:off x="18288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7</a:t>
            </a:r>
          </a:p>
        </p:txBody>
      </p:sp>
      <p:sp>
        <p:nvSpPr>
          <p:cNvPr id="455715" name="Text Box 35"/>
          <p:cNvSpPr txBox="1">
            <a:spLocks noChangeArrowheads="1"/>
          </p:cNvSpPr>
          <p:nvPr/>
        </p:nvSpPr>
        <p:spPr bwMode="auto">
          <a:xfrm>
            <a:off x="1524000" y="25908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8</a:t>
            </a:r>
          </a:p>
        </p:txBody>
      </p:sp>
      <p:sp>
        <p:nvSpPr>
          <p:cNvPr id="455716" name="Text Box 36"/>
          <p:cNvSpPr txBox="1">
            <a:spLocks noChangeArrowheads="1"/>
          </p:cNvSpPr>
          <p:nvPr/>
        </p:nvSpPr>
        <p:spPr bwMode="auto">
          <a:xfrm>
            <a:off x="1219200" y="30480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9</a:t>
            </a:r>
          </a:p>
        </p:txBody>
      </p:sp>
      <p:sp>
        <p:nvSpPr>
          <p:cNvPr id="455717" name="Text Box 37"/>
          <p:cNvSpPr txBox="1">
            <a:spLocks noChangeArrowheads="1"/>
          </p:cNvSpPr>
          <p:nvPr/>
        </p:nvSpPr>
        <p:spPr bwMode="auto">
          <a:xfrm>
            <a:off x="1055688" y="372427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55718" name="Line 38"/>
          <p:cNvSpPr>
            <a:spLocks noChangeShapeType="1"/>
          </p:cNvSpPr>
          <p:nvPr/>
        </p:nvSpPr>
        <p:spPr bwMode="auto">
          <a:xfrm flipV="1">
            <a:off x="1111250" y="2187575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5719" name="Text Box 39"/>
          <p:cNvSpPr txBox="1">
            <a:spLocks noChangeArrowheads="1"/>
          </p:cNvSpPr>
          <p:nvPr/>
        </p:nvSpPr>
        <p:spPr bwMode="auto">
          <a:xfrm>
            <a:off x="1143000" y="205740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10</a:t>
            </a:r>
          </a:p>
        </p:txBody>
      </p:sp>
      <p:sp>
        <p:nvSpPr>
          <p:cNvPr id="455720" name="Text Box 40"/>
          <p:cNvSpPr txBox="1">
            <a:spLocks noChangeArrowheads="1"/>
          </p:cNvSpPr>
          <p:nvPr/>
        </p:nvSpPr>
        <p:spPr bwMode="auto">
          <a:xfrm>
            <a:off x="4114800" y="990600"/>
            <a:ext cx="2895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dirty="0"/>
              <a:t>Update distances of adjacent, unselected nodes</a:t>
            </a:r>
          </a:p>
        </p:txBody>
      </p:sp>
      <p:graphicFrame>
        <p:nvGraphicFramePr>
          <p:cNvPr id="455721" name="Group 41"/>
          <p:cNvGraphicFramePr>
            <a:graphicFrameLocks noGrp="1"/>
          </p:cNvGraphicFramePr>
          <p:nvPr/>
        </p:nvGraphicFramePr>
        <p:xfrm>
          <a:off x="4343400" y="1981200"/>
          <a:ext cx="2133600" cy="3276918"/>
        </p:xfrm>
        <a:graphic>
          <a:graphicData uri="http://schemas.openxmlformats.org/drawingml/2006/table">
            <a:tbl>
              <a:tblPr/>
              <a:tblGrid>
                <a:gridCol w="533400"/>
                <a:gridCol w="533400"/>
                <a:gridCol w="533400"/>
                <a:gridCol w="533400"/>
              </a:tblGrid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visited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  <a:endParaRPr kumimoji="0" lang="en-US" sz="1600" b="1" i="1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55773" name="Text Box 93"/>
          <p:cNvSpPr txBox="1">
            <a:spLocks noChangeArrowheads="1"/>
          </p:cNvSpPr>
          <p:nvPr/>
        </p:nvSpPr>
        <p:spPr bwMode="auto">
          <a:xfrm>
            <a:off x="3200400" y="1295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</a:t>
            </a:r>
          </a:p>
        </p:txBody>
      </p:sp>
      <p:sp>
        <p:nvSpPr>
          <p:cNvPr id="455774" name="Line 94"/>
          <p:cNvSpPr>
            <a:spLocks noChangeShapeType="1"/>
          </p:cNvSpPr>
          <p:nvPr/>
        </p:nvSpPr>
        <p:spPr bwMode="auto">
          <a:xfrm flipH="1">
            <a:off x="3276600" y="3810000"/>
            <a:ext cx="228600" cy="195263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23" name="Freeform 3"/>
          <p:cNvSpPr>
            <a:spLocks/>
          </p:cNvSpPr>
          <p:nvPr/>
        </p:nvSpPr>
        <p:spPr bwMode="auto">
          <a:xfrm>
            <a:off x="2057400" y="1447800"/>
            <a:ext cx="2057400" cy="2514600"/>
          </a:xfrm>
          <a:custGeom>
            <a:avLst/>
            <a:gdLst/>
            <a:ahLst/>
            <a:cxnLst>
              <a:cxn ang="0">
                <a:pos x="0" y="288"/>
              </a:cxn>
              <a:cxn ang="0">
                <a:pos x="384" y="0"/>
              </a:cxn>
              <a:cxn ang="0">
                <a:pos x="1104" y="288"/>
              </a:cxn>
              <a:cxn ang="0">
                <a:pos x="1248" y="1056"/>
              </a:cxn>
              <a:cxn ang="0">
                <a:pos x="816" y="1584"/>
              </a:cxn>
            </a:cxnLst>
            <a:rect l="0" t="0" r="r" b="b"/>
            <a:pathLst>
              <a:path w="1296" h="1584">
                <a:moveTo>
                  <a:pt x="0" y="288"/>
                </a:moveTo>
                <a:cubicBezTo>
                  <a:pt x="100" y="144"/>
                  <a:pt x="200" y="0"/>
                  <a:pt x="384" y="0"/>
                </a:cubicBezTo>
                <a:cubicBezTo>
                  <a:pt x="568" y="0"/>
                  <a:pt x="960" y="112"/>
                  <a:pt x="1104" y="288"/>
                </a:cubicBezTo>
                <a:cubicBezTo>
                  <a:pt x="1248" y="464"/>
                  <a:pt x="1296" y="840"/>
                  <a:pt x="1248" y="1056"/>
                </a:cubicBezTo>
                <a:cubicBezTo>
                  <a:pt x="1200" y="1272"/>
                  <a:pt x="888" y="1496"/>
                  <a:pt x="816" y="1584"/>
                </a:cubicBezTo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0324" name="Text Box 4"/>
          <p:cNvSpPr txBox="1">
            <a:spLocks noChangeArrowheads="1"/>
          </p:cNvSpPr>
          <p:nvPr/>
        </p:nvSpPr>
        <p:spPr bwMode="auto">
          <a:xfrm>
            <a:off x="587375" y="2819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40325" name="Line 5"/>
          <p:cNvSpPr>
            <a:spLocks noChangeShapeType="1"/>
          </p:cNvSpPr>
          <p:nvPr/>
        </p:nvSpPr>
        <p:spPr bwMode="auto">
          <a:xfrm flipH="1">
            <a:off x="3233738" y="3124200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0326" name="Text Box 6"/>
          <p:cNvSpPr txBox="1">
            <a:spLocks noChangeArrowheads="1"/>
          </p:cNvSpPr>
          <p:nvPr/>
        </p:nvSpPr>
        <p:spPr bwMode="auto">
          <a:xfrm>
            <a:off x="3000375" y="3449638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25</a:t>
            </a:r>
          </a:p>
        </p:txBody>
      </p:sp>
      <p:sp>
        <p:nvSpPr>
          <p:cNvPr id="440327" name="Line 7"/>
          <p:cNvSpPr>
            <a:spLocks noChangeShapeType="1"/>
          </p:cNvSpPr>
          <p:nvPr/>
        </p:nvSpPr>
        <p:spPr bwMode="auto">
          <a:xfrm>
            <a:off x="1981200" y="21336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0328" name="Line 8"/>
          <p:cNvSpPr>
            <a:spLocks noChangeShapeType="1"/>
          </p:cNvSpPr>
          <p:nvPr/>
        </p:nvSpPr>
        <p:spPr bwMode="auto">
          <a:xfrm flipV="1">
            <a:off x="2286000" y="22860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0329" name="Line 9"/>
          <p:cNvSpPr>
            <a:spLocks noChangeShapeType="1"/>
          </p:cNvSpPr>
          <p:nvPr/>
        </p:nvSpPr>
        <p:spPr bwMode="auto">
          <a:xfrm flipH="1" flipV="1">
            <a:off x="2133600" y="220980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0330" name="Line 10"/>
          <p:cNvSpPr>
            <a:spLocks noChangeShapeType="1"/>
          </p:cNvSpPr>
          <p:nvPr/>
        </p:nvSpPr>
        <p:spPr bwMode="auto">
          <a:xfrm flipV="1">
            <a:off x="914400" y="31242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0331" name="Line 11"/>
          <p:cNvSpPr>
            <a:spLocks noChangeShapeType="1"/>
          </p:cNvSpPr>
          <p:nvPr/>
        </p:nvSpPr>
        <p:spPr bwMode="auto">
          <a:xfrm flipV="1">
            <a:off x="1981200" y="3200400"/>
            <a:ext cx="14478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0332" name="Line 12"/>
          <p:cNvSpPr>
            <a:spLocks noChangeShapeType="1"/>
          </p:cNvSpPr>
          <p:nvPr/>
        </p:nvSpPr>
        <p:spPr bwMode="auto">
          <a:xfrm flipV="1">
            <a:off x="762000" y="2743200"/>
            <a:ext cx="76200" cy="5334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0333" name="Line 13"/>
          <p:cNvSpPr>
            <a:spLocks noChangeShapeType="1"/>
          </p:cNvSpPr>
          <p:nvPr/>
        </p:nvSpPr>
        <p:spPr bwMode="auto">
          <a:xfrm>
            <a:off x="990600" y="25908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0334" name="Line 14"/>
          <p:cNvSpPr>
            <a:spLocks noChangeShapeType="1"/>
          </p:cNvSpPr>
          <p:nvPr/>
        </p:nvSpPr>
        <p:spPr bwMode="auto">
          <a:xfrm>
            <a:off x="2178050" y="2014538"/>
            <a:ext cx="71755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0335" name="Line 15"/>
          <p:cNvSpPr>
            <a:spLocks noChangeShapeType="1"/>
          </p:cNvSpPr>
          <p:nvPr/>
        </p:nvSpPr>
        <p:spPr bwMode="auto">
          <a:xfrm>
            <a:off x="3048000" y="2286000"/>
            <a:ext cx="381000" cy="609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0336" name="Oval 16"/>
          <p:cNvSpPr>
            <a:spLocks noChangeArrowheads="1"/>
          </p:cNvSpPr>
          <p:nvPr/>
        </p:nvSpPr>
        <p:spPr bwMode="auto">
          <a:xfrm>
            <a:off x="533400" y="2438400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0337" name="Oval 17"/>
          <p:cNvSpPr>
            <a:spLocks noChangeArrowheads="1"/>
          </p:cNvSpPr>
          <p:nvPr/>
        </p:nvSpPr>
        <p:spPr bwMode="auto">
          <a:xfrm>
            <a:off x="685800" y="2286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A</a:t>
            </a:r>
          </a:p>
        </p:txBody>
      </p:sp>
      <p:sp>
        <p:nvSpPr>
          <p:cNvPr id="440338" name="Oval 18"/>
          <p:cNvSpPr>
            <a:spLocks noChangeArrowheads="1"/>
          </p:cNvSpPr>
          <p:nvPr/>
        </p:nvSpPr>
        <p:spPr bwMode="auto">
          <a:xfrm>
            <a:off x="533400" y="32004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H</a:t>
            </a:r>
          </a:p>
        </p:txBody>
      </p:sp>
      <p:sp>
        <p:nvSpPr>
          <p:cNvPr id="440339" name="Oval 19"/>
          <p:cNvSpPr>
            <a:spLocks noChangeArrowheads="1"/>
          </p:cNvSpPr>
          <p:nvPr/>
        </p:nvSpPr>
        <p:spPr bwMode="auto">
          <a:xfrm>
            <a:off x="1905000" y="2819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B</a:t>
            </a:r>
          </a:p>
        </p:txBody>
      </p:sp>
      <p:sp>
        <p:nvSpPr>
          <p:cNvPr id="440340" name="Oval 20"/>
          <p:cNvSpPr>
            <a:spLocks noChangeArrowheads="1"/>
          </p:cNvSpPr>
          <p:nvPr/>
        </p:nvSpPr>
        <p:spPr bwMode="auto">
          <a:xfrm>
            <a:off x="1752600" y="18288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F</a:t>
            </a:r>
          </a:p>
        </p:txBody>
      </p:sp>
      <p:sp>
        <p:nvSpPr>
          <p:cNvPr id="440341" name="Oval 21"/>
          <p:cNvSpPr>
            <a:spLocks noChangeArrowheads="1"/>
          </p:cNvSpPr>
          <p:nvPr/>
        </p:nvSpPr>
        <p:spPr bwMode="auto">
          <a:xfrm>
            <a:off x="28194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E</a:t>
            </a:r>
          </a:p>
        </p:txBody>
      </p:sp>
      <p:sp>
        <p:nvSpPr>
          <p:cNvPr id="440342" name="Oval 22"/>
          <p:cNvSpPr>
            <a:spLocks noChangeArrowheads="1"/>
          </p:cNvSpPr>
          <p:nvPr/>
        </p:nvSpPr>
        <p:spPr bwMode="auto">
          <a:xfrm>
            <a:off x="3276600" y="2895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D</a:t>
            </a:r>
          </a:p>
        </p:txBody>
      </p:sp>
      <p:sp>
        <p:nvSpPr>
          <p:cNvPr id="440343" name="Oval 23"/>
          <p:cNvSpPr>
            <a:spLocks noChangeArrowheads="1"/>
          </p:cNvSpPr>
          <p:nvPr/>
        </p:nvSpPr>
        <p:spPr bwMode="auto">
          <a:xfrm>
            <a:off x="2743200" y="1905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C</a:t>
            </a:r>
          </a:p>
        </p:txBody>
      </p:sp>
      <p:sp>
        <p:nvSpPr>
          <p:cNvPr id="440344" name="Oval 24"/>
          <p:cNvSpPr>
            <a:spLocks noChangeArrowheads="1"/>
          </p:cNvSpPr>
          <p:nvPr/>
        </p:nvSpPr>
        <p:spPr bwMode="auto">
          <a:xfrm>
            <a:off x="15240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G</a:t>
            </a:r>
          </a:p>
        </p:txBody>
      </p:sp>
      <p:sp>
        <p:nvSpPr>
          <p:cNvPr id="440345" name="Line 25"/>
          <p:cNvSpPr>
            <a:spLocks noChangeShapeType="1"/>
          </p:cNvSpPr>
          <p:nvPr/>
        </p:nvSpPr>
        <p:spPr bwMode="auto">
          <a:xfrm>
            <a:off x="2286000" y="32004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0346" name="Line 26"/>
          <p:cNvSpPr>
            <a:spLocks noChangeShapeType="1"/>
          </p:cNvSpPr>
          <p:nvPr/>
        </p:nvSpPr>
        <p:spPr bwMode="auto">
          <a:xfrm flipH="1">
            <a:off x="1981200" y="4114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0347" name="Line 27"/>
          <p:cNvSpPr>
            <a:spLocks noChangeShapeType="1"/>
          </p:cNvSpPr>
          <p:nvPr/>
        </p:nvSpPr>
        <p:spPr bwMode="auto">
          <a:xfrm flipH="1" flipV="1">
            <a:off x="914400" y="3581400"/>
            <a:ext cx="609600" cy="381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0348" name="Text Box 28"/>
          <p:cNvSpPr txBox="1">
            <a:spLocks noChangeArrowheads="1"/>
          </p:cNvSpPr>
          <p:nvPr/>
        </p:nvSpPr>
        <p:spPr bwMode="auto">
          <a:xfrm>
            <a:off x="2286000" y="4038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7</a:t>
            </a:r>
          </a:p>
        </p:txBody>
      </p:sp>
      <p:sp>
        <p:nvSpPr>
          <p:cNvPr id="440349" name="Text Box 29"/>
          <p:cNvSpPr txBox="1">
            <a:spLocks noChangeArrowheads="1"/>
          </p:cNvSpPr>
          <p:nvPr/>
        </p:nvSpPr>
        <p:spPr bwMode="auto">
          <a:xfrm>
            <a:off x="2111375" y="3516313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</a:t>
            </a:r>
          </a:p>
        </p:txBody>
      </p:sp>
      <p:sp>
        <p:nvSpPr>
          <p:cNvPr id="440350" name="Text Box 30"/>
          <p:cNvSpPr txBox="1">
            <a:spLocks noChangeArrowheads="1"/>
          </p:cNvSpPr>
          <p:nvPr/>
        </p:nvSpPr>
        <p:spPr bwMode="auto">
          <a:xfrm>
            <a:off x="2371725" y="3178175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10</a:t>
            </a:r>
          </a:p>
        </p:txBody>
      </p:sp>
      <p:sp>
        <p:nvSpPr>
          <p:cNvPr id="440351" name="Text Box 31"/>
          <p:cNvSpPr txBox="1">
            <a:spLocks noChangeArrowheads="1"/>
          </p:cNvSpPr>
          <p:nvPr/>
        </p:nvSpPr>
        <p:spPr bwMode="auto">
          <a:xfrm>
            <a:off x="2643188" y="2709863"/>
            <a:ext cx="4683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18</a:t>
            </a:r>
          </a:p>
        </p:txBody>
      </p:sp>
      <p:sp>
        <p:nvSpPr>
          <p:cNvPr id="440352" name="Text Box 32"/>
          <p:cNvSpPr txBox="1">
            <a:spLocks noChangeArrowheads="1"/>
          </p:cNvSpPr>
          <p:nvPr/>
        </p:nvSpPr>
        <p:spPr bwMode="auto">
          <a:xfrm>
            <a:off x="32004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40353" name="Text Box 33"/>
          <p:cNvSpPr txBox="1">
            <a:spLocks noChangeArrowheads="1"/>
          </p:cNvSpPr>
          <p:nvPr/>
        </p:nvSpPr>
        <p:spPr bwMode="auto">
          <a:xfrm>
            <a:off x="2274888" y="25368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40354" name="Text Box 34"/>
          <p:cNvSpPr txBox="1">
            <a:spLocks noChangeArrowheads="1"/>
          </p:cNvSpPr>
          <p:nvPr/>
        </p:nvSpPr>
        <p:spPr bwMode="auto">
          <a:xfrm>
            <a:off x="2330450" y="1752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40355" name="Text Box 35"/>
          <p:cNvSpPr txBox="1">
            <a:spLocks noChangeArrowheads="1"/>
          </p:cNvSpPr>
          <p:nvPr/>
        </p:nvSpPr>
        <p:spPr bwMode="auto">
          <a:xfrm>
            <a:off x="18288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7</a:t>
            </a:r>
          </a:p>
        </p:txBody>
      </p:sp>
      <p:sp>
        <p:nvSpPr>
          <p:cNvPr id="440356" name="Text Box 36"/>
          <p:cNvSpPr txBox="1">
            <a:spLocks noChangeArrowheads="1"/>
          </p:cNvSpPr>
          <p:nvPr/>
        </p:nvSpPr>
        <p:spPr bwMode="auto">
          <a:xfrm>
            <a:off x="1524000" y="25908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8</a:t>
            </a:r>
          </a:p>
        </p:txBody>
      </p:sp>
      <p:sp>
        <p:nvSpPr>
          <p:cNvPr id="440357" name="Text Box 37"/>
          <p:cNvSpPr txBox="1">
            <a:spLocks noChangeArrowheads="1"/>
          </p:cNvSpPr>
          <p:nvPr/>
        </p:nvSpPr>
        <p:spPr bwMode="auto">
          <a:xfrm>
            <a:off x="1219200" y="30480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9</a:t>
            </a:r>
          </a:p>
        </p:txBody>
      </p:sp>
      <p:sp>
        <p:nvSpPr>
          <p:cNvPr id="440358" name="Text Box 38"/>
          <p:cNvSpPr txBox="1">
            <a:spLocks noChangeArrowheads="1"/>
          </p:cNvSpPr>
          <p:nvPr/>
        </p:nvSpPr>
        <p:spPr bwMode="auto">
          <a:xfrm>
            <a:off x="1055688" y="372427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40359" name="Line 39"/>
          <p:cNvSpPr>
            <a:spLocks noChangeShapeType="1"/>
          </p:cNvSpPr>
          <p:nvPr/>
        </p:nvSpPr>
        <p:spPr bwMode="auto">
          <a:xfrm flipV="1">
            <a:off x="1111250" y="2187575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0360" name="Text Box 40"/>
          <p:cNvSpPr txBox="1">
            <a:spLocks noChangeArrowheads="1"/>
          </p:cNvSpPr>
          <p:nvPr/>
        </p:nvSpPr>
        <p:spPr bwMode="auto">
          <a:xfrm>
            <a:off x="1143000" y="205740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10</a:t>
            </a:r>
          </a:p>
        </p:txBody>
      </p:sp>
      <p:sp>
        <p:nvSpPr>
          <p:cNvPr id="440361" name="Text Box 41"/>
          <p:cNvSpPr txBox="1">
            <a:spLocks noChangeArrowheads="1"/>
          </p:cNvSpPr>
          <p:nvPr/>
        </p:nvSpPr>
        <p:spPr bwMode="auto">
          <a:xfrm>
            <a:off x="4114800" y="1066800"/>
            <a:ext cx="2895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dirty="0"/>
              <a:t>Select node with minimum distance</a:t>
            </a:r>
          </a:p>
        </p:txBody>
      </p:sp>
      <p:graphicFrame>
        <p:nvGraphicFramePr>
          <p:cNvPr id="440362" name="Group 42"/>
          <p:cNvGraphicFramePr>
            <a:graphicFrameLocks noGrp="1"/>
          </p:cNvGraphicFramePr>
          <p:nvPr/>
        </p:nvGraphicFramePr>
        <p:xfrm>
          <a:off x="4343400" y="1981200"/>
          <a:ext cx="2133600" cy="3276918"/>
        </p:xfrm>
        <a:graphic>
          <a:graphicData uri="http://schemas.openxmlformats.org/drawingml/2006/table">
            <a:tbl>
              <a:tblPr/>
              <a:tblGrid>
                <a:gridCol w="533400"/>
                <a:gridCol w="533400"/>
                <a:gridCol w="533400"/>
                <a:gridCol w="533400"/>
              </a:tblGrid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visited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  <a:endParaRPr kumimoji="0" lang="en-US" sz="1600" b="1" i="1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40414" name="Text Box 94"/>
          <p:cNvSpPr txBox="1">
            <a:spLocks noChangeArrowheads="1"/>
          </p:cNvSpPr>
          <p:nvPr/>
        </p:nvSpPr>
        <p:spPr bwMode="auto">
          <a:xfrm>
            <a:off x="3200400" y="1295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</a:t>
            </a:r>
          </a:p>
        </p:txBody>
      </p:sp>
      <p:sp>
        <p:nvSpPr>
          <p:cNvPr id="440415" name="Line 95"/>
          <p:cNvSpPr>
            <a:spLocks noChangeShapeType="1"/>
          </p:cNvSpPr>
          <p:nvPr/>
        </p:nvSpPr>
        <p:spPr bwMode="auto">
          <a:xfrm flipH="1">
            <a:off x="3276600" y="3810000"/>
            <a:ext cx="228600" cy="195263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370" name="Freeform 2"/>
          <p:cNvSpPr>
            <a:spLocks/>
          </p:cNvSpPr>
          <p:nvPr/>
        </p:nvSpPr>
        <p:spPr bwMode="auto">
          <a:xfrm>
            <a:off x="2057400" y="1447800"/>
            <a:ext cx="2057400" cy="2514600"/>
          </a:xfrm>
          <a:custGeom>
            <a:avLst/>
            <a:gdLst/>
            <a:ahLst/>
            <a:cxnLst>
              <a:cxn ang="0">
                <a:pos x="0" y="288"/>
              </a:cxn>
              <a:cxn ang="0">
                <a:pos x="384" y="0"/>
              </a:cxn>
              <a:cxn ang="0">
                <a:pos x="1104" y="288"/>
              </a:cxn>
              <a:cxn ang="0">
                <a:pos x="1248" y="1056"/>
              </a:cxn>
              <a:cxn ang="0">
                <a:pos x="816" y="1584"/>
              </a:cxn>
            </a:cxnLst>
            <a:rect l="0" t="0" r="r" b="b"/>
            <a:pathLst>
              <a:path w="1296" h="1584">
                <a:moveTo>
                  <a:pt x="0" y="288"/>
                </a:moveTo>
                <a:cubicBezTo>
                  <a:pt x="100" y="144"/>
                  <a:pt x="200" y="0"/>
                  <a:pt x="384" y="0"/>
                </a:cubicBezTo>
                <a:cubicBezTo>
                  <a:pt x="568" y="0"/>
                  <a:pt x="960" y="112"/>
                  <a:pt x="1104" y="288"/>
                </a:cubicBezTo>
                <a:cubicBezTo>
                  <a:pt x="1248" y="464"/>
                  <a:pt x="1296" y="840"/>
                  <a:pt x="1248" y="1056"/>
                </a:cubicBezTo>
                <a:cubicBezTo>
                  <a:pt x="1200" y="1272"/>
                  <a:pt x="888" y="1496"/>
                  <a:pt x="816" y="1584"/>
                </a:cubicBezTo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2371" name="Text Box 3"/>
          <p:cNvSpPr txBox="1">
            <a:spLocks noChangeArrowheads="1"/>
          </p:cNvSpPr>
          <p:nvPr/>
        </p:nvSpPr>
        <p:spPr bwMode="auto">
          <a:xfrm>
            <a:off x="587375" y="2819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42372" name="Line 4"/>
          <p:cNvSpPr>
            <a:spLocks noChangeShapeType="1"/>
          </p:cNvSpPr>
          <p:nvPr/>
        </p:nvSpPr>
        <p:spPr bwMode="auto">
          <a:xfrm flipH="1">
            <a:off x="3233738" y="3124200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2373" name="Text Box 5"/>
          <p:cNvSpPr txBox="1">
            <a:spLocks noChangeArrowheads="1"/>
          </p:cNvSpPr>
          <p:nvPr/>
        </p:nvSpPr>
        <p:spPr bwMode="auto">
          <a:xfrm>
            <a:off x="3000375" y="3449638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25</a:t>
            </a:r>
          </a:p>
        </p:txBody>
      </p:sp>
      <p:sp>
        <p:nvSpPr>
          <p:cNvPr id="442374" name="Line 6"/>
          <p:cNvSpPr>
            <a:spLocks noChangeShapeType="1"/>
          </p:cNvSpPr>
          <p:nvPr/>
        </p:nvSpPr>
        <p:spPr bwMode="auto">
          <a:xfrm>
            <a:off x="1981200" y="21336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2375" name="Line 7"/>
          <p:cNvSpPr>
            <a:spLocks noChangeShapeType="1"/>
          </p:cNvSpPr>
          <p:nvPr/>
        </p:nvSpPr>
        <p:spPr bwMode="auto">
          <a:xfrm flipV="1">
            <a:off x="2286000" y="22860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2376" name="Line 8"/>
          <p:cNvSpPr>
            <a:spLocks noChangeShapeType="1"/>
          </p:cNvSpPr>
          <p:nvPr/>
        </p:nvSpPr>
        <p:spPr bwMode="auto">
          <a:xfrm flipH="1" flipV="1">
            <a:off x="2133600" y="220980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2377" name="Line 9"/>
          <p:cNvSpPr>
            <a:spLocks noChangeShapeType="1"/>
          </p:cNvSpPr>
          <p:nvPr/>
        </p:nvSpPr>
        <p:spPr bwMode="auto">
          <a:xfrm flipV="1">
            <a:off x="914400" y="31242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2378" name="Line 10"/>
          <p:cNvSpPr>
            <a:spLocks noChangeShapeType="1"/>
          </p:cNvSpPr>
          <p:nvPr/>
        </p:nvSpPr>
        <p:spPr bwMode="auto">
          <a:xfrm flipV="1">
            <a:off x="1981200" y="3200400"/>
            <a:ext cx="14478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2379" name="Line 11"/>
          <p:cNvSpPr>
            <a:spLocks noChangeShapeType="1"/>
          </p:cNvSpPr>
          <p:nvPr/>
        </p:nvSpPr>
        <p:spPr bwMode="auto">
          <a:xfrm flipV="1">
            <a:off x="762000" y="2743200"/>
            <a:ext cx="76200" cy="5334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2380" name="Line 12"/>
          <p:cNvSpPr>
            <a:spLocks noChangeShapeType="1"/>
          </p:cNvSpPr>
          <p:nvPr/>
        </p:nvSpPr>
        <p:spPr bwMode="auto">
          <a:xfrm>
            <a:off x="990600" y="25908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2381" name="Line 13"/>
          <p:cNvSpPr>
            <a:spLocks noChangeShapeType="1"/>
          </p:cNvSpPr>
          <p:nvPr/>
        </p:nvSpPr>
        <p:spPr bwMode="auto">
          <a:xfrm>
            <a:off x="2178050" y="2014538"/>
            <a:ext cx="71755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2382" name="Line 14"/>
          <p:cNvSpPr>
            <a:spLocks noChangeShapeType="1"/>
          </p:cNvSpPr>
          <p:nvPr/>
        </p:nvSpPr>
        <p:spPr bwMode="auto">
          <a:xfrm>
            <a:off x="3048000" y="2286000"/>
            <a:ext cx="381000" cy="609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2383" name="Oval 15"/>
          <p:cNvSpPr>
            <a:spLocks noChangeArrowheads="1"/>
          </p:cNvSpPr>
          <p:nvPr/>
        </p:nvSpPr>
        <p:spPr bwMode="auto">
          <a:xfrm>
            <a:off x="533400" y="2438400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2384" name="Oval 16"/>
          <p:cNvSpPr>
            <a:spLocks noChangeArrowheads="1"/>
          </p:cNvSpPr>
          <p:nvPr/>
        </p:nvSpPr>
        <p:spPr bwMode="auto">
          <a:xfrm>
            <a:off x="685800" y="2286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A</a:t>
            </a:r>
          </a:p>
        </p:txBody>
      </p:sp>
      <p:sp>
        <p:nvSpPr>
          <p:cNvPr id="442385" name="Oval 17"/>
          <p:cNvSpPr>
            <a:spLocks noChangeArrowheads="1"/>
          </p:cNvSpPr>
          <p:nvPr/>
        </p:nvSpPr>
        <p:spPr bwMode="auto">
          <a:xfrm>
            <a:off x="533400" y="32004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H</a:t>
            </a:r>
          </a:p>
        </p:txBody>
      </p:sp>
      <p:sp>
        <p:nvSpPr>
          <p:cNvPr id="442386" name="Oval 18"/>
          <p:cNvSpPr>
            <a:spLocks noChangeArrowheads="1"/>
          </p:cNvSpPr>
          <p:nvPr/>
        </p:nvSpPr>
        <p:spPr bwMode="auto">
          <a:xfrm>
            <a:off x="1905000" y="2819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B</a:t>
            </a:r>
          </a:p>
        </p:txBody>
      </p:sp>
      <p:sp>
        <p:nvSpPr>
          <p:cNvPr id="442387" name="Oval 19"/>
          <p:cNvSpPr>
            <a:spLocks noChangeArrowheads="1"/>
          </p:cNvSpPr>
          <p:nvPr/>
        </p:nvSpPr>
        <p:spPr bwMode="auto">
          <a:xfrm>
            <a:off x="1752600" y="18288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F</a:t>
            </a:r>
          </a:p>
        </p:txBody>
      </p:sp>
      <p:sp>
        <p:nvSpPr>
          <p:cNvPr id="442388" name="Oval 20"/>
          <p:cNvSpPr>
            <a:spLocks noChangeArrowheads="1"/>
          </p:cNvSpPr>
          <p:nvPr/>
        </p:nvSpPr>
        <p:spPr bwMode="auto">
          <a:xfrm>
            <a:off x="28194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E</a:t>
            </a:r>
          </a:p>
        </p:txBody>
      </p:sp>
      <p:sp>
        <p:nvSpPr>
          <p:cNvPr id="442389" name="Oval 21"/>
          <p:cNvSpPr>
            <a:spLocks noChangeArrowheads="1"/>
          </p:cNvSpPr>
          <p:nvPr/>
        </p:nvSpPr>
        <p:spPr bwMode="auto">
          <a:xfrm>
            <a:off x="3276600" y="2895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D</a:t>
            </a:r>
          </a:p>
        </p:txBody>
      </p:sp>
      <p:sp>
        <p:nvSpPr>
          <p:cNvPr id="442390" name="Oval 22"/>
          <p:cNvSpPr>
            <a:spLocks noChangeArrowheads="1"/>
          </p:cNvSpPr>
          <p:nvPr/>
        </p:nvSpPr>
        <p:spPr bwMode="auto">
          <a:xfrm>
            <a:off x="2743200" y="1905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C</a:t>
            </a:r>
          </a:p>
        </p:txBody>
      </p:sp>
      <p:sp>
        <p:nvSpPr>
          <p:cNvPr id="442391" name="Oval 23"/>
          <p:cNvSpPr>
            <a:spLocks noChangeArrowheads="1"/>
          </p:cNvSpPr>
          <p:nvPr/>
        </p:nvSpPr>
        <p:spPr bwMode="auto">
          <a:xfrm>
            <a:off x="15240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G</a:t>
            </a:r>
          </a:p>
        </p:txBody>
      </p:sp>
      <p:sp>
        <p:nvSpPr>
          <p:cNvPr id="442392" name="Line 24"/>
          <p:cNvSpPr>
            <a:spLocks noChangeShapeType="1"/>
          </p:cNvSpPr>
          <p:nvPr/>
        </p:nvSpPr>
        <p:spPr bwMode="auto">
          <a:xfrm>
            <a:off x="2286000" y="32004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2393" name="Line 25"/>
          <p:cNvSpPr>
            <a:spLocks noChangeShapeType="1"/>
          </p:cNvSpPr>
          <p:nvPr/>
        </p:nvSpPr>
        <p:spPr bwMode="auto">
          <a:xfrm flipH="1">
            <a:off x="1981200" y="4114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2394" name="Line 26"/>
          <p:cNvSpPr>
            <a:spLocks noChangeShapeType="1"/>
          </p:cNvSpPr>
          <p:nvPr/>
        </p:nvSpPr>
        <p:spPr bwMode="auto">
          <a:xfrm flipH="1" flipV="1">
            <a:off x="914400" y="3581400"/>
            <a:ext cx="609600" cy="381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2395" name="Text Box 27"/>
          <p:cNvSpPr txBox="1">
            <a:spLocks noChangeArrowheads="1"/>
          </p:cNvSpPr>
          <p:nvPr/>
        </p:nvSpPr>
        <p:spPr bwMode="auto">
          <a:xfrm>
            <a:off x="2286000" y="4038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7</a:t>
            </a:r>
          </a:p>
        </p:txBody>
      </p:sp>
      <p:sp>
        <p:nvSpPr>
          <p:cNvPr id="442396" name="Text Box 28"/>
          <p:cNvSpPr txBox="1">
            <a:spLocks noChangeArrowheads="1"/>
          </p:cNvSpPr>
          <p:nvPr/>
        </p:nvSpPr>
        <p:spPr bwMode="auto">
          <a:xfrm>
            <a:off x="2111375" y="3516313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</a:t>
            </a:r>
          </a:p>
        </p:txBody>
      </p:sp>
      <p:sp>
        <p:nvSpPr>
          <p:cNvPr id="442397" name="Text Box 29"/>
          <p:cNvSpPr txBox="1">
            <a:spLocks noChangeArrowheads="1"/>
          </p:cNvSpPr>
          <p:nvPr/>
        </p:nvSpPr>
        <p:spPr bwMode="auto">
          <a:xfrm>
            <a:off x="2371725" y="3178175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10</a:t>
            </a:r>
          </a:p>
        </p:txBody>
      </p:sp>
      <p:sp>
        <p:nvSpPr>
          <p:cNvPr id="442398" name="Text Box 30"/>
          <p:cNvSpPr txBox="1">
            <a:spLocks noChangeArrowheads="1"/>
          </p:cNvSpPr>
          <p:nvPr/>
        </p:nvSpPr>
        <p:spPr bwMode="auto">
          <a:xfrm>
            <a:off x="2643188" y="2709863"/>
            <a:ext cx="4683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18</a:t>
            </a:r>
          </a:p>
        </p:txBody>
      </p:sp>
      <p:sp>
        <p:nvSpPr>
          <p:cNvPr id="442399" name="Text Box 31"/>
          <p:cNvSpPr txBox="1">
            <a:spLocks noChangeArrowheads="1"/>
          </p:cNvSpPr>
          <p:nvPr/>
        </p:nvSpPr>
        <p:spPr bwMode="auto">
          <a:xfrm>
            <a:off x="32004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42400" name="Text Box 32"/>
          <p:cNvSpPr txBox="1">
            <a:spLocks noChangeArrowheads="1"/>
          </p:cNvSpPr>
          <p:nvPr/>
        </p:nvSpPr>
        <p:spPr bwMode="auto">
          <a:xfrm>
            <a:off x="2274888" y="25368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42401" name="Text Box 33"/>
          <p:cNvSpPr txBox="1">
            <a:spLocks noChangeArrowheads="1"/>
          </p:cNvSpPr>
          <p:nvPr/>
        </p:nvSpPr>
        <p:spPr bwMode="auto">
          <a:xfrm>
            <a:off x="2330450" y="1752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42402" name="Text Box 34"/>
          <p:cNvSpPr txBox="1">
            <a:spLocks noChangeArrowheads="1"/>
          </p:cNvSpPr>
          <p:nvPr/>
        </p:nvSpPr>
        <p:spPr bwMode="auto">
          <a:xfrm>
            <a:off x="18288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7</a:t>
            </a:r>
          </a:p>
        </p:txBody>
      </p:sp>
      <p:sp>
        <p:nvSpPr>
          <p:cNvPr id="442403" name="Text Box 35"/>
          <p:cNvSpPr txBox="1">
            <a:spLocks noChangeArrowheads="1"/>
          </p:cNvSpPr>
          <p:nvPr/>
        </p:nvSpPr>
        <p:spPr bwMode="auto">
          <a:xfrm>
            <a:off x="1524000" y="25908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8</a:t>
            </a:r>
          </a:p>
        </p:txBody>
      </p:sp>
      <p:sp>
        <p:nvSpPr>
          <p:cNvPr id="442404" name="Text Box 36"/>
          <p:cNvSpPr txBox="1">
            <a:spLocks noChangeArrowheads="1"/>
          </p:cNvSpPr>
          <p:nvPr/>
        </p:nvSpPr>
        <p:spPr bwMode="auto">
          <a:xfrm>
            <a:off x="1219200" y="30480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9</a:t>
            </a:r>
          </a:p>
        </p:txBody>
      </p:sp>
      <p:sp>
        <p:nvSpPr>
          <p:cNvPr id="442405" name="Text Box 37"/>
          <p:cNvSpPr txBox="1">
            <a:spLocks noChangeArrowheads="1"/>
          </p:cNvSpPr>
          <p:nvPr/>
        </p:nvSpPr>
        <p:spPr bwMode="auto">
          <a:xfrm>
            <a:off x="1055688" y="372427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42406" name="Line 38"/>
          <p:cNvSpPr>
            <a:spLocks noChangeShapeType="1"/>
          </p:cNvSpPr>
          <p:nvPr/>
        </p:nvSpPr>
        <p:spPr bwMode="auto">
          <a:xfrm flipV="1">
            <a:off x="1111250" y="2187575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2407" name="Text Box 39"/>
          <p:cNvSpPr txBox="1">
            <a:spLocks noChangeArrowheads="1"/>
          </p:cNvSpPr>
          <p:nvPr/>
        </p:nvSpPr>
        <p:spPr bwMode="auto">
          <a:xfrm>
            <a:off x="1143000" y="205740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10</a:t>
            </a:r>
          </a:p>
        </p:txBody>
      </p:sp>
      <p:sp>
        <p:nvSpPr>
          <p:cNvPr id="442408" name="Text Box 40"/>
          <p:cNvSpPr txBox="1">
            <a:spLocks noChangeArrowheads="1"/>
          </p:cNvSpPr>
          <p:nvPr/>
        </p:nvSpPr>
        <p:spPr bwMode="auto">
          <a:xfrm>
            <a:off x="4038600" y="838200"/>
            <a:ext cx="2895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dirty="0"/>
              <a:t>Update distances of adjacent, unselected nodes</a:t>
            </a:r>
          </a:p>
        </p:txBody>
      </p:sp>
      <p:graphicFrame>
        <p:nvGraphicFramePr>
          <p:cNvPr id="442409" name="Group 41"/>
          <p:cNvGraphicFramePr>
            <a:graphicFrameLocks noGrp="1"/>
          </p:cNvGraphicFramePr>
          <p:nvPr/>
        </p:nvGraphicFramePr>
        <p:xfrm>
          <a:off x="4343400" y="1981200"/>
          <a:ext cx="2133600" cy="3276918"/>
        </p:xfrm>
        <a:graphic>
          <a:graphicData uri="http://schemas.openxmlformats.org/drawingml/2006/table">
            <a:tbl>
              <a:tblPr/>
              <a:tblGrid>
                <a:gridCol w="533400"/>
                <a:gridCol w="533400"/>
                <a:gridCol w="533400"/>
                <a:gridCol w="533400"/>
              </a:tblGrid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Visited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  <a:endParaRPr kumimoji="0" lang="en-US" sz="1600" b="1" i="1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42461" name="Text Box 93"/>
          <p:cNvSpPr txBox="1">
            <a:spLocks noChangeArrowheads="1"/>
          </p:cNvSpPr>
          <p:nvPr/>
        </p:nvSpPr>
        <p:spPr bwMode="auto">
          <a:xfrm>
            <a:off x="3200400" y="1295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</a:t>
            </a:r>
          </a:p>
        </p:txBody>
      </p:sp>
      <p:sp>
        <p:nvSpPr>
          <p:cNvPr id="442462" name="Line 94"/>
          <p:cNvSpPr>
            <a:spLocks noChangeShapeType="1"/>
          </p:cNvSpPr>
          <p:nvPr/>
        </p:nvSpPr>
        <p:spPr bwMode="auto">
          <a:xfrm flipH="1">
            <a:off x="3276600" y="3810000"/>
            <a:ext cx="228600" cy="195263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2464" name="Text Box 96"/>
          <p:cNvSpPr txBox="1">
            <a:spLocks noChangeArrowheads="1"/>
          </p:cNvSpPr>
          <p:nvPr/>
        </p:nvSpPr>
        <p:spPr bwMode="auto">
          <a:xfrm>
            <a:off x="3962400" y="5410200"/>
            <a:ext cx="2819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dirty="0"/>
              <a:t>Table entries unchanged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4" name="Freeform 2"/>
          <p:cNvSpPr>
            <a:spLocks/>
          </p:cNvSpPr>
          <p:nvPr/>
        </p:nvSpPr>
        <p:spPr bwMode="auto">
          <a:xfrm>
            <a:off x="2057400" y="1447800"/>
            <a:ext cx="2057400" cy="2514600"/>
          </a:xfrm>
          <a:custGeom>
            <a:avLst/>
            <a:gdLst/>
            <a:ahLst/>
            <a:cxnLst>
              <a:cxn ang="0">
                <a:pos x="0" y="288"/>
              </a:cxn>
              <a:cxn ang="0">
                <a:pos x="384" y="0"/>
              </a:cxn>
              <a:cxn ang="0">
                <a:pos x="1104" y="288"/>
              </a:cxn>
              <a:cxn ang="0">
                <a:pos x="1248" y="1056"/>
              </a:cxn>
              <a:cxn ang="0">
                <a:pos x="816" y="1584"/>
              </a:cxn>
            </a:cxnLst>
            <a:rect l="0" t="0" r="r" b="b"/>
            <a:pathLst>
              <a:path w="1296" h="1584">
                <a:moveTo>
                  <a:pt x="0" y="288"/>
                </a:moveTo>
                <a:cubicBezTo>
                  <a:pt x="100" y="144"/>
                  <a:pt x="200" y="0"/>
                  <a:pt x="384" y="0"/>
                </a:cubicBezTo>
                <a:cubicBezTo>
                  <a:pt x="568" y="0"/>
                  <a:pt x="960" y="112"/>
                  <a:pt x="1104" y="288"/>
                </a:cubicBezTo>
                <a:cubicBezTo>
                  <a:pt x="1248" y="464"/>
                  <a:pt x="1296" y="840"/>
                  <a:pt x="1248" y="1056"/>
                </a:cubicBezTo>
                <a:cubicBezTo>
                  <a:pt x="1200" y="1272"/>
                  <a:pt x="888" y="1496"/>
                  <a:pt x="816" y="1584"/>
                </a:cubicBezTo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3395" name="Text Box 3"/>
          <p:cNvSpPr txBox="1">
            <a:spLocks noChangeArrowheads="1"/>
          </p:cNvSpPr>
          <p:nvPr/>
        </p:nvSpPr>
        <p:spPr bwMode="auto">
          <a:xfrm>
            <a:off x="587375" y="2819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43396" name="Line 4"/>
          <p:cNvSpPr>
            <a:spLocks noChangeShapeType="1"/>
          </p:cNvSpPr>
          <p:nvPr/>
        </p:nvSpPr>
        <p:spPr bwMode="auto">
          <a:xfrm flipH="1">
            <a:off x="3233738" y="3124200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3397" name="Text Box 5"/>
          <p:cNvSpPr txBox="1">
            <a:spLocks noChangeArrowheads="1"/>
          </p:cNvSpPr>
          <p:nvPr/>
        </p:nvSpPr>
        <p:spPr bwMode="auto">
          <a:xfrm>
            <a:off x="3000375" y="3449638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25</a:t>
            </a:r>
          </a:p>
        </p:txBody>
      </p:sp>
      <p:sp>
        <p:nvSpPr>
          <p:cNvPr id="443398" name="Line 6"/>
          <p:cNvSpPr>
            <a:spLocks noChangeShapeType="1"/>
          </p:cNvSpPr>
          <p:nvPr/>
        </p:nvSpPr>
        <p:spPr bwMode="auto">
          <a:xfrm>
            <a:off x="1981200" y="21336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3399" name="Line 7"/>
          <p:cNvSpPr>
            <a:spLocks noChangeShapeType="1"/>
          </p:cNvSpPr>
          <p:nvPr/>
        </p:nvSpPr>
        <p:spPr bwMode="auto">
          <a:xfrm flipV="1">
            <a:off x="2286000" y="2286000"/>
            <a:ext cx="5334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3400" name="Line 8"/>
          <p:cNvSpPr>
            <a:spLocks noChangeShapeType="1"/>
          </p:cNvSpPr>
          <p:nvPr/>
        </p:nvSpPr>
        <p:spPr bwMode="auto">
          <a:xfrm flipH="1" flipV="1">
            <a:off x="2133600" y="220980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3401" name="Line 9"/>
          <p:cNvSpPr>
            <a:spLocks noChangeShapeType="1"/>
          </p:cNvSpPr>
          <p:nvPr/>
        </p:nvSpPr>
        <p:spPr bwMode="auto">
          <a:xfrm flipV="1">
            <a:off x="914400" y="31242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3402" name="Line 10"/>
          <p:cNvSpPr>
            <a:spLocks noChangeShapeType="1"/>
          </p:cNvSpPr>
          <p:nvPr/>
        </p:nvSpPr>
        <p:spPr bwMode="auto">
          <a:xfrm flipV="1">
            <a:off x="1981200" y="3200400"/>
            <a:ext cx="14478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3403" name="Line 11"/>
          <p:cNvSpPr>
            <a:spLocks noChangeShapeType="1"/>
          </p:cNvSpPr>
          <p:nvPr/>
        </p:nvSpPr>
        <p:spPr bwMode="auto">
          <a:xfrm flipV="1">
            <a:off x="762000" y="2743200"/>
            <a:ext cx="76200" cy="5334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3404" name="Line 12"/>
          <p:cNvSpPr>
            <a:spLocks noChangeShapeType="1"/>
          </p:cNvSpPr>
          <p:nvPr/>
        </p:nvSpPr>
        <p:spPr bwMode="auto">
          <a:xfrm>
            <a:off x="990600" y="25908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3405" name="Line 13"/>
          <p:cNvSpPr>
            <a:spLocks noChangeShapeType="1"/>
          </p:cNvSpPr>
          <p:nvPr/>
        </p:nvSpPr>
        <p:spPr bwMode="auto">
          <a:xfrm>
            <a:off x="2178050" y="2014538"/>
            <a:ext cx="71755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3406" name="Line 14"/>
          <p:cNvSpPr>
            <a:spLocks noChangeShapeType="1"/>
          </p:cNvSpPr>
          <p:nvPr/>
        </p:nvSpPr>
        <p:spPr bwMode="auto">
          <a:xfrm>
            <a:off x="3048000" y="2286000"/>
            <a:ext cx="381000" cy="609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3407" name="Oval 15"/>
          <p:cNvSpPr>
            <a:spLocks noChangeArrowheads="1"/>
          </p:cNvSpPr>
          <p:nvPr/>
        </p:nvSpPr>
        <p:spPr bwMode="auto">
          <a:xfrm>
            <a:off x="533400" y="2438400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3408" name="Oval 16"/>
          <p:cNvSpPr>
            <a:spLocks noChangeArrowheads="1"/>
          </p:cNvSpPr>
          <p:nvPr/>
        </p:nvSpPr>
        <p:spPr bwMode="auto">
          <a:xfrm>
            <a:off x="685800" y="2286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A</a:t>
            </a:r>
          </a:p>
        </p:txBody>
      </p:sp>
      <p:sp>
        <p:nvSpPr>
          <p:cNvPr id="443409" name="Oval 17"/>
          <p:cNvSpPr>
            <a:spLocks noChangeArrowheads="1"/>
          </p:cNvSpPr>
          <p:nvPr/>
        </p:nvSpPr>
        <p:spPr bwMode="auto">
          <a:xfrm>
            <a:off x="533400" y="32004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H</a:t>
            </a:r>
          </a:p>
        </p:txBody>
      </p:sp>
      <p:sp>
        <p:nvSpPr>
          <p:cNvPr id="443410" name="Oval 18"/>
          <p:cNvSpPr>
            <a:spLocks noChangeArrowheads="1"/>
          </p:cNvSpPr>
          <p:nvPr/>
        </p:nvSpPr>
        <p:spPr bwMode="auto">
          <a:xfrm>
            <a:off x="1905000" y="28194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B</a:t>
            </a:r>
          </a:p>
        </p:txBody>
      </p:sp>
      <p:sp>
        <p:nvSpPr>
          <p:cNvPr id="443411" name="Oval 19"/>
          <p:cNvSpPr>
            <a:spLocks noChangeArrowheads="1"/>
          </p:cNvSpPr>
          <p:nvPr/>
        </p:nvSpPr>
        <p:spPr bwMode="auto">
          <a:xfrm>
            <a:off x="1752600" y="18288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F</a:t>
            </a:r>
          </a:p>
        </p:txBody>
      </p:sp>
      <p:sp>
        <p:nvSpPr>
          <p:cNvPr id="443412" name="Oval 20"/>
          <p:cNvSpPr>
            <a:spLocks noChangeArrowheads="1"/>
          </p:cNvSpPr>
          <p:nvPr/>
        </p:nvSpPr>
        <p:spPr bwMode="auto">
          <a:xfrm>
            <a:off x="28194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E</a:t>
            </a:r>
          </a:p>
        </p:txBody>
      </p:sp>
      <p:sp>
        <p:nvSpPr>
          <p:cNvPr id="443413" name="Oval 21"/>
          <p:cNvSpPr>
            <a:spLocks noChangeArrowheads="1"/>
          </p:cNvSpPr>
          <p:nvPr/>
        </p:nvSpPr>
        <p:spPr bwMode="auto">
          <a:xfrm>
            <a:off x="3276600" y="2895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D</a:t>
            </a:r>
          </a:p>
        </p:txBody>
      </p:sp>
      <p:sp>
        <p:nvSpPr>
          <p:cNvPr id="443414" name="Oval 22"/>
          <p:cNvSpPr>
            <a:spLocks noChangeArrowheads="1"/>
          </p:cNvSpPr>
          <p:nvPr/>
        </p:nvSpPr>
        <p:spPr bwMode="auto">
          <a:xfrm>
            <a:off x="2743200" y="1905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C</a:t>
            </a:r>
          </a:p>
        </p:txBody>
      </p:sp>
      <p:sp>
        <p:nvSpPr>
          <p:cNvPr id="443415" name="Oval 23"/>
          <p:cNvSpPr>
            <a:spLocks noChangeArrowheads="1"/>
          </p:cNvSpPr>
          <p:nvPr/>
        </p:nvSpPr>
        <p:spPr bwMode="auto">
          <a:xfrm>
            <a:off x="15240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G</a:t>
            </a:r>
          </a:p>
        </p:txBody>
      </p:sp>
      <p:sp>
        <p:nvSpPr>
          <p:cNvPr id="443416" name="Line 24"/>
          <p:cNvSpPr>
            <a:spLocks noChangeShapeType="1"/>
          </p:cNvSpPr>
          <p:nvPr/>
        </p:nvSpPr>
        <p:spPr bwMode="auto">
          <a:xfrm>
            <a:off x="2286000" y="32004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3417" name="Line 25"/>
          <p:cNvSpPr>
            <a:spLocks noChangeShapeType="1"/>
          </p:cNvSpPr>
          <p:nvPr/>
        </p:nvSpPr>
        <p:spPr bwMode="auto">
          <a:xfrm flipH="1">
            <a:off x="1981200" y="4114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3418" name="Line 26"/>
          <p:cNvSpPr>
            <a:spLocks noChangeShapeType="1"/>
          </p:cNvSpPr>
          <p:nvPr/>
        </p:nvSpPr>
        <p:spPr bwMode="auto">
          <a:xfrm flipH="1" flipV="1">
            <a:off x="914400" y="3581400"/>
            <a:ext cx="609600" cy="381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3419" name="Text Box 27"/>
          <p:cNvSpPr txBox="1">
            <a:spLocks noChangeArrowheads="1"/>
          </p:cNvSpPr>
          <p:nvPr/>
        </p:nvSpPr>
        <p:spPr bwMode="auto">
          <a:xfrm>
            <a:off x="2286000" y="4038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7</a:t>
            </a:r>
          </a:p>
        </p:txBody>
      </p:sp>
      <p:sp>
        <p:nvSpPr>
          <p:cNvPr id="443420" name="Text Box 28"/>
          <p:cNvSpPr txBox="1">
            <a:spLocks noChangeArrowheads="1"/>
          </p:cNvSpPr>
          <p:nvPr/>
        </p:nvSpPr>
        <p:spPr bwMode="auto">
          <a:xfrm>
            <a:off x="2111375" y="3516313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</a:t>
            </a:r>
          </a:p>
        </p:txBody>
      </p:sp>
      <p:sp>
        <p:nvSpPr>
          <p:cNvPr id="443421" name="Text Box 29"/>
          <p:cNvSpPr txBox="1">
            <a:spLocks noChangeArrowheads="1"/>
          </p:cNvSpPr>
          <p:nvPr/>
        </p:nvSpPr>
        <p:spPr bwMode="auto">
          <a:xfrm>
            <a:off x="2371725" y="3178175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10</a:t>
            </a:r>
          </a:p>
        </p:txBody>
      </p:sp>
      <p:sp>
        <p:nvSpPr>
          <p:cNvPr id="443422" name="Text Box 30"/>
          <p:cNvSpPr txBox="1">
            <a:spLocks noChangeArrowheads="1"/>
          </p:cNvSpPr>
          <p:nvPr/>
        </p:nvSpPr>
        <p:spPr bwMode="auto">
          <a:xfrm>
            <a:off x="2643188" y="2709863"/>
            <a:ext cx="4683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18</a:t>
            </a:r>
          </a:p>
        </p:txBody>
      </p:sp>
      <p:sp>
        <p:nvSpPr>
          <p:cNvPr id="443423" name="Text Box 31"/>
          <p:cNvSpPr txBox="1">
            <a:spLocks noChangeArrowheads="1"/>
          </p:cNvSpPr>
          <p:nvPr/>
        </p:nvSpPr>
        <p:spPr bwMode="auto">
          <a:xfrm>
            <a:off x="32004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43424" name="Text Box 32"/>
          <p:cNvSpPr txBox="1">
            <a:spLocks noChangeArrowheads="1"/>
          </p:cNvSpPr>
          <p:nvPr/>
        </p:nvSpPr>
        <p:spPr bwMode="auto">
          <a:xfrm>
            <a:off x="2274888" y="25368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43425" name="Text Box 33"/>
          <p:cNvSpPr txBox="1">
            <a:spLocks noChangeArrowheads="1"/>
          </p:cNvSpPr>
          <p:nvPr/>
        </p:nvSpPr>
        <p:spPr bwMode="auto">
          <a:xfrm>
            <a:off x="2330450" y="1752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43426" name="Text Box 34"/>
          <p:cNvSpPr txBox="1">
            <a:spLocks noChangeArrowheads="1"/>
          </p:cNvSpPr>
          <p:nvPr/>
        </p:nvSpPr>
        <p:spPr bwMode="auto">
          <a:xfrm>
            <a:off x="18288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7</a:t>
            </a:r>
          </a:p>
        </p:txBody>
      </p:sp>
      <p:sp>
        <p:nvSpPr>
          <p:cNvPr id="443427" name="Text Box 35"/>
          <p:cNvSpPr txBox="1">
            <a:spLocks noChangeArrowheads="1"/>
          </p:cNvSpPr>
          <p:nvPr/>
        </p:nvSpPr>
        <p:spPr bwMode="auto">
          <a:xfrm>
            <a:off x="1524000" y="25908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8</a:t>
            </a:r>
          </a:p>
        </p:txBody>
      </p:sp>
      <p:sp>
        <p:nvSpPr>
          <p:cNvPr id="443428" name="Text Box 36"/>
          <p:cNvSpPr txBox="1">
            <a:spLocks noChangeArrowheads="1"/>
          </p:cNvSpPr>
          <p:nvPr/>
        </p:nvSpPr>
        <p:spPr bwMode="auto">
          <a:xfrm>
            <a:off x="1219200" y="30480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9</a:t>
            </a:r>
          </a:p>
        </p:txBody>
      </p:sp>
      <p:sp>
        <p:nvSpPr>
          <p:cNvPr id="443429" name="Text Box 37"/>
          <p:cNvSpPr txBox="1">
            <a:spLocks noChangeArrowheads="1"/>
          </p:cNvSpPr>
          <p:nvPr/>
        </p:nvSpPr>
        <p:spPr bwMode="auto">
          <a:xfrm>
            <a:off x="1055688" y="372427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43430" name="Line 38"/>
          <p:cNvSpPr>
            <a:spLocks noChangeShapeType="1"/>
          </p:cNvSpPr>
          <p:nvPr/>
        </p:nvSpPr>
        <p:spPr bwMode="auto">
          <a:xfrm flipV="1">
            <a:off x="1111250" y="2187575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3431" name="Text Box 39"/>
          <p:cNvSpPr txBox="1">
            <a:spLocks noChangeArrowheads="1"/>
          </p:cNvSpPr>
          <p:nvPr/>
        </p:nvSpPr>
        <p:spPr bwMode="auto">
          <a:xfrm>
            <a:off x="1143000" y="205740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10</a:t>
            </a:r>
          </a:p>
        </p:txBody>
      </p:sp>
      <p:sp>
        <p:nvSpPr>
          <p:cNvPr id="443432" name="Text Box 40"/>
          <p:cNvSpPr txBox="1">
            <a:spLocks noChangeArrowheads="1"/>
          </p:cNvSpPr>
          <p:nvPr/>
        </p:nvSpPr>
        <p:spPr bwMode="auto">
          <a:xfrm>
            <a:off x="4267200" y="1066800"/>
            <a:ext cx="2895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dirty="0"/>
              <a:t>Select node with minimum distance</a:t>
            </a:r>
          </a:p>
        </p:txBody>
      </p:sp>
      <p:graphicFrame>
        <p:nvGraphicFramePr>
          <p:cNvPr id="443433" name="Group 41"/>
          <p:cNvGraphicFramePr>
            <a:graphicFrameLocks noGrp="1"/>
          </p:cNvGraphicFramePr>
          <p:nvPr/>
        </p:nvGraphicFramePr>
        <p:xfrm>
          <a:off x="4343400" y="1981200"/>
          <a:ext cx="2133600" cy="3276918"/>
        </p:xfrm>
        <a:graphic>
          <a:graphicData uri="http://schemas.openxmlformats.org/drawingml/2006/table">
            <a:tbl>
              <a:tblPr/>
              <a:tblGrid>
                <a:gridCol w="533400"/>
                <a:gridCol w="533400"/>
                <a:gridCol w="533400"/>
                <a:gridCol w="533400"/>
              </a:tblGrid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visited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  <a:endParaRPr kumimoji="0" lang="en-US" sz="1600" b="1" i="1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43485" name="Text Box 93"/>
          <p:cNvSpPr txBox="1">
            <a:spLocks noChangeArrowheads="1"/>
          </p:cNvSpPr>
          <p:nvPr/>
        </p:nvSpPr>
        <p:spPr bwMode="auto">
          <a:xfrm>
            <a:off x="3200400" y="1295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</a:t>
            </a:r>
          </a:p>
        </p:txBody>
      </p:sp>
      <p:sp>
        <p:nvSpPr>
          <p:cNvPr id="443486" name="Line 94"/>
          <p:cNvSpPr>
            <a:spLocks noChangeShapeType="1"/>
          </p:cNvSpPr>
          <p:nvPr/>
        </p:nvSpPr>
        <p:spPr bwMode="auto">
          <a:xfrm flipH="1">
            <a:off x="3276600" y="3810000"/>
            <a:ext cx="228600" cy="195263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0000"/>
                </a:solidFill>
              </a:rPr>
              <a:t>Minimum Spanning Tree 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5181600"/>
            <a:ext cx="8229600" cy="411163"/>
          </a:xfrm>
        </p:spPr>
        <p:txBody>
          <a:bodyPr/>
          <a:lstStyle/>
          <a:p>
            <a:pPr algn="ctr">
              <a:buFontTx/>
              <a:buNone/>
            </a:pPr>
            <a:r>
              <a:rPr lang="en-US" sz="2000" dirty="0"/>
              <a:t>An undirected graph and its minimum spanning tree.</a:t>
            </a:r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676400"/>
            <a:ext cx="68580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685801"/>
            <a:ext cx="38862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void prim( )</a:t>
            </a:r>
          </a:p>
          <a:p>
            <a:r>
              <a:rPr lang="en-US" dirty="0" smtClean="0"/>
              <a:t>{</a:t>
            </a:r>
          </a:p>
          <a:p>
            <a:endParaRPr lang="en-US" dirty="0"/>
          </a:p>
          <a:p>
            <a:r>
              <a:rPr lang="en-US" dirty="0" smtClean="0"/>
              <a:t>int current, </a:t>
            </a:r>
            <a:r>
              <a:rPr lang="en-US" dirty="0" err="1" smtClean="0"/>
              <a:t>totalvisited</a:t>
            </a:r>
            <a:r>
              <a:rPr lang="en-US" dirty="0" smtClean="0"/>
              <a:t>, </a:t>
            </a:r>
            <a:r>
              <a:rPr lang="en-US" dirty="0" err="1" smtClean="0"/>
              <a:t>mincost,i</a:t>
            </a:r>
            <a:endParaRPr lang="en-US" dirty="0" smtClean="0"/>
          </a:p>
          <a:p>
            <a:r>
              <a:rPr lang="en-US" dirty="0" smtClean="0"/>
              <a:t>current = 1;</a:t>
            </a:r>
          </a:p>
          <a:p>
            <a:r>
              <a:rPr lang="en-US" dirty="0" smtClean="0"/>
              <a:t>d[current]=0;</a:t>
            </a:r>
          </a:p>
          <a:p>
            <a:r>
              <a:rPr lang="en-US" dirty="0" smtClean="0"/>
              <a:t>visited[current]=1;</a:t>
            </a:r>
          </a:p>
          <a:p>
            <a:r>
              <a:rPr lang="en-US" dirty="0" err="1" smtClean="0"/>
              <a:t>totalvisited</a:t>
            </a:r>
            <a:r>
              <a:rPr lang="en-US" dirty="0" smtClean="0"/>
              <a:t>=1;</a:t>
            </a:r>
          </a:p>
          <a:p>
            <a:endParaRPr lang="en-US" dirty="0" smtClean="0"/>
          </a:p>
          <a:p>
            <a:r>
              <a:rPr lang="en-US" dirty="0" smtClean="0"/>
              <a:t>while(</a:t>
            </a:r>
            <a:r>
              <a:rPr lang="en-US" dirty="0" err="1" smtClean="0"/>
              <a:t>totalvisited</a:t>
            </a:r>
            <a:r>
              <a:rPr lang="en-US" dirty="0" smtClean="0"/>
              <a:t>!=v)</a:t>
            </a:r>
          </a:p>
          <a:p>
            <a:r>
              <a:rPr lang="en-US" dirty="0"/>
              <a:t>{</a:t>
            </a:r>
            <a:endParaRPr lang="en-US" dirty="0" smtClean="0"/>
          </a:p>
          <a:p>
            <a:pPr lvl="1"/>
            <a:r>
              <a:rPr lang="en-US" dirty="0" smtClean="0"/>
              <a:t>for(</a:t>
            </a:r>
            <a:r>
              <a:rPr lang="en-US" dirty="0" err="1" smtClean="0"/>
              <a:t>i</a:t>
            </a:r>
            <a:r>
              <a:rPr lang="en-US" dirty="0" smtClean="0"/>
              <a:t>=1;i&lt;=v;++)</a:t>
            </a:r>
          </a:p>
          <a:p>
            <a:pPr lvl="1"/>
            <a:r>
              <a:rPr lang="en-US" dirty="0" smtClean="0"/>
              <a:t>{</a:t>
            </a:r>
          </a:p>
          <a:p>
            <a:pPr lvl="1"/>
            <a:r>
              <a:rPr lang="en-US" dirty="0" smtClean="0"/>
              <a:t>if(weight[current][</a:t>
            </a:r>
            <a:r>
              <a:rPr lang="en-US" dirty="0" err="1" smtClean="0"/>
              <a:t>i</a:t>
            </a:r>
            <a:r>
              <a:rPr lang="en-US" dirty="0" smtClean="0"/>
              <a:t>] != 0)</a:t>
            </a:r>
          </a:p>
          <a:p>
            <a:pPr lvl="1"/>
            <a:r>
              <a:rPr lang="en-US" dirty="0" smtClean="0"/>
              <a:t>if(visited[</a:t>
            </a:r>
            <a:r>
              <a:rPr lang="en-US" dirty="0" err="1" smtClean="0"/>
              <a:t>i</a:t>
            </a:r>
            <a:r>
              <a:rPr lang="en-US" dirty="0" smtClean="0"/>
              <a:t>] == 0)</a:t>
            </a:r>
          </a:p>
          <a:p>
            <a:pPr lvl="1"/>
            <a:r>
              <a:rPr lang="en-US" dirty="0" smtClean="0"/>
              <a:t>if(d[</a:t>
            </a:r>
            <a:r>
              <a:rPr lang="en-US" dirty="0" err="1" smtClean="0"/>
              <a:t>i</a:t>
            </a:r>
            <a:r>
              <a:rPr lang="en-US" dirty="0" smtClean="0"/>
              <a:t>] &gt;(weight[current][</a:t>
            </a:r>
            <a:r>
              <a:rPr lang="en-US" dirty="0" err="1" smtClean="0"/>
              <a:t>i</a:t>
            </a:r>
            <a:r>
              <a:rPr lang="en-US" dirty="0" smtClean="0"/>
              <a:t>])</a:t>
            </a:r>
          </a:p>
          <a:p>
            <a:pPr lvl="2"/>
            <a:r>
              <a:rPr lang="en-US" dirty="0"/>
              <a:t>{</a:t>
            </a:r>
            <a:endParaRPr lang="en-US" dirty="0" smtClean="0"/>
          </a:p>
          <a:p>
            <a:pPr lvl="2"/>
            <a:r>
              <a:rPr lang="en-US" dirty="0" smtClean="0"/>
              <a:t>d[</a:t>
            </a:r>
            <a:r>
              <a:rPr lang="en-US" dirty="0" err="1" smtClean="0"/>
              <a:t>i</a:t>
            </a:r>
            <a:r>
              <a:rPr lang="en-US" dirty="0" smtClean="0"/>
              <a:t>]=weight[current][</a:t>
            </a:r>
            <a:r>
              <a:rPr lang="en-US" dirty="0" err="1" smtClean="0"/>
              <a:t>i</a:t>
            </a:r>
            <a:r>
              <a:rPr lang="en-US" dirty="0" smtClean="0"/>
              <a:t>];</a:t>
            </a:r>
          </a:p>
          <a:p>
            <a:pPr lvl="2"/>
            <a:r>
              <a:rPr lang="en-US" dirty="0" smtClean="0"/>
              <a:t>p[</a:t>
            </a:r>
            <a:r>
              <a:rPr lang="en-US" dirty="0" err="1" smtClean="0"/>
              <a:t>i</a:t>
            </a:r>
            <a:r>
              <a:rPr lang="en-US" dirty="0" smtClean="0"/>
              <a:t>]=current;</a:t>
            </a:r>
          </a:p>
          <a:p>
            <a:pPr lvl="2"/>
            <a:r>
              <a:rPr lang="en-US" dirty="0" smtClean="0"/>
              <a:t>} </a:t>
            </a:r>
            <a:r>
              <a:rPr lang="en-US" dirty="0" smtClean="0">
                <a:solidFill>
                  <a:srgbClr val="FF0000"/>
                </a:solidFill>
              </a:rPr>
              <a:t>//end of if</a:t>
            </a:r>
          </a:p>
          <a:p>
            <a:pPr lvl="1"/>
            <a:r>
              <a:rPr lang="en-US" dirty="0" smtClean="0"/>
              <a:t>   } </a:t>
            </a:r>
            <a:r>
              <a:rPr lang="en-US" dirty="0" smtClean="0">
                <a:solidFill>
                  <a:srgbClr val="FF0000"/>
                </a:solidFill>
              </a:rPr>
              <a:t>//end of for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953000" y="533400"/>
            <a:ext cx="3429000" cy="81253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mincost</a:t>
            </a:r>
            <a:r>
              <a:rPr lang="en-US" dirty="0" smtClean="0"/>
              <a:t>=32457;</a:t>
            </a:r>
          </a:p>
          <a:p>
            <a:r>
              <a:rPr lang="en-US" dirty="0" smtClean="0"/>
              <a:t>for(</a:t>
            </a:r>
            <a:r>
              <a:rPr lang="en-US" dirty="0" err="1" smtClean="0"/>
              <a:t>i</a:t>
            </a:r>
            <a:r>
              <a:rPr lang="en-US" dirty="0" smtClean="0"/>
              <a:t>=1;i&lt;=v;++)</a:t>
            </a:r>
          </a:p>
          <a:p>
            <a:r>
              <a:rPr lang="en-US" dirty="0" smtClean="0"/>
              <a:t>{</a:t>
            </a:r>
          </a:p>
          <a:p>
            <a:pPr lvl="1"/>
            <a:r>
              <a:rPr lang="en-US" dirty="0" smtClean="0"/>
              <a:t>if(visited[</a:t>
            </a:r>
            <a:r>
              <a:rPr lang="en-US" dirty="0" err="1" smtClean="0"/>
              <a:t>i</a:t>
            </a:r>
            <a:r>
              <a:rPr lang="en-US" dirty="0" smtClean="0"/>
              <a:t>] == 0)</a:t>
            </a:r>
          </a:p>
          <a:p>
            <a:pPr lvl="1"/>
            <a:r>
              <a:rPr lang="en-US" dirty="0" smtClean="0"/>
              <a:t>if(d[</a:t>
            </a:r>
            <a:r>
              <a:rPr lang="en-US" dirty="0" err="1" smtClean="0"/>
              <a:t>i</a:t>
            </a:r>
            <a:r>
              <a:rPr lang="en-US" dirty="0" smtClean="0"/>
              <a:t>] &lt; </a:t>
            </a:r>
            <a:r>
              <a:rPr lang="en-US" dirty="0" err="1" smtClean="0"/>
              <a:t>mincost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{</a:t>
            </a:r>
          </a:p>
          <a:p>
            <a:pPr lvl="1"/>
            <a:r>
              <a:rPr lang="en-US" dirty="0" err="1" smtClean="0"/>
              <a:t>mincost</a:t>
            </a:r>
            <a:r>
              <a:rPr lang="en-US" dirty="0" smtClean="0"/>
              <a:t>=d[</a:t>
            </a:r>
            <a:r>
              <a:rPr lang="en-US" dirty="0" err="1" smtClean="0"/>
              <a:t>i</a:t>
            </a:r>
            <a:r>
              <a:rPr lang="en-US" dirty="0" smtClean="0"/>
              <a:t>];</a:t>
            </a:r>
          </a:p>
          <a:p>
            <a:pPr lvl="1"/>
            <a:r>
              <a:rPr lang="en-US" dirty="0" smtClean="0"/>
              <a:t>current=</a:t>
            </a:r>
            <a:r>
              <a:rPr lang="en-US" dirty="0" err="1" smtClean="0"/>
              <a:t>i</a:t>
            </a:r>
            <a:r>
              <a:rPr lang="en-US" dirty="0" smtClean="0"/>
              <a:t>;</a:t>
            </a:r>
          </a:p>
          <a:p>
            <a:pPr lvl="1"/>
            <a:r>
              <a:rPr lang="en-US" dirty="0" smtClean="0"/>
              <a:t>} </a:t>
            </a:r>
            <a:r>
              <a:rPr lang="en-US" dirty="0" smtClean="0">
                <a:solidFill>
                  <a:srgbClr val="FF0000"/>
                </a:solidFill>
              </a:rPr>
              <a:t>//end of if</a:t>
            </a:r>
          </a:p>
          <a:p>
            <a:endParaRPr lang="en-US" dirty="0" smtClean="0"/>
          </a:p>
          <a:p>
            <a:r>
              <a:rPr lang="en-US" dirty="0" smtClean="0"/>
              <a:t>} </a:t>
            </a:r>
            <a:r>
              <a:rPr lang="en-US" dirty="0" smtClean="0">
                <a:solidFill>
                  <a:srgbClr val="FF0000"/>
                </a:solidFill>
              </a:rPr>
              <a:t>//end of for</a:t>
            </a:r>
          </a:p>
          <a:p>
            <a:r>
              <a:rPr lang="en-US" dirty="0" smtClean="0"/>
              <a:t>visited[current]=1;</a:t>
            </a:r>
          </a:p>
          <a:p>
            <a:r>
              <a:rPr lang="en-US" dirty="0" err="1" smtClean="0"/>
              <a:t>totalvisited</a:t>
            </a:r>
            <a:r>
              <a:rPr lang="en-US" dirty="0" smtClean="0"/>
              <a:t>++;</a:t>
            </a:r>
          </a:p>
          <a:p>
            <a:endParaRPr lang="en-US" dirty="0" smtClean="0"/>
          </a:p>
          <a:p>
            <a:r>
              <a:rPr lang="en-US" dirty="0" smtClean="0"/>
              <a:t>} </a:t>
            </a:r>
            <a:r>
              <a:rPr lang="en-US" dirty="0" smtClean="0">
                <a:solidFill>
                  <a:srgbClr val="FF0000"/>
                </a:solidFill>
              </a:rPr>
              <a:t> //end of while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err="1" smtClean="0"/>
              <a:t>mincost</a:t>
            </a:r>
            <a:r>
              <a:rPr lang="en-US" dirty="0" smtClean="0"/>
              <a:t>=0; </a:t>
            </a:r>
          </a:p>
          <a:p>
            <a:r>
              <a:rPr lang="en-US" dirty="0" smtClean="0"/>
              <a:t>for(</a:t>
            </a:r>
            <a:r>
              <a:rPr lang="en-US" dirty="0" err="1" smtClean="0"/>
              <a:t>i</a:t>
            </a:r>
            <a:r>
              <a:rPr lang="en-US" dirty="0" smtClean="0"/>
              <a:t>=1;i&lt;=v;++)</a:t>
            </a:r>
          </a:p>
          <a:p>
            <a:pPr lvl="1"/>
            <a:r>
              <a:rPr lang="en-US" dirty="0" smtClean="0"/>
              <a:t>{</a:t>
            </a:r>
          </a:p>
          <a:p>
            <a:r>
              <a:rPr lang="en-US" dirty="0" smtClean="0"/>
              <a:t>           </a:t>
            </a:r>
            <a:r>
              <a:rPr lang="en-US" dirty="0" err="1" smtClean="0"/>
              <a:t>mincost</a:t>
            </a:r>
            <a:r>
              <a:rPr lang="en-US" dirty="0" smtClean="0"/>
              <a:t>+=d[</a:t>
            </a:r>
            <a:r>
              <a:rPr lang="en-US" dirty="0" err="1" smtClean="0"/>
              <a:t>i</a:t>
            </a:r>
            <a:r>
              <a:rPr lang="en-US" dirty="0" smtClean="0"/>
              <a:t>];</a:t>
            </a:r>
          </a:p>
          <a:p>
            <a:r>
              <a:rPr lang="en-US" dirty="0" smtClean="0"/>
              <a:t>    print(</a:t>
            </a:r>
            <a:r>
              <a:rPr lang="en-US" dirty="0" err="1" smtClean="0"/>
              <a:t>i,p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[); //</a:t>
            </a:r>
            <a:r>
              <a:rPr lang="en-US" dirty="0" err="1" smtClean="0"/>
              <a:t>Spannig</a:t>
            </a:r>
            <a:r>
              <a:rPr lang="en-US" dirty="0" smtClean="0"/>
              <a:t> tree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} </a:t>
            </a:r>
            <a:r>
              <a:rPr lang="en-US" dirty="0" smtClean="0">
                <a:solidFill>
                  <a:srgbClr val="FF0000"/>
                </a:solidFill>
              </a:rPr>
              <a:t>//end of prim</a:t>
            </a:r>
          </a:p>
          <a:p>
            <a:endParaRPr lang="en-US" dirty="0" smtClean="0"/>
          </a:p>
          <a:p>
            <a:endParaRPr lang="en-US" dirty="0" smtClean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Minimum Spanning Tree: </a:t>
            </a:r>
            <a:r>
              <a:rPr lang="en-US" dirty="0" smtClean="0">
                <a:solidFill>
                  <a:srgbClr val="FF0000"/>
                </a:solidFill>
              </a:rPr>
              <a:t/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Prim's </a:t>
            </a:r>
            <a:r>
              <a:rPr lang="en-US" dirty="0">
                <a:solidFill>
                  <a:srgbClr val="FF0000"/>
                </a:solidFill>
              </a:rPr>
              <a:t>Algorithm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5943600"/>
            <a:ext cx="8229600" cy="334963"/>
          </a:xfrm>
        </p:spPr>
        <p:txBody>
          <a:bodyPr/>
          <a:lstStyle/>
          <a:p>
            <a:pPr algn="ctr">
              <a:lnSpc>
                <a:spcPct val="80000"/>
              </a:lnSpc>
              <a:buFontTx/>
              <a:buNone/>
            </a:pPr>
            <a:r>
              <a:rPr lang="en-US" sz="1800"/>
              <a:t>Prim's sequential minimum spanning tree algorithm.</a:t>
            </a:r>
          </a:p>
        </p:txBody>
      </p:sp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1975" y="1476375"/>
            <a:ext cx="759142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944562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>
                <a:solidFill>
                  <a:srgbClr val="FF0000"/>
                </a:solidFill>
              </a:rPr>
              <a:t>Complexity analysis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Running time of PRIM’s algorithm can be calculated as follow: </a:t>
            </a:r>
          </a:p>
          <a:p>
            <a:pPr lvl="1"/>
            <a:r>
              <a:rPr lang="en-US" sz="2400" dirty="0" smtClean="0"/>
              <a:t>While loop at line-3 is |v|-1 = (n-1) repeated times. </a:t>
            </a:r>
          </a:p>
          <a:p>
            <a:pPr lvl="1"/>
            <a:r>
              <a:rPr lang="en-US" sz="2400" dirty="0" smtClean="0"/>
              <a:t>For each iteration of while loop, the inside statements will require O(n) time. </a:t>
            </a:r>
          </a:p>
          <a:p>
            <a:pPr lvl="1"/>
            <a:r>
              <a:rPr lang="en-US" sz="2400" dirty="0" smtClean="0"/>
              <a:t>So the overall time complexity is O(n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). 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762000" y="457200"/>
            <a:ext cx="7599363" cy="963613"/>
          </a:xfrm>
          <a:prstGeom prst="rect">
            <a:avLst/>
          </a:prstGeom>
          <a:noFill/>
          <a:ln w="57150" cmpd="thickThin">
            <a:solidFill>
              <a:srgbClr val="333399"/>
            </a:solidFill>
            <a:miter lim="800000"/>
            <a:headEnd/>
            <a:tailEnd/>
          </a:ln>
        </p:spPr>
        <p:txBody>
          <a:bodyPr lIns="95793" tIns="47896" rIns="95793" bIns="47896" anchor="ctr"/>
          <a:lstStyle/>
          <a:p>
            <a:pPr algn="ctr"/>
            <a:r>
              <a:rPr lang="en-GB" sz="3200" b="1" dirty="0" smtClean="0">
                <a:solidFill>
                  <a:srgbClr val="FF0000"/>
                </a:solidFill>
                <a:latin typeface="+mj-lt"/>
                <a:cs typeface="Utsaah" pitchFamily="34" charset="0"/>
              </a:rPr>
              <a:t>MINIMUM SPANNING TREE ALGORITHMS</a:t>
            </a:r>
            <a:endParaRPr lang="en-GB" sz="3200" b="1" dirty="0">
              <a:solidFill>
                <a:srgbClr val="FF0000"/>
              </a:solidFill>
              <a:latin typeface="+mj-lt"/>
              <a:cs typeface="Utsaah" pitchFamily="34" charset="0"/>
            </a:endParaRPr>
          </a:p>
        </p:txBody>
      </p:sp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304800" y="1752600"/>
            <a:ext cx="4122738" cy="4629150"/>
          </a:xfrm>
          <a:prstGeom prst="rect">
            <a:avLst/>
          </a:prstGeom>
          <a:noFill/>
          <a:ln w="19050">
            <a:solidFill>
              <a:srgbClr val="333399"/>
            </a:solidFill>
            <a:miter lim="800000"/>
            <a:headEnd/>
            <a:tailEnd/>
          </a:ln>
        </p:spPr>
        <p:txBody>
          <a:bodyPr lIns="94284" tIns="37714" rIns="94284" bIns="37714"/>
          <a:lstStyle/>
          <a:p>
            <a:pPr marL="479425" indent="-479425" algn="ctr" defTabSz="957263" eaLnBrk="0" hangingPunct="0"/>
            <a:r>
              <a:rPr lang="en-US" sz="1800" b="1">
                <a:latin typeface="Arial" charset="0"/>
              </a:rPr>
              <a:t>Kruskal’s algorithm</a:t>
            </a:r>
          </a:p>
          <a:p>
            <a:pPr marL="479425" indent="-479425" defTabSz="957263" eaLnBrk="0" hangingPunct="0"/>
            <a:endParaRPr lang="en-US" sz="1800" b="1">
              <a:latin typeface="Arial" charset="0"/>
            </a:endParaRPr>
          </a:p>
          <a:p>
            <a:pPr marL="479425" indent="-479425" defTabSz="957263" eaLnBrk="0" hangingPunct="0">
              <a:buFont typeface="Verdana" charset="0"/>
              <a:buAutoNum type="arabicPeriod"/>
            </a:pPr>
            <a:r>
              <a:rPr lang="en-US" sz="2000">
                <a:latin typeface="Arial" charset="0"/>
              </a:rPr>
              <a:t>Select the shortest edge in a network</a:t>
            </a:r>
          </a:p>
          <a:p>
            <a:pPr marL="479425" indent="-479425" defTabSz="957263" eaLnBrk="0" hangingPunct="0">
              <a:buFont typeface="Verdana" charset="0"/>
              <a:buAutoNum type="arabicPeriod"/>
            </a:pPr>
            <a:endParaRPr lang="en-US" sz="2000">
              <a:latin typeface="Arial" charset="0"/>
            </a:endParaRPr>
          </a:p>
          <a:p>
            <a:pPr marL="479425" indent="-479425" defTabSz="957263" eaLnBrk="0" hangingPunct="0">
              <a:buFont typeface="Verdana" charset="0"/>
              <a:buAutoNum type="arabicPeriod"/>
            </a:pPr>
            <a:r>
              <a:rPr lang="en-US" sz="2000">
                <a:latin typeface="Arial" charset="0"/>
              </a:rPr>
              <a:t>Select the next shortest edge which does not create a cycle</a:t>
            </a:r>
          </a:p>
          <a:p>
            <a:pPr marL="479425" indent="-479425" defTabSz="957263" eaLnBrk="0" hangingPunct="0">
              <a:buFont typeface="Verdana" charset="0"/>
              <a:buAutoNum type="arabicPeriod"/>
            </a:pPr>
            <a:endParaRPr lang="en-US" sz="2000">
              <a:latin typeface="Arial" charset="0"/>
            </a:endParaRPr>
          </a:p>
          <a:p>
            <a:pPr marL="479425" indent="-479425" defTabSz="957263" eaLnBrk="0" hangingPunct="0">
              <a:buFont typeface="Times New Roman" charset="0"/>
              <a:buAutoNum type="arabicPeriod"/>
            </a:pPr>
            <a:r>
              <a:rPr lang="en-US" sz="2000">
                <a:latin typeface="Arial" charset="0"/>
              </a:rPr>
              <a:t>Repeat step 2 until all vertices have been connected</a:t>
            </a:r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4572000" y="1752600"/>
            <a:ext cx="4019550" cy="4629150"/>
          </a:xfrm>
          <a:prstGeom prst="rect">
            <a:avLst/>
          </a:prstGeom>
          <a:noFill/>
          <a:ln w="19050">
            <a:solidFill>
              <a:srgbClr val="333399"/>
            </a:solidFill>
            <a:miter lim="800000"/>
            <a:headEnd/>
            <a:tailEnd/>
          </a:ln>
        </p:spPr>
        <p:txBody>
          <a:bodyPr lIns="94284" tIns="37714" rIns="94284" bIns="37714"/>
          <a:lstStyle/>
          <a:p>
            <a:pPr marL="479425" indent="-479425" algn="ctr" defTabSz="957263" eaLnBrk="0" hangingPunct="0"/>
            <a:r>
              <a:rPr lang="en-US" sz="1800" b="1">
                <a:latin typeface="Arial" charset="0"/>
              </a:rPr>
              <a:t>Prim’s algorithm</a:t>
            </a:r>
          </a:p>
          <a:p>
            <a:pPr marL="479425" indent="-479425" defTabSz="957263" eaLnBrk="0" hangingPunct="0"/>
            <a:endParaRPr lang="en-US" sz="1800" b="1">
              <a:latin typeface="Arial" charset="0"/>
            </a:endParaRPr>
          </a:p>
          <a:p>
            <a:pPr marL="479425" indent="-479425" defTabSz="957263" eaLnBrk="0" hangingPunct="0">
              <a:buFont typeface="Verdana" charset="0"/>
              <a:buAutoNum type="arabicPeriod"/>
            </a:pPr>
            <a:r>
              <a:rPr lang="en-US" sz="2000">
                <a:latin typeface="Arial" charset="0"/>
              </a:rPr>
              <a:t>Select any vertex</a:t>
            </a:r>
          </a:p>
          <a:p>
            <a:pPr marL="479425" indent="-479425" defTabSz="957263" eaLnBrk="0" hangingPunct="0">
              <a:buFont typeface="Verdana" charset="0"/>
              <a:buAutoNum type="arabicPeriod"/>
            </a:pPr>
            <a:endParaRPr lang="en-US" sz="2000">
              <a:latin typeface="Arial" charset="0"/>
            </a:endParaRPr>
          </a:p>
          <a:p>
            <a:pPr marL="479425" indent="-479425" defTabSz="957263" eaLnBrk="0" hangingPunct="0">
              <a:buFont typeface="Verdana" charset="0"/>
              <a:buAutoNum type="arabicPeriod"/>
            </a:pPr>
            <a:r>
              <a:rPr lang="en-US" sz="2000">
                <a:latin typeface="Arial" charset="0"/>
              </a:rPr>
              <a:t>Select the shortest edge connected to that vertex</a:t>
            </a:r>
          </a:p>
          <a:p>
            <a:pPr marL="479425" indent="-479425" defTabSz="957263" eaLnBrk="0" hangingPunct="0">
              <a:buFont typeface="Verdana" charset="0"/>
              <a:buAutoNum type="arabicPeriod"/>
            </a:pPr>
            <a:endParaRPr lang="en-US" sz="2000">
              <a:latin typeface="Arial" charset="0"/>
            </a:endParaRPr>
          </a:p>
          <a:p>
            <a:pPr marL="479425" indent="-479425" defTabSz="957263" eaLnBrk="0" hangingPunct="0">
              <a:buFont typeface="Verdana" charset="0"/>
              <a:buAutoNum type="arabicPeriod"/>
            </a:pPr>
            <a:r>
              <a:rPr lang="en-US" sz="2000">
                <a:latin typeface="Arial" charset="0"/>
              </a:rPr>
              <a:t>Select the shortest edge connected to any vertex already connected</a:t>
            </a:r>
          </a:p>
          <a:p>
            <a:pPr marL="479425" indent="-479425" defTabSz="957263" eaLnBrk="0" hangingPunct="0">
              <a:buFont typeface="Verdana" charset="0"/>
              <a:buAutoNum type="arabicPeriod"/>
            </a:pPr>
            <a:endParaRPr lang="en-US" sz="2000">
              <a:latin typeface="Arial" charset="0"/>
            </a:endParaRPr>
          </a:p>
          <a:p>
            <a:pPr marL="479425" indent="-479425" defTabSz="957263" eaLnBrk="0" hangingPunct="0">
              <a:buFont typeface="Verdana" charset="0"/>
              <a:buAutoNum type="arabicPeriod"/>
            </a:pPr>
            <a:r>
              <a:rPr lang="en-US" sz="2000">
                <a:latin typeface="Arial" charset="0"/>
              </a:rPr>
              <a:t>Repeat step 3 until all vertices have been connected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225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225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225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225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animBg="1" autoUpdateAnimBg="0"/>
      <p:bldP spid="22532" grpId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287338"/>
            <a:ext cx="8229600" cy="549275"/>
          </a:xfrm>
        </p:spPr>
        <p:txBody>
          <a:bodyPr>
            <a:normAutofit fontScale="90000"/>
          </a:bodyPr>
          <a:lstStyle/>
          <a:p>
            <a:r>
              <a:rPr lang="en-US" sz="3000">
                <a:solidFill>
                  <a:srgbClr val="FF0000"/>
                </a:solidFill>
              </a:rPr>
              <a:t>Applications of Minimum-Cost Spanning Trees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676400"/>
            <a:ext cx="8820150" cy="3975100"/>
          </a:xfrm>
        </p:spPr>
        <p:txBody>
          <a:bodyPr>
            <a:normAutofit lnSpcReduction="10000"/>
          </a:bodyPr>
          <a:lstStyle/>
          <a:p>
            <a:pPr algn="l" rtl="0">
              <a:buFont typeface="Wingdings" pitchFamily="2" charset="2"/>
              <a:buChar char="Ø"/>
            </a:pPr>
            <a:r>
              <a:rPr lang="en-US" dirty="0"/>
              <a:t>Minimum-cost spanning trees have many applications. Some are:</a:t>
            </a:r>
          </a:p>
          <a:p>
            <a:pPr lvl="1"/>
            <a:r>
              <a:rPr lang="en-US" sz="2400" dirty="0"/>
              <a:t>Building cable networks that join n locations with minimum cost.</a:t>
            </a:r>
          </a:p>
          <a:p>
            <a:pPr lvl="1"/>
            <a:r>
              <a:rPr lang="en-US" sz="2400" dirty="0"/>
              <a:t>Building a road network that joins n cities with minimum cost.</a:t>
            </a:r>
          </a:p>
          <a:p>
            <a:pPr lvl="1"/>
            <a:r>
              <a:rPr lang="en-US" sz="2400" dirty="0"/>
              <a:t>Obtaining an independent set of circuit equations for an electrical network.</a:t>
            </a:r>
          </a:p>
          <a:p>
            <a:pPr lvl="1"/>
            <a:r>
              <a:rPr lang="en-US" sz="2400" dirty="0"/>
              <a:t>In pattern recognition minimal spanning trees can be used to find noisy pixels.</a:t>
            </a:r>
          </a:p>
          <a:p>
            <a:pPr algn="l" rtl="0"/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895600"/>
            <a:ext cx="7467600" cy="114300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>
                <a:solidFill>
                  <a:srgbClr val="FF0000"/>
                </a:solidFill>
              </a:rPr>
              <a:t>Prim’s algorithm</a:t>
            </a:r>
            <a:endParaRPr lang="en-US" sz="4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1" name="Rectangle 1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Example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09660" name="Text Box 60"/>
          <p:cNvSpPr txBox="1">
            <a:spLocks noChangeArrowheads="1"/>
          </p:cNvSpPr>
          <p:nvPr/>
        </p:nvSpPr>
        <p:spPr bwMode="auto">
          <a:xfrm>
            <a:off x="4419600" y="1371600"/>
            <a:ext cx="2057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  <a:buFontTx/>
              <a:buNone/>
            </a:pPr>
            <a:r>
              <a:rPr lang="en-US" dirty="0"/>
              <a:t>Initialize array</a:t>
            </a:r>
          </a:p>
        </p:txBody>
      </p:sp>
      <p:graphicFrame>
        <p:nvGraphicFramePr>
          <p:cNvPr id="409727" name="Group 127"/>
          <p:cNvGraphicFramePr>
            <a:graphicFrameLocks noGrp="1"/>
          </p:cNvGraphicFramePr>
          <p:nvPr/>
        </p:nvGraphicFramePr>
        <p:xfrm>
          <a:off x="4343400" y="1905002"/>
          <a:ext cx="2133600" cy="3109276"/>
        </p:xfrm>
        <a:graphic>
          <a:graphicData uri="http://schemas.openxmlformats.org/drawingml/2006/table">
            <a:tbl>
              <a:tblPr/>
              <a:tblGrid>
                <a:gridCol w="457200"/>
                <a:gridCol w="838200"/>
                <a:gridCol w="381000"/>
                <a:gridCol w="457200"/>
              </a:tblGrid>
              <a:tr h="3437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visited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  <a:endParaRPr kumimoji="0" lang="en-US" sz="1600" b="1" i="1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37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965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37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37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37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37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37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37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09733" name="Text Box 133"/>
          <p:cNvSpPr txBox="1">
            <a:spLocks noChangeArrowheads="1"/>
          </p:cNvSpPr>
          <p:nvPr/>
        </p:nvSpPr>
        <p:spPr bwMode="auto">
          <a:xfrm>
            <a:off x="587375" y="2819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09734" name="Line 134"/>
          <p:cNvSpPr>
            <a:spLocks noChangeShapeType="1"/>
          </p:cNvSpPr>
          <p:nvPr/>
        </p:nvSpPr>
        <p:spPr bwMode="auto">
          <a:xfrm flipH="1">
            <a:off x="3233738" y="3124200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9735" name="Text Box 135"/>
          <p:cNvSpPr txBox="1">
            <a:spLocks noChangeArrowheads="1"/>
          </p:cNvSpPr>
          <p:nvPr/>
        </p:nvSpPr>
        <p:spPr bwMode="auto">
          <a:xfrm>
            <a:off x="3000375" y="3449638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25</a:t>
            </a:r>
          </a:p>
        </p:txBody>
      </p:sp>
      <p:sp>
        <p:nvSpPr>
          <p:cNvPr id="409736" name="Line 136"/>
          <p:cNvSpPr>
            <a:spLocks noChangeShapeType="1"/>
          </p:cNvSpPr>
          <p:nvPr/>
        </p:nvSpPr>
        <p:spPr bwMode="auto">
          <a:xfrm>
            <a:off x="1981200" y="21336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9737" name="Line 137"/>
          <p:cNvSpPr>
            <a:spLocks noChangeShapeType="1"/>
          </p:cNvSpPr>
          <p:nvPr/>
        </p:nvSpPr>
        <p:spPr bwMode="auto">
          <a:xfrm flipV="1">
            <a:off x="2286000" y="22860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9738" name="Line 138"/>
          <p:cNvSpPr>
            <a:spLocks noChangeShapeType="1"/>
          </p:cNvSpPr>
          <p:nvPr/>
        </p:nvSpPr>
        <p:spPr bwMode="auto">
          <a:xfrm flipH="1" flipV="1">
            <a:off x="2133600" y="220980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9739" name="Line 139"/>
          <p:cNvSpPr>
            <a:spLocks noChangeShapeType="1"/>
          </p:cNvSpPr>
          <p:nvPr/>
        </p:nvSpPr>
        <p:spPr bwMode="auto">
          <a:xfrm flipV="1">
            <a:off x="914400" y="31242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9740" name="Line 140"/>
          <p:cNvSpPr>
            <a:spLocks noChangeShapeType="1"/>
          </p:cNvSpPr>
          <p:nvPr/>
        </p:nvSpPr>
        <p:spPr bwMode="auto">
          <a:xfrm flipV="1">
            <a:off x="1828800" y="3276600"/>
            <a:ext cx="1447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9741" name="Line 141"/>
          <p:cNvSpPr>
            <a:spLocks noChangeShapeType="1"/>
          </p:cNvSpPr>
          <p:nvPr/>
        </p:nvSpPr>
        <p:spPr bwMode="auto">
          <a:xfrm flipV="1">
            <a:off x="762000" y="27432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9742" name="Line 142"/>
          <p:cNvSpPr>
            <a:spLocks noChangeShapeType="1"/>
          </p:cNvSpPr>
          <p:nvPr/>
        </p:nvSpPr>
        <p:spPr bwMode="auto">
          <a:xfrm>
            <a:off x="990600" y="25908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9743" name="Line 143"/>
          <p:cNvSpPr>
            <a:spLocks noChangeShapeType="1"/>
          </p:cNvSpPr>
          <p:nvPr/>
        </p:nvSpPr>
        <p:spPr bwMode="auto">
          <a:xfrm>
            <a:off x="2178050" y="1981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9744" name="Line 144"/>
          <p:cNvSpPr>
            <a:spLocks noChangeShapeType="1"/>
          </p:cNvSpPr>
          <p:nvPr/>
        </p:nvSpPr>
        <p:spPr bwMode="auto">
          <a:xfrm>
            <a:off x="3048000" y="22860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9745" name="Oval 145"/>
          <p:cNvSpPr>
            <a:spLocks noChangeArrowheads="1"/>
          </p:cNvSpPr>
          <p:nvPr/>
        </p:nvSpPr>
        <p:spPr bwMode="auto">
          <a:xfrm>
            <a:off x="533400" y="2438400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9746" name="Oval 146"/>
          <p:cNvSpPr>
            <a:spLocks noChangeArrowheads="1"/>
          </p:cNvSpPr>
          <p:nvPr/>
        </p:nvSpPr>
        <p:spPr bwMode="auto">
          <a:xfrm>
            <a:off x="685800" y="2286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A</a:t>
            </a:r>
          </a:p>
        </p:txBody>
      </p:sp>
      <p:sp>
        <p:nvSpPr>
          <p:cNvPr id="409747" name="Oval 147"/>
          <p:cNvSpPr>
            <a:spLocks noChangeArrowheads="1"/>
          </p:cNvSpPr>
          <p:nvPr/>
        </p:nvSpPr>
        <p:spPr bwMode="auto">
          <a:xfrm>
            <a:off x="533400" y="3200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H</a:t>
            </a:r>
          </a:p>
        </p:txBody>
      </p:sp>
      <p:sp>
        <p:nvSpPr>
          <p:cNvPr id="409748" name="Oval 148"/>
          <p:cNvSpPr>
            <a:spLocks noChangeArrowheads="1"/>
          </p:cNvSpPr>
          <p:nvPr/>
        </p:nvSpPr>
        <p:spPr bwMode="auto">
          <a:xfrm>
            <a:off x="1905000" y="2819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B</a:t>
            </a:r>
          </a:p>
        </p:txBody>
      </p:sp>
      <p:sp>
        <p:nvSpPr>
          <p:cNvPr id="409749" name="Oval 149"/>
          <p:cNvSpPr>
            <a:spLocks noChangeArrowheads="1"/>
          </p:cNvSpPr>
          <p:nvPr/>
        </p:nvSpPr>
        <p:spPr bwMode="auto">
          <a:xfrm>
            <a:off x="1752600" y="18288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F</a:t>
            </a:r>
          </a:p>
        </p:txBody>
      </p:sp>
      <p:sp>
        <p:nvSpPr>
          <p:cNvPr id="409750" name="Oval 150"/>
          <p:cNvSpPr>
            <a:spLocks noChangeArrowheads="1"/>
          </p:cNvSpPr>
          <p:nvPr/>
        </p:nvSpPr>
        <p:spPr bwMode="auto">
          <a:xfrm>
            <a:off x="2819400" y="3810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E</a:t>
            </a:r>
          </a:p>
        </p:txBody>
      </p:sp>
      <p:sp>
        <p:nvSpPr>
          <p:cNvPr id="409751" name="Oval 151"/>
          <p:cNvSpPr>
            <a:spLocks noChangeArrowheads="1"/>
          </p:cNvSpPr>
          <p:nvPr/>
        </p:nvSpPr>
        <p:spPr bwMode="auto">
          <a:xfrm>
            <a:off x="3276600" y="28956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D</a:t>
            </a:r>
          </a:p>
        </p:txBody>
      </p:sp>
      <p:sp>
        <p:nvSpPr>
          <p:cNvPr id="409752" name="Oval 152"/>
          <p:cNvSpPr>
            <a:spLocks noChangeArrowheads="1"/>
          </p:cNvSpPr>
          <p:nvPr/>
        </p:nvSpPr>
        <p:spPr bwMode="auto">
          <a:xfrm>
            <a:off x="2743200" y="1905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C</a:t>
            </a:r>
          </a:p>
        </p:txBody>
      </p:sp>
      <p:sp>
        <p:nvSpPr>
          <p:cNvPr id="409753" name="Oval 153"/>
          <p:cNvSpPr>
            <a:spLocks noChangeArrowheads="1"/>
          </p:cNvSpPr>
          <p:nvPr/>
        </p:nvSpPr>
        <p:spPr bwMode="auto">
          <a:xfrm>
            <a:off x="1524000" y="3810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G</a:t>
            </a:r>
          </a:p>
        </p:txBody>
      </p:sp>
      <p:sp>
        <p:nvSpPr>
          <p:cNvPr id="409754" name="Line 154"/>
          <p:cNvSpPr>
            <a:spLocks noChangeShapeType="1"/>
          </p:cNvSpPr>
          <p:nvPr/>
        </p:nvSpPr>
        <p:spPr bwMode="auto">
          <a:xfrm>
            <a:off x="2286000" y="32004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9755" name="Line 155"/>
          <p:cNvSpPr>
            <a:spLocks noChangeShapeType="1"/>
          </p:cNvSpPr>
          <p:nvPr/>
        </p:nvSpPr>
        <p:spPr bwMode="auto">
          <a:xfrm flipH="1">
            <a:off x="1981200" y="4114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9756" name="Line 156"/>
          <p:cNvSpPr>
            <a:spLocks noChangeShapeType="1"/>
          </p:cNvSpPr>
          <p:nvPr/>
        </p:nvSpPr>
        <p:spPr bwMode="auto">
          <a:xfrm flipH="1" flipV="1">
            <a:off x="914400" y="35814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9757" name="Text Box 157"/>
          <p:cNvSpPr txBox="1">
            <a:spLocks noChangeArrowheads="1"/>
          </p:cNvSpPr>
          <p:nvPr/>
        </p:nvSpPr>
        <p:spPr bwMode="auto">
          <a:xfrm>
            <a:off x="2286000" y="4038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7</a:t>
            </a:r>
          </a:p>
        </p:txBody>
      </p:sp>
      <p:sp>
        <p:nvSpPr>
          <p:cNvPr id="409758" name="Text Box 158"/>
          <p:cNvSpPr txBox="1">
            <a:spLocks noChangeArrowheads="1"/>
          </p:cNvSpPr>
          <p:nvPr/>
        </p:nvSpPr>
        <p:spPr bwMode="auto">
          <a:xfrm>
            <a:off x="2111375" y="3516313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</a:t>
            </a:r>
          </a:p>
        </p:txBody>
      </p:sp>
      <p:sp>
        <p:nvSpPr>
          <p:cNvPr id="409759" name="Text Box 159"/>
          <p:cNvSpPr txBox="1">
            <a:spLocks noChangeArrowheads="1"/>
          </p:cNvSpPr>
          <p:nvPr/>
        </p:nvSpPr>
        <p:spPr bwMode="auto">
          <a:xfrm>
            <a:off x="2371725" y="3178175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10</a:t>
            </a:r>
          </a:p>
        </p:txBody>
      </p:sp>
      <p:sp>
        <p:nvSpPr>
          <p:cNvPr id="409760" name="Text Box 160"/>
          <p:cNvSpPr txBox="1">
            <a:spLocks noChangeArrowheads="1"/>
          </p:cNvSpPr>
          <p:nvPr/>
        </p:nvSpPr>
        <p:spPr bwMode="auto">
          <a:xfrm>
            <a:off x="2643188" y="2709863"/>
            <a:ext cx="4683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18</a:t>
            </a:r>
          </a:p>
        </p:txBody>
      </p:sp>
      <p:sp>
        <p:nvSpPr>
          <p:cNvPr id="409761" name="Text Box 161"/>
          <p:cNvSpPr txBox="1">
            <a:spLocks noChangeArrowheads="1"/>
          </p:cNvSpPr>
          <p:nvPr/>
        </p:nvSpPr>
        <p:spPr bwMode="auto">
          <a:xfrm>
            <a:off x="32004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09762" name="Text Box 162"/>
          <p:cNvSpPr txBox="1">
            <a:spLocks noChangeArrowheads="1"/>
          </p:cNvSpPr>
          <p:nvPr/>
        </p:nvSpPr>
        <p:spPr bwMode="auto">
          <a:xfrm>
            <a:off x="2274888" y="25368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09763" name="Text Box 163"/>
          <p:cNvSpPr txBox="1">
            <a:spLocks noChangeArrowheads="1"/>
          </p:cNvSpPr>
          <p:nvPr/>
        </p:nvSpPr>
        <p:spPr bwMode="auto">
          <a:xfrm>
            <a:off x="2330450" y="1752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09764" name="Text Box 164"/>
          <p:cNvSpPr txBox="1">
            <a:spLocks noChangeArrowheads="1"/>
          </p:cNvSpPr>
          <p:nvPr/>
        </p:nvSpPr>
        <p:spPr bwMode="auto">
          <a:xfrm>
            <a:off x="18288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7</a:t>
            </a:r>
          </a:p>
        </p:txBody>
      </p:sp>
      <p:sp>
        <p:nvSpPr>
          <p:cNvPr id="409765" name="Text Box 165"/>
          <p:cNvSpPr txBox="1">
            <a:spLocks noChangeArrowheads="1"/>
          </p:cNvSpPr>
          <p:nvPr/>
        </p:nvSpPr>
        <p:spPr bwMode="auto">
          <a:xfrm>
            <a:off x="1524000" y="25908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8</a:t>
            </a:r>
          </a:p>
        </p:txBody>
      </p:sp>
      <p:sp>
        <p:nvSpPr>
          <p:cNvPr id="409766" name="Text Box 166"/>
          <p:cNvSpPr txBox="1">
            <a:spLocks noChangeArrowheads="1"/>
          </p:cNvSpPr>
          <p:nvPr/>
        </p:nvSpPr>
        <p:spPr bwMode="auto">
          <a:xfrm>
            <a:off x="1219200" y="30480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9</a:t>
            </a:r>
          </a:p>
        </p:txBody>
      </p:sp>
      <p:sp>
        <p:nvSpPr>
          <p:cNvPr id="409767" name="Text Box 167"/>
          <p:cNvSpPr txBox="1">
            <a:spLocks noChangeArrowheads="1"/>
          </p:cNvSpPr>
          <p:nvPr/>
        </p:nvSpPr>
        <p:spPr bwMode="auto">
          <a:xfrm>
            <a:off x="1055688" y="372427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09768" name="Line 168"/>
          <p:cNvSpPr>
            <a:spLocks noChangeShapeType="1"/>
          </p:cNvSpPr>
          <p:nvPr/>
        </p:nvSpPr>
        <p:spPr bwMode="auto">
          <a:xfrm flipV="1">
            <a:off x="1111250" y="2187575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9769" name="Text Box 169"/>
          <p:cNvSpPr txBox="1">
            <a:spLocks noChangeArrowheads="1"/>
          </p:cNvSpPr>
          <p:nvPr/>
        </p:nvSpPr>
        <p:spPr bwMode="auto">
          <a:xfrm>
            <a:off x="1143000" y="205740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10</a:t>
            </a:r>
          </a:p>
        </p:txBody>
      </p:sp>
      <p:sp>
        <p:nvSpPr>
          <p:cNvPr id="409770" name="Freeform 170"/>
          <p:cNvSpPr>
            <a:spLocks/>
          </p:cNvSpPr>
          <p:nvPr/>
        </p:nvSpPr>
        <p:spPr bwMode="auto">
          <a:xfrm>
            <a:off x="2057400" y="1447800"/>
            <a:ext cx="2057400" cy="2514600"/>
          </a:xfrm>
          <a:custGeom>
            <a:avLst/>
            <a:gdLst/>
            <a:ahLst/>
            <a:cxnLst>
              <a:cxn ang="0">
                <a:pos x="0" y="288"/>
              </a:cxn>
              <a:cxn ang="0">
                <a:pos x="384" y="0"/>
              </a:cxn>
              <a:cxn ang="0">
                <a:pos x="1104" y="288"/>
              </a:cxn>
              <a:cxn ang="0">
                <a:pos x="1248" y="1056"/>
              </a:cxn>
              <a:cxn ang="0">
                <a:pos x="816" y="1584"/>
              </a:cxn>
            </a:cxnLst>
            <a:rect l="0" t="0" r="r" b="b"/>
            <a:pathLst>
              <a:path w="1296" h="1584">
                <a:moveTo>
                  <a:pt x="0" y="288"/>
                </a:moveTo>
                <a:cubicBezTo>
                  <a:pt x="100" y="144"/>
                  <a:pt x="200" y="0"/>
                  <a:pt x="384" y="0"/>
                </a:cubicBezTo>
                <a:cubicBezTo>
                  <a:pt x="568" y="0"/>
                  <a:pt x="960" y="112"/>
                  <a:pt x="1104" y="288"/>
                </a:cubicBezTo>
                <a:cubicBezTo>
                  <a:pt x="1248" y="464"/>
                  <a:pt x="1296" y="840"/>
                  <a:pt x="1248" y="1056"/>
                </a:cubicBezTo>
                <a:cubicBezTo>
                  <a:pt x="1200" y="1272"/>
                  <a:pt x="888" y="1496"/>
                  <a:pt x="816" y="158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9771" name="Text Box 171"/>
          <p:cNvSpPr txBox="1">
            <a:spLocks noChangeArrowheads="1"/>
          </p:cNvSpPr>
          <p:nvPr/>
        </p:nvSpPr>
        <p:spPr bwMode="auto">
          <a:xfrm>
            <a:off x="3200400" y="1295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</a:t>
            </a:r>
          </a:p>
        </p:txBody>
      </p:sp>
      <p:sp>
        <p:nvSpPr>
          <p:cNvPr id="409772" name="Line 172"/>
          <p:cNvSpPr>
            <a:spLocks noChangeShapeType="1"/>
          </p:cNvSpPr>
          <p:nvPr/>
        </p:nvSpPr>
        <p:spPr bwMode="auto">
          <a:xfrm flipH="1">
            <a:off x="3276600" y="3810000"/>
            <a:ext cx="228600" cy="195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Text Box 2"/>
          <p:cNvSpPr txBox="1">
            <a:spLocks noChangeArrowheads="1"/>
          </p:cNvSpPr>
          <p:nvPr/>
        </p:nvSpPr>
        <p:spPr bwMode="auto">
          <a:xfrm>
            <a:off x="587375" y="2819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30083" name="Line 3"/>
          <p:cNvSpPr>
            <a:spLocks noChangeShapeType="1"/>
          </p:cNvSpPr>
          <p:nvPr/>
        </p:nvSpPr>
        <p:spPr bwMode="auto">
          <a:xfrm flipH="1">
            <a:off x="3233738" y="3124200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0084" name="Text Box 4"/>
          <p:cNvSpPr txBox="1">
            <a:spLocks noChangeArrowheads="1"/>
          </p:cNvSpPr>
          <p:nvPr/>
        </p:nvSpPr>
        <p:spPr bwMode="auto">
          <a:xfrm>
            <a:off x="3000375" y="3449638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25</a:t>
            </a:r>
          </a:p>
        </p:txBody>
      </p:sp>
      <p:sp>
        <p:nvSpPr>
          <p:cNvPr id="430085" name="Line 5"/>
          <p:cNvSpPr>
            <a:spLocks noChangeShapeType="1"/>
          </p:cNvSpPr>
          <p:nvPr/>
        </p:nvSpPr>
        <p:spPr bwMode="auto">
          <a:xfrm>
            <a:off x="1981200" y="21336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0086" name="Line 6"/>
          <p:cNvSpPr>
            <a:spLocks noChangeShapeType="1"/>
          </p:cNvSpPr>
          <p:nvPr/>
        </p:nvSpPr>
        <p:spPr bwMode="auto">
          <a:xfrm flipV="1">
            <a:off x="2286000" y="22860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0087" name="Line 7"/>
          <p:cNvSpPr>
            <a:spLocks noChangeShapeType="1"/>
          </p:cNvSpPr>
          <p:nvPr/>
        </p:nvSpPr>
        <p:spPr bwMode="auto">
          <a:xfrm flipH="1" flipV="1">
            <a:off x="2133600" y="220980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0089" name="Line 9"/>
          <p:cNvSpPr>
            <a:spLocks noChangeShapeType="1"/>
          </p:cNvSpPr>
          <p:nvPr/>
        </p:nvSpPr>
        <p:spPr bwMode="auto">
          <a:xfrm flipV="1">
            <a:off x="914400" y="31242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0090" name="Line 10"/>
          <p:cNvSpPr>
            <a:spLocks noChangeShapeType="1"/>
          </p:cNvSpPr>
          <p:nvPr/>
        </p:nvSpPr>
        <p:spPr bwMode="auto">
          <a:xfrm flipV="1">
            <a:off x="1828800" y="3276600"/>
            <a:ext cx="1447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0091" name="Line 11"/>
          <p:cNvSpPr>
            <a:spLocks noChangeShapeType="1"/>
          </p:cNvSpPr>
          <p:nvPr/>
        </p:nvSpPr>
        <p:spPr bwMode="auto">
          <a:xfrm flipV="1">
            <a:off x="762000" y="27432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0092" name="Line 12"/>
          <p:cNvSpPr>
            <a:spLocks noChangeShapeType="1"/>
          </p:cNvSpPr>
          <p:nvPr/>
        </p:nvSpPr>
        <p:spPr bwMode="auto">
          <a:xfrm>
            <a:off x="990600" y="25908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0094" name="Line 14"/>
          <p:cNvSpPr>
            <a:spLocks noChangeShapeType="1"/>
          </p:cNvSpPr>
          <p:nvPr/>
        </p:nvSpPr>
        <p:spPr bwMode="auto">
          <a:xfrm>
            <a:off x="2178050" y="1981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0095" name="Line 15"/>
          <p:cNvSpPr>
            <a:spLocks noChangeShapeType="1"/>
          </p:cNvSpPr>
          <p:nvPr/>
        </p:nvSpPr>
        <p:spPr bwMode="auto">
          <a:xfrm>
            <a:off x="3048000" y="22860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0096" name="Oval 16"/>
          <p:cNvSpPr>
            <a:spLocks noChangeArrowheads="1"/>
          </p:cNvSpPr>
          <p:nvPr/>
        </p:nvSpPr>
        <p:spPr bwMode="auto">
          <a:xfrm>
            <a:off x="533400" y="2438400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0097" name="Oval 17"/>
          <p:cNvSpPr>
            <a:spLocks noChangeArrowheads="1"/>
          </p:cNvSpPr>
          <p:nvPr/>
        </p:nvSpPr>
        <p:spPr bwMode="auto">
          <a:xfrm>
            <a:off x="685800" y="2286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A</a:t>
            </a:r>
          </a:p>
        </p:txBody>
      </p:sp>
      <p:sp>
        <p:nvSpPr>
          <p:cNvPr id="430098" name="Oval 18"/>
          <p:cNvSpPr>
            <a:spLocks noChangeArrowheads="1"/>
          </p:cNvSpPr>
          <p:nvPr/>
        </p:nvSpPr>
        <p:spPr bwMode="auto">
          <a:xfrm>
            <a:off x="533400" y="3200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H</a:t>
            </a:r>
          </a:p>
        </p:txBody>
      </p:sp>
      <p:sp>
        <p:nvSpPr>
          <p:cNvPr id="430099" name="Oval 19"/>
          <p:cNvSpPr>
            <a:spLocks noChangeArrowheads="1"/>
          </p:cNvSpPr>
          <p:nvPr/>
        </p:nvSpPr>
        <p:spPr bwMode="auto">
          <a:xfrm>
            <a:off x="1905000" y="2819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 dirty="0"/>
              <a:t>B</a:t>
            </a:r>
          </a:p>
        </p:txBody>
      </p:sp>
      <p:sp>
        <p:nvSpPr>
          <p:cNvPr id="430100" name="Oval 20"/>
          <p:cNvSpPr>
            <a:spLocks noChangeArrowheads="1"/>
          </p:cNvSpPr>
          <p:nvPr/>
        </p:nvSpPr>
        <p:spPr bwMode="auto">
          <a:xfrm>
            <a:off x="1752600" y="18288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F</a:t>
            </a:r>
          </a:p>
        </p:txBody>
      </p:sp>
      <p:sp>
        <p:nvSpPr>
          <p:cNvPr id="430101" name="Oval 21"/>
          <p:cNvSpPr>
            <a:spLocks noChangeArrowheads="1"/>
          </p:cNvSpPr>
          <p:nvPr/>
        </p:nvSpPr>
        <p:spPr bwMode="auto">
          <a:xfrm>
            <a:off x="2819400" y="3810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E</a:t>
            </a:r>
          </a:p>
        </p:txBody>
      </p:sp>
      <p:sp>
        <p:nvSpPr>
          <p:cNvPr id="430102" name="Oval 22"/>
          <p:cNvSpPr>
            <a:spLocks noChangeArrowheads="1"/>
          </p:cNvSpPr>
          <p:nvPr/>
        </p:nvSpPr>
        <p:spPr bwMode="auto">
          <a:xfrm>
            <a:off x="3276600" y="2895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D</a:t>
            </a:r>
          </a:p>
        </p:txBody>
      </p:sp>
      <p:sp>
        <p:nvSpPr>
          <p:cNvPr id="430103" name="Oval 23"/>
          <p:cNvSpPr>
            <a:spLocks noChangeArrowheads="1"/>
          </p:cNvSpPr>
          <p:nvPr/>
        </p:nvSpPr>
        <p:spPr bwMode="auto">
          <a:xfrm>
            <a:off x="2743200" y="1905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C</a:t>
            </a:r>
          </a:p>
        </p:txBody>
      </p:sp>
      <p:sp>
        <p:nvSpPr>
          <p:cNvPr id="430104" name="Oval 24"/>
          <p:cNvSpPr>
            <a:spLocks noChangeArrowheads="1"/>
          </p:cNvSpPr>
          <p:nvPr/>
        </p:nvSpPr>
        <p:spPr bwMode="auto">
          <a:xfrm>
            <a:off x="1524000" y="3810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G</a:t>
            </a:r>
          </a:p>
        </p:txBody>
      </p:sp>
      <p:sp>
        <p:nvSpPr>
          <p:cNvPr id="430106" name="Line 26"/>
          <p:cNvSpPr>
            <a:spLocks noChangeShapeType="1"/>
          </p:cNvSpPr>
          <p:nvPr/>
        </p:nvSpPr>
        <p:spPr bwMode="auto">
          <a:xfrm>
            <a:off x="2286000" y="32004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0107" name="Line 27"/>
          <p:cNvSpPr>
            <a:spLocks noChangeShapeType="1"/>
          </p:cNvSpPr>
          <p:nvPr/>
        </p:nvSpPr>
        <p:spPr bwMode="auto">
          <a:xfrm flipH="1">
            <a:off x="1981200" y="4114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0108" name="Line 28"/>
          <p:cNvSpPr>
            <a:spLocks noChangeShapeType="1"/>
          </p:cNvSpPr>
          <p:nvPr/>
        </p:nvSpPr>
        <p:spPr bwMode="auto">
          <a:xfrm flipH="1" flipV="1">
            <a:off x="914400" y="35814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0110" name="Text Box 30"/>
          <p:cNvSpPr txBox="1">
            <a:spLocks noChangeArrowheads="1"/>
          </p:cNvSpPr>
          <p:nvPr/>
        </p:nvSpPr>
        <p:spPr bwMode="auto">
          <a:xfrm>
            <a:off x="2286000" y="4038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7</a:t>
            </a:r>
          </a:p>
        </p:txBody>
      </p:sp>
      <p:sp>
        <p:nvSpPr>
          <p:cNvPr id="430111" name="Text Box 31"/>
          <p:cNvSpPr txBox="1">
            <a:spLocks noChangeArrowheads="1"/>
          </p:cNvSpPr>
          <p:nvPr/>
        </p:nvSpPr>
        <p:spPr bwMode="auto">
          <a:xfrm>
            <a:off x="2111375" y="3516313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</a:t>
            </a:r>
          </a:p>
        </p:txBody>
      </p:sp>
      <p:sp>
        <p:nvSpPr>
          <p:cNvPr id="430112" name="Text Box 32"/>
          <p:cNvSpPr txBox="1">
            <a:spLocks noChangeArrowheads="1"/>
          </p:cNvSpPr>
          <p:nvPr/>
        </p:nvSpPr>
        <p:spPr bwMode="auto">
          <a:xfrm>
            <a:off x="2371725" y="3178175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10</a:t>
            </a:r>
          </a:p>
        </p:txBody>
      </p:sp>
      <p:sp>
        <p:nvSpPr>
          <p:cNvPr id="430113" name="Text Box 33"/>
          <p:cNvSpPr txBox="1">
            <a:spLocks noChangeArrowheads="1"/>
          </p:cNvSpPr>
          <p:nvPr/>
        </p:nvSpPr>
        <p:spPr bwMode="auto">
          <a:xfrm>
            <a:off x="2643188" y="2709863"/>
            <a:ext cx="4683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18</a:t>
            </a:r>
          </a:p>
        </p:txBody>
      </p:sp>
      <p:sp>
        <p:nvSpPr>
          <p:cNvPr id="430114" name="Text Box 34"/>
          <p:cNvSpPr txBox="1">
            <a:spLocks noChangeArrowheads="1"/>
          </p:cNvSpPr>
          <p:nvPr/>
        </p:nvSpPr>
        <p:spPr bwMode="auto">
          <a:xfrm>
            <a:off x="32004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30115" name="Text Box 35"/>
          <p:cNvSpPr txBox="1">
            <a:spLocks noChangeArrowheads="1"/>
          </p:cNvSpPr>
          <p:nvPr/>
        </p:nvSpPr>
        <p:spPr bwMode="auto">
          <a:xfrm>
            <a:off x="2274888" y="25368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30116" name="Text Box 36"/>
          <p:cNvSpPr txBox="1">
            <a:spLocks noChangeArrowheads="1"/>
          </p:cNvSpPr>
          <p:nvPr/>
        </p:nvSpPr>
        <p:spPr bwMode="auto">
          <a:xfrm>
            <a:off x="2330450" y="1752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30117" name="Text Box 37"/>
          <p:cNvSpPr txBox="1">
            <a:spLocks noChangeArrowheads="1"/>
          </p:cNvSpPr>
          <p:nvPr/>
        </p:nvSpPr>
        <p:spPr bwMode="auto">
          <a:xfrm>
            <a:off x="18288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7</a:t>
            </a:r>
          </a:p>
        </p:txBody>
      </p:sp>
      <p:sp>
        <p:nvSpPr>
          <p:cNvPr id="430119" name="Text Box 39"/>
          <p:cNvSpPr txBox="1">
            <a:spLocks noChangeArrowheads="1"/>
          </p:cNvSpPr>
          <p:nvPr/>
        </p:nvSpPr>
        <p:spPr bwMode="auto">
          <a:xfrm>
            <a:off x="1524000" y="25908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8</a:t>
            </a:r>
          </a:p>
        </p:txBody>
      </p:sp>
      <p:sp>
        <p:nvSpPr>
          <p:cNvPr id="430120" name="Text Box 40"/>
          <p:cNvSpPr txBox="1">
            <a:spLocks noChangeArrowheads="1"/>
          </p:cNvSpPr>
          <p:nvPr/>
        </p:nvSpPr>
        <p:spPr bwMode="auto">
          <a:xfrm>
            <a:off x="1219200" y="30480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9</a:t>
            </a:r>
          </a:p>
        </p:txBody>
      </p:sp>
      <p:sp>
        <p:nvSpPr>
          <p:cNvPr id="430121" name="Text Box 41"/>
          <p:cNvSpPr txBox="1">
            <a:spLocks noChangeArrowheads="1"/>
          </p:cNvSpPr>
          <p:nvPr/>
        </p:nvSpPr>
        <p:spPr bwMode="auto">
          <a:xfrm>
            <a:off x="1055688" y="372427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30122" name="Line 42"/>
          <p:cNvSpPr>
            <a:spLocks noChangeShapeType="1"/>
          </p:cNvSpPr>
          <p:nvPr/>
        </p:nvSpPr>
        <p:spPr bwMode="auto">
          <a:xfrm flipV="1">
            <a:off x="1111250" y="2187575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0123" name="Text Box 43"/>
          <p:cNvSpPr txBox="1">
            <a:spLocks noChangeArrowheads="1"/>
          </p:cNvSpPr>
          <p:nvPr/>
        </p:nvSpPr>
        <p:spPr bwMode="auto">
          <a:xfrm>
            <a:off x="1143000" y="205740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10</a:t>
            </a:r>
          </a:p>
        </p:txBody>
      </p:sp>
      <p:sp>
        <p:nvSpPr>
          <p:cNvPr id="430124" name="Text Box 44"/>
          <p:cNvSpPr txBox="1">
            <a:spLocks noChangeArrowheads="1"/>
          </p:cNvSpPr>
          <p:nvPr/>
        </p:nvSpPr>
        <p:spPr bwMode="auto">
          <a:xfrm>
            <a:off x="4267200" y="1371600"/>
            <a:ext cx="3429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  <a:buFontTx/>
              <a:buNone/>
            </a:pPr>
            <a:r>
              <a:rPr lang="en-US" dirty="0"/>
              <a:t>Start with any node, say D</a:t>
            </a:r>
          </a:p>
        </p:txBody>
      </p:sp>
      <p:graphicFrame>
        <p:nvGraphicFramePr>
          <p:cNvPr id="430125" name="Group 45"/>
          <p:cNvGraphicFramePr>
            <a:graphicFrameLocks noGrp="1"/>
          </p:cNvGraphicFramePr>
          <p:nvPr/>
        </p:nvGraphicFramePr>
        <p:xfrm>
          <a:off x="4343400" y="1981200"/>
          <a:ext cx="2133600" cy="3033078"/>
        </p:xfrm>
        <a:graphic>
          <a:graphicData uri="http://schemas.openxmlformats.org/drawingml/2006/table">
            <a:tbl>
              <a:tblPr/>
              <a:tblGrid>
                <a:gridCol w="533400"/>
                <a:gridCol w="762000"/>
                <a:gridCol w="304800"/>
                <a:gridCol w="533400"/>
              </a:tblGrid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visited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  <a:endParaRPr kumimoji="0" lang="en-US" sz="1600" b="1" i="1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30177" name="Freeform 97"/>
          <p:cNvSpPr>
            <a:spLocks/>
          </p:cNvSpPr>
          <p:nvPr/>
        </p:nvSpPr>
        <p:spPr bwMode="auto">
          <a:xfrm>
            <a:off x="2057400" y="1447800"/>
            <a:ext cx="2057400" cy="2514600"/>
          </a:xfrm>
          <a:custGeom>
            <a:avLst/>
            <a:gdLst/>
            <a:ahLst/>
            <a:cxnLst>
              <a:cxn ang="0">
                <a:pos x="0" y="288"/>
              </a:cxn>
              <a:cxn ang="0">
                <a:pos x="384" y="0"/>
              </a:cxn>
              <a:cxn ang="0">
                <a:pos x="1104" y="288"/>
              </a:cxn>
              <a:cxn ang="0">
                <a:pos x="1248" y="1056"/>
              </a:cxn>
              <a:cxn ang="0">
                <a:pos x="816" y="1584"/>
              </a:cxn>
            </a:cxnLst>
            <a:rect l="0" t="0" r="r" b="b"/>
            <a:pathLst>
              <a:path w="1296" h="1584">
                <a:moveTo>
                  <a:pt x="0" y="288"/>
                </a:moveTo>
                <a:cubicBezTo>
                  <a:pt x="100" y="144"/>
                  <a:pt x="200" y="0"/>
                  <a:pt x="384" y="0"/>
                </a:cubicBezTo>
                <a:cubicBezTo>
                  <a:pt x="568" y="0"/>
                  <a:pt x="960" y="112"/>
                  <a:pt x="1104" y="288"/>
                </a:cubicBezTo>
                <a:cubicBezTo>
                  <a:pt x="1248" y="464"/>
                  <a:pt x="1296" y="840"/>
                  <a:pt x="1248" y="1056"/>
                </a:cubicBezTo>
                <a:cubicBezTo>
                  <a:pt x="1200" y="1272"/>
                  <a:pt x="888" y="1496"/>
                  <a:pt x="816" y="158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0178" name="Text Box 98"/>
          <p:cNvSpPr txBox="1">
            <a:spLocks noChangeArrowheads="1"/>
          </p:cNvSpPr>
          <p:nvPr/>
        </p:nvSpPr>
        <p:spPr bwMode="auto">
          <a:xfrm>
            <a:off x="3200400" y="1295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</a:t>
            </a:r>
          </a:p>
        </p:txBody>
      </p:sp>
      <p:sp>
        <p:nvSpPr>
          <p:cNvPr id="430179" name="Line 99"/>
          <p:cNvSpPr>
            <a:spLocks noChangeShapeType="1"/>
          </p:cNvSpPr>
          <p:nvPr/>
        </p:nvSpPr>
        <p:spPr bwMode="auto">
          <a:xfrm flipH="1">
            <a:off x="3276600" y="3810000"/>
            <a:ext cx="228600" cy="195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106" name="Text Box 2"/>
          <p:cNvSpPr txBox="1">
            <a:spLocks noChangeArrowheads="1"/>
          </p:cNvSpPr>
          <p:nvPr/>
        </p:nvSpPr>
        <p:spPr bwMode="auto">
          <a:xfrm>
            <a:off x="587375" y="2819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31107" name="Line 3"/>
          <p:cNvSpPr>
            <a:spLocks noChangeShapeType="1"/>
          </p:cNvSpPr>
          <p:nvPr/>
        </p:nvSpPr>
        <p:spPr bwMode="auto">
          <a:xfrm flipH="1">
            <a:off x="3233738" y="3124200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1108" name="Text Box 4"/>
          <p:cNvSpPr txBox="1">
            <a:spLocks noChangeArrowheads="1"/>
          </p:cNvSpPr>
          <p:nvPr/>
        </p:nvSpPr>
        <p:spPr bwMode="auto">
          <a:xfrm>
            <a:off x="3000375" y="3449638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25</a:t>
            </a:r>
          </a:p>
        </p:txBody>
      </p:sp>
      <p:sp>
        <p:nvSpPr>
          <p:cNvPr id="431109" name="Line 5"/>
          <p:cNvSpPr>
            <a:spLocks noChangeShapeType="1"/>
          </p:cNvSpPr>
          <p:nvPr/>
        </p:nvSpPr>
        <p:spPr bwMode="auto">
          <a:xfrm>
            <a:off x="1981200" y="21336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1110" name="Line 6"/>
          <p:cNvSpPr>
            <a:spLocks noChangeShapeType="1"/>
          </p:cNvSpPr>
          <p:nvPr/>
        </p:nvSpPr>
        <p:spPr bwMode="auto">
          <a:xfrm flipV="1">
            <a:off x="2286000" y="22860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1111" name="Line 7"/>
          <p:cNvSpPr>
            <a:spLocks noChangeShapeType="1"/>
          </p:cNvSpPr>
          <p:nvPr/>
        </p:nvSpPr>
        <p:spPr bwMode="auto">
          <a:xfrm flipH="1" flipV="1">
            <a:off x="2133600" y="220980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1112" name="Line 8"/>
          <p:cNvSpPr>
            <a:spLocks noChangeShapeType="1"/>
          </p:cNvSpPr>
          <p:nvPr/>
        </p:nvSpPr>
        <p:spPr bwMode="auto">
          <a:xfrm flipV="1">
            <a:off x="914400" y="31242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1113" name="Line 9"/>
          <p:cNvSpPr>
            <a:spLocks noChangeShapeType="1"/>
          </p:cNvSpPr>
          <p:nvPr/>
        </p:nvSpPr>
        <p:spPr bwMode="auto">
          <a:xfrm flipV="1">
            <a:off x="1828800" y="3276600"/>
            <a:ext cx="1447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1114" name="Line 10"/>
          <p:cNvSpPr>
            <a:spLocks noChangeShapeType="1"/>
          </p:cNvSpPr>
          <p:nvPr/>
        </p:nvSpPr>
        <p:spPr bwMode="auto">
          <a:xfrm flipV="1">
            <a:off x="762000" y="27432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1115" name="Line 11"/>
          <p:cNvSpPr>
            <a:spLocks noChangeShapeType="1"/>
          </p:cNvSpPr>
          <p:nvPr/>
        </p:nvSpPr>
        <p:spPr bwMode="auto">
          <a:xfrm>
            <a:off x="990600" y="25908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1116" name="Line 12"/>
          <p:cNvSpPr>
            <a:spLocks noChangeShapeType="1"/>
          </p:cNvSpPr>
          <p:nvPr/>
        </p:nvSpPr>
        <p:spPr bwMode="auto">
          <a:xfrm>
            <a:off x="2178050" y="1981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1117" name="Line 13"/>
          <p:cNvSpPr>
            <a:spLocks noChangeShapeType="1"/>
          </p:cNvSpPr>
          <p:nvPr/>
        </p:nvSpPr>
        <p:spPr bwMode="auto">
          <a:xfrm>
            <a:off x="3048000" y="22860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1118" name="Oval 14"/>
          <p:cNvSpPr>
            <a:spLocks noChangeArrowheads="1"/>
          </p:cNvSpPr>
          <p:nvPr/>
        </p:nvSpPr>
        <p:spPr bwMode="auto">
          <a:xfrm>
            <a:off x="533400" y="2438400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1119" name="Oval 15"/>
          <p:cNvSpPr>
            <a:spLocks noChangeArrowheads="1"/>
          </p:cNvSpPr>
          <p:nvPr/>
        </p:nvSpPr>
        <p:spPr bwMode="auto">
          <a:xfrm>
            <a:off x="685800" y="2286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A</a:t>
            </a:r>
          </a:p>
        </p:txBody>
      </p:sp>
      <p:sp>
        <p:nvSpPr>
          <p:cNvPr id="431120" name="Oval 16"/>
          <p:cNvSpPr>
            <a:spLocks noChangeArrowheads="1"/>
          </p:cNvSpPr>
          <p:nvPr/>
        </p:nvSpPr>
        <p:spPr bwMode="auto">
          <a:xfrm>
            <a:off x="533400" y="3200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H</a:t>
            </a:r>
          </a:p>
        </p:txBody>
      </p:sp>
      <p:sp>
        <p:nvSpPr>
          <p:cNvPr id="431121" name="Oval 17"/>
          <p:cNvSpPr>
            <a:spLocks noChangeArrowheads="1"/>
          </p:cNvSpPr>
          <p:nvPr/>
        </p:nvSpPr>
        <p:spPr bwMode="auto">
          <a:xfrm>
            <a:off x="1905000" y="2819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B</a:t>
            </a:r>
          </a:p>
        </p:txBody>
      </p:sp>
      <p:sp>
        <p:nvSpPr>
          <p:cNvPr id="431122" name="Oval 18"/>
          <p:cNvSpPr>
            <a:spLocks noChangeArrowheads="1"/>
          </p:cNvSpPr>
          <p:nvPr/>
        </p:nvSpPr>
        <p:spPr bwMode="auto">
          <a:xfrm>
            <a:off x="1752600" y="18288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F</a:t>
            </a:r>
          </a:p>
        </p:txBody>
      </p:sp>
      <p:sp>
        <p:nvSpPr>
          <p:cNvPr id="431123" name="Oval 19"/>
          <p:cNvSpPr>
            <a:spLocks noChangeArrowheads="1"/>
          </p:cNvSpPr>
          <p:nvPr/>
        </p:nvSpPr>
        <p:spPr bwMode="auto">
          <a:xfrm>
            <a:off x="2819400" y="3810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E</a:t>
            </a:r>
          </a:p>
        </p:txBody>
      </p:sp>
      <p:sp>
        <p:nvSpPr>
          <p:cNvPr id="431124" name="Oval 20"/>
          <p:cNvSpPr>
            <a:spLocks noChangeArrowheads="1"/>
          </p:cNvSpPr>
          <p:nvPr/>
        </p:nvSpPr>
        <p:spPr bwMode="auto">
          <a:xfrm>
            <a:off x="3276600" y="2895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D</a:t>
            </a:r>
          </a:p>
        </p:txBody>
      </p:sp>
      <p:sp>
        <p:nvSpPr>
          <p:cNvPr id="431125" name="Oval 21"/>
          <p:cNvSpPr>
            <a:spLocks noChangeArrowheads="1"/>
          </p:cNvSpPr>
          <p:nvPr/>
        </p:nvSpPr>
        <p:spPr bwMode="auto">
          <a:xfrm>
            <a:off x="2743200" y="1905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C</a:t>
            </a:r>
          </a:p>
        </p:txBody>
      </p:sp>
      <p:sp>
        <p:nvSpPr>
          <p:cNvPr id="431126" name="Oval 22"/>
          <p:cNvSpPr>
            <a:spLocks noChangeArrowheads="1"/>
          </p:cNvSpPr>
          <p:nvPr/>
        </p:nvSpPr>
        <p:spPr bwMode="auto">
          <a:xfrm>
            <a:off x="1524000" y="3810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G</a:t>
            </a:r>
          </a:p>
        </p:txBody>
      </p:sp>
      <p:sp>
        <p:nvSpPr>
          <p:cNvPr id="431127" name="Line 23"/>
          <p:cNvSpPr>
            <a:spLocks noChangeShapeType="1"/>
          </p:cNvSpPr>
          <p:nvPr/>
        </p:nvSpPr>
        <p:spPr bwMode="auto">
          <a:xfrm>
            <a:off x="2286000" y="32004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1128" name="Line 24"/>
          <p:cNvSpPr>
            <a:spLocks noChangeShapeType="1"/>
          </p:cNvSpPr>
          <p:nvPr/>
        </p:nvSpPr>
        <p:spPr bwMode="auto">
          <a:xfrm flipH="1">
            <a:off x="1981200" y="4114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1129" name="Line 25"/>
          <p:cNvSpPr>
            <a:spLocks noChangeShapeType="1"/>
          </p:cNvSpPr>
          <p:nvPr/>
        </p:nvSpPr>
        <p:spPr bwMode="auto">
          <a:xfrm flipH="1" flipV="1">
            <a:off x="914400" y="35814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1130" name="Text Box 26"/>
          <p:cNvSpPr txBox="1">
            <a:spLocks noChangeArrowheads="1"/>
          </p:cNvSpPr>
          <p:nvPr/>
        </p:nvSpPr>
        <p:spPr bwMode="auto">
          <a:xfrm>
            <a:off x="2286000" y="4038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7</a:t>
            </a:r>
          </a:p>
        </p:txBody>
      </p:sp>
      <p:sp>
        <p:nvSpPr>
          <p:cNvPr id="431131" name="Text Box 27"/>
          <p:cNvSpPr txBox="1">
            <a:spLocks noChangeArrowheads="1"/>
          </p:cNvSpPr>
          <p:nvPr/>
        </p:nvSpPr>
        <p:spPr bwMode="auto">
          <a:xfrm>
            <a:off x="2111375" y="3516313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</a:t>
            </a:r>
          </a:p>
        </p:txBody>
      </p:sp>
      <p:sp>
        <p:nvSpPr>
          <p:cNvPr id="431132" name="Text Box 28"/>
          <p:cNvSpPr txBox="1">
            <a:spLocks noChangeArrowheads="1"/>
          </p:cNvSpPr>
          <p:nvPr/>
        </p:nvSpPr>
        <p:spPr bwMode="auto">
          <a:xfrm>
            <a:off x="2371725" y="3178175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10</a:t>
            </a:r>
          </a:p>
        </p:txBody>
      </p:sp>
      <p:sp>
        <p:nvSpPr>
          <p:cNvPr id="431133" name="Text Box 29"/>
          <p:cNvSpPr txBox="1">
            <a:spLocks noChangeArrowheads="1"/>
          </p:cNvSpPr>
          <p:nvPr/>
        </p:nvSpPr>
        <p:spPr bwMode="auto">
          <a:xfrm>
            <a:off x="2643188" y="2709863"/>
            <a:ext cx="4683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18</a:t>
            </a:r>
          </a:p>
        </p:txBody>
      </p:sp>
      <p:sp>
        <p:nvSpPr>
          <p:cNvPr id="431134" name="Text Box 30"/>
          <p:cNvSpPr txBox="1">
            <a:spLocks noChangeArrowheads="1"/>
          </p:cNvSpPr>
          <p:nvPr/>
        </p:nvSpPr>
        <p:spPr bwMode="auto">
          <a:xfrm>
            <a:off x="32004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31135" name="Text Box 31"/>
          <p:cNvSpPr txBox="1">
            <a:spLocks noChangeArrowheads="1"/>
          </p:cNvSpPr>
          <p:nvPr/>
        </p:nvSpPr>
        <p:spPr bwMode="auto">
          <a:xfrm>
            <a:off x="2274888" y="25368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31136" name="Text Box 32"/>
          <p:cNvSpPr txBox="1">
            <a:spLocks noChangeArrowheads="1"/>
          </p:cNvSpPr>
          <p:nvPr/>
        </p:nvSpPr>
        <p:spPr bwMode="auto">
          <a:xfrm>
            <a:off x="2330450" y="1752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31137" name="Text Box 33"/>
          <p:cNvSpPr txBox="1">
            <a:spLocks noChangeArrowheads="1"/>
          </p:cNvSpPr>
          <p:nvPr/>
        </p:nvSpPr>
        <p:spPr bwMode="auto">
          <a:xfrm>
            <a:off x="18288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7</a:t>
            </a:r>
          </a:p>
        </p:txBody>
      </p:sp>
      <p:sp>
        <p:nvSpPr>
          <p:cNvPr id="431138" name="Text Box 34"/>
          <p:cNvSpPr txBox="1">
            <a:spLocks noChangeArrowheads="1"/>
          </p:cNvSpPr>
          <p:nvPr/>
        </p:nvSpPr>
        <p:spPr bwMode="auto">
          <a:xfrm>
            <a:off x="1524000" y="25908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8</a:t>
            </a:r>
          </a:p>
        </p:txBody>
      </p:sp>
      <p:sp>
        <p:nvSpPr>
          <p:cNvPr id="431139" name="Text Box 35"/>
          <p:cNvSpPr txBox="1">
            <a:spLocks noChangeArrowheads="1"/>
          </p:cNvSpPr>
          <p:nvPr/>
        </p:nvSpPr>
        <p:spPr bwMode="auto">
          <a:xfrm>
            <a:off x="1219200" y="30480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9</a:t>
            </a:r>
          </a:p>
        </p:txBody>
      </p:sp>
      <p:sp>
        <p:nvSpPr>
          <p:cNvPr id="431140" name="Text Box 36"/>
          <p:cNvSpPr txBox="1">
            <a:spLocks noChangeArrowheads="1"/>
          </p:cNvSpPr>
          <p:nvPr/>
        </p:nvSpPr>
        <p:spPr bwMode="auto">
          <a:xfrm>
            <a:off x="1055688" y="372427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31141" name="Line 37"/>
          <p:cNvSpPr>
            <a:spLocks noChangeShapeType="1"/>
          </p:cNvSpPr>
          <p:nvPr/>
        </p:nvSpPr>
        <p:spPr bwMode="auto">
          <a:xfrm flipV="1">
            <a:off x="1111250" y="2187575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1142" name="Text Box 38"/>
          <p:cNvSpPr txBox="1">
            <a:spLocks noChangeArrowheads="1"/>
          </p:cNvSpPr>
          <p:nvPr/>
        </p:nvSpPr>
        <p:spPr bwMode="auto">
          <a:xfrm>
            <a:off x="1143000" y="205740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10</a:t>
            </a:r>
          </a:p>
        </p:txBody>
      </p:sp>
      <p:sp>
        <p:nvSpPr>
          <p:cNvPr id="431143" name="Text Box 39"/>
          <p:cNvSpPr txBox="1">
            <a:spLocks noChangeArrowheads="1"/>
          </p:cNvSpPr>
          <p:nvPr/>
        </p:nvSpPr>
        <p:spPr bwMode="auto">
          <a:xfrm>
            <a:off x="4038600" y="914400"/>
            <a:ext cx="33528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dirty="0"/>
              <a:t>Update distances of adjacent, unselected nodes</a:t>
            </a:r>
          </a:p>
        </p:txBody>
      </p:sp>
      <p:graphicFrame>
        <p:nvGraphicFramePr>
          <p:cNvPr id="431144" name="Group 40"/>
          <p:cNvGraphicFramePr>
            <a:graphicFrameLocks noGrp="1"/>
          </p:cNvGraphicFramePr>
          <p:nvPr/>
        </p:nvGraphicFramePr>
        <p:xfrm>
          <a:off x="4343400" y="1981200"/>
          <a:ext cx="2133600" cy="3276918"/>
        </p:xfrm>
        <a:graphic>
          <a:graphicData uri="http://schemas.openxmlformats.org/drawingml/2006/table">
            <a:tbl>
              <a:tblPr/>
              <a:tblGrid>
                <a:gridCol w="533400"/>
                <a:gridCol w="533400"/>
                <a:gridCol w="533400"/>
                <a:gridCol w="533400"/>
              </a:tblGrid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visited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  <a:endParaRPr kumimoji="0" lang="en-US" sz="1600" b="1" i="1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31196" name="Freeform 92"/>
          <p:cNvSpPr>
            <a:spLocks/>
          </p:cNvSpPr>
          <p:nvPr/>
        </p:nvSpPr>
        <p:spPr bwMode="auto">
          <a:xfrm>
            <a:off x="2057400" y="1447800"/>
            <a:ext cx="2057400" cy="2514600"/>
          </a:xfrm>
          <a:custGeom>
            <a:avLst/>
            <a:gdLst/>
            <a:ahLst/>
            <a:cxnLst>
              <a:cxn ang="0">
                <a:pos x="0" y="288"/>
              </a:cxn>
              <a:cxn ang="0">
                <a:pos x="384" y="0"/>
              </a:cxn>
              <a:cxn ang="0">
                <a:pos x="1104" y="288"/>
              </a:cxn>
              <a:cxn ang="0">
                <a:pos x="1248" y="1056"/>
              </a:cxn>
              <a:cxn ang="0">
                <a:pos x="816" y="1584"/>
              </a:cxn>
            </a:cxnLst>
            <a:rect l="0" t="0" r="r" b="b"/>
            <a:pathLst>
              <a:path w="1296" h="1584">
                <a:moveTo>
                  <a:pt x="0" y="288"/>
                </a:moveTo>
                <a:cubicBezTo>
                  <a:pt x="100" y="144"/>
                  <a:pt x="200" y="0"/>
                  <a:pt x="384" y="0"/>
                </a:cubicBezTo>
                <a:cubicBezTo>
                  <a:pt x="568" y="0"/>
                  <a:pt x="960" y="112"/>
                  <a:pt x="1104" y="288"/>
                </a:cubicBezTo>
                <a:cubicBezTo>
                  <a:pt x="1248" y="464"/>
                  <a:pt x="1296" y="840"/>
                  <a:pt x="1248" y="1056"/>
                </a:cubicBezTo>
                <a:cubicBezTo>
                  <a:pt x="1200" y="1272"/>
                  <a:pt x="888" y="1496"/>
                  <a:pt x="816" y="158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1197" name="Text Box 93"/>
          <p:cNvSpPr txBox="1">
            <a:spLocks noChangeArrowheads="1"/>
          </p:cNvSpPr>
          <p:nvPr/>
        </p:nvSpPr>
        <p:spPr bwMode="auto">
          <a:xfrm>
            <a:off x="3200400" y="1295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</a:t>
            </a:r>
          </a:p>
        </p:txBody>
      </p:sp>
      <p:sp>
        <p:nvSpPr>
          <p:cNvPr id="431198" name="Line 94"/>
          <p:cNvSpPr>
            <a:spLocks noChangeShapeType="1"/>
          </p:cNvSpPr>
          <p:nvPr/>
        </p:nvSpPr>
        <p:spPr bwMode="auto">
          <a:xfrm flipH="1">
            <a:off x="3276600" y="3810000"/>
            <a:ext cx="228600" cy="195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327</TotalTime>
  <Words>2743</Words>
  <Application>Microsoft Office PowerPoint</Application>
  <PresentationFormat>On-screen Show (4:3)</PresentationFormat>
  <Paragraphs>2034</Paragraphs>
  <Slides>43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Oriel</vt:lpstr>
      <vt:lpstr>Minimum Spanning tree</vt:lpstr>
      <vt:lpstr>Spanning Tree</vt:lpstr>
      <vt:lpstr>Minimum Spanning tree</vt:lpstr>
      <vt:lpstr>Minimum Spanning Tree </vt:lpstr>
      <vt:lpstr>Applications of Minimum-Cost Spanning Trees</vt:lpstr>
      <vt:lpstr>Prim’s algorithm</vt:lpstr>
      <vt:lpstr>Example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Implementation</vt:lpstr>
      <vt:lpstr>Example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Minimum Spanning Tree:  Prim's Algorithm</vt:lpstr>
      <vt:lpstr>Complexity analysis</vt:lpstr>
      <vt:lpstr>Slide 43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Minimum Spanning tree</dc:title>
  <dc:creator>DELL</dc:creator>
  <cp:lastModifiedBy>COMP OF URVI KORE</cp:lastModifiedBy>
  <cp:revision>76</cp:revision>
  <dcterms:created xsi:type="dcterms:W3CDTF">2015-02-28T13:30:18Z</dcterms:created>
  <dcterms:modified xsi:type="dcterms:W3CDTF">2018-02-26T08:03:23Z</dcterms:modified>
</cp:coreProperties>
</file>