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398"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A9B7E8-4A46-4CFA-B61E-02CEC86FBE1A}" type="datetimeFigureOut">
              <a:rPr lang="en-US" smtClean="0"/>
              <a:pPr/>
              <a:t>12/03/2018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C4B03B-8942-4873-BDD8-010260C942F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E9AD56-7FFB-4963-B713-CB3F713D63E7}" type="slidenum">
              <a:rPr lang="zh-TW" altLang="en-US"/>
              <a:pPr/>
              <a:t>2</a:t>
            </a:fld>
            <a:endParaRPr lang="zh-TW" altLang="en-US"/>
          </a:p>
        </p:txBody>
      </p:sp>
      <p:sp>
        <p:nvSpPr>
          <p:cNvPr id="92162" name="Rectangle 2"/>
          <p:cNvSpPr>
            <a:spLocks noGrp="1" noRot="1" noChangeAspect="1" noChangeArrowheads="1" noTextEdit="1"/>
          </p:cNvSpPr>
          <p:nvPr>
            <p:ph type="sldImg"/>
          </p:nvPr>
        </p:nvSpPr>
        <p:spPr bwMode="auto">
          <a:xfrm>
            <a:off x="1143000" y="685800"/>
            <a:ext cx="4573588" cy="3430588"/>
          </a:xfrm>
          <a:prstGeom prst="rect">
            <a:avLst/>
          </a:prstGeom>
          <a:solidFill>
            <a:srgbClr val="FFFFFF"/>
          </a:solidFill>
          <a:ln>
            <a:solidFill>
              <a:srgbClr val="000000"/>
            </a:solidFill>
            <a:miter lim="800000"/>
            <a:headEnd/>
            <a:tailEnd/>
          </a:ln>
        </p:spPr>
      </p:sp>
      <p:sp>
        <p:nvSpPr>
          <p:cNvPr id="92163" name="Rectangle 3"/>
          <p:cNvSpPr>
            <a:spLocks noGrp="1" noChangeArrowheads="1"/>
          </p:cNvSpPr>
          <p:nvPr>
            <p:ph type="body" idx="1"/>
          </p:nvPr>
        </p:nvSpPr>
        <p:spPr bwMode="auto">
          <a:xfrm>
            <a:off x="915988" y="4343400"/>
            <a:ext cx="5026025" cy="4114800"/>
          </a:xfrm>
          <a:prstGeom prst="rect">
            <a:avLst/>
          </a:prstGeom>
          <a:solidFill>
            <a:srgbClr val="FFFFFF"/>
          </a:solidFill>
          <a:ln>
            <a:solidFill>
              <a:srgbClr val="000000"/>
            </a:solidFill>
            <a:miter lim="800000"/>
            <a:headEnd/>
            <a:tailEnd/>
          </a:ln>
        </p:spPr>
        <p:txBody>
          <a:bodyPr lIns="91120" tIns="45560" rIns="91120" bIns="45560"/>
          <a:lstStyle/>
          <a:p>
            <a:r>
              <a:rPr lang="en-US" altLang="ja-JP"/>
              <a:t>Let me explain the Pattern Matching Problem.</a:t>
            </a:r>
          </a:p>
          <a:p>
            <a:r>
              <a:rPr lang="en-US" altLang="ja-JP"/>
              <a:t>Given a Pattern and a Text as inputs, we would like to find all occurrences of the Pattern in the Text. </a:t>
            </a:r>
            <a:r>
              <a:rPr lang="en-US" altLang="ja-JP" sz="1600"/>
              <a:t>©</a:t>
            </a:r>
          </a:p>
          <a:p>
            <a:r>
              <a:rPr lang="en-US" altLang="ja-JP"/>
              <a:t>In this example, pattern occurrences in the text is like this.</a:t>
            </a:r>
          </a:p>
          <a:p>
            <a:r>
              <a:rPr lang="en-US" altLang="ja-JP"/>
              <a:t>For this problem, various linear-time algorithms are known, such as Knuth-Morris-Pratt, Boyer-Moore, Aho-Corasick, Shift-Or, and so on.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005ECC3-B306-4737-8DDF-E48E4769733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05ECC3-B306-4737-8DDF-E48E4769733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05ECC3-B306-4737-8DDF-E48E4769733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5225"/>
            <a:ext cx="2133600" cy="476250"/>
          </a:xfrm>
        </p:spPr>
        <p:txBody>
          <a:bodyPr/>
          <a:lstStyle>
            <a:lvl1pPr>
              <a:defRPr/>
            </a:lvl1pPr>
          </a:lstStyle>
          <a:p>
            <a:endParaRPr 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A1768863-E513-4A4B-A9FA-41723166355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05ECC3-B306-4737-8DDF-E48E4769733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05ECC3-B306-4737-8DDF-E48E4769733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05ECC3-B306-4737-8DDF-E48E4769733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05ECC3-B306-4737-8DDF-E48E4769733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05ECC3-B306-4737-8DDF-E48E4769733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05ECC3-B306-4737-8DDF-E48E476973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05ECC3-B306-4737-8DDF-E48E4769733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A005ECC3-B306-4737-8DDF-E48E4769733A}"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005ECC3-B306-4737-8DDF-E48E4769733A}"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0"/>
            <a:ext cx="8077200" cy="1828800"/>
          </a:xfrm>
        </p:spPr>
        <p:txBody>
          <a:bodyPr>
            <a:normAutofit fontScale="90000"/>
          </a:bodyPr>
          <a:lstStyle/>
          <a:p>
            <a:pPr algn="ctr"/>
            <a:r>
              <a:rPr lang="en-US" sz="6000" dirty="0" smtClean="0"/>
              <a:t>String  Matching  Algorithm</a:t>
            </a:r>
            <a:br>
              <a:rPr lang="en-US" sz="6000" dirty="0" smtClean="0"/>
            </a:br>
            <a:r>
              <a:rPr lang="en-US" sz="6000" dirty="0" smtClean="0"/>
              <a:t>(Naïve)</a:t>
            </a:r>
            <a:endParaRPr lang="en-US" dirty="0"/>
          </a:p>
        </p:txBody>
      </p:sp>
      <p:sp>
        <p:nvSpPr>
          <p:cNvPr id="4" name="Slide Number Placeholder 3"/>
          <p:cNvSpPr>
            <a:spLocks noGrp="1"/>
          </p:cNvSpPr>
          <p:nvPr>
            <p:ph type="sldNum" sz="quarter" idx="12"/>
          </p:nvPr>
        </p:nvSpPr>
        <p:spPr/>
        <p:txBody>
          <a:bodyPr/>
          <a:lstStyle/>
          <a:p>
            <a:fld id="{A005ECC3-B306-4737-8DDF-E48E4769733A}"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865187"/>
          </a:xfrm>
        </p:spPr>
        <p:txBody>
          <a:bodyPr/>
          <a:lstStyle/>
          <a:p>
            <a:r>
              <a:rPr lang="en-US" dirty="0" smtClean="0"/>
              <a:t>Naive Algorithm</a:t>
            </a:r>
            <a:endParaRPr lang="en-US" dirty="0"/>
          </a:p>
        </p:txBody>
      </p:sp>
      <p:sp>
        <p:nvSpPr>
          <p:cNvPr id="3" name="Text Placeholder 2"/>
          <p:cNvSpPr>
            <a:spLocks noGrp="1"/>
          </p:cNvSpPr>
          <p:nvPr>
            <p:ph type="body" sz="half" idx="1"/>
          </p:nvPr>
        </p:nvSpPr>
        <p:spPr>
          <a:xfrm>
            <a:off x="228600" y="1219200"/>
            <a:ext cx="8686800" cy="5486400"/>
          </a:xfrm>
        </p:spPr>
        <p:txBody>
          <a:bodyPr>
            <a:normAutofit lnSpcReduction="10000"/>
          </a:bodyPr>
          <a:lstStyle/>
          <a:p>
            <a:pPr algn="just"/>
            <a:r>
              <a:rPr lang="en-US" dirty="0" smtClean="0">
                <a:latin typeface="Cambria" pitchFamily="18" charset="0"/>
              </a:rPr>
              <a:t>The naïve string-matching procedure can be interpreted graphically as a sliding a pattern </a:t>
            </a:r>
            <a:r>
              <a:rPr lang="en-US" i="1" dirty="0" smtClean="0">
                <a:latin typeface="Cambria" pitchFamily="18" charset="0"/>
              </a:rPr>
              <a:t>P</a:t>
            </a:r>
            <a:r>
              <a:rPr lang="en-US" dirty="0" smtClean="0">
                <a:latin typeface="Cambria" pitchFamily="18" charset="0"/>
              </a:rPr>
              <a:t>[1 . . </a:t>
            </a:r>
            <a:r>
              <a:rPr lang="en-US" i="1" dirty="0" smtClean="0">
                <a:latin typeface="Cambria" pitchFamily="18" charset="0"/>
              </a:rPr>
              <a:t>m</a:t>
            </a:r>
            <a:r>
              <a:rPr lang="en-US" dirty="0" smtClean="0">
                <a:latin typeface="Cambria" pitchFamily="18" charset="0"/>
              </a:rPr>
              <a:t>] over the text </a:t>
            </a:r>
            <a:r>
              <a:rPr lang="en-US" i="1" dirty="0" smtClean="0">
                <a:latin typeface="Cambria" pitchFamily="18" charset="0"/>
              </a:rPr>
              <a:t>T</a:t>
            </a:r>
            <a:r>
              <a:rPr lang="en-US" dirty="0" smtClean="0">
                <a:latin typeface="Cambria" pitchFamily="18" charset="0"/>
              </a:rPr>
              <a:t>[1 . . </a:t>
            </a:r>
            <a:r>
              <a:rPr lang="en-US" i="1" dirty="0" smtClean="0">
                <a:latin typeface="Cambria" pitchFamily="18" charset="0"/>
              </a:rPr>
              <a:t>n</a:t>
            </a:r>
            <a:r>
              <a:rPr lang="en-US" dirty="0" smtClean="0">
                <a:latin typeface="Cambria" pitchFamily="18" charset="0"/>
              </a:rPr>
              <a:t>] and noting for which shift all of the characters in the pattern match the corresponding characters in the text.</a:t>
            </a:r>
          </a:p>
          <a:p>
            <a:pPr algn="just"/>
            <a:endParaRPr lang="en-US" dirty="0" smtClean="0">
              <a:latin typeface="Cambria" pitchFamily="18" charset="0"/>
            </a:endParaRPr>
          </a:p>
          <a:p>
            <a:pPr algn="just"/>
            <a:r>
              <a:rPr lang="en-US" dirty="0" smtClean="0">
                <a:latin typeface="Cambria" pitchFamily="18" charset="0"/>
              </a:rPr>
              <a:t>In other to analysis the time of naïve matching, we would like to implement above algorithm to understand the test involves in line 4.</a:t>
            </a:r>
          </a:p>
          <a:p>
            <a:pPr algn="just"/>
            <a:endParaRPr lang="en-US" dirty="0" smtClean="0">
              <a:latin typeface="Cambria" pitchFamily="18" charset="0"/>
            </a:endParaRPr>
          </a:p>
          <a:p>
            <a:pPr algn="just"/>
            <a:r>
              <a:rPr lang="en-US" dirty="0" smtClean="0">
                <a:latin typeface="Cambria" pitchFamily="18" charset="0"/>
              </a:rPr>
              <a:t>Note that in this implementation, we use notation </a:t>
            </a:r>
            <a:r>
              <a:rPr lang="en-US" i="1" dirty="0" smtClean="0">
                <a:latin typeface="Cambria" pitchFamily="18" charset="0"/>
              </a:rPr>
              <a:t>P</a:t>
            </a:r>
            <a:r>
              <a:rPr lang="en-US" dirty="0" smtClean="0">
                <a:latin typeface="Cambria" pitchFamily="18" charset="0"/>
              </a:rPr>
              <a:t>[1 . . </a:t>
            </a:r>
            <a:r>
              <a:rPr lang="en-US" i="1" dirty="0" smtClean="0">
                <a:latin typeface="Cambria" pitchFamily="18" charset="0"/>
              </a:rPr>
              <a:t>j</a:t>
            </a:r>
            <a:r>
              <a:rPr lang="en-US" dirty="0" smtClean="0">
                <a:latin typeface="Cambria" pitchFamily="18" charset="0"/>
              </a:rPr>
              <a:t>] to denote the substring of </a:t>
            </a:r>
            <a:r>
              <a:rPr lang="en-US" i="1" dirty="0" smtClean="0">
                <a:latin typeface="Cambria" pitchFamily="18" charset="0"/>
              </a:rPr>
              <a:t>P</a:t>
            </a:r>
            <a:r>
              <a:rPr lang="en-US" dirty="0" smtClean="0">
                <a:latin typeface="Cambria" pitchFamily="18" charset="0"/>
              </a:rPr>
              <a:t> from index </a:t>
            </a:r>
            <a:r>
              <a:rPr lang="en-US" i="1" dirty="0" err="1" smtClean="0">
                <a:latin typeface="Cambria" pitchFamily="18" charset="0"/>
              </a:rPr>
              <a:t>i</a:t>
            </a:r>
            <a:r>
              <a:rPr lang="en-US" dirty="0" smtClean="0">
                <a:latin typeface="Cambria" pitchFamily="18" charset="0"/>
              </a:rPr>
              <a:t> to index </a:t>
            </a:r>
            <a:r>
              <a:rPr lang="en-US" i="1" dirty="0" smtClean="0">
                <a:latin typeface="Cambria" pitchFamily="18" charset="0"/>
              </a:rPr>
              <a:t>j</a:t>
            </a:r>
            <a:r>
              <a:rPr lang="en-US" dirty="0" smtClean="0">
                <a:latin typeface="Cambria" pitchFamily="18" charset="0"/>
              </a:rPr>
              <a:t>. </a:t>
            </a:r>
            <a:br>
              <a:rPr lang="en-US" dirty="0" smtClean="0">
                <a:latin typeface="Cambria" pitchFamily="18" charset="0"/>
              </a:rPr>
            </a:br>
            <a:r>
              <a:rPr lang="en-US" dirty="0" smtClean="0">
                <a:latin typeface="Cambria" pitchFamily="18" charset="0"/>
              </a:rPr>
              <a:t>That is, </a:t>
            </a:r>
            <a:r>
              <a:rPr lang="en-US" i="1" dirty="0" smtClean="0">
                <a:latin typeface="Cambria" pitchFamily="18" charset="0"/>
              </a:rPr>
              <a:t>P</a:t>
            </a:r>
            <a:r>
              <a:rPr lang="en-US" dirty="0" smtClean="0">
                <a:latin typeface="Cambria" pitchFamily="18" charset="0"/>
              </a:rPr>
              <a:t>[1 . . </a:t>
            </a:r>
            <a:r>
              <a:rPr lang="en-US" i="1" dirty="0" smtClean="0">
                <a:latin typeface="Cambria" pitchFamily="18" charset="0"/>
              </a:rPr>
              <a:t>j</a:t>
            </a:r>
            <a:r>
              <a:rPr lang="en-US" dirty="0" smtClean="0">
                <a:latin typeface="Cambria" pitchFamily="18" charset="0"/>
              </a:rPr>
              <a:t>] = </a:t>
            </a:r>
            <a:r>
              <a:rPr lang="en-US" i="1" dirty="0" smtClean="0">
                <a:latin typeface="Cambria" pitchFamily="18" charset="0"/>
              </a:rPr>
              <a:t>P</a:t>
            </a:r>
            <a:r>
              <a:rPr lang="en-US" dirty="0" smtClean="0">
                <a:latin typeface="Cambria" pitchFamily="18" charset="0"/>
              </a:rPr>
              <a:t>[</a:t>
            </a:r>
            <a:r>
              <a:rPr lang="en-US" i="1" dirty="0" err="1" smtClean="0">
                <a:latin typeface="Cambria" pitchFamily="18" charset="0"/>
              </a:rPr>
              <a:t>i</a:t>
            </a:r>
            <a:r>
              <a:rPr lang="en-US" dirty="0" smtClean="0">
                <a:latin typeface="Cambria" pitchFamily="18" charset="0"/>
              </a:rPr>
              <a:t>] </a:t>
            </a:r>
            <a:r>
              <a:rPr lang="en-US" i="1" dirty="0" smtClean="0">
                <a:latin typeface="Cambria" pitchFamily="18" charset="0"/>
              </a:rPr>
              <a:t>P</a:t>
            </a:r>
            <a:r>
              <a:rPr lang="en-US" dirty="0" smtClean="0">
                <a:latin typeface="Cambria" pitchFamily="18" charset="0"/>
              </a:rPr>
              <a:t>[</a:t>
            </a:r>
            <a:r>
              <a:rPr lang="en-US" i="1" dirty="0" err="1" smtClean="0">
                <a:latin typeface="Cambria" pitchFamily="18" charset="0"/>
              </a:rPr>
              <a:t>i</a:t>
            </a:r>
            <a:r>
              <a:rPr lang="en-US" dirty="0" smtClean="0">
                <a:latin typeface="Cambria" pitchFamily="18" charset="0"/>
              </a:rPr>
              <a:t> +1] . . . </a:t>
            </a:r>
            <a:r>
              <a:rPr lang="en-US" i="1" dirty="0" smtClean="0">
                <a:latin typeface="Cambria" pitchFamily="18" charset="0"/>
              </a:rPr>
              <a:t>P</a:t>
            </a:r>
            <a:r>
              <a:rPr lang="en-US" dirty="0" smtClean="0">
                <a:latin typeface="Cambria" pitchFamily="18" charset="0"/>
              </a:rPr>
              <a:t>[</a:t>
            </a:r>
            <a:r>
              <a:rPr lang="en-US" i="1" dirty="0" smtClean="0">
                <a:latin typeface="Cambria" pitchFamily="18" charset="0"/>
              </a:rPr>
              <a:t>j</a:t>
            </a:r>
            <a:r>
              <a:rPr lang="en-US" dirty="0" smtClean="0">
                <a:latin typeface="Cambria" pitchFamily="18" charset="0"/>
              </a:rPr>
              <a:t>].</a:t>
            </a:r>
          </a:p>
          <a:p>
            <a:pPr algn="just">
              <a:buNone/>
            </a:pPr>
            <a:endParaRPr lang="en-US" dirty="0">
              <a:latin typeface="Cambria" pitchFamily="18" charset="0"/>
            </a:endParaRPr>
          </a:p>
        </p:txBody>
      </p:sp>
      <p:sp>
        <p:nvSpPr>
          <p:cNvPr id="6" name="Slide Number Placeholder 5"/>
          <p:cNvSpPr>
            <a:spLocks noGrp="1"/>
          </p:cNvSpPr>
          <p:nvPr>
            <p:ph type="sldNum" sz="quarter" idx="12"/>
          </p:nvPr>
        </p:nvSpPr>
        <p:spPr/>
        <p:txBody>
          <a:bodyPr/>
          <a:lstStyle/>
          <a:p>
            <a:fld id="{A1768863-E513-4A4B-A9FA-417231663550}"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Naive Algorithm</a:t>
            </a:r>
            <a:endParaRPr lang="en-US" dirty="0"/>
          </a:p>
        </p:txBody>
      </p:sp>
      <p:sp>
        <p:nvSpPr>
          <p:cNvPr id="3" name="Text Placeholder 2"/>
          <p:cNvSpPr>
            <a:spLocks noGrp="1"/>
          </p:cNvSpPr>
          <p:nvPr>
            <p:ph type="body" sz="half" idx="1"/>
          </p:nvPr>
        </p:nvSpPr>
        <p:spPr>
          <a:xfrm>
            <a:off x="457200" y="1600200"/>
            <a:ext cx="8305800" cy="4953000"/>
          </a:xfrm>
        </p:spPr>
        <p:txBody>
          <a:bodyPr>
            <a:normAutofit/>
          </a:bodyPr>
          <a:lstStyle/>
          <a:p>
            <a:pPr>
              <a:buNone/>
            </a:pPr>
            <a:r>
              <a:rPr lang="en-US" b="1" dirty="0" smtClean="0"/>
              <a:t>NAÏVE_STRING_MATCH(T, P)</a:t>
            </a:r>
            <a:endParaRPr lang="en-US" dirty="0" smtClean="0"/>
          </a:p>
          <a:p>
            <a:pPr marL="1124712" lvl="2" indent="-457200">
              <a:buFont typeface="+mj-lt"/>
              <a:buAutoNum type="arabicPeriod"/>
            </a:pPr>
            <a:r>
              <a:rPr lang="en-US" sz="2400" i="1" dirty="0" smtClean="0"/>
              <a:t>n</a:t>
            </a:r>
            <a:r>
              <a:rPr lang="en-US" sz="2400" dirty="0" smtClean="0"/>
              <a:t> ← length [</a:t>
            </a:r>
            <a:r>
              <a:rPr lang="en-US" sz="2400" i="1" dirty="0" smtClean="0"/>
              <a:t>T</a:t>
            </a:r>
            <a:r>
              <a:rPr lang="en-US" sz="2400" dirty="0" smtClean="0"/>
              <a:t>]</a:t>
            </a:r>
          </a:p>
          <a:p>
            <a:pPr marL="1124712" lvl="2" indent="-457200">
              <a:buFont typeface="+mj-lt"/>
              <a:buAutoNum type="arabicPeriod"/>
            </a:pPr>
            <a:r>
              <a:rPr lang="en-US" sz="2400" i="1" dirty="0" smtClean="0"/>
              <a:t>m</a:t>
            </a:r>
            <a:r>
              <a:rPr lang="en-US" sz="2400" dirty="0" smtClean="0"/>
              <a:t> ← length [</a:t>
            </a:r>
            <a:r>
              <a:rPr lang="en-US" sz="2400" i="1" dirty="0" smtClean="0"/>
              <a:t>P</a:t>
            </a:r>
            <a:r>
              <a:rPr lang="en-US" sz="2400" dirty="0" smtClean="0"/>
              <a:t>]</a:t>
            </a:r>
          </a:p>
          <a:p>
            <a:pPr marL="1124712" lvl="2" indent="-457200">
              <a:buFont typeface="+mj-lt"/>
              <a:buAutoNum type="arabicPeriod"/>
            </a:pPr>
            <a:r>
              <a:rPr lang="en-US" sz="2400" dirty="0" smtClean="0"/>
              <a:t>for </a:t>
            </a:r>
            <a:r>
              <a:rPr lang="en-US" sz="2400" i="1" dirty="0" smtClean="0"/>
              <a:t>s</a:t>
            </a:r>
            <a:r>
              <a:rPr lang="en-US" sz="2400" dirty="0" smtClean="0"/>
              <a:t> ← 0 to </a:t>
            </a:r>
            <a:r>
              <a:rPr lang="en-US" sz="2400" i="1" dirty="0" smtClean="0"/>
              <a:t>n</a:t>
            </a:r>
            <a:r>
              <a:rPr lang="en-US" sz="2400" dirty="0" smtClean="0"/>
              <a:t>-</a:t>
            </a:r>
            <a:r>
              <a:rPr lang="en-US" sz="2400" i="1" dirty="0" smtClean="0"/>
              <a:t>m</a:t>
            </a:r>
            <a:r>
              <a:rPr lang="en-US" sz="2400" dirty="0" smtClean="0"/>
              <a:t> do</a:t>
            </a:r>
          </a:p>
          <a:p>
            <a:pPr marL="1124712" lvl="2" indent="-457200">
              <a:buFont typeface="+mj-lt"/>
              <a:buAutoNum type="arabicPeriod"/>
            </a:pPr>
            <a:r>
              <a:rPr lang="en-US" sz="2400" i="1" dirty="0" smtClean="0"/>
              <a:t>    j</a:t>
            </a:r>
            <a:r>
              <a:rPr lang="en-US" sz="2400" dirty="0" smtClean="0"/>
              <a:t> ← 1</a:t>
            </a:r>
          </a:p>
          <a:p>
            <a:pPr marL="1124712" lvl="2" indent="-457200">
              <a:buFont typeface="+mj-lt"/>
              <a:buAutoNum type="arabicPeriod"/>
            </a:pPr>
            <a:r>
              <a:rPr lang="en-US" sz="2400" dirty="0" smtClean="0"/>
              <a:t>   while </a:t>
            </a:r>
            <a:r>
              <a:rPr lang="en-US" sz="2400" i="1" dirty="0" smtClean="0"/>
              <a:t>j </a:t>
            </a:r>
            <a:r>
              <a:rPr lang="en-US" sz="2400" dirty="0" smtClean="0"/>
              <a:t>≤ </a:t>
            </a:r>
            <a:r>
              <a:rPr lang="en-US" sz="2400" i="1" dirty="0" smtClean="0"/>
              <a:t>m</a:t>
            </a:r>
            <a:r>
              <a:rPr lang="en-US" sz="2400" dirty="0" smtClean="0"/>
              <a:t> and </a:t>
            </a:r>
            <a:r>
              <a:rPr lang="en-US" sz="2400" i="1" dirty="0" smtClean="0"/>
              <a:t>T</a:t>
            </a:r>
            <a:r>
              <a:rPr lang="en-US" sz="2400" dirty="0" smtClean="0"/>
              <a:t>[</a:t>
            </a:r>
            <a:r>
              <a:rPr lang="en-US" sz="2400" i="1" dirty="0" smtClean="0"/>
              <a:t>s </a:t>
            </a:r>
            <a:r>
              <a:rPr lang="en-US" sz="2400" dirty="0" smtClean="0"/>
              <a:t>+</a:t>
            </a:r>
            <a:r>
              <a:rPr lang="en-US" sz="2400" i="1" dirty="0" smtClean="0"/>
              <a:t> j</a:t>
            </a:r>
            <a:r>
              <a:rPr lang="en-US" sz="2400" dirty="0" smtClean="0"/>
              <a:t>] = </a:t>
            </a:r>
            <a:r>
              <a:rPr lang="en-US" sz="2400" i="1" dirty="0" smtClean="0"/>
              <a:t>P</a:t>
            </a:r>
            <a:r>
              <a:rPr lang="en-US" sz="2400" dirty="0" smtClean="0"/>
              <a:t>[</a:t>
            </a:r>
            <a:r>
              <a:rPr lang="en-US" sz="2400" i="1" dirty="0" smtClean="0"/>
              <a:t>j</a:t>
            </a:r>
            <a:r>
              <a:rPr lang="en-US" sz="2400" dirty="0" smtClean="0"/>
              <a:t>] do</a:t>
            </a:r>
          </a:p>
          <a:p>
            <a:pPr marL="1124712" lvl="2" indent="-457200">
              <a:buFont typeface="+mj-lt"/>
              <a:buAutoNum type="arabicPeriod"/>
            </a:pPr>
            <a:r>
              <a:rPr lang="en-US" sz="2400" i="1" dirty="0" smtClean="0"/>
              <a:t>        j</a:t>
            </a:r>
            <a:r>
              <a:rPr lang="en-US" sz="2400" dirty="0" smtClean="0"/>
              <a:t> ←</a:t>
            </a:r>
            <a:r>
              <a:rPr lang="en-US" sz="2400" i="1" dirty="0" smtClean="0"/>
              <a:t> j </a:t>
            </a:r>
            <a:r>
              <a:rPr lang="en-US" sz="2400" dirty="0" smtClean="0"/>
              <a:t>+1</a:t>
            </a:r>
          </a:p>
          <a:p>
            <a:pPr marL="1124712" lvl="2" indent="-457200">
              <a:buFont typeface="+mj-lt"/>
              <a:buAutoNum type="arabicPeriod"/>
            </a:pPr>
            <a:r>
              <a:rPr lang="en-US" sz="2400" dirty="0" smtClean="0"/>
              <a:t>    If </a:t>
            </a:r>
            <a:r>
              <a:rPr lang="en-US" sz="2400" i="1" dirty="0" smtClean="0"/>
              <a:t>j</a:t>
            </a:r>
            <a:r>
              <a:rPr lang="en-US" sz="2400" dirty="0" smtClean="0"/>
              <a:t> &gt; </a:t>
            </a:r>
            <a:r>
              <a:rPr lang="en-US" sz="2400" i="1" dirty="0" smtClean="0"/>
              <a:t>m</a:t>
            </a:r>
            <a:r>
              <a:rPr lang="en-US" sz="2400" dirty="0" smtClean="0"/>
              <a:t> then</a:t>
            </a:r>
          </a:p>
          <a:p>
            <a:pPr marL="1124712" lvl="2" indent="-457200">
              <a:buFont typeface="+mj-lt"/>
              <a:buAutoNum type="arabicPeriod"/>
            </a:pPr>
            <a:r>
              <a:rPr lang="en-US" sz="2400" dirty="0" smtClean="0"/>
              <a:t>        return valid shift </a:t>
            </a:r>
            <a:r>
              <a:rPr lang="en-US" sz="2400" i="1" dirty="0" smtClean="0"/>
              <a:t>s</a:t>
            </a:r>
            <a:endParaRPr lang="en-US" sz="2400" dirty="0" smtClean="0"/>
          </a:p>
          <a:p>
            <a:pPr marL="1124712" lvl="2" indent="-457200">
              <a:buFont typeface="+mj-lt"/>
              <a:buAutoNum type="arabicPeriod"/>
            </a:pPr>
            <a:r>
              <a:rPr lang="en-US" sz="2400" dirty="0" smtClean="0"/>
              <a:t>return no valid shift exist     // i.e., there is no substring of </a:t>
            </a:r>
            <a:r>
              <a:rPr lang="en-US" sz="2400" i="1" dirty="0" smtClean="0"/>
              <a:t>T</a:t>
            </a:r>
            <a:r>
              <a:rPr lang="en-US" sz="2400" dirty="0" smtClean="0"/>
              <a:t> </a:t>
            </a:r>
            <a:r>
              <a:rPr lang="en-US" sz="2400" dirty="0" smtClean="0"/>
              <a:t>matching </a:t>
            </a:r>
            <a:r>
              <a:rPr lang="en-US" sz="2400" i="1" dirty="0" smtClean="0"/>
              <a:t>P</a:t>
            </a:r>
            <a:r>
              <a:rPr lang="en-US" sz="2400" dirty="0" smtClean="0"/>
              <a:t>.</a:t>
            </a:r>
            <a:endParaRPr lang="en-US" sz="2400" dirty="0"/>
          </a:p>
        </p:txBody>
      </p:sp>
      <p:sp>
        <p:nvSpPr>
          <p:cNvPr id="6" name="Slide Number Placeholder 5"/>
          <p:cNvSpPr>
            <a:spLocks noGrp="1"/>
          </p:cNvSpPr>
          <p:nvPr>
            <p:ph type="sldNum" sz="quarter" idx="12"/>
          </p:nvPr>
        </p:nvSpPr>
        <p:spPr/>
        <p:txBody>
          <a:bodyPr/>
          <a:lstStyle/>
          <a:p>
            <a:fld id="{A1768863-E513-4A4B-A9FA-417231663550}"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a:t>
            </a:r>
            <a:endParaRPr lang="en-US" dirty="0"/>
          </a:p>
        </p:txBody>
      </p:sp>
      <p:sp>
        <p:nvSpPr>
          <p:cNvPr id="3" name="Text Placeholder 2"/>
          <p:cNvSpPr>
            <a:spLocks noGrp="1"/>
          </p:cNvSpPr>
          <p:nvPr>
            <p:ph type="body" sz="half" idx="1"/>
          </p:nvPr>
        </p:nvSpPr>
        <p:spPr>
          <a:xfrm>
            <a:off x="457200" y="1600200"/>
            <a:ext cx="8153400" cy="4525963"/>
          </a:xfrm>
        </p:spPr>
        <p:txBody>
          <a:bodyPr>
            <a:normAutofit lnSpcReduction="10000"/>
          </a:bodyPr>
          <a:lstStyle/>
          <a:p>
            <a:pPr algn="just"/>
            <a:r>
              <a:rPr lang="en-US" sz="2800" dirty="0" smtClean="0">
                <a:latin typeface="Cambria" pitchFamily="18" charset="0"/>
              </a:rPr>
              <a:t>Naïve matcher, we see that the for-loop in line 3 is executed at most </a:t>
            </a:r>
            <a:r>
              <a:rPr lang="en-US" sz="2800" i="1" dirty="0" smtClean="0">
                <a:latin typeface="Cambria" pitchFamily="18" charset="0"/>
              </a:rPr>
              <a:t>n </a:t>
            </a:r>
            <a:r>
              <a:rPr lang="en-US" sz="2800" dirty="0" smtClean="0">
                <a:latin typeface="Cambria" pitchFamily="18" charset="0"/>
              </a:rPr>
              <a:t>-</a:t>
            </a:r>
            <a:r>
              <a:rPr lang="en-US" sz="2800" i="1" dirty="0" smtClean="0">
                <a:latin typeface="Cambria" pitchFamily="18" charset="0"/>
              </a:rPr>
              <a:t> m </a:t>
            </a:r>
            <a:r>
              <a:rPr lang="en-US" sz="2800" dirty="0" smtClean="0">
                <a:latin typeface="Cambria" pitchFamily="18" charset="0"/>
              </a:rPr>
              <a:t>+1 times, and the while-loop in line 5 is executed at most </a:t>
            </a:r>
            <a:r>
              <a:rPr lang="en-US" sz="2800" i="1" dirty="0" smtClean="0">
                <a:latin typeface="Cambria" pitchFamily="18" charset="0"/>
              </a:rPr>
              <a:t>m</a:t>
            </a:r>
            <a:r>
              <a:rPr lang="en-US" sz="2800" dirty="0" smtClean="0">
                <a:latin typeface="Cambria" pitchFamily="18" charset="0"/>
              </a:rPr>
              <a:t> times. </a:t>
            </a:r>
          </a:p>
          <a:p>
            <a:pPr algn="just"/>
            <a:endParaRPr lang="en-US" sz="2800" dirty="0" smtClean="0">
              <a:latin typeface="Cambria" pitchFamily="18" charset="0"/>
            </a:endParaRPr>
          </a:p>
          <a:p>
            <a:pPr algn="just"/>
            <a:r>
              <a:rPr lang="en-US" sz="2800" dirty="0" smtClean="0">
                <a:latin typeface="Cambria" pitchFamily="18" charset="0"/>
              </a:rPr>
              <a:t>Therefore, the running time of the algorithm is O((</a:t>
            </a:r>
            <a:r>
              <a:rPr lang="en-US" sz="2800" i="1" dirty="0" smtClean="0">
                <a:latin typeface="Cambria" pitchFamily="18" charset="0"/>
              </a:rPr>
              <a:t>n </a:t>
            </a:r>
            <a:r>
              <a:rPr lang="en-US" sz="2800" dirty="0" smtClean="0">
                <a:latin typeface="Cambria" pitchFamily="18" charset="0"/>
              </a:rPr>
              <a:t>-</a:t>
            </a:r>
            <a:r>
              <a:rPr lang="en-US" sz="2800" i="1" dirty="0" smtClean="0">
                <a:latin typeface="Cambria" pitchFamily="18" charset="0"/>
              </a:rPr>
              <a:t> m </a:t>
            </a:r>
            <a:r>
              <a:rPr lang="en-US" sz="2800" dirty="0" smtClean="0">
                <a:latin typeface="Cambria" pitchFamily="18" charset="0"/>
              </a:rPr>
              <a:t>+1)</a:t>
            </a:r>
            <a:r>
              <a:rPr lang="en-US" sz="2800" i="1" dirty="0" smtClean="0">
                <a:latin typeface="Cambria" pitchFamily="18" charset="0"/>
              </a:rPr>
              <a:t>m</a:t>
            </a:r>
            <a:r>
              <a:rPr lang="en-US" sz="2800" dirty="0" smtClean="0">
                <a:latin typeface="Cambria" pitchFamily="18" charset="0"/>
              </a:rPr>
              <a:t>), which is clearly O(</a:t>
            </a:r>
            <a:r>
              <a:rPr lang="en-US" sz="2800" i="1" dirty="0" smtClean="0">
                <a:latin typeface="Cambria" pitchFamily="18" charset="0"/>
              </a:rPr>
              <a:t>nm</a:t>
            </a:r>
            <a:r>
              <a:rPr lang="en-US" sz="2800" dirty="0" smtClean="0">
                <a:latin typeface="Cambria" pitchFamily="18" charset="0"/>
              </a:rPr>
              <a:t>). </a:t>
            </a:r>
          </a:p>
          <a:p>
            <a:pPr algn="just"/>
            <a:endParaRPr lang="en-US" sz="2800" dirty="0" smtClean="0">
              <a:latin typeface="Cambria" pitchFamily="18" charset="0"/>
            </a:endParaRPr>
          </a:p>
          <a:p>
            <a:pPr algn="just"/>
            <a:r>
              <a:rPr lang="en-US" sz="2800" dirty="0" smtClean="0">
                <a:latin typeface="Cambria" pitchFamily="18" charset="0"/>
              </a:rPr>
              <a:t>Hence, in the worst case, when the length of the pattern, </a:t>
            </a:r>
            <a:r>
              <a:rPr lang="en-US" sz="2800" i="1" dirty="0" smtClean="0">
                <a:latin typeface="Cambria" pitchFamily="18" charset="0"/>
              </a:rPr>
              <a:t>m</a:t>
            </a:r>
            <a:r>
              <a:rPr lang="en-US" sz="2800" dirty="0" smtClean="0">
                <a:latin typeface="Cambria" pitchFamily="18" charset="0"/>
              </a:rPr>
              <a:t> are roughly equal, this algorithm runs in the </a:t>
            </a:r>
            <a:r>
              <a:rPr lang="en-US" sz="2800" dirty="0" err="1" smtClean="0">
                <a:latin typeface="Cambria" pitchFamily="18" charset="0"/>
              </a:rPr>
              <a:t>quadratictime</a:t>
            </a:r>
            <a:r>
              <a:rPr lang="en-US" sz="2800" dirty="0" smtClean="0">
                <a:latin typeface="Cambria" pitchFamily="18" charset="0"/>
              </a:rPr>
              <a:t>.</a:t>
            </a:r>
            <a:endParaRPr lang="en-US" sz="2800" dirty="0">
              <a:latin typeface="Cambria" pitchFamily="18" charset="0"/>
            </a:endParaRPr>
          </a:p>
        </p:txBody>
      </p:sp>
      <p:sp>
        <p:nvSpPr>
          <p:cNvPr id="6" name="Slide Number Placeholder 5"/>
          <p:cNvSpPr>
            <a:spLocks noGrp="1"/>
          </p:cNvSpPr>
          <p:nvPr>
            <p:ph type="sldNum" sz="quarter" idx="12"/>
          </p:nvPr>
        </p:nvSpPr>
        <p:spPr/>
        <p:txBody>
          <a:bodyPr/>
          <a:lstStyle/>
          <a:p>
            <a:fld id="{A1768863-E513-4A4B-A9FA-417231663550}" type="slidenum">
              <a:rPr lang="en-US" smtClean="0"/>
              <a:pPr/>
              <a:t>12</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381000" y="228600"/>
            <a:ext cx="8305800" cy="1143000"/>
          </a:xfrm>
        </p:spPr>
        <p:txBody>
          <a:bodyPr/>
          <a:lstStyle/>
          <a:p>
            <a:r>
              <a:rPr lang="en-US" altLang="ja-JP" sz="4000"/>
              <a:t>String Matching Problem</a:t>
            </a:r>
          </a:p>
        </p:txBody>
      </p:sp>
      <p:sp>
        <p:nvSpPr>
          <p:cNvPr id="91139" name="Rectangle 3"/>
          <p:cNvSpPr>
            <a:spLocks noChangeArrowheads="1"/>
          </p:cNvSpPr>
          <p:nvPr/>
        </p:nvSpPr>
        <p:spPr bwMode="auto">
          <a:xfrm>
            <a:off x="2097088" y="2894013"/>
            <a:ext cx="5943600" cy="3125787"/>
          </a:xfrm>
          <a:prstGeom prst="rect">
            <a:avLst/>
          </a:prstGeom>
          <a:solidFill>
            <a:schemeClr val="accent1"/>
          </a:solidFill>
          <a:ln w="12700">
            <a:solidFill>
              <a:srgbClr val="000000"/>
            </a:solidFill>
            <a:miter lim="800000"/>
            <a:headEnd/>
            <a:tailEnd/>
          </a:ln>
          <a:effectLst>
            <a:outerShdw dist="71842" dir="2700000" algn="ctr" rotWithShape="0">
              <a:schemeClr val="bg2"/>
            </a:outerShdw>
          </a:effectLst>
        </p:spPr>
        <p:txBody>
          <a:bodyPr lIns="90000" tIns="46800" rIns="90000" bIns="46800">
            <a:spAutoFit/>
          </a:bodyPr>
          <a:lstStyle/>
          <a:p>
            <a:pPr algn="dist"/>
            <a:r>
              <a:rPr lang="ja-JP" altLang="en-US" sz="1800">
                <a:latin typeface="Tahoma" pitchFamily="34" charset="0"/>
                <a:ea typeface="ＭＳ Ｐゴシック" pitchFamily="50" charset="-128"/>
              </a:rPr>
              <a:t>  </a:t>
            </a:r>
            <a:r>
              <a:rPr lang="en-US" altLang="ja-JP" sz="1800">
                <a:latin typeface="Tahoma" pitchFamily="34" charset="0"/>
                <a:ea typeface="ＭＳ Ｐゴシック" pitchFamily="50" charset="-128"/>
              </a:rPr>
              <a:t>We introduce a general framework which is suitable to capture an essence of compressed pattern matching according to various dictionary based compressions. The goal is to find all occurrences of a pattern in a text without decompression, which is one of the most active topics in string matching. Our framework includes such compression methods as Lempel-Ziv family, (LZ77, LZSS, LZ78, LZW), byte-pair encoding, and the static dictionary based method. Technically, our pattern matching algorithm extremely extends that for LZW compressed text presented by Amir, Benson and Farach.</a:t>
            </a:r>
          </a:p>
        </p:txBody>
      </p:sp>
      <p:sp>
        <p:nvSpPr>
          <p:cNvPr id="91140" name="Text Box 4"/>
          <p:cNvSpPr txBox="1">
            <a:spLocks noChangeArrowheads="1"/>
          </p:cNvSpPr>
          <p:nvPr/>
        </p:nvSpPr>
        <p:spPr bwMode="auto">
          <a:xfrm>
            <a:off x="457200" y="2895600"/>
            <a:ext cx="1009650" cy="519113"/>
          </a:xfrm>
          <a:prstGeom prst="rect">
            <a:avLst/>
          </a:prstGeom>
          <a:noFill/>
          <a:ln w="9525">
            <a:noFill/>
            <a:miter lim="800000"/>
            <a:headEnd/>
            <a:tailEnd/>
          </a:ln>
          <a:effectLst/>
        </p:spPr>
        <p:txBody>
          <a:bodyPr wrap="none" lIns="90000" tIns="46800" rIns="90000" bIns="46800">
            <a:spAutoFit/>
          </a:bodyPr>
          <a:lstStyle/>
          <a:p>
            <a:pPr algn="l"/>
            <a:r>
              <a:rPr lang="en-US" altLang="ja-JP" sz="2800">
                <a:ea typeface="ＭＳ Ｐゴシック" pitchFamily="50" charset="-128"/>
              </a:rPr>
              <a:t>Text：</a:t>
            </a:r>
          </a:p>
        </p:txBody>
      </p:sp>
      <p:sp>
        <p:nvSpPr>
          <p:cNvPr id="91141" name="Text Box 5"/>
          <p:cNvSpPr txBox="1">
            <a:spLocks noChangeArrowheads="1"/>
          </p:cNvSpPr>
          <p:nvPr/>
        </p:nvSpPr>
        <p:spPr bwMode="auto">
          <a:xfrm>
            <a:off x="457200" y="1876425"/>
            <a:ext cx="1365250" cy="519113"/>
          </a:xfrm>
          <a:prstGeom prst="rect">
            <a:avLst/>
          </a:prstGeom>
          <a:noFill/>
          <a:ln w="9525">
            <a:noFill/>
            <a:miter lim="800000"/>
            <a:headEnd/>
            <a:tailEnd/>
          </a:ln>
          <a:effectLst/>
        </p:spPr>
        <p:txBody>
          <a:bodyPr wrap="none" lIns="90000" tIns="46800" rIns="90000" bIns="46800">
            <a:spAutoFit/>
          </a:bodyPr>
          <a:lstStyle/>
          <a:p>
            <a:pPr algn="l"/>
            <a:r>
              <a:rPr lang="en-US" altLang="ja-JP" sz="2800">
                <a:ea typeface="ＭＳ Ｐゴシック" pitchFamily="50" charset="-128"/>
              </a:rPr>
              <a:t>Pattern：</a:t>
            </a:r>
          </a:p>
        </p:txBody>
      </p:sp>
      <p:sp>
        <p:nvSpPr>
          <p:cNvPr id="91142" name="Text Box 6"/>
          <p:cNvSpPr txBox="1">
            <a:spLocks noChangeArrowheads="1"/>
          </p:cNvSpPr>
          <p:nvPr/>
        </p:nvSpPr>
        <p:spPr bwMode="auto">
          <a:xfrm>
            <a:off x="2097088" y="1817688"/>
            <a:ext cx="1887537" cy="588962"/>
          </a:xfrm>
          <a:prstGeom prst="rect">
            <a:avLst/>
          </a:prstGeom>
          <a:solidFill>
            <a:srgbClr val="FF0000"/>
          </a:solidFill>
          <a:ln w="9525">
            <a:solidFill>
              <a:schemeClr val="tx1"/>
            </a:solidFill>
            <a:miter lim="800000"/>
            <a:headEnd/>
            <a:tailEnd/>
          </a:ln>
          <a:effectLst>
            <a:outerShdw dist="71842" dir="2700000" algn="ctr" rotWithShape="0">
              <a:schemeClr val="bg2"/>
            </a:outerShdw>
          </a:effectLst>
        </p:spPr>
        <p:txBody>
          <a:bodyPr wrap="none" lIns="90000" tIns="46800" rIns="90000" bIns="46800">
            <a:spAutoFit/>
          </a:bodyPr>
          <a:lstStyle/>
          <a:p>
            <a:pPr algn="l"/>
            <a:r>
              <a:rPr lang="en-US" altLang="ja-JP" sz="3200">
                <a:latin typeface="Tahoma" pitchFamily="34" charset="0"/>
                <a:ea typeface="ＭＳ Ｐゴシック" pitchFamily="50" charset="-128"/>
              </a:rPr>
              <a:t>compress</a:t>
            </a:r>
          </a:p>
        </p:txBody>
      </p:sp>
      <p:grpSp>
        <p:nvGrpSpPr>
          <p:cNvPr id="2" name="Group 7"/>
          <p:cNvGrpSpPr>
            <a:grpSpLocks/>
          </p:cNvGrpSpPr>
          <p:nvPr/>
        </p:nvGrpSpPr>
        <p:grpSpPr bwMode="auto">
          <a:xfrm>
            <a:off x="2163763" y="3179763"/>
            <a:ext cx="4852987" cy="2836862"/>
            <a:chOff x="1434" y="2339"/>
            <a:chExt cx="3057" cy="1787"/>
          </a:xfrm>
        </p:grpSpPr>
        <p:sp>
          <p:nvSpPr>
            <p:cNvPr id="91144" name="Rectangle 8"/>
            <p:cNvSpPr>
              <a:spLocks noChangeArrowheads="1"/>
            </p:cNvSpPr>
            <p:nvPr/>
          </p:nvSpPr>
          <p:spPr bwMode="auto">
            <a:xfrm>
              <a:off x="3064" y="2339"/>
              <a:ext cx="625" cy="231"/>
            </a:xfrm>
            <a:prstGeom prst="rect">
              <a:avLst/>
            </a:prstGeom>
            <a:solidFill>
              <a:srgbClr val="FF0000"/>
            </a:solidFill>
            <a:ln w="9525">
              <a:noFill/>
              <a:miter lim="800000"/>
              <a:headEnd/>
              <a:tailEnd/>
            </a:ln>
            <a:effectLst/>
          </p:spPr>
          <p:txBody>
            <a:bodyPr wrap="none" lIns="18000" tIns="46800" rIns="90000" bIns="46800"/>
            <a:lstStyle/>
            <a:p>
              <a:pPr algn="l"/>
              <a:r>
                <a:rPr lang="en-US" altLang="ja-JP" sz="1800">
                  <a:latin typeface="Tahoma" pitchFamily="34" charset="0"/>
                  <a:ea typeface="ＭＳ Ｐゴシック" pitchFamily="50" charset="-128"/>
                </a:rPr>
                <a:t>compress</a:t>
              </a:r>
            </a:p>
          </p:txBody>
        </p:sp>
        <p:sp>
          <p:nvSpPr>
            <p:cNvPr id="91145" name="Rectangle 9"/>
            <p:cNvSpPr>
              <a:spLocks noChangeArrowheads="1"/>
            </p:cNvSpPr>
            <p:nvPr/>
          </p:nvSpPr>
          <p:spPr bwMode="auto">
            <a:xfrm>
              <a:off x="3866" y="2511"/>
              <a:ext cx="625" cy="231"/>
            </a:xfrm>
            <a:prstGeom prst="rect">
              <a:avLst/>
            </a:prstGeom>
            <a:solidFill>
              <a:srgbClr val="FF0000"/>
            </a:solidFill>
            <a:ln w="9525">
              <a:noFill/>
              <a:miter lim="800000"/>
              <a:headEnd/>
              <a:tailEnd/>
            </a:ln>
            <a:effectLst/>
          </p:spPr>
          <p:txBody>
            <a:bodyPr wrap="none" lIns="18000" tIns="46800" rIns="90000" bIns="46800"/>
            <a:lstStyle/>
            <a:p>
              <a:pPr algn="l"/>
              <a:r>
                <a:rPr lang="en-US" altLang="ja-JP" sz="1800">
                  <a:latin typeface="Tahoma" pitchFamily="34" charset="0"/>
                  <a:ea typeface="ＭＳ Ｐゴシック" pitchFamily="50" charset="-128"/>
                </a:rPr>
                <a:t>compress</a:t>
              </a:r>
            </a:p>
          </p:txBody>
        </p:sp>
        <p:sp>
          <p:nvSpPr>
            <p:cNvPr id="91146" name="Rectangle 10"/>
            <p:cNvSpPr>
              <a:spLocks noChangeArrowheads="1"/>
            </p:cNvSpPr>
            <p:nvPr/>
          </p:nvSpPr>
          <p:spPr bwMode="auto">
            <a:xfrm>
              <a:off x="2126" y="2859"/>
              <a:ext cx="625" cy="231"/>
            </a:xfrm>
            <a:prstGeom prst="rect">
              <a:avLst/>
            </a:prstGeom>
            <a:solidFill>
              <a:srgbClr val="FF0000"/>
            </a:solidFill>
            <a:ln w="9525">
              <a:noFill/>
              <a:miter lim="800000"/>
              <a:headEnd/>
              <a:tailEnd/>
            </a:ln>
            <a:effectLst/>
          </p:spPr>
          <p:txBody>
            <a:bodyPr wrap="none" lIns="18000" tIns="46800" rIns="90000" bIns="46800"/>
            <a:lstStyle/>
            <a:p>
              <a:pPr algn="l"/>
              <a:r>
                <a:rPr lang="en-US" altLang="ja-JP" sz="1800">
                  <a:latin typeface="Tahoma" pitchFamily="34" charset="0"/>
                  <a:ea typeface="ＭＳ Ｐゴシック" pitchFamily="50" charset="-128"/>
                </a:rPr>
                <a:t>compress</a:t>
              </a:r>
            </a:p>
          </p:txBody>
        </p:sp>
        <p:sp>
          <p:nvSpPr>
            <p:cNvPr id="91147" name="Rectangle 11"/>
            <p:cNvSpPr>
              <a:spLocks noChangeArrowheads="1"/>
            </p:cNvSpPr>
            <p:nvPr/>
          </p:nvSpPr>
          <p:spPr bwMode="auto">
            <a:xfrm>
              <a:off x="1434" y="3203"/>
              <a:ext cx="625" cy="231"/>
            </a:xfrm>
            <a:prstGeom prst="rect">
              <a:avLst/>
            </a:prstGeom>
            <a:solidFill>
              <a:srgbClr val="FF0000"/>
            </a:solidFill>
            <a:ln w="9525">
              <a:noFill/>
              <a:miter lim="800000"/>
              <a:headEnd/>
              <a:tailEnd/>
            </a:ln>
            <a:effectLst/>
          </p:spPr>
          <p:txBody>
            <a:bodyPr wrap="none" lIns="18000" tIns="46800" rIns="90000" bIns="46800"/>
            <a:lstStyle/>
            <a:p>
              <a:pPr algn="l"/>
              <a:r>
                <a:rPr lang="en-US" altLang="ja-JP" sz="1800">
                  <a:latin typeface="Tahoma" pitchFamily="34" charset="0"/>
                  <a:ea typeface="ＭＳ Ｐゴシック" pitchFamily="50" charset="-128"/>
                </a:rPr>
                <a:t>compress</a:t>
              </a:r>
            </a:p>
          </p:txBody>
        </p:sp>
        <p:sp>
          <p:nvSpPr>
            <p:cNvPr id="91148" name="Rectangle 12"/>
            <p:cNvSpPr>
              <a:spLocks noChangeArrowheads="1"/>
            </p:cNvSpPr>
            <p:nvPr/>
          </p:nvSpPr>
          <p:spPr bwMode="auto">
            <a:xfrm>
              <a:off x="1434" y="3895"/>
              <a:ext cx="625" cy="231"/>
            </a:xfrm>
            <a:prstGeom prst="rect">
              <a:avLst/>
            </a:prstGeom>
            <a:solidFill>
              <a:srgbClr val="FF0000"/>
            </a:solidFill>
            <a:ln w="9525">
              <a:noFill/>
              <a:miter lim="800000"/>
              <a:headEnd/>
              <a:tailEnd/>
            </a:ln>
            <a:effectLst/>
          </p:spPr>
          <p:txBody>
            <a:bodyPr wrap="none" lIns="18000" tIns="46800" rIns="90000" bIns="46800"/>
            <a:lstStyle/>
            <a:p>
              <a:pPr algn="l"/>
              <a:r>
                <a:rPr lang="en-US" altLang="ja-JP" sz="1800">
                  <a:latin typeface="Tahoma" pitchFamily="34" charset="0"/>
                  <a:ea typeface="ＭＳ Ｐゴシック" pitchFamily="50" charset="-128"/>
                </a:rPr>
                <a:t>compress</a:t>
              </a:r>
            </a:p>
          </p:txBody>
        </p:sp>
      </p:grpSp>
      <p:sp>
        <p:nvSpPr>
          <p:cNvPr id="13" name="Slide Number Placeholder 12"/>
          <p:cNvSpPr>
            <a:spLocks noGrp="1"/>
          </p:cNvSpPr>
          <p:nvPr>
            <p:ph type="sldNum" sz="quarter" idx="12"/>
          </p:nvPr>
        </p:nvSpPr>
        <p:spPr/>
        <p:txBody>
          <a:bodyPr/>
          <a:lstStyle/>
          <a:p>
            <a:fld id="{A005ECC3-B306-4737-8DDF-E48E4769733A}" type="slidenum">
              <a:rPr lang="en-US" smtClean="0"/>
              <a:pPr/>
              <a:t>2</a:t>
            </a:fld>
            <a:endParaRPr lang="en-US"/>
          </a:p>
        </p:txBody>
      </p:sp>
    </p:spTree>
  </p:cSld>
  <p:clrMapOvr>
    <a:masterClrMapping/>
  </p:clrMapOvr>
  <p:transition advTm="32704">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3" name="chimes.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u="sng"/>
              <a:t>The problem of String Matching</a:t>
            </a:r>
          </a:p>
        </p:txBody>
      </p:sp>
      <p:sp>
        <p:nvSpPr>
          <p:cNvPr id="3075" name="Rectangle 3"/>
          <p:cNvSpPr>
            <a:spLocks noGrp="1" noChangeArrowheads="1"/>
          </p:cNvSpPr>
          <p:nvPr>
            <p:ph idx="1"/>
          </p:nvPr>
        </p:nvSpPr>
        <p:spPr/>
        <p:txBody>
          <a:bodyPr/>
          <a:lstStyle/>
          <a:p>
            <a:pPr algn="just">
              <a:buFont typeface="Wingdings" pitchFamily="2" charset="2"/>
              <a:buNone/>
            </a:pPr>
            <a:endParaRPr lang="en-US" dirty="0"/>
          </a:p>
          <a:p>
            <a:pPr algn="just"/>
            <a:r>
              <a:rPr lang="en-US" dirty="0"/>
              <a:t>Given a string ‘S’, the problem of string matching deals with finding whether a pattern ‘p’ occurs in ‘S’ and if ‘p’ does occur then returning position in ‘S’ where ‘p’ occurs.</a:t>
            </a:r>
          </a:p>
        </p:txBody>
      </p:sp>
      <p:sp>
        <p:nvSpPr>
          <p:cNvPr id="4" name="Slide Number Placeholder 3"/>
          <p:cNvSpPr>
            <a:spLocks noGrp="1"/>
          </p:cNvSpPr>
          <p:nvPr>
            <p:ph type="sldNum" sz="quarter" idx="12"/>
          </p:nvPr>
        </p:nvSpPr>
        <p:spPr/>
        <p:txBody>
          <a:bodyPr/>
          <a:lstStyle/>
          <a:p>
            <a:fld id="{A005ECC3-B306-4737-8DDF-E48E4769733A}" type="slidenum">
              <a:rPr lang="en-US" smtClean="0"/>
              <a:pPr/>
              <a:t>3</a:t>
            </a:fld>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609600" y="228600"/>
            <a:ext cx="8229600" cy="914400"/>
          </a:xfrm>
        </p:spPr>
        <p:txBody>
          <a:bodyPr>
            <a:normAutofit/>
          </a:bodyPr>
          <a:lstStyle/>
          <a:p>
            <a:r>
              <a:rPr lang="en-US" u="sng" dirty="0" smtClean="0"/>
              <a:t>Naive Algorithm</a:t>
            </a:r>
            <a:endParaRPr lang="en-US" u="sng" dirty="0"/>
          </a:p>
        </p:txBody>
      </p:sp>
      <p:sp>
        <p:nvSpPr>
          <p:cNvPr id="100355" name="Rectangle 3"/>
          <p:cNvSpPr>
            <a:spLocks noGrp="1" noChangeArrowheads="1"/>
          </p:cNvSpPr>
          <p:nvPr>
            <p:ph idx="1"/>
          </p:nvPr>
        </p:nvSpPr>
        <p:spPr>
          <a:xfrm>
            <a:off x="457200" y="1219200"/>
            <a:ext cx="8458200" cy="5410200"/>
          </a:xfrm>
        </p:spPr>
        <p:txBody>
          <a:bodyPr>
            <a:normAutofit/>
          </a:bodyPr>
          <a:lstStyle/>
          <a:p>
            <a:pPr algn="just">
              <a:lnSpc>
                <a:spcPct val="90000"/>
              </a:lnSpc>
            </a:pPr>
            <a:r>
              <a:rPr lang="en-US" sz="2400" dirty="0"/>
              <a:t>One of the most obvious approach towards the string matching problem would be to compare the first element of the pattern to be searched ‘p’, with the first element of the string ‘S’ in which to locate ‘p’. </a:t>
            </a:r>
            <a:endParaRPr lang="en-US" sz="2400" dirty="0" smtClean="0"/>
          </a:p>
          <a:p>
            <a:pPr algn="just">
              <a:lnSpc>
                <a:spcPct val="90000"/>
              </a:lnSpc>
            </a:pPr>
            <a:endParaRPr lang="en-US" sz="2400" dirty="0" smtClean="0"/>
          </a:p>
          <a:p>
            <a:pPr algn="just">
              <a:lnSpc>
                <a:spcPct val="90000"/>
              </a:lnSpc>
            </a:pPr>
            <a:r>
              <a:rPr lang="en-US" sz="2400" dirty="0" smtClean="0"/>
              <a:t>If </a:t>
            </a:r>
            <a:r>
              <a:rPr lang="en-US" sz="2400" dirty="0"/>
              <a:t>the first element of ‘p’ matches the first element of ‘S’, compare the second element of ‘p’ with second element of ‘S</a:t>
            </a:r>
            <a:r>
              <a:rPr lang="en-US" sz="2400" dirty="0" smtClean="0"/>
              <a:t>’.</a:t>
            </a:r>
          </a:p>
          <a:p>
            <a:pPr algn="just">
              <a:lnSpc>
                <a:spcPct val="90000"/>
              </a:lnSpc>
              <a:buNone/>
            </a:pPr>
            <a:r>
              <a:rPr lang="en-US" sz="2400" dirty="0" smtClean="0"/>
              <a:t> </a:t>
            </a:r>
          </a:p>
          <a:p>
            <a:pPr algn="just">
              <a:lnSpc>
                <a:spcPct val="90000"/>
              </a:lnSpc>
            </a:pPr>
            <a:r>
              <a:rPr lang="en-US" sz="2400" dirty="0" smtClean="0"/>
              <a:t>If </a:t>
            </a:r>
            <a:r>
              <a:rPr lang="en-US" sz="2400" dirty="0"/>
              <a:t>match found proceed likewise until entire ‘p’ is found</a:t>
            </a:r>
            <a:r>
              <a:rPr lang="en-US" sz="2400" dirty="0" smtClean="0"/>
              <a:t>.</a:t>
            </a:r>
          </a:p>
          <a:p>
            <a:pPr algn="just">
              <a:lnSpc>
                <a:spcPct val="90000"/>
              </a:lnSpc>
              <a:buNone/>
            </a:pPr>
            <a:r>
              <a:rPr lang="en-US" sz="2400" dirty="0" smtClean="0"/>
              <a:t> </a:t>
            </a:r>
          </a:p>
          <a:p>
            <a:pPr algn="just">
              <a:lnSpc>
                <a:spcPct val="90000"/>
              </a:lnSpc>
            </a:pPr>
            <a:r>
              <a:rPr lang="en-US" sz="2400" dirty="0" smtClean="0"/>
              <a:t>If </a:t>
            </a:r>
            <a:r>
              <a:rPr lang="en-US" sz="2400" dirty="0"/>
              <a:t>a mismatch is found at any position, shift ‘p’ one position to the right and repeat comparison beginning from first element of ‘p’.</a:t>
            </a:r>
          </a:p>
        </p:txBody>
      </p:sp>
      <p:sp>
        <p:nvSpPr>
          <p:cNvPr id="4" name="Slide Number Placeholder 3"/>
          <p:cNvSpPr>
            <a:spLocks noGrp="1"/>
          </p:cNvSpPr>
          <p:nvPr>
            <p:ph type="sldNum" sz="quarter" idx="12"/>
          </p:nvPr>
        </p:nvSpPr>
        <p:spPr/>
        <p:txBody>
          <a:bodyPr/>
          <a:lstStyle/>
          <a:p>
            <a:fld id="{A005ECC3-B306-4737-8DDF-E48E4769733A}" type="slidenum">
              <a:rPr lang="en-US" smtClean="0"/>
              <a:pPr/>
              <a:t>4</a:t>
            </a:fld>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sz="4000" u="sng" dirty="0"/>
              <a:t>How </a:t>
            </a:r>
            <a:r>
              <a:rPr lang="en-US" sz="4000" u="sng" dirty="0" smtClean="0"/>
              <a:t>does this  </a:t>
            </a:r>
            <a:r>
              <a:rPr lang="en-US" sz="4000" u="sng" dirty="0"/>
              <a:t>approach work</a:t>
            </a:r>
          </a:p>
        </p:txBody>
      </p:sp>
      <p:sp>
        <p:nvSpPr>
          <p:cNvPr id="101379" name="Rectangle 3"/>
          <p:cNvSpPr>
            <a:spLocks noGrp="1" noChangeArrowheads="1"/>
          </p:cNvSpPr>
          <p:nvPr>
            <p:ph type="body" sz="half" idx="1"/>
          </p:nvPr>
        </p:nvSpPr>
        <p:spPr>
          <a:xfrm>
            <a:off x="457200" y="1600200"/>
            <a:ext cx="7772400" cy="4525963"/>
          </a:xfrm>
        </p:spPr>
        <p:txBody>
          <a:bodyPr/>
          <a:lstStyle/>
          <a:p>
            <a:pPr algn="just">
              <a:buFont typeface="Wingdings" pitchFamily="2" charset="2"/>
              <a:buNone/>
            </a:pPr>
            <a:endParaRPr lang="en-US" sz="2800" dirty="0"/>
          </a:p>
          <a:p>
            <a:pPr algn="just">
              <a:buFont typeface="Wingdings" pitchFamily="2" charset="2"/>
              <a:buNone/>
            </a:pPr>
            <a:r>
              <a:rPr lang="en-US" sz="2800" dirty="0"/>
              <a:t>String  S   </a:t>
            </a:r>
          </a:p>
        </p:txBody>
      </p:sp>
      <p:graphicFrame>
        <p:nvGraphicFramePr>
          <p:cNvPr id="101496" name="Group 120"/>
          <p:cNvGraphicFramePr>
            <a:graphicFrameLocks noGrp="1"/>
          </p:cNvGraphicFramePr>
          <p:nvPr>
            <p:ph sz="quarter" idx="2"/>
          </p:nvPr>
        </p:nvGraphicFramePr>
        <p:xfrm>
          <a:off x="2819400" y="3048000"/>
          <a:ext cx="5181600" cy="685800"/>
        </p:xfrm>
        <a:graphic>
          <a:graphicData uri="http://schemas.openxmlformats.org/drawingml/2006/table">
            <a:tbl>
              <a:tblPr/>
              <a:tblGrid>
                <a:gridCol w="396875"/>
                <a:gridCol w="401638"/>
                <a:gridCol w="396875"/>
                <a:gridCol w="400050"/>
                <a:gridCol w="398462"/>
                <a:gridCol w="396875"/>
                <a:gridCol w="400050"/>
                <a:gridCol w="396875"/>
                <a:gridCol w="398463"/>
                <a:gridCol w="400050"/>
                <a:gridCol w="396875"/>
                <a:gridCol w="401637"/>
                <a:gridCol w="396875"/>
              </a:tblGrid>
              <a:tr h="685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1495" name="Group 119"/>
          <p:cNvGraphicFramePr>
            <a:graphicFrameLocks noGrp="1"/>
          </p:cNvGraphicFramePr>
          <p:nvPr>
            <p:ph sz="quarter" idx="3"/>
          </p:nvPr>
        </p:nvGraphicFramePr>
        <p:xfrm>
          <a:off x="2895600" y="4724400"/>
          <a:ext cx="1524000" cy="518160"/>
        </p:xfrm>
        <a:graphic>
          <a:graphicData uri="http://schemas.openxmlformats.org/drawingml/2006/table">
            <a:tbl>
              <a:tblPr/>
              <a:tblGrid>
                <a:gridCol w="381000"/>
                <a:gridCol w="381000"/>
                <a:gridCol w="381000"/>
                <a:gridCol w="381000"/>
              </a:tblGrid>
              <a:tr h="4048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1479" name="Text Box 103"/>
          <p:cNvSpPr txBox="1">
            <a:spLocks noChangeArrowheads="1"/>
          </p:cNvSpPr>
          <p:nvPr/>
        </p:nvSpPr>
        <p:spPr bwMode="auto">
          <a:xfrm>
            <a:off x="457200" y="4724400"/>
            <a:ext cx="1825625" cy="519113"/>
          </a:xfrm>
          <a:prstGeom prst="rect">
            <a:avLst/>
          </a:prstGeom>
          <a:noFill/>
          <a:ln w="9525">
            <a:noFill/>
            <a:miter lim="800000"/>
            <a:headEnd/>
            <a:tailEnd/>
          </a:ln>
          <a:effectLst/>
        </p:spPr>
        <p:txBody>
          <a:bodyPr wrap="none">
            <a:spAutoFit/>
          </a:bodyPr>
          <a:lstStyle/>
          <a:p>
            <a:pPr eaLnBrk="1" hangingPunct="1"/>
            <a:r>
              <a:rPr lang="en-US" sz="2800"/>
              <a:t>Pattern   p</a:t>
            </a:r>
          </a:p>
        </p:txBody>
      </p:sp>
      <p:sp>
        <p:nvSpPr>
          <p:cNvPr id="101480" name="Text Box 104"/>
          <p:cNvSpPr txBox="1">
            <a:spLocks noChangeArrowheads="1"/>
          </p:cNvSpPr>
          <p:nvPr/>
        </p:nvSpPr>
        <p:spPr bwMode="auto">
          <a:xfrm>
            <a:off x="2743200" y="4800600"/>
            <a:ext cx="4419600" cy="366713"/>
          </a:xfrm>
          <a:prstGeom prst="rect">
            <a:avLst/>
          </a:prstGeom>
          <a:noFill/>
          <a:ln w="9525">
            <a:noFill/>
            <a:miter lim="800000"/>
            <a:headEnd/>
            <a:tailEnd/>
          </a:ln>
          <a:effectLst/>
        </p:spPr>
        <p:txBody>
          <a:bodyPr>
            <a:spAutoFit/>
          </a:bodyPr>
          <a:lstStyle/>
          <a:p>
            <a:pPr eaLnBrk="1" hangingPunct="1"/>
            <a:endParaRPr lang="en-US"/>
          </a:p>
        </p:txBody>
      </p:sp>
      <p:sp>
        <p:nvSpPr>
          <p:cNvPr id="8" name="Slide Number Placeholder 7"/>
          <p:cNvSpPr>
            <a:spLocks noGrp="1"/>
          </p:cNvSpPr>
          <p:nvPr>
            <p:ph type="sldNum" sz="quarter" idx="12"/>
          </p:nvPr>
        </p:nvSpPr>
        <p:spPr/>
        <p:txBody>
          <a:bodyPr/>
          <a:lstStyle/>
          <a:p>
            <a:fld id="{A1768863-E513-4A4B-A9FA-417231663550}" type="slidenum">
              <a:rPr lang="en-US" smtClean="0"/>
              <a:pPr/>
              <a:t>5</a:t>
            </a:fld>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503" name="Rectangle 7"/>
          <p:cNvSpPr>
            <a:spLocks noGrp="1" noChangeArrowheads="1"/>
          </p:cNvSpPr>
          <p:nvPr>
            <p:ph type="ctrTitle"/>
          </p:nvPr>
        </p:nvSpPr>
        <p:spPr>
          <a:xfrm>
            <a:off x="685800" y="381000"/>
            <a:ext cx="7772400" cy="381000"/>
          </a:xfrm>
        </p:spPr>
        <p:txBody>
          <a:bodyPr>
            <a:normAutofit fontScale="90000"/>
          </a:bodyPr>
          <a:lstStyle/>
          <a:p>
            <a:endParaRPr lang="en-US" sz="4800"/>
          </a:p>
        </p:txBody>
      </p:sp>
      <p:sp>
        <p:nvSpPr>
          <p:cNvPr id="106504" name="Rectangle 8"/>
          <p:cNvSpPr>
            <a:spLocks noGrp="1" noChangeArrowheads="1"/>
          </p:cNvSpPr>
          <p:nvPr>
            <p:ph type="subTitle" idx="1"/>
          </p:nvPr>
        </p:nvSpPr>
        <p:spPr>
          <a:xfrm>
            <a:off x="685800" y="990600"/>
            <a:ext cx="7848600" cy="5410200"/>
          </a:xfrm>
        </p:spPr>
        <p:txBody>
          <a:bodyPr/>
          <a:lstStyle/>
          <a:p>
            <a:pPr algn="l"/>
            <a:r>
              <a:rPr lang="en-US"/>
              <a:t>Step 1:compare p[1] with S[1]</a:t>
            </a:r>
          </a:p>
          <a:p>
            <a:pPr algn="l"/>
            <a:r>
              <a:rPr lang="en-US"/>
              <a:t>S     </a:t>
            </a:r>
          </a:p>
          <a:p>
            <a:pPr algn="l"/>
            <a:endParaRPr lang="en-US"/>
          </a:p>
        </p:txBody>
      </p:sp>
      <p:graphicFrame>
        <p:nvGraphicFramePr>
          <p:cNvPr id="106603" name="Group 107"/>
          <p:cNvGraphicFramePr>
            <a:graphicFrameLocks noGrp="1"/>
          </p:cNvGraphicFramePr>
          <p:nvPr/>
        </p:nvGraphicFramePr>
        <p:xfrm>
          <a:off x="1752600" y="1676400"/>
          <a:ext cx="5181600" cy="685800"/>
        </p:xfrm>
        <a:graphic>
          <a:graphicData uri="http://schemas.openxmlformats.org/drawingml/2006/table">
            <a:tbl>
              <a:tblPr/>
              <a:tblGrid>
                <a:gridCol w="396875"/>
                <a:gridCol w="401638"/>
                <a:gridCol w="396875"/>
                <a:gridCol w="400050"/>
                <a:gridCol w="398462"/>
                <a:gridCol w="396875"/>
                <a:gridCol w="400050"/>
                <a:gridCol w="396875"/>
                <a:gridCol w="398463"/>
                <a:gridCol w="400050"/>
                <a:gridCol w="396875"/>
                <a:gridCol w="401637"/>
                <a:gridCol w="396875"/>
              </a:tblGrid>
              <a:tr h="685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6536" name="Text Box 40"/>
          <p:cNvSpPr txBox="1">
            <a:spLocks noChangeArrowheads="1"/>
          </p:cNvSpPr>
          <p:nvPr/>
        </p:nvSpPr>
        <p:spPr bwMode="auto">
          <a:xfrm>
            <a:off x="762000" y="3048000"/>
            <a:ext cx="382588" cy="519113"/>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06537" name="Text Box 41"/>
          <p:cNvSpPr txBox="1">
            <a:spLocks noChangeArrowheads="1"/>
          </p:cNvSpPr>
          <p:nvPr/>
        </p:nvSpPr>
        <p:spPr bwMode="auto">
          <a:xfrm>
            <a:off x="1752600" y="3124200"/>
            <a:ext cx="4267200" cy="366713"/>
          </a:xfrm>
          <a:prstGeom prst="rect">
            <a:avLst/>
          </a:prstGeom>
          <a:noFill/>
          <a:ln w="9525">
            <a:noFill/>
            <a:miter lim="800000"/>
            <a:headEnd/>
            <a:tailEnd/>
          </a:ln>
          <a:effectLst/>
        </p:spPr>
        <p:txBody>
          <a:bodyPr>
            <a:spAutoFit/>
          </a:bodyPr>
          <a:lstStyle/>
          <a:p>
            <a:pPr eaLnBrk="1" hangingPunct="1"/>
            <a:endParaRPr lang="en-US"/>
          </a:p>
        </p:txBody>
      </p:sp>
      <p:graphicFrame>
        <p:nvGraphicFramePr>
          <p:cNvPr id="106605" name="Group 109"/>
          <p:cNvGraphicFramePr>
            <a:graphicFrameLocks noGrp="1"/>
          </p:cNvGraphicFramePr>
          <p:nvPr/>
        </p:nvGraphicFramePr>
        <p:xfrm>
          <a:off x="1752600" y="3048000"/>
          <a:ext cx="1524000" cy="518160"/>
        </p:xfrm>
        <a:graphic>
          <a:graphicData uri="http://schemas.openxmlformats.org/drawingml/2006/table">
            <a:tbl>
              <a:tblPr/>
              <a:tblGrid>
                <a:gridCol w="381000"/>
                <a:gridCol w="381000"/>
                <a:gridCol w="381000"/>
                <a:gridCol w="381000"/>
              </a:tblGrid>
              <a:tr h="4048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6551" name="Line 55"/>
          <p:cNvSpPr>
            <a:spLocks noChangeShapeType="1"/>
          </p:cNvSpPr>
          <p:nvPr/>
        </p:nvSpPr>
        <p:spPr bwMode="auto">
          <a:xfrm flipV="1">
            <a:off x="1905000" y="2286000"/>
            <a:ext cx="0" cy="762000"/>
          </a:xfrm>
          <a:prstGeom prst="line">
            <a:avLst/>
          </a:prstGeom>
          <a:noFill/>
          <a:ln w="9525">
            <a:solidFill>
              <a:schemeClr val="tx1"/>
            </a:solidFill>
            <a:round/>
            <a:headEnd/>
            <a:tailEnd type="triangle" w="med" len="med"/>
          </a:ln>
          <a:effectLst/>
        </p:spPr>
        <p:txBody>
          <a:bodyPr/>
          <a:lstStyle/>
          <a:p>
            <a:endParaRPr lang="en-US"/>
          </a:p>
        </p:txBody>
      </p:sp>
      <p:sp>
        <p:nvSpPr>
          <p:cNvPr id="106552" name="Text Box 56"/>
          <p:cNvSpPr txBox="1">
            <a:spLocks noChangeArrowheads="1"/>
          </p:cNvSpPr>
          <p:nvPr/>
        </p:nvSpPr>
        <p:spPr bwMode="auto">
          <a:xfrm>
            <a:off x="685800" y="3914775"/>
            <a:ext cx="4951413" cy="519113"/>
          </a:xfrm>
          <a:prstGeom prst="rect">
            <a:avLst/>
          </a:prstGeom>
          <a:noFill/>
          <a:ln w="9525">
            <a:noFill/>
            <a:miter lim="800000"/>
            <a:headEnd/>
            <a:tailEnd/>
          </a:ln>
          <a:effectLst/>
        </p:spPr>
        <p:txBody>
          <a:bodyPr wrap="none">
            <a:spAutoFit/>
          </a:bodyPr>
          <a:lstStyle/>
          <a:p>
            <a:pPr eaLnBrk="1" hangingPunct="1"/>
            <a:r>
              <a:rPr lang="en-US" sz="2800"/>
              <a:t>Step 2: compare p[2] with S[2]</a:t>
            </a:r>
          </a:p>
        </p:txBody>
      </p:sp>
      <p:sp>
        <p:nvSpPr>
          <p:cNvPr id="106554" name="Text Box 58"/>
          <p:cNvSpPr txBox="1">
            <a:spLocks noChangeArrowheads="1"/>
          </p:cNvSpPr>
          <p:nvPr/>
        </p:nvSpPr>
        <p:spPr bwMode="auto">
          <a:xfrm>
            <a:off x="762000" y="4572000"/>
            <a:ext cx="420688" cy="519113"/>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06555" name="Text Box 59"/>
          <p:cNvSpPr txBox="1">
            <a:spLocks noChangeArrowheads="1"/>
          </p:cNvSpPr>
          <p:nvPr/>
        </p:nvSpPr>
        <p:spPr bwMode="auto">
          <a:xfrm>
            <a:off x="1752600" y="4495800"/>
            <a:ext cx="5105400" cy="366713"/>
          </a:xfrm>
          <a:prstGeom prst="rect">
            <a:avLst/>
          </a:prstGeom>
          <a:noFill/>
          <a:ln w="9525">
            <a:noFill/>
            <a:miter lim="800000"/>
            <a:headEnd/>
            <a:tailEnd/>
          </a:ln>
          <a:effectLst/>
        </p:spPr>
        <p:txBody>
          <a:bodyPr>
            <a:spAutoFit/>
          </a:bodyPr>
          <a:lstStyle/>
          <a:p>
            <a:pPr eaLnBrk="1" hangingPunct="1"/>
            <a:endParaRPr lang="en-US"/>
          </a:p>
        </p:txBody>
      </p:sp>
      <p:graphicFrame>
        <p:nvGraphicFramePr>
          <p:cNvPr id="106607" name="Group 111"/>
          <p:cNvGraphicFramePr>
            <a:graphicFrameLocks noGrp="1"/>
          </p:cNvGraphicFramePr>
          <p:nvPr/>
        </p:nvGraphicFramePr>
        <p:xfrm>
          <a:off x="1676400" y="4495800"/>
          <a:ext cx="5181600" cy="685800"/>
        </p:xfrm>
        <a:graphic>
          <a:graphicData uri="http://schemas.openxmlformats.org/drawingml/2006/table">
            <a:tbl>
              <a:tblPr/>
              <a:tblGrid>
                <a:gridCol w="396875"/>
                <a:gridCol w="401638"/>
                <a:gridCol w="396875"/>
                <a:gridCol w="400050"/>
                <a:gridCol w="398462"/>
                <a:gridCol w="396875"/>
                <a:gridCol w="400050"/>
                <a:gridCol w="396875"/>
                <a:gridCol w="398463"/>
                <a:gridCol w="400050"/>
                <a:gridCol w="396875"/>
                <a:gridCol w="401637"/>
                <a:gridCol w="396875"/>
              </a:tblGrid>
              <a:tr h="685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6586" name="Text Box 90"/>
          <p:cNvSpPr txBox="1">
            <a:spLocks noChangeArrowheads="1"/>
          </p:cNvSpPr>
          <p:nvPr/>
        </p:nvSpPr>
        <p:spPr bwMode="auto">
          <a:xfrm>
            <a:off x="838200" y="5667375"/>
            <a:ext cx="382588" cy="519113"/>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06587" name="Text Box 91"/>
          <p:cNvSpPr txBox="1">
            <a:spLocks noChangeArrowheads="1"/>
          </p:cNvSpPr>
          <p:nvPr/>
        </p:nvSpPr>
        <p:spPr bwMode="auto">
          <a:xfrm>
            <a:off x="1676400" y="5446713"/>
            <a:ext cx="1920875" cy="366712"/>
          </a:xfrm>
          <a:prstGeom prst="rect">
            <a:avLst/>
          </a:prstGeom>
          <a:noFill/>
          <a:ln w="9525">
            <a:noFill/>
            <a:miter lim="800000"/>
            <a:headEnd/>
            <a:tailEnd/>
          </a:ln>
          <a:effectLst/>
        </p:spPr>
        <p:txBody>
          <a:bodyPr>
            <a:spAutoFit/>
          </a:bodyPr>
          <a:lstStyle/>
          <a:p>
            <a:pPr eaLnBrk="1" hangingPunct="1"/>
            <a:endParaRPr lang="en-US"/>
          </a:p>
        </p:txBody>
      </p:sp>
      <p:graphicFrame>
        <p:nvGraphicFramePr>
          <p:cNvPr id="106609" name="Group 113"/>
          <p:cNvGraphicFramePr>
            <a:graphicFrameLocks noGrp="1"/>
          </p:cNvGraphicFramePr>
          <p:nvPr/>
        </p:nvGraphicFramePr>
        <p:xfrm>
          <a:off x="1676400" y="5715000"/>
          <a:ext cx="1524000" cy="518160"/>
        </p:xfrm>
        <a:graphic>
          <a:graphicData uri="http://schemas.openxmlformats.org/drawingml/2006/table">
            <a:tbl>
              <a:tblPr/>
              <a:tblGrid>
                <a:gridCol w="381000"/>
                <a:gridCol w="381000"/>
                <a:gridCol w="381000"/>
                <a:gridCol w="381000"/>
              </a:tblGrid>
              <a:tr h="4048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6601" name="Line 105"/>
          <p:cNvSpPr>
            <a:spLocks noChangeShapeType="1"/>
          </p:cNvSpPr>
          <p:nvPr/>
        </p:nvSpPr>
        <p:spPr bwMode="auto">
          <a:xfrm flipH="1" flipV="1">
            <a:off x="2209800" y="5105400"/>
            <a:ext cx="0" cy="609600"/>
          </a:xfrm>
          <a:prstGeom prst="line">
            <a:avLst/>
          </a:prstGeom>
          <a:noFill/>
          <a:ln w="9525">
            <a:solidFill>
              <a:schemeClr val="tx1"/>
            </a:solidFill>
            <a:round/>
            <a:headEnd/>
            <a:tailEnd type="triangle" w="med" len="med"/>
          </a:ln>
          <a:effectLst/>
        </p:spPr>
        <p:txBody>
          <a:bodyPr/>
          <a:lstStyle/>
          <a:p>
            <a:endParaRPr lang="en-US"/>
          </a:p>
        </p:txBody>
      </p:sp>
      <p:sp>
        <p:nvSpPr>
          <p:cNvPr id="17" name="Slide Number Placeholder 16"/>
          <p:cNvSpPr>
            <a:spLocks noGrp="1"/>
          </p:cNvSpPr>
          <p:nvPr>
            <p:ph type="sldNum" sz="quarter" idx="12"/>
          </p:nvPr>
        </p:nvSpPr>
        <p:spPr/>
        <p:txBody>
          <a:bodyPr/>
          <a:lstStyle/>
          <a:p>
            <a:fld id="{A005ECC3-B306-4737-8DDF-E48E4769733A}" type="slidenum">
              <a:rPr lang="en-US" smtClean="0"/>
              <a:pPr/>
              <a:t>6</a:t>
            </a:fld>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noChangeArrowheads="1"/>
          </p:cNvSpPr>
          <p:nvPr>
            <p:ph type="body" sz="half" idx="1"/>
          </p:nvPr>
        </p:nvSpPr>
        <p:spPr>
          <a:xfrm>
            <a:off x="457200" y="533400"/>
            <a:ext cx="8229600" cy="5592763"/>
          </a:xfrm>
        </p:spPr>
        <p:txBody>
          <a:bodyPr/>
          <a:lstStyle/>
          <a:p>
            <a:pPr>
              <a:buFont typeface="Wingdings" pitchFamily="2" charset="2"/>
              <a:buNone/>
            </a:pPr>
            <a:r>
              <a:rPr lang="en-US" sz="2800"/>
              <a:t>Step 3: compare p[3] with S[3]</a:t>
            </a:r>
          </a:p>
          <a:p>
            <a:pPr>
              <a:buFont typeface="Wingdings" pitchFamily="2" charset="2"/>
              <a:buNone/>
            </a:pPr>
            <a:r>
              <a:rPr lang="en-US" sz="2800"/>
              <a:t>  S       </a:t>
            </a:r>
          </a:p>
        </p:txBody>
      </p:sp>
      <p:graphicFrame>
        <p:nvGraphicFramePr>
          <p:cNvPr id="111772" name="Group 156"/>
          <p:cNvGraphicFramePr>
            <a:graphicFrameLocks noGrp="1"/>
          </p:cNvGraphicFramePr>
          <p:nvPr>
            <p:ph sz="quarter" idx="2"/>
          </p:nvPr>
        </p:nvGraphicFramePr>
        <p:xfrm>
          <a:off x="1600200" y="2514600"/>
          <a:ext cx="1524000" cy="609600"/>
        </p:xfrm>
        <a:graphic>
          <a:graphicData uri="http://schemas.openxmlformats.org/drawingml/2006/table">
            <a:tbl>
              <a:tblPr/>
              <a:tblGrid>
                <a:gridCol w="381000"/>
                <a:gridCol w="381000"/>
                <a:gridCol w="381000"/>
                <a:gridCol w="381000"/>
              </a:tblGrid>
              <a:tr h="609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1620" name="Text Box 4"/>
          <p:cNvSpPr txBox="1">
            <a:spLocks noChangeArrowheads="1"/>
          </p:cNvSpPr>
          <p:nvPr/>
        </p:nvSpPr>
        <p:spPr bwMode="auto">
          <a:xfrm>
            <a:off x="1752600" y="1295400"/>
            <a:ext cx="4724400" cy="366713"/>
          </a:xfrm>
          <a:prstGeom prst="rect">
            <a:avLst/>
          </a:prstGeom>
          <a:noFill/>
          <a:ln w="9525">
            <a:noFill/>
            <a:miter lim="800000"/>
            <a:headEnd/>
            <a:tailEnd/>
          </a:ln>
          <a:effectLst/>
        </p:spPr>
        <p:txBody>
          <a:bodyPr>
            <a:spAutoFit/>
          </a:bodyPr>
          <a:lstStyle/>
          <a:p>
            <a:pPr eaLnBrk="1" hangingPunct="1"/>
            <a:endParaRPr lang="en-US"/>
          </a:p>
        </p:txBody>
      </p:sp>
      <p:sp>
        <p:nvSpPr>
          <p:cNvPr id="111653" name="Text Box 37"/>
          <p:cNvSpPr txBox="1">
            <a:spLocks noChangeArrowheads="1"/>
          </p:cNvSpPr>
          <p:nvPr/>
        </p:nvSpPr>
        <p:spPr bwMode="auto">
          <a:xfrm>
            <a:off x="762000" y="2514600"/>
            <a:ext cx="382588" cy="519113"/>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11732" name="Text Box 116"/>
          <p:cNvSpPr txBox="1">
            <a:spLocks noChangeArrowheads="1"/>
          </p:cNvSpPr>
          <p:nvPr/>
        </p:nvSpPr>
        <p:spPr bwMode="auto">
          <a:xfrm>
            <a:off x="2209800" y="3200400"/>
            <a:ext cx="2287588" cy="336550"/>
          </a:xfrm>
          <a:prstGeom prst="rect">
            <a:avLst/>
          </a:prstGeom>
          <a:noFill/>
          <a:ln w="9525">
            <a:noFill/>
            <a:miter lim="800000"/>
            <a:headEnd/>
            <a:tailEnd/>
          </a:ln>
          <a:effectLst/>
        </p:spPr>
        <p:txBody>
          <a:bodyPr wrap="none">
            <a:spAutoFit/>
          </a:bodyPr>
          <a:lstStyle/>
          <a:p>
            <a:pPr eaLnBrk="1" hangingPunct="1"/>
            <a:r>
              <a:rPr lang="en-US" sz="1600" i="1"/>
              <a:t>Mismatch occurs here..</a:t>
            </a:r>
          </a:p>
        </p:txBody>
      </p:sp>
      <p:sp>
        <p:nvSpPr>
          <p:cNvPr id="111734" name="Text Box 118"/>
          <p:cNvSpPr txBox="1">
            <a:spLocks noChangeArrowheads="1"/>
          </p:cNvSpPr>
          <p:nvPr/>
        </p:nvSpPr>
        <p:spPr bwMode="auto">
          <a:xfrm>
            <a:off x="415924" y="3810000"/>
            <a:ext cx="8270875" cy="1631216"/>
          </a:xfrm>
          <a:prstGeom prst="rect">
            <a:avLst/>
          </a:prstGeom>
          <a:noFill/>
          <a:ln w="9525">
            <a:noFill/>
            <a:miter lim="800000"/>
            <a:headEnd/>
            <a:tailEnd/>
          </a:ln>
          <a:effectLst/>
        </p:spPr>
        <p:txBody>
          <a:bodyPr wrap="square">
            <a:spAutoFit/>
          </a:bodyPr>
          <a:lstStyle/>
          <a:p>
            <a:pPr algn="just" eaLnBrk="1" hangingPunct="1">
              <a:buFont typeface="Arial" pitchFamily="34" charset="0"/>
              <a:buChar char="•"/>
            </a:pPr>
            <a:r>
              <a:rPr lang="en-US" sz="2000" dirty="0"/>
              <a:t>Since mismatch is detected, shift ‘p’ one position to the </a:t>
            </a:r>
            <a:r>
              <a:rPr lang="en-US" sz="2000" dirty="0" smtClean="0"/>
              <a:t>right </a:t>
            </a:r>
            <a:r>
              <a:rPr lang="en-US" sz="2000" dirty="0"/>
              <a:t>and </a:t>
            </a:r>
            <a:r>
              <a:rPr lang="en-US" sz="2000" dirty="0" smtClean="0"/>
              <a:t> perform </a:t>
            </a:r>
            <a:r>
              <a:rPr lang="en-US" sz="2000" dirty="0"/>
              <a:t>steps analogous to those from step 1 to step 3. </a:t>
            </a:r>
            <a:endParaRPr lang="en-US" sz="2000" dirty="0" smtClean="0"/>
          </a:p>
          <a:p>
            <a:pPr algn="just" eaLnBrk="1" hangingPunct="1">
              <a:buFont typeface="Arial" pitchFamily="34" charset="0"/>
              <a:buChar char="•"/>
            </a:pPr>
            <a:endParaRPr lang="en-US" sz="2000" dirty="0" smtClean="0"/>
          </a:p>
          <a:p>
            <a:pPr algn="just" eaLnBrk="1" hangingPunct="1">
              <a:buFont typeface="Arial" pitchFamily="34" charset="0"/>
              <a:buChar char="•"/>
            </a:pPr>
            <a:r>
              <a:rPr lang="en-US" sz="2000" dirty="0" smtClean="0"/>
              <a:t>At </a:t>
            </a:r>
            <a:r>
              <a:rPr lang="en-US" sz="2000" dirty="0"/>
              <a:t>position </a:t>
            </a:r>
            <a:r>
              <a:rPr lang="en-US" sz="2000" dirty="0" smtClean="0"/>
              <a:t>where </a:t>
            </a:r>
            <a:r>
              <a:rPr lang="en-US" sz="2000" dirty="0"/>
              <a:t>mismatch is detected, shift ‘p’ one position to the right and </a:t>
            </a:r>
            <a:r>
              <a:rPr lang="en-US" sz="2000" dirty="0" smtClean="0"/>
              <a:t> repeat </a:t>
            </a:r>
            <a:r>
              <a:rPr lang="en-US" sz="2000" dirty="0"/>
              <a:t>matching procedure. </a:t>
            </a:r>
          </a:p>
        </p:txBody>
      </p:sp>
      <p:sp>
        <p:nvSpPr>
          <p:cNvPr id="111735" name="Text Box 119"/>
          <p:cNvSpPr txBox="1">
            <a:spLocks noChangeArrowheads="1"/>
          </p:cNvSpPr>
          <p:nvPr/>
        </p:nvSpPr>
        <p:spPr bwMode="auto">
          <a:xfrm>
            <a:off x="2667000" y="5029200"/>
            <a:ext cx="3657600" cy="366713"/>
          </a:xfrm>
          <a:prstGeom prst="rect">
            <a:avLst/>
          </a:prstGeom>
          <a:noFill/>
          <a:ln w="9525">
            <a:noFill/>
            <a:miter lim="800000"/>
            <a:headEnd/>
            <a:tailEnd/>
          </a:ln>
          <a:effectLst/>
        </p:spPr>
        <p:txBody>
          <a:bodyPr>
            <a:spAutoFit/>
          </a:bodyPr>
          <a:lstStyle/>
          <a:p>
            <a:pPr eaLnBrk="1" hangingPunct="1"/>
            <a:endParaRPr lang="en-US"/>
          </a:p>
        </p:txBody>
      </p:sp>
      <p:graphicFrame>
        <p:nvGraphicFramePr>
          <p:cNvPr id="111770" name="Group 154"/>
          <p:cNvGraphicFramePr>
            <a:graphicFrameLocks noGrp="1"/>
          </p:cNvGraphicFramePr>
          <p:nvPr/>
        </p:nvGraphicFramePr>
        <p:xfrm>
          <a:off x="1600200" y="1295400"/>
          <a:ext cx="5029200" cy="685800"/>
        </p:xfrm>
        <a:graphic>
          <a:graphicData uri="http://schemas.openxmlformats.org/drawingml/2006/table">
            <a:tbl>
              <a:tblPr/>
              <a:tblGrid>
                <a:gridCol w="385763"/>
                <a:gridCol w="388937"/>
                <a:gridCol w="385763"/>
                <a:gridCol w="387350"/>
                <a:gridCol w="387350"/>
                <a:gridCol w="385762"/>
                <a:gridCol w="387350"/>
                <a:gridCol w="385763"/>
                <a:gridCol w="387350"/>
                <a:gridCol w="387350"/>
                <a:gridCol w="385762"/>
                <a:gridCol w="388938"/>
                <a:gridCol w="385762"/>
              </a:tblGrid>
              <a:tr h="685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1B893">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1768" name="Line 152"/>
          <p:cNvSpPr>
            <a:spLocks noChangeShapeType="1"/>
          </p:cNvSpPr>
          <p:nvPr/>
        </p:nvSpPr>
        <p:spPr bwMode="auto">
          <a:xfrm flipV="1">
            <a:off x="2514600" y="1981200"/>
            <a:ext cx="0" cy="533400"/>
          </a:xfrm>
          <a:prstGeom prst="line">
            <a:avLst/>
          </a:prstGeom>
          <a:noFill/>
          <a:ln w="9525">
            <a:solidFill>
              <a:schemeClr val="tx1"/>
            </a:solidFill>
            <a:round/>
            <a:headEnd/>
            <a:tailEnd type="triangle" w="med" len="med"/>
          </a:ln>
          <a:effectLst/>
        </p:spPr>
        <p:txBody>
          <a:bodyPr/>
          <a:lstStyle/>
          <a:p>
            <a:endParaRPr lang="en-US"/>
          </a:p>
        </p:txBody>
      </p:sp>
      <p:sp>
        <p:nvSpPr>
          <p:cNvPr id="11" name="Slide Number Placeholder 10"/>
          <p:cNvSpPr>
            <a:spLocks noGrp="1"/>
          </p:cNvSpPr>
          <p:nvPr>
            <p:ph type="sldNum" sz="quarter" idx="12"/>
          </p:nvPr>
        </p:nvSpPr>
        <p:spPr/>
        <p:txBody>
          <a:bodyPr/>
          <a:lstStyle/>
          <a:p>
            <a:fld id="{A1768863-E513-4A4B-A9FA-417231663550}" type="slidenum">
              <a:rPr lang="en-US" smtClean="0"/>
              <a:pPr/>
              <a:t>7</a:t>
            </a:fld>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3"/>
          <p:cNvSpPr>
            <a:spLocks noGrp="1" noChangeArrowheads="1"/>
          </p:cNvSpPr>
          <p:nvPr>
            <p:ph type="body" sz="half" idx="1"/>
          </p:nvPr>
        </p:nvSpPr>
        <p:spPr>
          <a:xfrm>
            <a:off x="457200" y="533400"/>
            <a:ext cx="8229600" cy="5592763"/>
          </a:xfrm>
        </p:spPr>
        <p:txBody>
          <a:bodyPr/>
          <a:lstStyle/>
          <a:p>
            <a:pPr>
              <a:buFont typeface="Wingdings" pitchFamily="2" charset="2"/>
              <a:buNone/>
            </a:pPr>
            <a:r>
              <a:rPr lang="en-US" sz="2800" dirty="0"/>
              <a:t>  S        </a:t>
            </a:r>
          </a:p>
        </p:txBody>
      </p:sp>
      <p:graphicFrame>
        <p:nvGraphicFramePr>
          <p:cNvPr id="117862" name="Group 102"/>
          <p:cNvGraphicFramePr>
            <a:graphicFrameLocks noGrp="1"/>
          </p:cNvGraphicFramePr>
          <p:nvPr>
            <p:ph sz="quarter" idx="2"/>
          </p:nvPr>
        </p:nvGraphicFramePr>
        <p:xfrm>
          <a:off x="1676400" y="609600"/>
          <a:ext cx="4419600" cy="609600"/>
        </p:xfrm>
        <a:graphic>
          <a:graphicData uri="http://schemas.openxmlformats.org/drawingml/2006/table">
            <a:tbl>
              <a:tblPr/>
              <a:tblGrid>
                <a:gridCol w="338138"/>
                <a:gridCol w="342900"/>
                <a:gridCol w="338137"/>
                <a:gridCol w="341313"/>
                <a:gridCol w="339725"/>
                <a:gridCol w="339725"/>
                <a:gridCol w="295275"/>
                <a:gridCol w="384175"/>
                <a:gridCol w="339725"/>
                <a:gridCol w="341312"/>
                <a:gridCol w="338138"/>
                <a:gridCol w="342900"/>
                <a:gridCol w="338137"/>
              </a:tblGrid>
              <a:tr h="609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7866" name="Group 106"/>
          <p:cNvGraphicFramePr>
            <a:graphicFrameLocks noGrp="1"/>
          </p:cNvGraphicFramePr>
          <p:nvPr>
            <p:ph sz="quarter" idx="3"/>
          </p:nvPr>
        </p:nvGraphicFramePr>
        <p:xfrm>
          <a:off x="2743200" y="1752600"/>
          <a:ext cx="1295400" cy="518160"/>
        </p:xfrm>
        <a:graphic>
          <a:graphicData uri="http://schemas.openxmlformats.org/drawingml/2006/table">
            <a:tbl>
              <a:tblPr/>
              <a:tblGrid>
                <a:gridCol w="323850"/>
                <a:gridCol w="323850"/>
                <a:gridCol w="323850"/>
                <a:gridCol w="323850"/>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r>
            </a:tbl>
          </a:graphicData>
        </a:graphic>
      </p:graphicFrame>
      <p:sp>
        <p:nvSpPr>
          <p:cNvPr id="117796" name="Text Box 36"/>
          <p:cNvSpPr txBox="1">
            <a:spLocks noChangeArrowheads="1"/>
          </p:cNvSpPr>
          <p:nvPr/>
        </p:nvSpPr>
        <p:spPr bwMode="auto">
          <a:xfrm>
            <a:off x="1965325" y="533400"/>
            <a:ext cx="5807075" cy="366713"/>
          </a:xfrm>
          <a:prstGeom prst="rect">
            <a:avLst/>
          </a:prstGeom>
          <a:noFill/>
          <a:ln w="9525">
            <a:noFill/>
            <a:miter lim="800000"/>
            <a:headEnd/>
            <a:tailEnd/>
          </a:ln>
          <a:effectLst/>
        </p:spPr>
        <p:txBody>
          <a:bodyPr>
            <a:spAutoFit/>
          </a:bodyPr>
          <a:lstStyle/>
          <a:p>
            <a:pPr eaLnBrk="1" hangingPunct="1"/>
            <a:endParaRPr lang="en-US"/>
          </a:p>
        </p:txBody>
      </p:sp>
      <p:sp>
        <p:nvSpPr>
          <p:cNvPr id="117831" name="Text Box 71"/>
          <p:cNvSpPr txBox="1">
            <a:spLocks noChangeArrowheads="1"/>
          </p:cNvSpPr>
          <p:nvPr/>
        </p:nvSpPr>
        <p:spPr bwMode="auto">
          <a:xfrm>
            <a:off x="762000" y="1704975"/>
            <a:ext cx="382588" cy="519113"/>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17832" name="Text Box 72"/>
          <p:cNvSpPr txBox="1">
            <a:spLocks noChangeArrowheads="1"/>
          </p:cNvSpPr>
          <p:nvPr/>
        </p:nvSpPr>
        <p:spPr bwMode="auto">
          <a:xfrm>
            <a:off x="1752600" y="609600"/>
            <a:ext cx="4054475" cy="366713"/>
          </a:xfrm>
          <a:prstGeom prst="rect">
            <a:avLst/>
          </a:prstGeom>
          <a:noFill/>
          <a:ln w="9525">
            <a:noFill/>
            <a:miter lim="800000"/>
            <a:headEnd/>
            <a:tailEnd/>
          </a:ln>
          <a:effectLst/>
        </p:spPr>
        <p:txBody>
          <a:bodyPr>
            <a:spAutoFit/>
          </a:bodyPr>
          <a:lstStyle/>
          <a:p>
            <a:pPr eaLnBrk="1" hangingPunct="1"/>
            <a:endParaRPr lang="en-US"/>
          </a:p>
        </p:txBody>
      </p:sp>
      <p:sp>
        <p:nvSpPr>
          <p:cNvPr id="117848" name="Line 88"/>
          <p:cNvSpPr>
            <a:spLocks noChangeShapeType="1"/>
          </p:cNvSpPr>
          <p:nvPr/>
        </p:nvSpPr>
        <p:spPr bwMode="auto">
          <a:xfrm flipV="1">
            <a:off x="2895600" y="1219200"/>
            <a:ext cx="0" cy="533400"/>
          </a:xfrm>
          <a:prstGeom prst="line">
            <a:avLst/>
          </a:prstGeom>
          <a:noFill/>
          <a:ln w="9525">
            <a:solidFill>
              <a:schemeClr val="tx1"/>
            </a:solidFill>
            <a:round/>
            <a:headEnd/>
            <a:tailEnd/>
          </a:ln>
          <a:effectLst/>
        </p:spPr>
        <p:txBody>
          <a:bodyPr/>
          <a:lstStyle/>
          <a:p>
            <a:endParaRPr lang="en-US"/>
          </a:p>
        </p:txBody>
      </p:sp>
      <p:sp>
        <p:nvSpPr>
          <p:cNvPr id="117849" name="Line 89"/>
          <p:cNvSpPr>
            <a:spLocks noChangeShapeType="1"/>
          </p:cNvSpPr>
          <p:nvPr/>
        </p:nvSpPr>
        <p:spPr bwMode="auto">
          <a:xfrm flipV="1">
            <a:off x="3200400" y="1219200"/>
            <a:ext cx="0" cy="533400"/>
          </a:xfrm>
          <a:prstGeom prst="line">
            <a:avLst/>
          </a:prstGeom>
          <a:noFill/>
          <a:ln w="9525">
            <a:solidFill>
              <a:schemeClr val="tx1"/>
            </a:solidFill>
            <a:round/>
            <a:headEnd/>
            <a:tailEnd/>
          </a:ln>
          <a:effectLst/>
        </p:spPr>
        <p:txBody>
          <a:bodyPr/>
          <a:lstStyle/>
          <a:p>
            <a:endParaRPr lang="en-US"/>
          </a:p>
        </p:txBody>
      </p:sp>
      <p:sp>
        <p:nvSpPr>
          <p:cNvPr id="117851" name="Line 91"/>
          <p:cNvSpPr>
            <a:spLocks noChangeShapeType="1"/>
          </p:cNvSpPr>
          <p:nvPr/>
        </p:nvSpPr>
        <p:spPr bwMode="auto">
          <a:xfrm flipV="1">
            <a:off x="3505200" y="1219200"/>
            <a:ext cx="0" cy="533400"/>
          </a:xfrm>
          <a:prstGeom prst="line">
            <a:avLst/>
          </a:prstGeom>
          <a:noFill/>
          <a:ln w="9525">
            <a:solidFill>
              <a:schemeClr val="tx1"/>
            </a:solidFill>
            <a:round/>
            <a:headEnd/>
            <a:tailEnd/>
          </a:ln>
          <a:effectLst/>
        </p:spPr>
        <p:txBody>
          <a:bodyPr/>
          <a:lstStyle/>
          <a:p>
            <a:endParaRPr lang="en-US"/>
          </a:p>
        </p:txBody>
      </p:sp>
      <p:sp>
        <p:nvSpPr>
          <p:cNvPr id="117852" name="Line 92"/>
          <p:cNvSpPr>
            <a:spLocks noChangeShapeType="1"/>
          </p:cNvSpPr>
          <p:nvPr/>
        </p:nvSpPr>
        <p:spPr bwMode="auto">
          <a:xfrm flipV="1">
            <a:off x="3886200" y="1219200"/>
            <a:ext cx="0" cy="533400"/>
          </a:xfrm>
          <a:prstGeom prst="line">
            <a:avLst/>
          </a:prstGeom>
          <a:noFill/>
          <a:ln w="9525">
            <a:solidFill>
              <a:schemeClr val="tx1"/>
            </a:solidFill>
            <a:round/>
            <a:headEnd/>
            <a:tailEnd/>
          </a:ln>
          <a:effectLst/>
        </p:spPr>
        <p:txBody>
          <a:bodyPr/>
          <a:lstStyle/>
          <a:p>
            <a:endParaRPr lang="en-US"/>
          </a:p>
        </p:txBody>
      </p:sp>
      <p:sp>
        <p:nvSpPr>
          <p:cNvPr id="117867" name="Text Box 107"/>
          <p:cNvSpPr txBox="1">
            <a:spLocks noChangeArrowheads="1"/>
          </p:cNvSpPr>
          <p:nvPr/>
        </p:nvSpPr>
        <p:spPr bwMode="auto">
          <a:xfrm>
            <a:off x="457200" y="3048000"/>
            <a:ext cx="8229600" cy="923330"/>
          </a:xfrm>
          <a:prstGeom prst="rect">
            <a:avLst/>
          </a:prstGeom>
          <a:noFill/>
          <a:ln w="9525">
            <a:noFill/>
            <a:miter lim="800000"/>
            <a:headEnd/>
            <a:tailEnd/>
          </a:ln>
          <a:effectLst/>
        </p:spPr>
        <p:txBody>
          <a:bodyPr>
            <a:spAutoFit/>
          </a:bodyPr>
          <a:lstStyle/>
          <a:p>
            <a:pPr eaLnBrk="1" hangingPunct="1"/>
            <a:r>
              <a:rPr lang="en-US" dirty="0"/>
              <a:t>Finally, a match would be found after shifting ‘p’ three times to the right side.</a:t>
            </a:r>
          </a:p>
          <a:p>
            <a:pPr eaLnBrk="1" hangingPunct="1"/>
            <a:endParaRPr lang="en-US" u="sng" dirty="0"/>
          </a:p>
          <a:p>
            <a:pPr eaLnBrk="1" hangingPunct="1"/>
            <a:endParaRPr lang="en-US" dirty="0"/>
          </a:p>
        </p:txBody>
      </p:sp>
      <p:sp>
        <p:nvSpPr>
          <p:cNvPr id="13" name="Slide Number Placeholder 12"/>
          <p:cNvSpPr>
            <a:spLocks noGrp="1"/>
          </p:cNvSpPr>
          <p:nvPr>
            <p:ph type="sldNum" sz="quarter" idx="12"/>
          </p:nvPr>
        </p:nvSpPr>
        <p:spPr/>
        <p:txBody>
          <a:bodyPr/>
          <a:lstStyle/>
          <a:p>
            <a:fld id="{A1768863-E513-4A4B-A9FA-417231663550}" type="slidenum">
              <a:rPr lang="en-US" smtClean="0"/>
              <a:pPr/>
              <a:t>8</a:t>
            </a:fld>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Naive Algorithm</a:t>
            </a:r>
            <a:endParaRPr lang="en-US" dirty="0"/>
          </a:p>
        </p:txBody>
      </p:sp>
      <p:pic>
        <p:nvPicPr>
          <p:cNvPr id="6" name="Picture 3" descr="D:\cs520\ch34\pg855a.pcx"/>
          <p:cNvPicPr>
            <a:picLocks noGrp="1" noChangeAspect="1" noChangeArrowheads="1"/>
          </p:cNvPicPr>
          <p:nvPr>
            <p:ph sz="quarter" idx="2"/>
          </p:nvPr>
        </p:nvPicPr>
        <p:blipFill>
          <a:blip r:embed="rId2" cstate="print"/>
          <a:srcRect/>
          <a:stretch>
            <a:fillRect/>
          </a:stretch>
        </p:blipFill>
        <p:spPr bwMode="auto">
          <a:xfrm>
            <a:off x="990600" y="2209800"/>
            <a:ext cx="7149290" cy="2895600"/>
          </a:xfrm>
          <a:prstGeom prst="rect">
            <a:avLst/>
          </a:prstGeom>
          <a:noFill/>
        </p:spPr>
      </p:pic>
      <p:sp>
        <p:nvSpPr>
          <p:cNvPr id="4" name="Text Box 3"/>
          <p:cNvSpPr txBox="1">
            <a:spLocks noChangeArrowheads="1"/>
          </p:cNvSpPr>
          <p:nvPr/>
        </p:nvSpPr>
        <p:spPr bwMode="auto">
          <a:xfrm>
            <a:off x="2667000" y="5486400"/>
            <a:ext cx="3732213" cy="457200"/>
          </a:xfrm>
          <a:prstGeom prst="rect">
            <a:avLst/>
          </a:prstGeom>
          <a:noFill/>
          <a:ln w="9525">
            <a:noFill/>
            <a:miter lim="800000"/>
            <a:headEnd/>
            <a:tailEnd/>
          </a:ln>
        </p:spPr>
        <p:txBody>
          <a:bodyPr wrap="none">
            <a:spAutoFit/>
          </a:bodyPr>
          <a:lstStyle/>
          <a:p>
            <a:r>
              <a:rPr lang="en-US" dirty="0"/>
              <a:t>Running time: </a:t>
            </a:r>
            <a:r>
              <a:rPr lang="en-US" i="1" dirty="0"/>
              <a:t>O</a:t>
            </a:r>
            <a:r>
              <a:rPr lang="en-US" dirty="0"/>
              <a:t>((</a:t>
            </a:r>
            <a:r>
              <a:rPr lang="en-US" i="1" dirty="0"/>
              <a:t>n</a:t>
            </a:r>
            <a:r>
              <a:rPr lang="en-US" dirty="0"/>
              <a:t>-</a:t>
            </a:r>
            <a:r>
              <a:rPr lang="en-US" i="1" dirty="0"/>
              <a:t>m</a:t>
            </a:r>
            <a:r>
              <a:rPr lang="en-US" dirty="0"/>
              <a:t>+1)</a:t>
            </a:r>
            <a:r>
              <a:rPr lang="en-US" i="1" dirty="0"/>
              <a:t>m</a:t>
            </a:r>
            <a:r>
              <a:rPr lang="en-US" dirty="0"/>
              <a:t>).</a:t>
            </a:r>
          </a:p>
        </p:txBody>
      </p:sp>
      <p:sp>
        <p:nvSpPr>
          <p:cNvPr id="5" name="Slide Number Placeholder 4"/>
          <p:cNvSpPr>
            <a:spLocks noGrp="1"/>
          </p:cNvSpPr>
          <p:nvPr>
            <p:ph type="sldNum" sz="quarter" idx="12"/>
          </p:nvPr>
        </p:nvSpPr>
        <p:spPr/>
        <p:txBody>
          <a:bodyPr/>
          <a:lstStyle/>
          <a:p>
            <a:fld id="{A1768863-E513-4A4B-A9FA-417231663550}" type="slidenum">
              <a:rPr lang="en-US" smtClean="0"/>
              <a:pPr/>
              <a:t>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TotalTime>
  <Words>618</Words>
  <Application>Microsoft Office PowerPoint</Application>
  <PresentationFormat>On-screen Show (4:3)</PresentationFormat>
  <Paragraphs>169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Flow</vt:lpstr>
      <vt:lpstr>String  Matching  Algorithm (Naïve)</vt:lpstr>
      <vt:lpstr>String Matching Problem</vt:lpstr>
      <vt:lpstr>The problem of String Matching</vt:lpstr>
      <vt:lpstr>Naive Algorithm</vt:lpstr>
      <vt:lpstr>How does this  approach work</vt:lpstr>
      <vt:lpstr>Slide 6</vt:lpstr>
      <vt:lpstr>Slide 7</vt:lpstr>
      <vt:lpstr>Slide 8</vt:lpstr>
      <vt:lpstr>Naive Algorithm</vt:lpstr>
      <vt:lpstr>Naive Algorithm</vt:lpstr>
      <vt:lpstr>Naive Algorithm</vt:lpstr>
      <vt:lpstr>Complexity</vt:lpstr>
    </vt:vector>
  </TitlesOfParts>
  <Company>T.S.E.C.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String  Matching  Algorithm (Naïve)</dc:title>
  <dc:creator>COMP OF URVI KORE</dc:creator>
  <cp:lastModifiedBy>COMP OF URVI KORE</cp:lastModifiedBy>
  <cp:revision>13</cp:revision>
  <dcterms:created xsi:type="dcterms:W3CDTF">2017-03-23T04:19:33Z</dcterms:created>
  <dcterms:modified xsi:type="dcterms:W3CDTF">2018-03-12T05:42:04Z</dcterms:modified>
</cp:coreProperties>
</file>