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768" r:id="rId2"/>
    <p:sldId id="770" r:id="rId3"/>
    <p:sldId id="546" r:id="rId4"/>
    <p:sldId id="661" r:id="rId5"/>
    <p:sldId id="817" r:id="rId6"/>
    <p:sldId id="816" r:id="rId7"/>
    <p:sldId id="559" r:id="rId8"/>
    <p:sldId id="818" r:id="rId9"/>
    <p:sldId id="666" r:id="rId10"/>
    <p:sldId id="755" r:id="rId11"/>
    <p:sldId id="747" r:id="rId12"/>
    <p:sldId id="754" r:id="rId13"/>
    <p:sldId id="574" r:id="rId14"/>
    <p:sldId id="804" r:id="rId15"/>
    <p:sldId id="567" r:id="rId16"/>
    <p:sldId id="743" r:id="rId17"/>
    <p:sldId id="744" r:id="rId18"/>
    <p:sldId id="791" r:id="rId19"/>
    <p:sldId id="757" r:id="rId20"/>
    <p:sldId id="812" r:id="rId21"/>
    <p:sldId id="813" r:id="rId22"/>
    <p:sldId id="814" r:id="rId23"/>
    <p:sldId id="798" r:id="rId24"/>
    <p:sldId id="808" r:id="rId25"/>
    <p:sldId id="809" r:id="rId26"/>
    <p:sldId id="790" r:id="rId27"/>
    <p:sldId id="686" r:id="rId28"/>
    <p:sldId id="815" r:id="rId29"/>
    <p:sldId id="822" r:id="rId30"/>
    <p:sldId id="821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3E6A54"/>
    <a:srgbClr val="000099"/>
    <a:srgbClr val="000066"/>
    <a:srgbClr val="003300"/>
    <a:srgbClr val="28462B"/>
    <a:srgbClr val="5FA1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05" autoAdjust="0"/>
    <p:restoredTop sz="97558" autoAdjust="0"/>
  </p:normalViewPr>
  <p:slideViewPr>
    <p:cSldViewPr>
      <p:cViewPr>
        <p:scale>
          <a:sx n="82" d="100"/>
          <a:sy n="82" d="100"/>
        </p:scale>
        <p:origin x="-118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fld id="{541E2202-FD92-434E-BF79-047797427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0D3F1FD-4EA3-47A4-BAA7-5CD2E98DB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4EBD4-E396-473B-9789-BE6005591D1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 eaLnBrk="0" hangingPunct="0"/>
            <a:fld id="{387F4A7F-A8D9-4D7D-91BF-BBC537360E94}" type="slidenum">
              <a:rPr lang="zh-CN" altLang="en-US" sz="1200">
                <a:latin typeface="Times New Roman" pitchFamily="18" charset="0"/>
              </a:rPr>
              <a:pPr algn="r" defTabSz="931863" eaLnBrk="0" hangingPunct="0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38EB6-5743-4D3A-83FA-C72929A4FBD5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00283-B356-4CC3-A922-06E34232FDA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0143D-5BA6-4C10-B807-460B4A7D19E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A5E10-A827-4E50-A3B5-E9B2129A6E0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892D5-292C-4E08-9F85-86A87220804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2CC47-0042-480E-AE84-EE345B73C46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B81FB-15A8-4EA4-AB2B-05F90D3B6BC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F4DA8-372C-4707-9E10-727C47EFA37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59804-8B0E-4FF5-A7B0-51CE8CB86FD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chapter will not be in the new version, will it?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SHOULD WESTILL  INTRODCE THEM SO THAT THEY WILL GET AN OVERALL PICTURE?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CE003-F509-4631-BE85-6F8F4531171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1F9AA-3CAB-4B57-9245-D1FFCF84CDF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05946-487F-4DFE-A719-4B7743B18DE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7BD3B-A771-421E-8DFE-ACC2F213278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B3FAA-471B-4DB9-88A8-FA9E532B95D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Add a definition/description of “traditional data analysis”.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D2F4D-0CDB-459B-98E0-68D10398235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D0C6D-95EA-46B8-9B92-4CE4B6F2C13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8526A-85AE-4743-A51A-F3319E5D0B1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8AC64-B81B-44B9-BA88-9F3F4EDEA3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F88A6-93FE-44D4-BC12-CF2C8C95F07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844D6-E874-4BDC-A8B4-BFC5A64F799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F3474-A3EE-48E5-8263-4D3261749E4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96EED-479B-4AB5-B93E-11F7D32B3B9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E6D86-936A-4B50-A5B8-A52ACA0203D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FC79C4-1B1B-4FA1-8FA3-1234C2BC61D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F2DC53B-22DB-4EA2-845F-BC2A47D533F9}" type="slidenum">
              <a:rPr lang="en-US" sz="1400">
                <a:solidFill>
                  <a:schemeClr val="bg2"/>
                </a:solidFill>
              </a:rPr>
              <a:pPr/>
              <a:t>‹#›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DA4C0E6-6F91-4910-BD1F-FD8349F01A3E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0DFAAE-4B3E-4E88-AD65-2C47BAB36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EC9B-DEF8-4266-8628-D588970F99C5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ACFF-032E-48F3-B681-854FDDE4A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41A71-C5CD-4586-A45A-6190B7C2AAC4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E371-BA5C-4A07-968A-989122ED5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57F53-43A8-468B-9EA8-242F76692064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856FD-77D9-4368-AE51-9FD927FA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B93B0-B3D8-4F12-9DFD-109E5C04FC55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4823-597D-4BFE-BA1A-2B5332E7C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4BB03-E37B-453B-A12B-8882E0B3C0AE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33BC8-C6F2-4BCA-B271-9208F1760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01EB-476C-4AEE-8560-DB71012FF079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0BB86-812E-4F5B-ACF9-5BAC979C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5ED3-AE8A-4E77-B7CA-95E5A74CFC7D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B39E2-61AC-4EE9-9F91-5A8AEC5AF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7C0A7-A0DC-4AE8-9DA2-DA12477783DC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B622-20DE-45BB-8191-FCFFEDC1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35873-ED50-4DE1-881F-C6D1AD3C6524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30B70-4C9B-456A-873C-C66DE018E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8CD9C-3499-4DB3-870A-7338AE49DF0B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29FC6-E432-44C5-85C0-96597F4F9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C7D3EC47-709E-4AFC-AEE4-FBB6F4F8CDC2}" type="datetime4">
              <a:rPr lang="en-US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1719A9-F1FE-4E4C-AE98-66D7FB048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031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1031" name="Clip" r:id="rId14" imgW="6857143" imgH="489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6CDBDE-9AC5-41BD-8A67-5AAA3B87565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07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7D89F5B-80BD-44D9-85B2-6CA0430A02B4}" type="slidenum">
              <a:rPr lang="zh-CN" altLang="en-US" sz="1200">
                <a:ea typeface="SimSun" pitchFamily="2" charset="-122"/>
              </a:rPr>
              <a:pPr algn="r"/>
              <a:t>1</a:t>
            </a:fld>
            <a:endParaRPr lang="en-US" altLang="zh-CN" sz="1200" dirty="0">
              <a:ea typeface="SimSun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Data Mining: </a:t>
            </a:r>
            <a:br>
              <a:rPr lang="en-US" sz="6000" dirty="0" smtClean="0"/>
            </a:br>
            <a:r>
              <a:rPr lang="en-US" sz="6000" dirty="0" smtClean="0"/>
              <a:t> </a:t>
            </a:r>
            <a:r>
              <a:rPr lang="en-US" sz="4800" dirty="0" smtClean="0"/>
              <a:t>Concepts and Techniques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2800" dirty="0" smtClean="0"/>
              <a:t>(3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ed.)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— Chapter 2</a:t>
            </a:r>
            <a:r>
              <a:rPr lang="en-US" sz="2800" dirty="0" smtClean="0"/>
              <a:t> —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A1D1C-D95F-4A58-A848-944443FA1BD3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Mining vs. Data Exploration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/>
              <a:t>Business intelligence view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Warehouse, data cube, reporting but not much mining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Business objects vs. data mining tools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Supply chain example: tools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Data presentation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Exploration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1F3AB-6D72-4CFA-9473-1185294A88A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KDD Process: A Typical View from ML and Statistics</a:t>
            </a:r>
            <a:endParaRPr lang="en-US" sz="3200" b="0" dirty="0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85725" y="2151063"/>
            <a:ext cx="14351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 dirty="0"/>
              <a:t>Input Data</a:t>
            </a:r>
            <a:endParaRPr lang="en-US" sz="1600" dirty="0"/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4345" name="WordArt 29"/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/>
              </a:rPr>
              <a:t>Pattern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/>
              </a:rPr>
              <a:t>Information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/>
              </a:rPr>
              <a:t>Knowledge</a:t>
            </a:r>
          </a:p>
        </p:txBody>
      </p:sp>
      <p:sp>
        <p:nvSpPr>
          <p:cNvPr id="14346" name="Text Box 32"/>
          <p:cNvSpPr txBox="1">
            <a:spLocks noChangeArrowheads="1"/>
          </p:cNvSpPr>
          <p:nvPr/>
        </p:nvSpPr>
        <p:spPr bwMode="auto">
          <a:xfrm>
            <a:off x="3514725" y="2057400"/>
            <a:ext cx="1295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chemeClr val="hlink"/>
                </a:solidFill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1762125" y="2149475"/>
            <a:ext cx="1447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Data Pre-Processing</a:t>
            </a:r>
          </a:p>
        </p:txBody>
      </p:sp>
      <p:sp>
        <p:nvSpPr>
          <p:cNvPr id="14348" name="Line 45"/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9" name="Line 46"/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0" name="Rectangle 47"/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>
            <a:off x="5343525" y="2085975"/>
            <a:ext cx="12954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1600" b="1" dirty="0"/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1800" dirty="0" smtClean="0"/>
              <a:t>This is a view from typical machine learning and statistics communities</a:t>
            </a:r>
          </a:p>
        </p:txBody>
      </p: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542925" y="3886200"/>
            <a:ext cx="2362200" cy="1143000"/>
            <a:chOff x="288" y="2880"/>
            <a:chExt cx="1488" cy="720"/>
          </a:xfrm>
        </p:grpSpPr>
        <p:sp>
          <p:nvSpPr>
            <p:cNvPr id="14362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Data integration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Normalization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Feature selection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Dimension reduction</a:t>
              </a:r>
            </a:p>
          </p:txBody>
        </p:sp>
      </p:grpSp>
      <p:sp>
        <p:nvSpPr>
          <p:cNvPr id="14354" name="Rectangle 54"/>
          <p:cNvSpPr>
            <a:spLocks noChangeArrowheads="1"/>
          </p:cNvSpPr>
          <p:nvPr/>
        </p:nvSpPr>
        <p:spPr bwMode="auto">
          <a:xfrm>
            <a:off x="3057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5" name="Text Box 55"/>
          <p:cNvSpPr txBox="1">
            <a:spLocks noChangeArrowheads="1"/>
          </p:cNvSpPr>
          <p:nvPr/>
        </p:nvSpPr>
        <p:spPr bwMode="auto">
          <a:xfrm>
            <a:off x="3057525" y="3962400"/>
            <a:ext cx="2438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Pattern discovery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Association &amp; correlation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Classification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Clustering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Outlier analysis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… … … …</a:t>
            </a:r>
          </a:p>
        </p:txBody>
      </p:sp>
      <p:grpSp>
        <p:nvGrpSpPr>
          <p:cNvPr id="14356" name="Group 56"/>
          <p:cNvGrpSpPr>
            <a:grpSpLocks/>
          </p:cNvGrpSpPr>
          <p:nvPr/>
        </p:nvGrpSpPr>
        <p:grpSpPr bwMode="auto">
          <a:xfrm>
            <a:off x="5876925" y="3886200"/>
            <a:ext cx="2362200" cy="1143000"/>
            <a:chOff x="288" y="2880"/>
            <a:chExt cx="1488" cy="720"/>
          </a:xfrm>
        </p:grpSpPr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1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Pattern evaluation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Pattern selection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Pattern interpretation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Pattern visualization</a:t>
              </a:r>
            </a:p>
          </p:txBody>
        </p:sp>
      </p:grpSp>
      <p:sp>
        <p:nvSpPr>
          <p:cNvPr id="14357" name="AutoShape 62"/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AutoShape 63"/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2B4D1-D03C-4090-839A-5272A5030D1F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Medical Data Mining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Health care &amp; medical data mining – often adopted such a view in statistics and machine learning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Preprocessing of the data (including feature extraction and dimension reduction)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Classification or/and clustering processes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Post-processing for presentation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2753E-C396-4250-BC63-885D79261B74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Multi-Dimensional View of Data Mining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sz="2000" b="1" u="sng" dirty="0" smtClean="0"/>
              <a:t>Data to be mined</a:t>
            </a:r>
            <a:endParaRPr lang="en-US" sz="2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u="sng" dirty="0" smtClean="0"/>
              <a:t>Knowledge to be mined (or: Data mining functions)</a:t>
            </a:r>
            <a:endParaRPr lang="en-US" sz="2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Characterization, discrimination, association, classification, clustering, trend/deviation, outlier analysis,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Descriptive vs. predictive data mining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Multiple/integrated functions and mining at multiple levels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u="sng" dirty="0" smtClean="0"/>
              <a:t>Techniques utilized</a:t>
            </a:r>
            <a:endParaRPr lang="en-US" sz="2000" b="1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Data-intensive, data warehouse (OLAP), machine learning, statistics, pattern recognition, visualization, high-performance, etc.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u="sng" dirty="0" smtClean="0"/>
              <a:t>Applications adapted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Retail, telecommunication, banking, fraud analysis, bio-data mining, stock market analysis, text mining, Web mining, etc.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BB99E-4930-46EF-AF16-77946F600C6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Mining: On What Kinds of Data?</a:t>
            </a:r>
            <a:endParaRPr lang="en-US" sz="3200" b="0" u="sng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1800" dirty="0" smtClean="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sz="1800" dirty="0" smtClean="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The World-Wide Web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69BCA-29B0-4790-8ADB-384666CCD58E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What Kinds of Patterns Can Be Mined?</a:t>
            </a:r>
            <a:br>
              <a:rPr lang="en-US" sz="3200" dirty="0" smtClean="0"/>
            </a:br>
            <a:r>
              <a:rPr lang="en-US" sz="3200" dirty="0" smtClean="0"/>
              <a:t>Data Mining Function: (1) Generalization</a:t>
            </a:r>
            <a:endParaRPr lang="en-US" sz="2800" b="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Information integration and data warehouse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Data cleaning, transformation, integration, and multidimensional data model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Data cube technology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Scalable methods for computing (i.e., materializing) multidimensional aggregates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OLAP (online analytical processing)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Multidimensional concept description: Characterization and discrimination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Generalize, summarize, and contrast data characteristics, e.g., dry vs. wet region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93204A-E1BF-42BE-B920-4342E3BD905B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 Function: (2) Association and Correlation Analysis</a:t>
            </a:r>
            <a:endParaRPr lang="en-US" sz="2800" b="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Frequent patterns (or frequent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What items are frequently purchased together in your </a:t>
            </a:r>
            <a:r>
              <a:rPr lang="en-US" dirty="0" err="1" smtClean="0"/>
              <a:t>Dmart</a:t>
            </a:r>
            <a:r>
              <a:rPr lang="en-US" dirty="0" smtClean="0"/>
              <a:t>?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Association,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/>
              <a:t>Diaper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Maggi</a:t>
            </a:r>
            <a:r>
              <a:rPr lang="en-US" dirty="0" smtClean="0"/>
              <a:t> [0.5%, 75%](support,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How to use such patterns for classification, clustering, and other applications?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170B3-0B5A-435B-A96F-784834071E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Data Mining Function: (3) Classification</a:t>
            </a:r>
            <a:endParaRPr lang="en-US" sz="2800" b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smtClean="0"/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Credit card fraud detection, direct marketing, classifying stars, diseases,  web-pages,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9E3224-095F-4788-97B1-CCA22C78C74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Data Mining Function: (4) Cluster 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Many methods and applications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1C12DD-2B2E-42A8-8758-4AE07BE043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Data Mining Function: (5) Outlier Analysis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Noise or exception? </a:t>
            </a:r>
            <a:r>
              <a:rPr lang="en-US" sz="2000" smtClean="0">
                <a:cs typeface="Tahoma" pitchFamily="34" charset="0"/>
              </a:rPr>
              <a:t>― 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Useful in fraud detection, rare events analysis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3B8F3-77A5-4D91-ACAF-4806A6706A6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smtClean="0"/>
              <a:t>Chapter 1.  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Major Issues in Data Mining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1D8541-EBE9-4058-93BF-A37EE6EE9A6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Time and Ordering: Sequential Pattern, Trend and Evolution Analysis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sz="2400" dirty="0" smtClean="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Trend, time-series, and deviation analysis: 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e.g., first buy digital camera, then buy </a:t>
            </a:r>
            <a:r>
              <a:rPr lang="en-US" dirty="0" smtClean="0">
                <a:sym typeface="Wingdings" pitchFamily="2" charset="2"/>
              </a:rPr>
              <a:t>large SD memory cards</a:t>
            </a:r>
            <a:endParaRPr lang="en-US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 smtClean="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Ordered, time-varying, potentially infinite, data streams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DB8B2-3F70-4701-91FE-49B0B64566D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Structure and Network Analysis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sz="2000" smtClean="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smtClean="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000" smtClean="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000" smtClean="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smtClean="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000" smtClean="0"/>
              <a:t>Web community discovery, opinion mining, usage mining,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4E4ED-BF56-46CD-B450-11BC5D63C68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of Knowledge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Are all mined knowledge interesting?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One can mine tremendous amount of “patterns” and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Some may fit only certain dimension space (time, location, …)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Some may not be representative, may be transient, …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Evaluation of mined knowledge </a:t>
            </a:r>
            <a:r>
              <a:rPr lang="en-US" sz="2400" smtClean="0">
                <a:latin typeface="Arial" charset="0"/>
                <a:cs typeface="Arial" charset="0"/>
              </a:rPr>
              <a:t>→ directly mine only interesting knowledge?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Descriptive vs. predictive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Coverage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Typicality vs. novelty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Accuracy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Timeliness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…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6928F-454F-43F1-B0E8-0DBF3E8FE08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smtClean="0"/>
              <a:t>Chapter 1.  Introduction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sz="2000" dirty="0" smtClean="0"/>
              <a:t>Summary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 rot="9724325">
            <a:off x="4305300" y="39370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11393-356B-4989-944B-5FD6D093157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dirty="0" smtClean="0"/>
              <a:t>What Technology Are Used?</a:t>
            </a:r>
            <a:br>
              <a:rPr lang="en-US" sz="2800" dirty="0" smtClean="0"/>
            </a:br>
            <a:r>
              <a:rPr lang="en-US" sz="2800" dirty="0" smtClean="0"/>
              <a:t>Data Mining: Confluence of Multiple Disciplines</a:t>
            </a:r>
            <a:r>
              <a:rPr lang="en-US" sz="3200" b="0" dirty="0" smtClean="0"/>
              <a:t> </a:t>
            </a:r>
          </a:p>
        </p:txBody>
      </p:sp>
      <p:sp>
        <p:nvSpPr>
          <p:cNvPr id="30724" name="Oval 19"/>
          <p:cNvSpPr>
            <a:spLocks noChangeArrowheads="1"/>
          </p:cNvSpPr>
          <p:nvPr/>
        </p:nvSpPr>
        <p:spPr bwMode="auto"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Data Mining</a:t>
            </a:r>
          </a:p>
        </p:txBody>
      </p:sp>
      <p:sp>
        <p:nvSpPr>
          <p:cNvPr id="30725" name="Line 13"/>
          <p:cNvSpPr>
            <a:spLocks noChangeShapeType="1"/>
          </p:cNvSpPr>
          <p:nvPr/>
        </p:nvSpPr>
        <p:spPr bwMode="auto">
          <a:xfrm>
            <a:off x="2362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6" name="Line 14"/>
          <p:cNvSpPr>
            <a:spLocks noChangeShapeType="1"/>
          </p:cNvSpPr>
          <p:nvPr/>
        </p:nvSpPr>
        <p:spPr bwMode="auto">
          <a:xfrm>
            <a:off x="2286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Line 15"/>
          <p:cNvSpPr>
            <a:spLocks noChangeShapeType="1"/>
          </p:cNvSpPr>
          <p:nvPr/>
        </p:nvSpPr>
        <p:spPr bwMode="auto">
          <a:xfrm flipH="1">
            <a:off x="4876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Line 16"/>
          <p:cNvSpPr>
            <a:spLocks noChangeShapeType="1"/>
          </p:cNvSpPr>
          <p:nvPr/>
        </p:nvSpPr>
        <p:spPr bwMode="auto">
          <a:xfrm flipH="1"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Line 17"/>
          <p:cNvSpPr>
            <a:spLocks noChangeShapeType="1"/>
          </p:cNvSpPr>
          <p:nvPr/>
        </p:nvSpPr>
        <p:spPr bwMode="auto">
          <a:xfrm flipH="1" flipV="1">
            <a:off x="5029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 flipV="1">
            <a:off x="2438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Oval 21"/>
          <p:cNvSpPr>
            <a:spLocks noChangeArrowheads="1"/>
          </p:cNvSpPr>
          <p:nvPr/>
        </p:nvSpPr>
        <p:spPr bwMode="auto">
          <a:xfrm>
            <a:off x="10668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Machine</a:t>
            </a:r>
          </a:p>
          <a:p>
            <a:pPr algn="ctr"/>
            <a:r>
              <a:rPr lang="en-US" sz="2400"/>
              <a:t>Learning</a:t>
            </a:r>
          </a:p>
        </p:txBody>
      </p:sp>
      <p:sp>
        <p:nvSpPr>
          <p:cNvPr id="30732" name="Oval 22"/>
          <p:cNvSpPr>
            <a:spLocks noChangeArrowheads="1"/>
          </p:cNvSpPr>
          <p:nvPr/>
        </p:nvSpPr>
        <p:spPr bwMode="auto">
          <a:xfrm>
            <a:off x="5867400" y="16002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Statistics</a:t>
            </a:r>
          </a:p>
        </p:txBody>
      </p:sp>
      <p:sp>
        <p:nvSpPr>
          <p:cNvPr id="30733" name="Oval 23"/>
          <p:cNvSpPr>
            <a:spLocks noChangeArrowheads="1"/>
          </p:cNvSpPr>
          <p:nvPr/>
        </p:nvSpPr>
        <p:spPr bwMode="auto"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Applications</a:t>
            </a:r>
          </a:p>
        </p:txBody>
      </p:sp>
      <p:sp>
        <p:nvSpPr>
          <p:cNvPr id="30734" name="Oval 24"/>
          <p:cNvSpPr>
            <a:spLocks noChangeArrowheads="1"/>
          </p:cNvSpPr>
          <p:nvPr/>
        </p:nvSpPr>
        <p:spPr bwMode="auto"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Algorithm</a:t>
            </a:r>
          </a:p>
        </p:txBody>
      </p:sp>
      <p:sp>
        <p:nvSpPr>
          <p:cNvPr id="30735" name="Oval 25"/>
          <p:cNvSpPr>
            <a:spLocks noChangeArrowheads="1"/>
          </p:cNvSpPr>
          <p:nvPr/>
        </p:nvSpPr>
        <p:spPr bwMode="auto"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Pattern</a:t>
            </a:r>
          </a:p>
          <a:p>
            <a:pPr algn="ctr"/>
            <a:r>
              <a:rPr lang="en-US" sz="2400"/>
              <a:t>Recognition</a:t>
            </a:r>
          </a:p>
        </p:txBody>
      </p:sp>
      <p:sp>
        <p:nvSpPr>
          <p:cNvPr id="30736" name="Oval 26"/>
          <p:cNvSpPr>
            <a:spLocks noChangeArrowheads="1"/>
          </p:cNvSpPr>
          <p:nvPr/>
        </p:nvSpPr>
        <p:spPr bwMode="auto"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High-Performance</a:t>
            </a:r>
          </a:p>
          <a:p>
            <a:pPr algn="ctr"/>
            <a:r>
              <a:rPr lang="en-US" sz="1800"/>
              <a:t>Computing</a:t>
            </a:r>
          </a:p>
        </p:txBody>
      </p:sp>
      <p:sp>
        <p:nvSpPr>
          <p:cNvPr id="30737" name="Oval 27"/>
          <p:cNvSpPr>
            <a:spLocks noChangeArrowheads="1"/>
          </p:cNvSpPr>
          <p:nvPr/>
        </p:nvSpPr>
        <p:spPr bwMode="auto"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Visualization</a:t>
            </a:r>
            <a:endParaRPr lang="en-US" sz="2000"/>
          </a:p>
        </p:txBody>
      </p:sp>
      <p:sp>
        <p:nvSpPr>
          <p:cNvPr id="30738" name="Line 28"/>
          <p:cNvSpPr>
            <a:spLocks noChangeShapeType="1"/>
          </p:cNvSpPr>
          <p:nvPr/>
        </p:nvSpPr>
        <p:spPr bwMode="auto">
          <a:xfrm flipH="1" flipV="1">
            <a:off x="4495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Oval 30"/>
          <p:cNvSpPr>
            <a:spLocks noChangeArrowheads="1"/>
          </p:cNvSpPr>
          <p:nvPr/>
        </p:nvSpPr>
        <p:spPr bwMode="auto"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Database </a:t>
            </a:r>
          </a:p>
          <a:p>
            <a:pPr algn="ctr"/>
            <a:r>
              <a:rPr lang="en-US" sz="2400"/>
              <a:t>Technology</a:t>
            </a:r>
          </a:p>
        </p:txBody>
      </p:sp>
      <p:sp>
        <p:nvSpPr>
          <p:cNvPr id="30740" name="Line 31"/>
          <p:cNvSpPr>
            <a:spLocks noChangeShapeType="1"/>
          </p:cNvSpPr>
          <p:nvPr/>
        </p:nvSpPr>
        <p:spPr bwMode="auto">
          <a:xfrm>
            <a:off x="4495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D2C59-DD7B-4C5C-A17B-C6F0AE188AF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Why Confluence of Multiple Disciplines?</a:t>
            </a:r>
            <a:endParaRPr lang="en-US" sz="3200" b="0" u="sng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sz="2400" smtClean="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Algorithms must be highly scalable to handle such as tera-bytes of data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smtClean="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smtClean="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Structure data, graphs, social networks and multi-linked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Heterogeneous databases and legacy databases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smtClean="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smtClean="0"/>
              <a:t>New and sophisticated applications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52E9A0-CE64-4B67-97B2-4003AABFE77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What Kind of Applications Are Targeted?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Applications of Data Mining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Web page analysis: from web page classification, clustering to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 &amp; HITS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Biological and medical data analysis: classification, cluster analysis (microarray data analysis),  biological sequence analysis, biological network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Data mining and software engineering (e.g., IEEE Computer, Aug. 2009 issue)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From major dedicated data mining systems/tools (e.g., SAS, MS SQL-Server Analysis Manager, Oracle Data Mining Tools) to invisible data mining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DE275C-F600-4C79-AF90-A57F8054F0E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Major Issues in Data Mining (1)</a:t>
            </a:r>
            <a:endParaRPr lang="en-US" sz="3200" b="0" u="sng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Mining knowledge in multi-dimensional space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Data mining: An interdisciplinary effort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Boosting the power of discovery in a networked environment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Presentation and visualization of data mining results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9A16F1-6096-4006-B149-628399E374E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Major Issues in Data Mining (2)</a:t>
            </a:r>
            <a:endParaRPr lang="en-US" sz="3200" b="0" u="sng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Efficiency and scalability of data mining algorithms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Parallel, distributed, stream, and incremental mining methods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Social impacts of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Invisible data mining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175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cs typeface="+mj-cs"/>
              </a:rPr>
              <a:t>A typical DM System Architecture</a:t>
            </a:r>
            <a:endParaRPr lang="en-US" sz="3200" dirty="0"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Database, data warehouse, WWW or other information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	repository </a:t>
            </a:r>
            <a:r>
              <a:rPr lang="en-US" sz="2400" dirty="0" smtClean="0">
                <a:solidFill>
                  <a:srgbClr val="0070C0"/>
                </a:solidFill>
              </a:rPr>
              <a:t>(store data)</a:t>
            </a:r>
          </a:p>
          <a:p>
            <a:pPr eaLnBrk="1" hangingPunct="1"/>
            <a:r>
              <a:rPr lang="en-US" sz="2400" dirty="0" smtClean="0"/>
              <a:t>Database or data warehouse server </a:t>
            </a:r>
            <a:r>
              <a:rPr lang="en-US" sz="2400" dirty="0" smtClean="0">
                <a:solidFill>
                  <a:srgbClr val="0070C0"/>
                </a:solidFill>
              </a:rPr>
              <a:t>(fetch and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combine data)</a:t>
            </a:r>
          </a:p>
          <a:p>
            <a:pPr eaLnBrk="1" hangingPunct="1"/>
            <a:r>
              <a:rPr lang="en-US" sz="2400" dirty="0" smtClean="0"/>
              <a:t>Knowledge base </a:t>
            </a:r>
            <a:r>
              <a:rPr lang="en-US" sz="2400" dirty="0" smtClean="0">
                <a:solidFill>
                  <a:srgbClr val="0070C0"/>
                </a:solidFill>
              </a:rPr>
              <a:t>(turn data into meaningful groups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according to domain knowledge)</a:t>
            </a:r>
          </a:p>
          <a:p>
            <a:pPr eaLnBrk="1" hangingPunct="1"/>
            <a:r>
              <a:rPr lang="en-US" sz="2400" dirty="0" smtClean="0"/>
              <a:t>Data mining engine </a:t>
            </a:r>
            <a:r>
              <a:rPr lang="en-US" sz="2400" dirty="0" smtClean="0">
                <a:solidFill>
                  <a:srgbClr val="0070C0"/>
                </a:solidFill>
              </a:rPr>
              <a:t>(perform mining tasks)</a:t>
            </a:r>
          </a:p>
          <a:p>
            <a:pPr eaLnBrk="1" hangingPunct="1"/>
            <a:r>
              <a:rPr lang="en-US" sz="2400" dirty="0" smtClean="0"/>
              <a:t>Pattern evaluation module </a:t>
            </a:r>
            <a:r>
              <a:rPr lang="en-US" sz="2400" dirty="0" smtClean="0">
                <a:solidFill>
                  <a:srgbClr val="0070C0"/>
                </a:solidFill>
              </a:rPr>
              <a:t>(find interesting patterns)</a:t>
            </a:r>
          </a:p>
          <a:p>
            <a:pPr eaLnBrk="1" hangingPunct="1"/>
            <a:r>
              <a:rPr lang="en-US" sz="2400" dirty="0" smtClean="0"/>
              <a:t>User interface </a:t>
            </a:r>
            <a:r>
              <a:rPr lang="en-US" sz="2400" dirty="0" smtClean="0">
                <a:solidFill>
                  <a:srgbClr val="0070C0"/>
                </a:solidFill>
              </a:rPr>
              <a:t>(interact with the user)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4930BC-1417-4261-A428-A4D4A61D5B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Why Data Mining?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dirty="0" smtClean="0"/>
              <a:t>The Explosive Growth of Data: from terabytes to </a:t>
            </a:r>
            <a:r>
              <a:rPr lang="en-US" sz="2000" dirty="0" err="1" smtClean="0"/>
              <a:t>petabytes</a:t>
            </a:r>
            <a:endParaRPr lang="en-US" sz="20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Data collection and data availability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dirty="0" smtClean="0"/>
              <a:t>Automated data collection tools, database systems, Web, computerized society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Major sources of abundant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dirty="0" smtClean="0"/>
              <a:t>Business: Web, e-commerce, transactions, stocks,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dirty="0" smtClean="0"/>
              <a:t>Science: Remote sensing, bioinformatics, scientific simulation,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dirty="0" smtClean="0"/>
              <a:t>Society and everyone: news, digital cameras, YouTube  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917596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A typical DM System Architecture (2)</a:t>
            </a:r>
            <a:endParaRPr lang="en-US" sz="32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10600" cy="465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16E3A-5442-4618-8B13-99F766494F9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What Is Data Mining?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Extraction of interesting </a:t>
            </a:r>
            <a:r>
              <a:rPr lang="en-US" sz="1600" dirty="0" smtClean="0"/>
              <a:t>(</a:t>
            </a:r>
            <a:r>
              <a:rPr lang="en-GB" sz="2000" u="sng" dirty="0" smtClean="0"/>
              <a:t>non-trivial,</a:t>
            </a:r>
            <a:r>
              <a:rPr lang="en-GB" sz="2000" dirty="0" smtClean="0"/>
              <a:t> </a:t>
            </a:r>
            <a:r>
              <a:rPr lang="en-GB" sz="2000" u="sng" dirty="0" smtClean="0"/>
              <a:t>implicit</a:t>
            </a:r>
            <a:r>
              <a:rPr lang="en-GB" sz="2000" dirty="0" smtClean="0"/>
              <a:t>, </a:t>
            </a:r>
            <a:r>
              <a:rPr lang="en-GB" sz="2000" u="sng" dirty="0" smtClean="0"/>
              <a:t>previously unknown</a:t>
            </a:r>
            <a:r>
              <a:rPr lang="en-GB" sz="2000" dirty="0" smtClean="0"/>
              <a:t> and </a:t>
            </a:r>
            <a:r>
              <a:rPr lang="en-GB" sz="2000" u="sng" dirty="0" smtClean="0"/>
              <a:t>potentially useful)</a:t>
            </a:r>
            <a:r>
              <a:rPr lang="en-GB" sz="2800" dirty="0" smtClean="0"/>
              <a:t> </a:t>
            </a:r>
            <a:r>
              <a:rPr lang="en-GB" sz="2000" dirty="0" smtClean="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en-GB" sz="16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Knowledge discovery (mining) in databases (KDD), knowledge extraction, data/pattern analysis, information harvesting, business intelligence, etc.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 Is everything “data mining”?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Simple search and query processing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(Deductive) expert systems</a:t>
            </a:r>
          </a:p>
        </p:txBody>
      </p:sp>
      <p:graphicFrame>
        <p:nvGraphicFramePr>
          <p:cNvPr id="9221" name="Object 2048"/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p:oleObj spid="_x0000_s9221" name="Clip" r:id="rId4" imgW="1089050" imgH="1175004" progId="">
              <p:embed/>
            </p:oleObj>
          </a:graphicData>
        </a:graphic>
      </p:graphicFrame>
      <p:graphicFrame>
        <p:nvGraphicFramePr>
          <p:cNvPr id="9222" name="Object 2049"/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p:oleObj spid="_x0000_s9222" name="Clip" r:id="rId5" imgW="4582562" imgH="3358836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57F53-43A8-468B-9EA8-242F76692064}" type="datetime4">
              <a:rPr lang="en-US" smtClean="0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856FD-77D9-4368-AE51-9FD927FA5F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126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599" cy="6553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Primitives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57F53-43A8-468B-9EA8-242F76692064}" type="datetime4">
              <a:rPr lang="en-US" smtClean="0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Mining: Concepts and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856FD-77D9-4368-AE51-9FD927FA5F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0354" name="AutoShape 2" descr="https://t4tutorials.com/wp-content/uploads/Data-Mining-Primitives.webp"/>
          <p:cNvSpPr>
            <a:spLocks noChangeAspect="1" noChangeArrowheads="1"/>
          </p:cNvSpPr>
          <p:nvPr/>
        </p:nvSpPr>
        <p:spPr bwMode="auto">
          <a:xfrm>
            <a:off x="2032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6" name="AutoShape 4" descr="https://t4tutorials.com/wp-content/uploads/Data-Mining-Primitives.webp"/>
          <p:cNvSpPr>
            <a:spLocks noChangeAspect="1" noChangeArrowheads="1"/>
          </p:cNvSpPr>
          <p:nvPr/>
        </p:nvSpPr>
        <p:spPr bwMode="auto">
          <a:xfrm>
            <a:off x="2032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56192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2DF8B6-39F2-4DE5-A592-61919FDF4EBA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Knowledge Discovery (KDD) Process</a:t>
            </a:r>
            <a:endParaRPr lang="en-US" sz="3200" b="0" dirty="0" smtClean="0"/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Data mining plays an essential role in the knowledge discovery process</a:t>
            </a:r>
            <a:endParaRPr lang="en-US" sz="2000" b="1" dirty="0" smtClean="0"/>
          </a:p>
        </p:txBody>
      </p:sp>
      <p:sp>
        <p:nvSpPr>
          <p:cNvPr id="10245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6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7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8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9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0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1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2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3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4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5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6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7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Data Cleaning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Data Integration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0260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10261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Times New Roman" pitchFamily="18" charset="0"/>
              </a:rPr>
              <a:t>Data Warehouse</a:t>
            </a:r>
          </a:p>
        </p:txBody>
      </p:sp>
      <p:sp>
        <p:nvSpPr>
          <p:cNvPr id="10262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0263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0264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5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6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7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8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9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0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10271" name="Text Box 2078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Times New Roman" pitchFamily="18" charset="0"/>
              </a:rPr>
              <a:t>Task-relevant Data</a:t>
            </a:r>
          </a:p>
        </p:txBody>
      </p:sp>
      <p:sp>
        <p:nvSpPr>
          <p:cNvPr id="10272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Selection</a:t>
            </a:r>
          </a:p>
        </p:txBody>
      </p:sp>
      <p:sp>
        <p:nvSpPr>
          <p:cNvPr id="10273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hlin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10274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Pattern Evaluation</a:t>
            </a:r>
          </a:p>
        </p:txBody>
      </p:sp>
      <p:sp>
        <p:nvSpPr>
          <p:cNvPr id="10275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6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7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8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9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0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1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2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83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000" dirty="0" smtClean="0"/>
              <a:t>Learning the application domain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800" dirty="0" smtClean="0"/>
              <a:t>relevant prior knowledge and goals of application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000" dirty="0" smtClean="0"/>
              <a:t>Identifying a target data set: data selection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000" dirty="0" smtClean="0"/>
              <a:t>Data processing</a:t>
            </a:r>
            <a:endParaRPr lang="en-US" sz="16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Data cleaning  </a:t>
            </a:r>
            <a:r>
              <a:rPr lang="en-US" sz="1600" dirty="0" smtClean="0">
                <a:solidFill>
                  <a:srgbClr val="000099"/>
                </a:solidFill>
              </a:rPr>
              <a:t>(remove noise and inconsistent data)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Data integration </a:t>
            </a:r>
            <a:r>
              <a:rPr lang="en-US" sz="1600" dirty="0" smtClean="0">
                <a:solidFill>
                  <a:srgbClr val="000099"/>
                </a:solidFill>
              </a:rPr>
              <a:t>(multiple data sources maybe combined)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Data selection </a:t>
            </a:r>
            <a:r>
              <a:rPr lang="en-US" sz="1600" dirty="0" smtClean="0">
                <a:solidFill>
                  <a:srgbClr val="000099"/>
                </a:solidFill>
              </a:rPr>
              <a:t>(data relevant to the analysis task are retrieved from database)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Data transformation </a:t>
            </a:r>
            <a:r>
              <a:rPr lang="en-US" sz="1600" dirty="0" smtClean="0">
                <a:solidFill>
                  <a:srgbClr val="000099"/>
                </a:solidFill>
              </a:rPr>
              <a:t>(data transformed or consolidated into forms appropriate for mining)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(Done with data preprocessing)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Data mining </a:t>
            </a:r>
            <a:r>
              <a:rPr lang="en-US" sz="1600" dirty="0" smtClean="0">
                <a:solidFill>
                  <a:srgbClr val="000099"/>
                </a:solidFill>
              </a:rPr>
              <a:t>(an essential process where intelligent methods are applied to extract 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</a:rPr>
              <a:t>	data patterns)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Pattern evaluation </a:t>
            </a:r>
            <a:r>
              <a:rPr lang="en-US" sz="1600" dirty="0" smtClean="0">
                <a:solidFill>
                  <a:srgbClr val="000099"/>
                </a:solidFill>
              </a:rPr>
              <a:t>(indentify the truly interesting patterns)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99"/>
                </a:solidFill>
              </a:rPr>
              <a:t>Knowledge presentation </a:t>
            </a:r>
            <a:r>
              <a:rPr lang="en-US" sz="1600" dirty="0" smtClean="0">
                <a:solidFill>
                  <a:srgbClr val="000099"/>
                </a:solidFill>
              </a:rPr>
              <a:t>(mined knowledge is presented to the user with 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</a:rPr>
              <a:t>	visualization or representation techniques)</a:t>
            </a:r>
            <a:endParaRPr lang="en-US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000" dirty="0" smtClean="0"/>
              <a:t>Use of discovered knowledge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57F53-43A8-468B-9EA8-242F76692064}" type="datetime4">
              <a:rPr lang="en-US" smtClean="0"/>
              <a:pPr>
                <a:defRPr/>
              </a:pPr>
              <a:t>August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856FD-77D9-4368-AE51-9FD927FA5F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BE2E35-3E50-46CF-B166-5BCE05688C8B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 in Business Intelligence</a:t>
            </a:r>
            <a:r>
              <a:rPr lang="en-US" sz="2800" b="0" dirty="0" smtClean="0"/>
              <a:t> </a:t>
            </a: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>
                <a:latin typeface="Times New Roman" pitchFamily="18" charset="0"/>
              </a:rPr>
              <a:t>Increasing potential</a:t>
            </a:r>
          </a:p>
          <a:p>
            <a:pPr eaLnBrk="0" hangingPunct="0"/>
            <a:r>
              <a:rPr lang="en-US" sz="1600" b="1" dirty="0">
                <a:latin typeface="Times New Roman" pitchFamily="18" charset="0"/>
              </a:rPr>
              <a:t>to support</a:t>
            </a:r>
          </a:p>
          <a:p>
            <a:pPr eaLnBrk="0" hangingPunct="0"/>
            <a:r>
              <a:rPr lang="en-US" sz="1600" b="1" dirty="0">
                <a:latin typeface="Times New Roman" pitchFamily="18" charset="0"/>
              </a:rPr>
              <a:t>business decisions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 dirty="0">
                <a:latin typeface="Times New Roman" pitchFamily="18" charset="0"/>
              </a:rPr>
              <a:t>End User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 dirty="0">
                <a:latin typeface="Times New Roman" pitchFamily="18" charset="0"/>
              </a:rPr>
              <a:t>Business</a:t>
            </a:r>
          </a:p>
          <a:p>
            <a:pPr algn="r" eaLnBrk="0" hangingPunct="0"/>
            <a:r>
              <a:rPr lang="en-US" sz="1600" b="1" dirty="0">
                <a:latin typeface="Times New Roman" pitchFamily="18" charset="0"/>
              </a:rPr>
              <a:t>  Analyst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 dirty="0">
                <a:latin typeface="Times New Roman" pitchFamily="18" charset="0"/>
              </a:rPr>
              <a:t>     Data</a:t>
            </a:r>
          </a:p>
          <a:p>
            <a:pPr algn="r" eaLnBrk="0" hangingPunct="0"/>
            <a:r>
              <a:rPr lang="en-US" sz="1600" b="1" dirty="0">
                <a:latin typeface="Times New Roman" pitchFamily="18" charset="0"/>
              </a:rPr>
              <a:t>Analyst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 dirty="0">
                <a:latin typeface="Times New Roman" pitchFamily="18" charset="0"/>
              </a:rPr>
              <a:t>DBA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 dirty="0"/>
              <a:t>Decision</a:t>
            </a:r>
            <a:r>
              <a:rPr lang="en-US" sz="1800" dirty="0"/>
              <a:t> </a:t>
            </a:r>
            <a:r>
              <a:rPr lang="en-US" sz="1800" b="1" dirty="0"/>
              <a:t>Making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Data Presentation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 dirty="0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dirty="0"/>
              <a:t>Data Mining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 dirty="0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 dirty="0"/>
              <a:t>Data Exploration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 dirty="0">
                <a:latin typeface="Times New Roman" pitchFamily="18" charset="0"/>
              </a:rPr>
              <a:t>Statistical Summary, Querying, and Reporting</a:t>
            </a:r>
            <a:endParaRPr lang="en-US" sz="1800" b="1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Data Preprocessing/Integration, Data Warehouses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Data Sources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 dirty="0">
                <a:latin typeface="Times New Roman" pitchFamily="18" charset="0"/>
              </a:rPr>
              <a:t>Paper, Files, Web documents, Scientific experiments, Database Systems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5037</TotalTime>
  <Words>1903</Words>
  <Application>Microsoft PowerPoint</Application>
  <PresentationFormat>On-screen Show (4:3)</PresentationFormat>
  <Paragraphs>354</Paragraphs>
  <Slides>30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Blends</vt:lpstr>
      <vt:lpstr>Clip</vt:lpstr>
      <vt:lpstr>Data Mining:   Concepts and Techniques  (3rd ed.)  — Chapter 2 —</vt:lpstr>
      <vt:lpstr>Chapter 1.  Introduction</vt:lpstr>
      <vt:lpstr>Why Data Mining? </vt:lpstr>
      <vt:lpstr>What Is Data Mining?</vt:lpstr>
      <vt:lpstr>Slide 5</vt:lpstr>
      <vt:lpstr>Data mining Task Primitives</vt:lpstr>
      <vt:lpstr>Knowledge Discovery (KDD) Process</vt:lpstr>
      <vt:lpstr>Slide 8</vt:lpstr>
      <vt:lpstr>Data Mining in Business Intelligence </vt:lpstr>
      <vt:lpstr>Example: Mining vs. Data Exploration</vt:lpstr>
      <vt:lpstr>KDD Process: A Typical View from ML and Statistics</vt:lpstr>
      <vt:lpstr>Example: Medical Data Mining </vt:lpstr>
      <vt:lpstr>Multi-Dimensional View of Data Mining</vt:lpstr>
      <vt:lpstr>Data Mining: On What Kinds of Data?</vt:lpstr>
      <vt:lpstr>What Kinds of Patterns Can Be Mined? Data Mining Function: (1) Generalization</vt:lpstr>
      <vt:lpstr>Data Mining Function: (2) Association and Correlation Analysis</vt:lpstr>
      <vt:lpstr>Data Mining Function: (3) Classification</vt:lpstr>
      <vt:lpstr>Data Mining Function: (4) Cluster Analysis</vt:lpstr>
      <vt:lpstr>Data Mining Function: (5) Outlier Analysis</vt:lpstr>
      <vt:lpstr>Time and Ordering: Sequential Pattern, Trend and Evolution Analysis</vt:lpstr>
      <vt:lpstr>Structure and Network Analysis</vt:lpstr>
      <vt:lpstr>Evaluation of Knowledge</vt:lpstr>
      <vt:lpstr>Chapter 1.  Introduction</vt:lpstr>
      <vt:lpstr>What Technology Are Used? Data Mining: Confluence of Multiple Disciplines </vt:lpstr>
      <vt:lpstr>Why Confluence of Multiple Disciplines?</vt:lpstr>
      <vt:lpstr>What Kind of Applications Are Targeted?  Applications of Data Mining</vt:lpstr>
      <vt:lpstr>Major Issues in Data Mining (1)</vt:lpstr>
      <vt:lpstr>Major Issues in Data Mining (2)</vt:lpstr>
      <vt:lpstr>A typical DM System Architecture</vt:lpstr>
      <vt:lpstr>A typical DM System Architecture (2)</vt:lpstr>
    </vt:vector>
  </TitlesOfParts>
  <Company>SFU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ROOM304</cp:lastModifiedBy>
  <cp:revision>447</cp:revision>
  <cp:lastPrinted>2010-08-20T16:00:24Z</cp:lastPrinted>
  <dcterms:created xsi:type="dcterms:W3CDTF">1999-12-01T22:01:55Z</dcterms:created>
  <dcterms:modified xsi:type="dcterms:W3CDTF">2022-08-01T10:09:59Z</dcterms:modified>
</cp:coreProperties>
</file>