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325" r:id="rId4"/>
    <p:sldId id="258" r:id="rId5"/>
    <p:sldId id="326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6" r:id="rId14"/>
    <p:sldId id="341" r:id="rId15"/>
    <p:sldId id="337" r:id="rId16"/>
    <p:sldId id="338" r:id="rId17"/>
    <p:sldId id="339" r:id="rId18"/>
    <p:sldId id="340" r:id="rId19"/>
    <p:sldId id="352" r:id="rId20"/>
    <p:sldId id="353" r:id="rId21"/>
    <p:sldId id="354" r:id="rId22"/>
    <p:sldId id="355" r:id="rId23"/>
    <p:sldId id="351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6" r:id="rId32"/>
    <p:sldId id="357" r:id="rId33"/>
    <p:sldId id="3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Ambhire" initials="VA" lastIdx="1" clrIdx="0">
    <p:extLst>
      <p:ext uri="{19B8F6BF-5375-455C-9EA6-DF929625EA0E}">
        <p15:presenceInfo xmlns:p15="http://schemas.microsoft.com/office/powerpoint/2012/main" userId="c4dd781cccfb33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1A38-4EDB-1D17-B03B-8650FC9FCB42}" v="3" dt="2021-09-01T04:48:1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Ambhire" userId="S::vaibhav13046@tsecedu.org::09ddf9ea-3199-4586-aea1-b2614813806f" providerId="AD" clId="Web-{07561A38-4EDB-1D17-B03B-8650FC9FCB42}"/>
    <pc:docChg chg="modSld">
      <pc:chgData name="Vaibhav Ambhire" userId="S::vaibhav13046@tsecedu.org::09ddf9ea-3199-4586-aea1-b2614813806f" providerId="AD" clId="Web-{07561A38-4EDB-1D17-B03B-8650FC9FCB42}" dt="2021-09-01T04:48:15.531" v="2" actId="14100"/>
      <pc:docMkLst>
        <pc:docMk/>
      </pc:docMkLst>
      <pc:sldChg chg="modSp">
        <pc:chgData name="Vaibhav Ambhire" userId="S::vaibhav13046@tsecedu.org::09ddf9ea-3199-4586-aea1-b2614813806f" providerId="AD" clId="Web-{07561A38-4EDB-1D17-B03B-8650FC9FCB42}" dt="2021-09-01T04:48:15.531" v="2" actId="14100"/>
        <pc:sldMkLst>
          <pc:docMk/>
          <pc:sldMk cId="4202828052" sldId="328"/>
        </pc:sldMkLst>
        <pc:spChg chg="mod">
          <ac:chgData name="Vaibhav Ambhire" userId="S::vaibhav13046@tsecedu.org::09ddf9ea-3199-4586-aea1-b2614813806f" providerId="AD" clId="Web-{07561A38-4EDB-1D17-B03B-8650FC9FCB42}" dt="2021-09-01T04:48:15.531" v="2" actId="14100"/>
          <ac:spMkLst>
            <pc:docMk/>
            <pc:sldMk cId="4202828052" sldId="328"/>
            <ac:spMk id="3" creationId="{78C4445D-40DA-4920-BC95-3CED7C06C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C7C3-CF2C-47CE-BECC-176BD7C4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B702-2743-4B8D-9340-E6155AC0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AE40-65F7-4BC5-8EAF-99229FF9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57DC-42A7-497D-9B32-5DB33DFB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7365-D795-4FBF-8FC2-7DDCD3B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1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9951-D533-4DE0-B540-C88BA854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3389A-A2CF-4FB0-BE25-DCE848A8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9808-9EAA-41EA-BDB3-476BC88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CB20-DBCE-492A-ABE6-D0CC940B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C5EA-E1C3-4725-AC98-B708AAD3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F1113-B52B-4265-88F9-B664B5420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CBA8-5B46-48FE-AFD9-E52E5E49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CA48-4BE8-4BED-9B8E-FA93032E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555-EF9C-4928-BC00-AE36E6F7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8383-E625-4288-813E-623FE916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341F-28CC-450F-AB4B-4C6A96F0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FCDD-572E-4274-9EE5-2471E0B1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D6FCE-B143-41A8-BE8E-E7FD39E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69E7-708F-4F59-98B1-DC1942DE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4ABA-8AAB-4602-8B98-6E99EF69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F74E-50C7-4335-A113-0024E0AD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9D4A-F21D-4129-A3C9-606BEA0E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73E1-481D-436A-9CA8-5FC6BE6D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1DC1-61F8-4452-9F7A-28D41A86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AD69-1D8D-4853-81C8-08E21D5E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47F7-F39A-4290-AAF1-07E35A2B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58F-9CC4-4C13-A35F-E4998AC2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B18B-66CC-4722-83DC-47EA423C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483A7-FAB7-49F2-ACD2-E487F340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1F3C2-485D-4724-96B3-485BC9A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6D4B-6C80-44A1-962B-4DCCC447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2488-6786-44C1-A941-FD9BD42B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4327-D1C0-4BED-A00D-CCF600F5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D845-C513-4A45-93C4-CA2EECAE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176F1-DD93-4565-A2BE-1B1CCC7D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701A9-41F9-45CF-B16E-732220C2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9957-6C58-4175-BE7D-69AE18A1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49624-098F-4B3C-9619-0F713E11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0C16B-0CB3-4FDC-9309-4A92A2F8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0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39E8-5108-4C0D-9A20-7C93A160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B1D7A-91C0-49BE-B864-64596682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4A39F-D90B-4C5A-BC11-16C10915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9B911-52CD-4DB7-A8DE-3BBAE853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B847C-C723-4A82-8507-6FCBEBC5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C669D-64EB-4A5A-90BC-669E07CE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5A863-5756-4B6E-9B95-D681AF7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233F-4811-472D-B8E9-8D4A3D56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3FB0-AC2A-4CAF-B3AB-B151BDBD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FDD7D-8105-49DF-B157-DF135C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6F07-123E-42AD-9F0E-28DE99A5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37430-B223-4F11-845C-E3CC90B3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33562-EF1D-4E6A-9C4E-109091E7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E336-175D-4617-B761-8F362F18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6CE09-CD8B-45E7-B59E-80D91ABAA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EFD5-423F-40A9-BA36-3695F2D2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1A14-92C9-42FC-8EF0-F8ADE62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E29B-8BB3-4B42-B158-76B41664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2B7CE-A327-4823-BCA7-DA8A529E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5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92B76-1625-46E1-8BCE-02D3C533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DB52-9323-4782-B860-39DF7B988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3475-708D-4518-8F24-5E39F0CE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14F2-1F9A-4350-A989-DAEA88229112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1441-3DFB-4663-B65C-C032528DA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D138-51D7-4AAD-B009-7CD643250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E733-E009-47D1-B86A-42BCB538D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3DDE-EAF1-4D11-B8CB-7196A6CBA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Java Script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2CD05-B0A3-4C62-810D-6AD689C73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2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1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816" y="71023"/>
            <a:ext cx="4015669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finally statement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763480"/>
            <a:ext cx="4015669" cy="6023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finally statement lets you execute code, after try and catch, regardless of the result: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Syntax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try {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 Block of code to try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catch(err) {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 Block of code to handle errors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finally {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 Block of code to be executed regardless of the try / catch result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88774" y="186432"/>
            <a:ext cx="7483878" cy="6355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try catch&lt;/h2&gt;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&lt;p&gt;Please input a number between 5 and 10:&lt;/p&gt;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&lt;input id="demo" type="text"&gt;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&lt;button type="button" onclick="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()"&gt;Test Input&lt;/button&gt;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 id="p01"&gt;&lt;/p&gt;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message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("p01");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"";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try { 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== "")  throw "is empty";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isNaN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(x)) throw "is not a number";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x = Number(x);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&gt; 10)   throw "is too high";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&lt; 5)  throw "is too low";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catch(err)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"Input " + err;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finally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 = "";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954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816" y="71023"/>
            <a:ext cx="4015669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finally statement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88774" y="186432"/>
            <a:ext cx="7483878" cy="6355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try catch&lt;/h2&gt;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&lt;p&gt;Please input a number between 5 and 10:&lt;/p&gt;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&lt;input id="demo" type="text"&gt;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&lt;button type="button" onclick="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()"&gt;Test Input&lt;/button&gt;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 id="p01"&gt;&lt;/p&gt;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message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("p01");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"";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try { 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== "")  throw "is empty";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isNaN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(x)) throw "is not a number";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x = Number(x);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&gt; 10)   throw "is too high";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&lt; 5)  throw "is too low";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catch(err)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"Input " + err;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finally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 = "";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F98F-9239-4DC7-A646-7B0B43018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280" r="28131" b="50808"/>
          <a:stretch/>
        </p:blipFill>
        <p:spPr>
          <a:xfrm>
            <a:off x="8217763" y="1420428"/>
            <a:ext cx="2666260" cy="15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Error Object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JavaScript has a built in error object that provides error information when an error occurs.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error object provides two useful properties: name and message.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Error Object Properties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Property		Description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name		Sets or returns an error name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message		Sets or returns an error message (a string)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Error 		Name Values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Error Object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Error Name Values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Six different values can be returned by the error name property: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Error Name	Description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EvalError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An error has occurred in the eval() function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RangeError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A number "out of range" has occurred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ReferenceError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An illegal reference has occurred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SyntaxError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A syntax error has occurred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TypeError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A type error has occurred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URIError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	An error in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encodeURI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() has occurred</a:t>
            </a:r>
          </a:p>
        </p:txBody>
      </p:sp>
    </p:spTree>
    <p:extLst>
      <p:ext uri="{BB962C8B-B14F-4D97-AF65-F5344CB8AC3E}">
        <p14:creationId xmlns:p14="http://schemas.microsoft.com/office/powerpoint/2010/main" val="41863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DOM (Document Object Model)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0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DOM (Document Object Model)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With the HTML DOM, JavaScript can access and change all the elements of an HTML document.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When a web page is loaded, the browser creates a Document Object Model of the page.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HTML DOM model is constructed as a tree of Objects: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BD842-6844-4FFE-90FF-A4472D07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61" y="3188008"/>
            <a:ext cx="4629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DOM (Document Object Model)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With the object model, JavaScript gets all the power it needs to create dynamic HTML: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JavaScript can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Change all the HTML elements in the page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Change all the HTML attributes in the page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Change all the CSS styles in the page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Remove existing HTML elements and attributes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Add new HTML elements and attributes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Can react to all existing HTML events in the page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Create new HTML events in the page</a:t>
            </a:r>
          </a:p>
        </p:txBody>
      </p:sp>
    </p:spTree>
    <p:extLst>
      <p:ext uri="{BB962C8B-B14F-4D97-AF65-F5344CB8AC3E}">
        <p14:creationId xmlns:p14="http://schemas.microsoft.com/office/powerpoint/2010/main" val="16750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What is DOM (Document Object Model)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DOM is a W3C (World Wide Web Consortium) standard.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DOM defines a standard for accessing documents: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W3C DOM standard is separated into 3 different parts: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Core DOM - standard model for all document types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XML DOM - standard model for XML documents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HTML DOM - standard model for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42086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What is HTML DOM?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HTML DOM is a standard object model and programming interface for HTML. 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It defines: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HTML elements as objects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properties of all HTML elements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methods to access all HTML elements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events for all HTML elements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 other words: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HTML DOM is a standard for how to get, change, add, or delete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383232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DOM Nodes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316" y="834501"/>
            <a:ext cx="4953740" cy="56583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According to the W3C HTML DOM standard, everything in an HTML document is a node: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entire document is a document node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Every HTML element is an element node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The text inside HTML elements are text nodes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Every HTML attribute is an attribute node (deprecated)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All comments are comment nodes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With the HTML DOM, all nodes in the node tree can be accessed by JavaScript.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New nodes can be created, and all nodes can be modified or deleted.</a:t>
            </a:r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CA44BE9D-AB74-4B66-9306-F2631A045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62174"/>
            <a:ext cx="5295019" cy="28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2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35C1-717B-4ACF-9DCB-CD5783B9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EB08-91B8-4296-8037-5473B36D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Errors</a:t>
            </a:r>
          </a:p>
          <a:p>
            <a:r>
              <a:rPr lang="en-US" dirty="0"/>
              <a:t>JavaScript Exception Handling</a:t>
            </a:r>
          </a:p>
          <a:p>
            <a:r>
              <a:rPr lang="en-US" dirty="0"/>
              <a:t>Document Object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Node Relationships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501" y="1367162"/>
            <a:ext cx="6604986" cy="49359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nodes in the node tree have a hierarchical relationship to each other.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terms parent, child, and sibling are used to describe the relationships.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a node tree, the top node is called the root (or root node)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Every node has exactly one parent, except the root (which has no parent)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 node can have a number of children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Siblings (brothers or sisters) are nodes with the same parent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A47A-8636-4685-81D8-5B89E94C0C00}"/>
              </a:ext>
            </a:extLst>
          </p:cNvPr>
          <p:cNvSpPr txBox="1"/>
          <p:nvPr/>
        </p:nvSpPr>
        <p:spPr>
          <a:xfrm>
            <a:off x="838200" y="1553593"/>
            <a:ext cx="381740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Tutorial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Lesson one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Hello world!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Node tree">
            <a:extLst>
              <a:ext uri="{FF2B5EF4-FFF2-40B4-BE49-F238E27FC236}">
                <a16:creationId xmlns:a16="http://schemas.microsoft.com/office/drawing/2014/main" id="{490D7FDD-1164-42E9-AFE1-2A759656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37" y="4112827"/>
            <a:ext cx="34480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2072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Node Relationships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501" y="443883"/>
            <a:ext cx="6604986" cy="58592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From the HTML given we can read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&lt;html&gt; is the root node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&lt;html&gt; has no parents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&lt;html&gt; is the parent of &lt;head&gt; and &lt;body&gt;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&lt;head&gt; is the first child of &lt;html&gt;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&lt;body&gt; is the last child of &lt;html&gt;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&lt;head&gt; has one child: &lt;title&gt;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&lt;title&gt; has one child (a text node): "DOM Tutorial"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&lt;body&gt; has two children: &lt;h1&gt; and &lt;p&gt;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&lt;h1&gt; has one child: "DOM Lesson one"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&lt;p&gt; has one child: "Hello world!"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&lt;h1&gt; and &lt;p&gt; are siblings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A47A-8636-4685-81D8-5B89E94C0C00}"/>
              </a:ext>
            </a:extLst>
          </p:cNvPr>
          <p:cNvSpPr txBox="1"/>
          <p:nvPr/>
        </p:nvSpPr>
        <p:spPr>
          <a:xfrm>
            <a:off x="838200" y="1553593"/>
            <a:ext cx="381740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Tutorial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Lesson one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Hello world!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Node tree">
            <a:extLst>
              <a:ext uri="{FF2B5EF4-FFF2-40B4-BE49-F238E27FC236}">
                <a16:creationId xmlns:a16="http://schemas.microsoft.com/office/drawing/2014/main" id="{490D7FDD-1164-42E9-AFE1-2A759656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37" y="4112827"/>
            <a:ext cx="34480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Navigation between Nodes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033" y="1564365"/>
            <a:ext cx="6604986" cy="42257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We can use the following node properties to navigate between nodes with JavaScript:</a:t>
            </a:r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parentNode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childNodes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nodenumber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firstChild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lastChild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nextSibling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previousSibling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A47A-8636-4685-81D8-5B89E94C0C00}"/>
              </a:ext>
            </a:extLst>
          </p:cNvPr>
          <p:cNvSpPr txBox="1"/>
          <p:nvPr/>
        </p:nvSpPr>
        <p:spPr>
          <a:xfrm>
            <a:off x="838200" y="1553593"/>
            <a:ext cx="3817401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Tutorial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DOM Lesson one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Hello world!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Node tree">
            <a:extLst>
              <a:ext uri="{FF2B5EF4-FFF2-40B4-BE49-F238E27FC236}">
                <a16:creationId xmlns:a16="http://schemas.microsoft.com/office/drawing/2014/main" id="{490D7FDD-1164-42E9-AFE1-2A759656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37" y="4112827"/>
            <a:ext cx="34480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Form Validation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0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816" y="71023"/>
            <a:ext cx="4015669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Form Validation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763480"/>
            <a:ext cx="4015669" cy="6023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HTML form validation can be done by JavaScript.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 a form field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is empty, this function alerts a message, and returns false, to prevent the form from being submitted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rgbClr val="002060"/>
                </a:solidFill>
              </a:rPr>
              <a:t>The function can be called when the form is submitted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88774" y="186432"/>
            <a:ext cx="7483878" cy="44935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&lt;head&gt;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validateForm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document.forms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myForm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"]["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fname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"].value;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if (x == "")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return false;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&lt;/head&gt;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Validation&lt;/h2&gt;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&lt;form name</a:t>
            </a:r>
            <a:r>
              <a:rPr lang="en-IN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IN" sz="1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myForm</a:t>
            </a:r>
            <a:r>
              <a:rPr lang="en-IN" sz="1100" b="1" dirty="0">
                <a:solidFill>
                  <a:srgbClr val="00B0F0"/>
                </a:solidFill>
                <a:latin typeface="Consolas" panose="020B0609020204030204" pitchFamily="49" charset="0"/>
              </a:rPr>
              <a:t>" 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action="/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action_page.php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" 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onsubmit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="return 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validateForm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()" method="post"&gt;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  Name: &lt;input type="text" name</a:t>
            </a:r>
            <a:r>
              <a:rPr lang="en-IN" sz="1100" dirty="0">
                <a:solidFill>
                  <a:srgbClr val="00B0F0"/>
                </a:solidFill>
                <a:latin typeface="Consolas" panose="020B0609020204030204" pitchFamily="49" charset="0"/>
              </a:rPr>
              <a:t>="</a:t>
            </a:r>
            <a:r>
              <a:rPr lang="en-IN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fname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&lt;/form&gt;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4C4D3-8709-4B0F-BF54-2E4C371CA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4" t="25890" r="16529" b="53398"/>
          <a:stretch/>
        </p:blipFill>
        <p:spPr>
          <a:xfrm>
            <a:off x="88774" y="5051395"/>
            <a:ext cx="4015670" cy="1420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F4E7E-6710-481E-837C-85287F952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07" t="7897" r="35607" b="77216"/>
          <a:stretch/>
        </p:blipFill>
        <p:spPr>
          <a:xfrm>
            <a:off x="4577926" y="5149048"/>
            <a:ext cx="3509632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816" y="71023"/>
            <a:ext cx="4015669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Form Validation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763480"/>
            <a:ext cx="4015669" cy="6023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Validation of Numeric Inputs</a:t>
            </a:r>
            <a:endParaRPr lang="en-US" sz="16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88774" y="186432"/>
            <a:ext cx="7483878" cy="5339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Validation&lt;/h2&gt;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&lt;p&gt;Please input a number between 1 and 10:&lt;/p&gt;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&lt;input id="numb"&gt;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&lt;button type="button" onclick="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()"&gt;Submit&lt;/button&gt;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 id="</a:t>
            </a:r>
            <a:r>
              <a:rPr lang="en-IN" sz="1100" dirty="0">
                <a:solidFill>
                  <a:srgbClr val="00B0F0"/>
                </a:solidFill>
                <a:latin typeface="Consolas" panose="020B0609020204030204" pitchFamily="49" charset="0"/>
              </a:rPr>
              <a:t>demo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"&gt;&lt;/p&gt;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// Get the value of the input field with id="numb"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("numb").value;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// If x is Not a Number or less than one or greater than 10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text;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if (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isNaN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(x) || x &lt; 1 || x &gt; 10)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text = "Input not valid";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 else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  text = "Input OK";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text;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 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96894-90DB-4B29-AB5E-355AE139F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243" r="26384" b="47702"/>
          <a:stretch/>
        </p:blipFill>
        <p:spPr>
          <a:xfrm>
            <a:off x="7989902" y="1573567"/>
            <a:ext cx="2879324" cy="1855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957A9-BABE-431C-9C68-208BAC742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5761" r="26384" b="52362"/>
          <a:stretch/>
        </p:blipFill>
        <p:spPr>
          <a:xfrm>
            <a:off x="7989902" y="4026028"/>
            <a:ext cx="2879324" cy="150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0" y="71023"/>
            <a:ext cx="7483878" cy="7800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Automatic HTML Form Validation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763480"/>
            <a:ext cx="4015669" cy="20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HTML form validation can be performed automatically by the browser: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 a form field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) is empty, the required attribute prevents this form from being submitted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79897" y="1105266"/>
            <a:ext cx="7483878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Validation&lt;/h2&gt;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&lt;form action="/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action_page.php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" method="post"&gt;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&lt;input type="text" name="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fname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" required&gt;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&lt;/form&gt;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&lt;p&gt;If you click submit, without filling out the text field,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your browser will display an error message.&lt;/p&gt;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33561-7889-4DB6-8DAB-3711CE21E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761" b="43043"/>
          <a:stretch/>
        </p:blipFill>
        <p:spPr>
          <a:xfrm>
            <a:off x="423169" y="4474345"/>
            <a:ext cx="6096000" cy="213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1C96C-C93D-49EC-BC3C-5CA217270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4466" r="6869" b="44080"/>
          <a:stretch/>
        </p:blipFill>
        <p:spPr>
          <a:xfrm>
            <a:off x="6747029" y="4456589"/>
            <a:ext cx="5258542" cy="2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 Validation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Data validation is the process of ensuring that user input is clean, correct, and useful.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Typical validation tasks are: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has the user filled in all required fields?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has the user entered a valid date?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has the user entered text in a numeric field?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Most often, the purpose of data validation is to ensure correct user input.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Validation can be defined by many different methods, and deployed in many different ways.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Server side validation: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is performed by a web server, after input has been sent to the server.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Client side validation: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is performed by a web browser, before input is sent to a web server.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Constraint Validation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HTML5 introduced a new HTML validation concept called constraint validation.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HTML constraint validation is based on: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Constraint validation HTML Input Attributes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Constraint validation CSS Pseudo Selectors</a:t>
            </a:r>
          </a:p>
          <a:p>
            <a:pPr lvl="1">
              <a:lnSpc>
                <a:spcPct val="20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Constraint validation DOM Properties and Methods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9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Constraint Validation HTML Input Attributes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Attribute		Description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disabled		Specifies that the input element should be disabled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max		Specifies the maximum value of an input element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min		Specifies the minimum value of an input element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pattern		Specifies the value pattern of an input element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required		Specifies that the input field requires an element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type 		Specifies the type of an input element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JavaScript Errors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try statement lets you test a block of code for errors.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catch statement lets you handle the error.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throw statement lets you create custom errors.</a:t>
            </a:r>
          </a:p>
          <a:p>
            <a:pPr>
              <a:lnSpc>
                <a:spcPct val="20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finally statement lets you execute code, after try and catch, regardless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36427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Constraint Validation CSS Pseudo Selectors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Selector		Description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:disabled		Selects input elements with the "disabled" attribute specified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:invalid		Selects input elements with invalid values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:optional		Selects input elements with no "required" attribute specified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:required		Selects input elements with the "required" attribute specified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:valid		Selects input elements with valid values</a:t>
            </a:r>
          </a:p>
        </p:txBody>
      </p:sp>
    </p:spTree>
    <p:extLst>
      <p:ext uri="{BB962C8B-B14F-4D97-AF65-F5344CB8AC3E}">
        <p14:creationId xmlns:p14="http://schemas.microsoft.com/office/powerpoint/2010/main" val="40810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DOM Events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8" y="73486"/>
            <a:ext cx="5595152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JavaScript HTML DOM Events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844703"/>
            <a:ext cx="10515600" cy="59398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HTML DOM allows JavaScript to react to HTML events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A JavaScript can be executed when an event occurs, like when a user clicks on an HTML element.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To execute code when a user clicks on an element, add JavaScript code to an HTML event attribute: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onclick=JavaScript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Examples of HTML events: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 user clicks the mouse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 web page has loaded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an image has been loaded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the mouse moves over an element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an input field is changed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an HTML form is submitted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 user strokes a key</a:t>
            </a:r>
          </a:p>
        </p:txBody>
      </p:sp>
    </p:spTree>
    <p:extLst>
      <p:ext uri="{BB962C8B-B14F-4D97-AF65-F5344CB8AC3E}">
        <p14:creationId xmlns:p14="http://schemas.microsoft.com/office/powerpoint/2010/main" val="5356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0" y="71023"/>
            <a:ext cx="7483878" cy="7800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Assign events using HTML DOM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79897" y="1105266"/>
            <a:ext cx="7483878" cy="364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&lt;html&gt;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&lt;body&gt;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&lt;h2&gt;JavaScript HTML Events&lt;/h2&gt;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&lt;p&gt;Click "Try it" to execute the 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displayDate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() function.&lt;/p&gt;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&lt;button id="</a:t>
            </a:r>
            <a:r>
              <a:rPr lang="en-IN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myBtn</a:t>
            </a:r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"&gt;Try it&lt;/button&gt;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pPr lvl="0"/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myBtn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").onclick =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displayDate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IN" sz="11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displayDate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</a:t>
            </a:r>
            <a:r>
              <a:rPr lang="en-I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innerHTML</a:t>
            </a:r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 = Date();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en-I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pPr lvl="0"/>
            <a:endParaRPr lang="en-IN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&lt;/body&gt;</a:t>
            </a:r>
          </a:p>
          <a:p>
            <a:pPr lvl="0"/>
            <a:r>
              <a:rPr lang="en-IN" sz="1100" dirty="0">
                <a:solidFill>
                  <a:prstClr val="black"/>
                </a:solidFill>
                <a:latin typeface="Consolas" panose="020B0609020204030204" pitchFamily="49" charset="0"/>
              </a:rPr>
              <a:t>&lt;/html&gt;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2FF7-A008-4AA8-8152-A8C5DE9D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502" r="24417" b="52621"/>
          <a:stretch/>
        </p:blipFill>
        <p:spPr>
          <a:xfrm>
            <a:off x="79897" y="5002570"/>
            <a:ext cx="3119021" cy="1500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1245F1-1BA4-410A-BFA1-67E68C5B4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19" t="25372" r="11965" b="50000"/>
          <a:stretch/>
        </p:blipFill>
        <p:spPr>
          <a:xfrm>
            <a:off x="4924147" y="5002570"/>
            <a:ext cx="4610470" cy="168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2" y="160940"/>
            <a:ext cx="5837808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JavaScript Errors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1207363"/>
            <a:ext cx="4015669" cy="496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executing JavaScript code, different errors can occur.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Errors can be coding errors made by the programmer, errors due to wrong input, and other unforeseeable things.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this example we misspelled "alert" as "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adddlert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" to deliberately produce an error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JavaScript catches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adddlert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as an error, and executes the catch code to handle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186429" y="941034"/>
            <a:ext cx="7483878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&lt;h2&gt;JavaScript Error Handling&lt;/h2&gt;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&lt;p&gt;This example demonstrates how to use &lt;b&gt;catch&lt;/b&gt; to </a:t>
            </a:r>
            <a:r>
              <a:rPr lang="en-IN" sz="1200" dirty="0" err="1">
                <a:latin typeface="Consolas" panose="020B0609020204030204" pitchFamily="49" charset="0"/>
              </a:rPr>
              <a:t>diplay</a:t>
            </a:r>
            <a:r>
              <a:rPr lang="en-IN" sz="1200" dirty="0">
                <a:latin typeface="Consolas" panose="020B0609020204030204" pitchFamily="49" charset="0"/>
              </a:rPr>
              <a:t> an error.&lt;/p&gt;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id="demo"&gt;&lt;/p&gt;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adddlert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("Welcome guest!");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catch(err)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err.message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90D-52D8-4A2E-838C-9843FD05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097" r="4684" b="52103"/>
          <a:stretch/>
        </p:blipFill>
        <p:spPr>
          <a:xfrm>
            <a:off x="186429" y="5223368"/>
            <a:ext cx="5524870" cy="15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2" y="160940"/>
            <a:ext cx="5837808" cy="78009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JavaScript try and catch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02" y="1207362"/>
            <a:ext cx="4015669" cy="55796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try statement allows you to define a block of code to be tested for errors while it is being executed.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catch statement allows you to define a block of code to be executed, if an error occurs in the try block.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JavaScript statements try and catch come in pairs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try {</a:t>
            </a: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 Block of code to try</a:t>
            </a: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catch(err) {</a:t>
            </a: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 Block of code to handle errors</a:t>
            </a:r>
          </a:p>
          <a:p>
            <a:pPr marL="0" indent="0">
              <a:lnSpc>
                <a:spcPct val="12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186429" y="941034"/>
            <a:ext cx="7483878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&lt;h2&gt;JavaScript Error Handling&lt;/h2&gt;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&lt;p&gt;This example demonstrates how to use &lt;b&gt;catch&lt;/b&gt; to </a:t>
            </a:r>
            <a:r>
              <a:rPr lang="en-IN" sz="1200" dirty="0" err="1">
                <a:latin typeface="Consolas" panose="020B0609020204030204" pitchFamily="49" charset="0"/>
              </a:rPr>
              <a:t>diplay</a:t>
            </a:r>
            <a:r>
              <a:rPr lang="en-IN" sz="1200" dirty="0">
                <a:latin typeface="Consolas" panose="020B0609020204030204" pitchFamily="49" charset="0"/>
              </a:rPr>
              <a:t> an error.&lt;/p&gt;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id="demo"&gt;&lt;/p&gt;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adddlert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("Welcome guest!");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catch(err)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err.message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90D-52D8-4A2E-838C-9843FD053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5097" r="4684" b="52103"/>
          <a:stretch/>
        </p:blipFill>
        <p:spPr>
          <a:xfrm>
            <a:off x="186429" y="5223368"/>
            <a:ext cx="5524870" cy="15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JavaScript Throws Errors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992180"/>
            <a:ext cx="10515600" cy="56744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an error occurs, JavaScript will normally stop and generate an error message.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technical term for this is: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JavaScript will throw an exception (throw an error).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JavaScript will actually create an Error object with two properties: 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message.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throw Statement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throw statement allows you to create a custom error.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Technically you can throw an exception (throw an error).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exception can be a JavaScript String, a Number, a Boolean or an Object: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throw "Too big";    // throw a text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throw 500;          // throw a number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If you use throw together with try and catch, you can control program flow and generate custom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420282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throw Statement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36342"/>
            <a:ext cx="10515600" cy="5262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throw statement allows you to create a custom error.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Technically you can throw an exception (throw an error).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The exception can be a JavaScript String, a Number, a Boolean or an Object: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throw "Too big";    // throw a text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	throw 500;          // throw a number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If you use throw together with try and catch, you can control program flow and generate custom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28560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2" y="160940"/>
            <a:ext cx="3044301" cy="6243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Input Validation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9" y="160940"/>
            <a:ext cx="4015669" cy="557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This example examines input. If the value is wrong, an exception (err) is thrown.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exception (err) is caught by the catch statement and a custom error message is displayed: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79897" y="785334"/>
            <a:ext cx="7483878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&lt;h2&gt;JavaScript try catch&lt;/h2&gt;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&lt;p&gt;Please input a number between 5 and 10:&lt;/p&gt;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&lt;input id="demo" type="text"&gt;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&lt;button type="button" onclick="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()"&gt;Test Input&lt;/button&gt;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&lt;p id="p01"&gt;&lt;/p&gt;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message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("p01");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try { 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== "")  throw "empty";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isNaN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(x)) throw "not a number";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x = Number(x);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&lt; 5)  throw "too low";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&gt; 10)   throw "too high";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catch(err)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"Input is " + err;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891F1-9F01-44F6-9E4C-FEA554351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725" r="28204" b="54304"/>
          <a:stretch/>
        </p:blipFill>
        <p:spPr>
          <a:xfrm>
            <a:off x="8288784" y="2347972"/>
            <a:ext cx="2657383" cy="1438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59259-FC3C-4827-AA52-06FE68023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5372" r="28204" b="51456"/>
          <a:stretch/>
        </p:blipFill>
        <p:spPr>
          <a:xfrm>
            <a:off x="8288784" y="3968803"/>
            <a:ext cx="2657383" cy="1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833-110A-4231-82EA-F52BF99D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2" y="160940"/>
            <a:ext cx="3044301" cy="62439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Input Validation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445D-40DA-4920-BC95-3CED7C06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139" y="160940"/>
            <a:ext cx="4015669" cy="557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This example examines input. If the value is wrong, an exception (err) is thrown.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exception (err) is caught by the catch statement and a custom error message is displayed: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11FCF-C4BD-412F-89A4-B4ABBCD09543}"/>
              </a:ext>
            </a:extLst>
          </p:cNvPr>
          <p:cNvSpPr txBox="1"/>
          <p:nvPr/>
        </p:nvSpPr>
        <p:spPr>
          <a:xfrm>
            <a:off x="79897" y="785334"/>
            <a:ext cx="7483878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&lt;h2&gt;JavaScript try catch&lt;/h2&gt;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&lt;p&gt;Please input a number between 5 and 10:&lt;/p&gt;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&lt;input id="demo" type="text"&gt;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&lt;button type="button" onclick="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()"&gt;Test Input&lt;/button&gt;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&lt;p id="p01"&gt;&lt;/p&gt;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function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myFunction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message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("p01");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let x =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("demo").value;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try { 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== "")  throw "empty";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isNaN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(x)) throw "not a number";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x = Number(x);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&lt; 5)  throw "too low";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if(x &gt; 10)   throw "too high";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catch(err) {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IN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message.innerHTML</a:t>
            </a:r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= "Input is " + err;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80617-8B96-451C-B442-8A558099A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4466" r="28204" b="54563"/>
          <a:stretch/>
        </p:blipFill>
        <p:spPr>
          <a:xfrm>
            <a:off x="8004699" y="2231655"/>
            <a:ext cx="2657383" cy="1452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A6E27A-48A1-4566-B7F0-FA5086823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5243" r="31262" b="55081"/>
          <a:stretch/>
        </p:blipFill>
        <p:spPr>
          <a:xfrm>
            <a:off x="8004699" y="3786155"/>
            <a:ext cx="2284520" cy="1349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9CD108-40E1-4BCD-9F67-4745257AF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25243" r="31262" b="55208"/>
          <a:stretch/>
        </p:blipFill>
        <p:spPr>
          <a:xfrm>
            <a:off x="8004699" y="5237482"/>
            <a:ext cx="2284520" cy="13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3528</Words>
  <Application>Microsoft Office PowerPoint</Application>
  <PresentationFormat>Widescreen</PresentationFormat>
  <Paragraphs>497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Java Script</vt:lpstr>
      <vt:lpstr>Content</vt:lpstr>
      <vt:lpstr>JavaScript Errors</vt:lpstr>
      <vt:lpstr>JavaScript Errors</vt:lpstr>
      <vt:lpstr>JavaScript try and catch</vt:lpstr>
      <vt:lpstr>JavaScript Throws Errors</vt:lpstr>
      <vt:lpstr>The throw Statement</vt:lpstr>
      <vt:lpstr>Input Validation</vt:lpstr>
      <vt:lpstr>Input Validation</vt:lpstr>
      <vt:lpstr>finally statement</vt:lpstr>
      <vt:lpstr>finally statement</vt:lpstr>
      <vt:lpstr>The Error Object</vt:lpstr>
      <vt:lpstr>The Error Object</vt:lpstr>
      <vt:lpstr>DOM (Document Object Model)</vt:lpstr>
      <vt:lpstr>DOM (Document Object Model)</vt:lpstr>
      <vt:lpstr>DOM (Document Object Model)</vt:lpstr>
      <vt:lpstr>What is DOM (Document Object Model)</vt:lpstr>
      <vt:lpstr>What is HTML DOM?</vt:lpstr>
      <vt:lpstr>DOM Nodes</vt:lpstr>
      <vt:lpstr>Node Relationships</vt:lpstr>
      <vt:lpstr>Node Relationships</vt:lpstr>
      <vt:lpstr>Navigation between Nodes</vt:lpstr>
      <vt:lpstr>Form Validation</vt:lpstr>
      <vt:lpstr>Form Validation</vt:lpstr>
      <vt:lpstr>Form Validation</vt:lpstr>
      <vt:lpstr>Automatic HTML Form Validation</vt:lpstr>
      <vt:lpstr>Data Validation</vt:lpstr>
      <vt:lpstr>Constraint Validation</vt:lpstr>
      <vt:lpstr>Constraint Validation HTML Input Attributes</vt:lpstr>
      <vt:lpstr>Constraint Validation CSS Pseudo Selectors</vt:lpstr>
      <vt:lpstr>DOM Events</vt:lpstr>
      <vt:lpstr>JavaScript HTML DOM Events</vt:lpstr>
      <vt:lpstr>Assign events using HTML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Vaibhav Ambhire</dc:creator>
  <cp:lastModifiedBy>Vaibhav Ambhire</cp:lastModifiedBy>
  <cp:revision>98</cp:revision>
  <dcterms:created xsi:type="dcterms:W3CDTF">2021-08-24T19:23:57Z</dcterms:created>
  <dcterms:modified xsi:type="dcterms:W3CDTF">2021-09-01T04:48:17Z</dcterms:modified>
</cp:coreProperties>
</file>