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8" r:id="rId5"/>
    <p:sldId id="259" r:id="rId6"/>
    <p:sldId id="267" r:id="rId7"/>
    <p:sldId id="260" r:id="rId8"/>
    <p:sldId id="261" r:id="rId9"/>
    <p:sldId id="262" r:id="rId10"/>
    <p:sldId id="263" r:id="rId11"/>
    <p:sldId id="264" r:id="rId12"/>
    <p:sldId id="266" r:id="rId13"/>
    <p:sldId id="265" r:id="rId14"/>
    <p:sldId id="270" r:id="rId15"/>
    <p:sldId id="849" r:id="rId16"/>
    <p:sldId id="850" r:id="rId17"/>
    <p:sldId id="269" r:id="rId18"/>
    <p:sldId id="843" r:id="rId19"/>
    <p:sldId id="825" r:id="rId20"/>
    <p:sldId id="826" r:id="rId21"/>
    <p:sldId id="827" r:id="rId22"/>
    <p:sldId id="828" r:id="rId23"/>
    <p:sldId id="829" r:id="rId24"/>
    <p:sldId id="830" r:id="rId25"/>
    <p:sldId id="831" r:id="rId26"/>
    <p:sldId id="833" r:id="rId27"/>
    <p:sldId id="847" r:id="rId28"/>
    <p:sldId id="84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100" d="100"/>
          <a:sy n="100" d="100"/>
        </p:scale>
        <p:origin x="87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11F40-A35E-4A5D-B090-7ADDC4260346}" type="datetimeFigureOut">
              <a:rPr lang="en-US" smtClean="0"/>
              <a:t>07/25/22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C2CB4-4100-4D19-B567-DE63E6B6BB54}" type="slidenum">
              <a:rPr lang="en-US" smtClean="0"/>
              <a:t>‹#›</a:t>
            </a:fld>
            <a:endParaRPr lang="en-US"/>
          </a:p>
        </p:txBody>
      </p:sp>
    </p:spTree>
    <p:extLst>
      <p:ext uri="{BB962C8B-B14F-4D97-AF65-F5344CB8AC3E}">
        <p14:creationId xmlns:p14="http://schemas.microsoft.com/office/powerpoint/2010/main" val="228848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FF48C2EA-6CDE-4EC6-9C99-145DC8E2078E}"/>
              </a:ext>
            </a:extLst>
          </p:cNvPr>
          <p:cNvSpPr>
            <a:spLocks noGrp="1" noRot="1" noChangeAspect="1" noTextEdit="1"/>
          </p:cNvSpPr>
          <p:nvPr>
            <p:ph type="sldImg"/>
          </p:nvPr>
        </p:nvSpPr>
        <p:spPr>
          <a:xfrm>
            <a:off x="342900" y="703263"/>
            <a:ext cx="6172200" cy="3473450"/>
          </a:xfrm>
          <a:ln/>
        </p:spPr>
      </p:sp>
      <p:sp>
        <p:nvSpPr>
          <p:cNvPr id="46083" name="Notes Placeholder 2">
            <a:extLst>
              <a:ext uri="{FF2B5EF4-FFF2-40B4-BE49-F238E27FC236}">
                <a16:creationId xmlns:a16="http://schemas.microsoft.com/office/drawing/2014/main" id="{B0E9A2EF-4958-4FCE-A717-9301380461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F9FA60E9-BF3B-4771-B1B6-DE2209A84FF7}"/>
              </a:ext>
            </a:extLst>
          </p:cNvPr>
          <p:cNvSpPr>
            <a:spLocks noGrp="1" noRot="1" noChangeAspect="1" noTextEdit="1"/>
          </p:cNvSpPr>
          <p:nvPr>
            <p:ph type="sldImg"/>
          </p:nvPr>
        </p:nvSpPr>
        <p:spPr>
          <a:xfrm>
            <a:off x="342900" y="703263"/>
            <a:ext cx="6172200" cy="3473450"/>
          </a:xfrm>
          <a:ln/>
        </p:spPr>
      </p:sp>
      <p:sp>
        <p:nvSpPr>
          <p:cNvPr id="47107" name="Notes Placeholder 2">
            <a:extLst>
              <a:ext uri="{FF2B5EF4-FFF2-40B4-BE49-F238E27FC236}">
                <a16:creationId xmlns:a16="http://schemas.microsoft.com/office/drawing/2014/main" id="{9B5DD93C-F1D5-4712-87C1-92E78FC310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3DE0A5FD-1AE9-46ED-A3B4-DF414A2C1659}"/>
              </a:ext>
            </a:extLst>
          </p:cNvPr>
          <p:cNvSpPr>
            <a:spLocks noGrp="1" noRot="1" noChangeAspect="1" noTextEdit="1"/>
          </p:cNvSpPr>
          <p:nvPr>
            <p:ph type="sldImg"/>
          </p:nvPr>
        </p:nvSpPr>
        <p:spPr>
          <a:xfrm>
            <a:off x="342900" y="703263"/>
            <a:ext cx="6172200" cy="3473450"/>
          </a:xfrm>
          <a:ln/>
        </p:spPr>
      </p:sp>
      <p:sp>
        <p:nvSpPr>
          <p:cNvPr id="48131" name="Notes Placeholder 2">
            <a:extLst>
              <a:ext uri="{FF2B5EF4-FFF2-40B4-BE49-F238E27FC236}">
                <a16:creationId xmlns:a16="http://schemas.microsoft.com/office/drawing/2014/main" id="{0B0241CE-7076-4341-A313-FB76E7574D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A191B60E-CBF6-439B-8510-5D9DF3BF893F}"/>
              </a:ext>
            </a:extLst>
          </p:cNvPr>
          <p:cNvSpPr>
            <a:spLocks noGrp="1" noRot="1" noChangeAspect="1" noTextEdit="1"/>
          </p:cNvSpPr>
          <p:nvPr>
            <p:ph type="sldImg"/>
          </p:nvPr>
        </p:nvSpPr>
        <p:spPr>
          <a:xfrm>
            <a:off x="342900" y="703263"/>
            <a:ext cx="6172200" cy="3473450"/>
          </a:xfrm>
          <a:ln/>
        </p:spPr>
      </p:sp>
      <p:sp>
        <p:nvSpPr>
          <p:cNvPr id="49155" name="Notes Placeholder 2">
            <a:extLst>
              <a:ext uri="{FF2B5EF4-FFF2-40B4-BE49-F238E27FC236}">
                <a16:creationId xmlns:a16="http://schemas.microsoft.com/office/drawing/2014/main" id="{7C36AF79-C3A2-4B72-9793-2EE0310CF2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7D9B054-6BCD-4D50-8BC4-D8C0A38D4508}"/>
              </a:ext>
            </a:extLst>
          </p:cNvPr>
          <p:cNvSpPr>
            <a:spLocks noGrp="1" noRot="1" noChangeAspect="1" noTextEdit="1"/>
          </p:cNvSpPr>
          <p:nvPr>
            <p:ph type="sldImg"/>
          </p:nvPr>
        </p:nvSpPr>
        <p:spPr>
          <a:xfrm>
            <a:off x="342900" y="703263"/>
            <a:ext cx="6172200" cy="3473450"/>
          </a:xfrm>
          <a:ln/>
        </p:spPr>
      </p:sp>
      <p:sp>
        <p:nvSpPr>
          <p:cNvPr id="50179" name="Notes Placeholder 2">
            <a:extLst>
              <a:ext uri="{FF2B5EF4-FFF2-40B4-BE49-F238E27FC236}">
                <a16:creationId xmlns:a16="http://schemas.microsoft.com/office/drawing/2014/main" id="{92BCAC40-1831-496D-9DF3-957918043A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71049851-02CF-4959-8603-B45731DF5ABE}"/>
              </a:ext>
            </a:extLst>
          </p:cNvPr>
          <p:cNvSpPr>
            <a:spLocks noGrp="1" noRot="1" noChangeAspect="1" noTextEdit="1"/>
          </p:cNvSpPr>
          <p:nvPr>
            <p:ph type="sldImg"/>
          </p:nvPr>
        </p:nvSpPr>
        <p:spPr>
          <a:xfrm>
            <a:off x="342900" y="703263"/>
            <a:ext cx="6172200" cy="3473450"/>
          </a:xfrm>
          <a:ln/>
        </p:spPr>
      </p:sp>
      <p:sp>
        <p:nvSpPr>
          <p:cNvPr id="51203" name="Notes Placeholder 2">
            <a:extLst>
              <a:ext uri="{FF2B5EF4-FFF2-40B4-BE49-F238E27FC236}">
                <a16:creationId xmlns:a16="http://schemas.microsoft.com/office/drawing/2014/main" id="{357C21C5-4B1E-43D0-A7FB-E770768F7C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2F6E143-023E-432A-A04D-73091033C0B9}"/>
              </a:ext>
            </a:extLst>
          </p:cNvPr>
          <p:cNvSpPr>
            <a:spLocks noGrp="1" noRot="1" noChangeAspect="1" noTextEdit="1"/>
          </p:cNvSpPr>
          <p:nvPr>
            <p:ph type="sldImg"/>
          </p:nvPr>
        </p:nvSpPr>
        <p:spPr>
          <a:xfrm>
            <a:off x="342900" y="703263"/>
            <a:ext cx="6172200" cy="3473450"/>
          </a:xfrm>
          <a:ln/>
        </p:spPr>
      </p:sp>
      <p:sp>
        <p:nvSpPr>
          <p:cNvPr id="52227" name="Notes Placeholder 2">
            <a:extLst>
              <a:ext uri="{FF2B5EF4-FFF2-40B4-BE49-F238E27FC236}">
                <a16:creationId xmlns:a16="http://schemas.microsoft.com/office/drawing/2014/main" id="{7067D92D-8C83-4D9E-B5C8-872B062F9E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03BFC5B-7D42-4997-874E-884CDE6A2D46}"/>
              </a:ext>
            </a:extLst>
          </p:cNvPr>
          <p:cNvSpPr>
            <a:spLocks noGrp="1" noRot="1" noChangeAspect="1" noTextEdit="1"/>
          </p:cNvSpPr>
          <p:nvPr>
            <p:ph type="sldImg"/>
          </p:nvPr>
        </p:nvSpPr>
        <p:spPr>
          <a:xfrm>
            <a:off x="342900" y="703263"/>
            <a:ext cx="6172200" cy="3473450"/>
          </a:xfrm>
          <a:ln/>
        </p:spPr>
      </p:sp>
      <p:sp>
        <p:nvSpPr>
          <p:cNvPr id="53251" name="Notes Placeholder 2">
            <a:extLst>
              <a:ext uri="{FF2B5EF4-FFF2-40B4-BE49-F238E27FC236}">
                <a16:creationId xmlns:a16="http://schemas.microsoft.com/office/drawing/2014/main" id="{E1FA45B9-9088-426E-AB53-B4C6CFC588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F4CD2948-0B1C-42BB-B029-88C1384576FD}"/>
              </a:ext>
            </a:extLst>
          </p:cNvPr>
          <p:cNvSpPr>
            <a:spLocks noGrp="1" noRot="1" noChangeAspect="1" noTextEdit="1"/>
          </p:cNvSpPr>
          <p:nvPr>
            <p:ph type="sldImg"/>
          </p:nvPr>
        </p:nvSpPr>
        <p:spPr>
          <a:xfrm>
            <a:off x="342900" y="703263"/>
            <a:ext cx="6172200" cy="3473450"/>
          </a:xfrm>
          <a:ln/>
        </p:spPr>
      </p:sp>
      <p:sp>
        <p:nvSpPr>
          <p:cNvPr id="54275" name="Notes Placeholder 2">
            <a:extLst>
              <a:ext uri="{FF2B5EF4-FFF2-40B4-BE49-F238E27FC236}">
                <a16:creationId xmlns:a16="http://schemas.microsoft.com/office/drawing/2014/main" id="{8BBDEBB5-1D14-4592-9B1E-29A23542DA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61C7-58D5-1A8D-72EF-B35BF466B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E200CA-11E9-B631-2FF6-72258DF1B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B49FB8-D2CD-1784-637F-591940BC86F1}"/>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5" name="Footer Placeholder 4">
            <a:extLst>
              <a:ext uri="{FF2B5EF4-FFF2-40B4-BE49-F238E27FC236}">
                <a16:creationId xmlns:a16="http://schemas.microsoft.com/office/drawing/2014/main" id="{C9BE7869-6C26-1E5A-7EC1-640307E75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EC809-BB17-D56E-C510-A605BCF8141E}"/>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301024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F82D-D198-87CB-AC5C-ED128BAEE8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452E9E-A97B-4CF6-CC01-58BDBE5DEE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41245-F7C3-6483-F2A6-B92DE55D7C35}"/>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5" name="Footer Placeholder 4">
            <a:extLst>
              <a:ext uri="{FF2B5EF4-FFF2-40B4-BE49-F238E27FC236}">
                <a16:creationId xmlns:a16="http://schemas.microsoft.com/office/drawing/2014/main" id="{AD93DFBC-AE82-ACE0-66FB-15AB6E9C02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50220-2382-9DB7-4425-1E241498A28D}"/>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87498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2B66F-E4C4-AC7B-DD4F-079BE2EBA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DC2727-B8E4-4A0A-1B03-BEDAB5B638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205EE-607D-8057-9B38-41FA96803EDD}"/>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5" name="Footer Placeholder 4">
            <a:extLst>
              <a:ext uri="{FF2B5EF4-FFF2-40B4-BE49-F238E27FC236}">
                <a16:creationId xmlns:a16="http://schemas.microsoft.com/office/drawing/2014/main" id="{8CB14619-7BE3-A8A7-27DF-E73E48FD8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C1E50-FD9D-D9BB-692A-7C3100E43DAD}"/>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30848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696B-CACF-8BB8-7FF2-154CC9E8C1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6A9C41-ADB0-F9BF-AF74-676B8DC65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72B0D-264B-ED64-6C0B-165DCA9DD6EB}"/>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5" name="Footer Placeholder 4">
            <a:extLst>
              <a:ext uri="{FF2B5EF4-FFF2-40B4-BE49-F238E27FC236}">
                <a16:creationId xmlns:a16="http://schemas.microsoft.com/office/drawing/2014/main" id="{CB1C3C47-3361-8EA5-E518-6F5FA9F8F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82F35-4C45-A864-0AEF-197DBB647B49}"/>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22603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7DB6-F374-4E1D-D982-3B61D97EBB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4EEE72-3434-D7EE-1C90-4D1F40EA1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2F9B1-F0D4-FEBC-33FD-5663572FC022}"/>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5" name="Footer Placeholder 4">
            <a:extLst>
              <a:ext uri="{FF2B5EF4-FFF2-40B4-BE49-F238E27FC236}">
                <a16:creationId xmlns:a16="http://schemas.microsoft.com/office/drawing/2014/main" id="{23DEB0A1-EBE0-2DE7-3660-27F9CBE32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C5CB8-D666-75FE-889F-BE000DC915B5}"/>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140347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D5C0-32FC-C3B6-C8C7-28EDE15FE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5B9B2-86B4-D8FE-2294-D780C301F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8E7367-B393-1C60-FE97-524A19A73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6E8C22-A90F-4E30-C29C-A4F12A358389}"/>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6" name="Footer Placeholder 5">
            <a:extLst>
              <a:ext uri="{FF2B5EF4-FFF2-40B4-BE49-F238E27FC236}">
                <a16:creationId xmlns:a16="http://schemas.microsoft.com/office/drawing/2014/main" id="{8058E1BC-C572-CC2D-3EC6-098C1562C0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A7DDC-92A5-F787-A742-083437A693D1}"/>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272473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847A-C3DA-15E7-BD35-E16848E43D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E4640-DF4D-7228-3350-09BD3E5E7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18813-8A16-FAB4-9DCC-3D861640E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467FCE-18C1-C7A7-4813-29F60DA5A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29305-502B-2852-BB9C-D7B886538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1925CD-FB5A-0997-8896-35396FB4E8B7}"/>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8" name="Footer Placeholder 7">
            <a:extLst>
              <a:ext uri="{FF2B5EF4-FFF2-40B4-BE49-F238E27FC236}">
                <a16:creationId xmlns:a16="http://schemas.microsoft.com/office/drawing/2014/main" id="{7D19F12C-D2A6-143A-B5DE-5777EE1207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44E254-86A6-FBC8-A479-E9963E9CB9F5}"/>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132803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6889-D8BD-A1B6-ACD8-252E38C8C3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C137E9-4899-FC0F-6E71-88D46D3B4AE8}"/>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4" name="Footer Placeholder 3">
            <a:extLst>
              <a:ext uri="{FF2B5EF4-FFF2-40B4-BE49-F238E27FC236}">
                <a16:creationId xmlns:a16="http://schemas.microsoft.com/office/drawing/2014/main" id="{7B4B8863-C61B-25EB-E3E4-89CDE2ED68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9C46A1-9659-E89A-5D18-3A719A400B95}"/>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94624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74060-D99D-1D00-0D5B-00DC83BEB338}"/>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3" name="Footer Placeholder 2">
            <a:extLst>
              <a:ext uri="{FF2B5EF4-FFF2-40B4-BE49-F238E27FC236}">
                <a16:creationId xmlns:a16="http://schemas.microsoft.com/office/drawing/2014/main" id="{A636377A-3A61-E52E-4045-ECEA905075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9B2763-B7CF-F62A-DB17-1ED830071A2B}"/>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99258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6AC-3ED0-9E19-A77B-1D7D1A2A5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339986-D6D0-CFDE-9267-E7D3E0038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0611E3-58F9-1024-193B-9FD373A6C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E20DD-C26D-A183-13AC-DE165CAF6339}"/>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6" name="Footer Placeholder 5">
            <a:extLst>
              <a:ext uri="{FF2B5EF4-FFF2-40B4-BE49-F238E27FC236}">
                <a16:creationId xmlns:a16="http://schemas.microsoft.com/office/drawing/2014/main" id="{9B053349-4601-3A84-D244-80CC4846B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C85CD2-F3F2-951E-56D5-AFD3754BC750}"/>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81018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CAA6-5918-3AE5-834B-CA71602CF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6045E6-47D9-DC42-9561-3C4D4F25C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26DD31-F886-BEB7-33E2-247D435DE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C5F56-78B7-A627-E226-50CE63B16516}"/>
              </a:ext>
            </a:extLst>
          </p:cNvPr>
          <p:cNvSpPr>
            <a:spLocks noGrp="1"/>
          </p:cNvSpPr>
          <p:nvPr>
            <p:ph type="dt" sz="half" idx="10"/>
          </p:nvPr>
        </p:nvSpPr>
        <p:spPr/>
        <p:txBody>
          <a:bodyPr/>
          <a:lstStyle/>
          <a:p>
            <a:fld id="{B3B748D7-BCA2-4700-86D3-3F50EABFEDF5}" type="datetimeFigureOut">
              <a:rPr lang="en-IN" smtClean="0"/>
              <a:t>25-07-2022</a:t>
            </a:fld>
            <a:endParaRPr lang="en-IN"/>
          </a:p>
        </p:txBody>
      </p:sp>
      <p:sp>
        <p:nvSpPr>
          <p:cNvPr id="6" name="Footer Placeholder 5">
            <a:extLst>
              <a:ext uri="{FF2B5EF4-FFF2-40B4-BE49-F238E27FC236}">
                <a16:creationId xmlns:a16="http://schemas.microsoft.com/office/drawing/2014/main" id="{96356F7C-F574-3FCF-C649-63FDF3BE61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AC20DC-B400-85B3-5FAB-B56E30045BB7}"/>
              </a:ext>
            </a:extLst>
          </p:cNvPr>
          <p:cNvSpPr>
            <a:spLocks noGrp="1"/>
          </p:cNvSpPr>
          <p:nvPr>
            <p:ph type="sldNum" sz="quarter" idx="12"/>
          </p:nvPr>
        </p:nvSpPr>
        <p:spPr/>
        <p:txBody>
          <a:bodyPr/>
          <a:lstStyle/>
          <a:p>
            <a:fld id="{5A769A32-E4E1-4CC2-9078-BD779D7D0CEB}" type="slidenum">
              <a:rPr lang="en-IN" smtClean="0"/>
              <a:t>‹#›</a:t>
            </a:fld>
            <a:endParaRPr lang="en-IN"/>
          </a:p>
        </p:txBody>
      </p:sp>
    </p:spTree>
    <p:extLst>
      <p:ext uri="{BB962C8B-B14F-4D97-AF65-F5344CB8AC3E}">
        <p14:creationId xmlns:p14="http://schemas.microsoft.com/office/powerpoint/2010/main" val="1914572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2CDAD-2169-CCB9-97A2-139DB4AE5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F7CD1C-449B-1066-4125-55381EAFD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C70E3-EEE8-6D4C-C027-AC167FB00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748D7-BCA2-4700-86D3-3F50EABFEDF5}" type="datetimeFigureOut">
              <a:rPr lang="en-IN" smtClean="0"/>
              <a:t>25-07-2022</a:t>
            </a:fld>
            <a:endParaRPr lang="en-IN"/>
          </a:p>
        </p:txBody>
      </p:sp>
      <p:sp>
        <p:nvSpPr>
          <p:cNvPr id="5" name="Footer Placeholder 4">
            <a:extLst>
              <a:ext uri="{FF2B5EF4-FFF2-40B4-BE49-F238E27FC236}">
                <a16:creationId xmlns:a16="http://schemas.microsoft.com/office/drawing/2014/main" id="{8D8DBC6F-50D9-FBBA-E4A9-23F5AD417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8ADC8-4B98-6864-2B74-2A0752345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69A32-E4E1-4CC2-9078-BD779D7D0CEB}" type="slidenum">
              <a:rPr lang="en-IN" smtClean="0"/>
              <a:t>‹#›</a:t>
            </a:fld>
            <a:endParaRPr lang="en-IN"/>
          </a:p>
        </p:txBody>
      </p:sp>
    </p:spTree>
    <p:extLst>
      <p:ext uri="{BB962C8B-B14F-4D97-AF65-F5344CB8AC3E}">
        <p14:creationId xmlns:p14="http://schemas.microsoft.com/office/powerpoint/2010/main" val="373006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Agility Development</a:t>
            </a:r>
          </a:p>
        </p:txBody>
      </p:sp>
      <p:pic>
        <p:nvPicPr>
          <p:cNvPr id="5" name="Picture 4">
            <a:extLst>
              <a:ext uri="{FF2B5EF4-FFF2-40B4-BE49-F238E27FC236}">
                <a16:creationId xmlns:a16="http://schemas.microsoft.com/office/drawing/2014/main" id="{99F259C3-E7EB-302C-66A3-C8D9ECEA422A}"/>
              </a:ext>
            </a:extLst>
          </p:cNvPr>
          <p:cNvPicPr>
            <a:picLocks noChangeAspect="1"/>
          </p:cNvPicPr>
          <p:nvPr/>
        </p:nvPicPr>
        <p:blipFill>
          <a:blip r:embed="rId2"/>
          <a:stretch>
            <a:fillRect/>
          </a:stretch>
        </p:blipFill>
        <p:spPr>
          <a:xfrm>
            <a:off x="2224425" y="1050103"/>
            <a:ext cx="8198042" cy="5640973"/>
          </a:xfrm>
          <a:prstGeom prst="rect">
            <a:avLst/>
          </a:prstGeom>
        </p:spPr>
      </p:pic>
    </p:spTree>
    <p:extLst>
      <p:ext uri="{BB962C8B-B14F-4D97-AF65-F5344CB8AC3E}">
        <p14:creationId xmlns:p14="http://schemas.microsoft.com/office/powerpoint/2010/main" val="1427423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Extreme Programming (XP)</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algn="l"/>
            <a:r>
              <a:rPr lang="en-US" b="1" dirty="0">
                <a:solidFill>
                  <a:srgbClr val="0070C0"/>
                </a:solidFill>
                <a:latin typeface="Times New Roman" panose="02020603050405020304" pitchFamily="18" charset="0"/>
                <a:cs typeface="Times New Roman" panose="02020603050405020304" pitchFamily="18" charset="0"/>
              </a:rPr>
              <a:t>2. XP Process</a:t>
            </a:r>
          </a:p>
          <a:p>
            <a:pPr algn="l"/>
            <a:r>
              <a:rPr lang="en-US" dirty="0">
                <a:latin typeface="Times New Roman" panose="02020603050405020304" pitchFamily="18" charset="0"/>
                <a:cs typeface="Times New Roman" panose="02020603050405020304" pitchFamily="18" charset="0"/>
              </a:rPr>
              <a:t>Extreme Programming uses an object-oriented </a:t>
            </a:r>
            <a:r>
              <a:rPr lang="en-US" dirty="0" err="1">
                <a:latin typeface="Times New Roman" panose="02020603050405020304" pitchFamily="18" charset="0"/>
                <a:cs typeface="Times New Roman" panose="02020603050405020304" pitchFamily="18" charset="0"/>
              </a:rPr>
              <a:t>approachas</a:t>
            </a:r>
            <a:r>
              <a:rPr lang="en-US" dirty="0">
                <a:latin typeface="Times New Roman" panose="02020603050405020304" pitchFamily="18" charset="0"/>
                <a:cs typeface="Times New Roman" panose="02020603050405020304" pitchFamily="18" charset="0"/>
              </a:rPr>
              <a:t> its preferred development paradigm and encompasses a set of rules and practices that occur within the context of four framework activities: planning, design, coding, and testing. Figure illustrates the XP process and notes some of the key ideas and tasks that are associated with each framework activity.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56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XP Process</a:t>
            </a:r>
          </a:p>
        </p:txBody>
      </p:sp>
      <p:pic>
        <p:nvPicPr>
          <p:cNvPr id="5" name="Picture 4">
            <a:extLst>
              <a:ext uri="{FF2B5EF4-FFF2-40B4-BE49-F238E27FC236}">
                <a16:creationId xmlns:a16="http://schemas.microsoft.com/office/drawing/2014/main" id="{0DB16278-CB52-DD73-2B8F-71A5B5839BDA}"/>
              </a:ext>
            </a:extLst>
          </p:cNvPr>
          <p:cNvPicPr>
            <a:picLocks noChangeAspect="1"/>
          </p:cNvPicPr>
          <p:nvPr/>
        </p:nvPicPr>
        <p:blipFill>
          <a:blip r:embed="rId2"/>
          <a:stretch>
            <a:fillRect/>
          </a:stretch>
        </p:blipFill>
        <p:spPr>
          <a:xfrm>
            <a:off x="1796187" y="1275347"/>
            <a:ext cx="8165960" cy="5390589"/>
          </a:xfrm>
          <a:prstGeom prst="rect">
            <a:avLst/>
          </a:prstGeom>
        </p:spPr>
      </p:pic>
    </p:spTree>
    <p:extLst>
      <p:ext uri="{BB962C8B-B14F-4D97-AF65-F5344CB8AC3E}">
        <p14:creationId xmlns:p14="http://schemas.microsoft.com/office/powerpoint/2010/main" val="1425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Scrum</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algn="l"/>
            <a:r>
              <a:rPr lang="en-US" dirty="0">
                <a:latin typeface="Times New Roman" panose="02020603050405020304" pitchFamily="18" charset="0"/>
                <a:cs typeface="Times New Roman" panose="02020603050405020304" pitchFamily="18" charset="0"/>
              </a:rPr>
              <a:t>Scrum principles are consistent with the agile manifesto and are used to guide development activities within a process that incorporates the following framework activities</a:t>
            </a:r>
            <a:r>
              <a:rPr lang="en-US" i="1" dirty="0">
                <a:solidFill>
                  <a:schemeClr val="accent2">
                    <a:lumMod val="75000"/>
                  </a:schemeClr>
                </a:solidFill>
                <a:latin typeface="Times New Roman" panose="02020603050405020304" pitchFamily="18" charset="0"/>
                <a:cs typeface="Times New Roman" panose="02020603050405020304" pitchFamily="18" charset="0"/>
              </a:rPr>
              <a:t>: requirements, analysis, design, evolution, and delivery.</a:t>
            </a:r>
          </a:p>
          <a:p>
            <a:pPr algn="l"/>
            <a:r>
              <a:rPr lang="en-US" dirty="0">
                <a:latin typeface="Times New Roman" panose="02020603050405020304" pitchFamily="18" charset="0"/>
                <a:cs typeface="Times New Roman" panose="02020603050405020304" pitchFamily="18" charset="0"/>
              </a:rPr>
              <a:t>Within each framework activities, work task occurs within a process pattern called </a:t>
            </a:r>
            <a:r>
              <a:rPr lang="en-US" i="1" dirty="0">
                <a:solidFill>
                  <a:schemeClr val="accent2">
                    <a:lumMod val="75000"/>
                  </a:schemeClr>
                </a:solidFill>
                <a:latin typeface="Times New Roman" panose="02020603050405020304" pitchFamily="18" charset="0"/>
                <a:cs typeface="Times New Roman" panose="02020603050405020304" pitchFamily="18" charset="0"/>
              </a:rPr>
              <a:t>Sprint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73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Scrum</a:t>
            </a:r>
          </a:p>
        </p:txBody>
      </p:sp>
      <p:pic>
        <p:nvPicPr>
          <p:cNvPr id="4" name="Picture 3">
            <a:extLst>
              <a:ext uri="{FF2B5EF4-FFF2-40B4-BE49-F238E27FC236}">
                <a16:creationId xmlns:a16="http://schemas.microsoft.com/office/drawing/2014/main" id="{95305AFE-E15C-6200-BE1E-52A8F535B3B1}"/>
              </a:ext>
            </a:extLst>
          </p:cNvPr>
          <p:cNvPicPr>
            <a:picLocks noChangeAspect="1"/>
          </p:cNvPicPr>
          <p:nvPr/>
        </p:nvPicPr>
        <p:blipFill>
          <a:blip r:embed="rId2"/>
          <a:stretch>
            <a:fillRect/>
          </a:stretch>
        </p:blipFill>
        <p:spPr>
          <a:xfrm>
            <a:off x="1636613" y="892043"/>
            <a:ext cx="9324155" cy="5773893"/>
          </a:xfrm>
          <a:prstGeom prst="rect">
            <a:avLst/>
          </a:prstGeom>
        </p:spPr>
      </p:pic>
    </p:spTree>
    <p:extLst>
      <p:ext uri="{BB962C8B-B14F-4D97-AF65-F5344CB8AC3E}">
        <p14:creationId xmlns:p14="http://schemas.microsoft.com/office/powerpoint/2010/main" val="187486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Kanban</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algn="l"/>
            <a:r>
              <a:rPr lang="en-US" dirty="0">
                <a:latin typeface="Times New Roman" panose="02020603050405020304" pitchFamily="18" charset="0"/>
                <a:cs typeface="Times New Roman" panose="02020603050405020304" pitchFamily="18" charset="0"/>
              </a:rPr>
              <a:t>Agile Kanban is Agile Software Development with Kanban approach. In Agile Kanban, the Kanban board is used to visualize the workflow. The Kanban board is normally put up on a wall in the project room. The status and progress of the story development tasks is tracked visually on the Kanban board with flowing Kanban cards.</a:t>
            </a:r>
          </a:p>
          <a:p>
            <a:pPr algn="l"/>
            <a:r>
              <a:rPr lang="en-US" b="1" dirty="0">
                <a:latin typeface="Times New Roman" panose="02020603050405020304" pitchFamily="18" charset="0"/>
                <a:cs typeface="Times New Roman" panose="02020603050405020304" pitchFamily="18" charset="0"/>
              </a:rPr>
              <a:t>Kanban Board</a:t>
            </a:r>
          </a:p>
          <a:p>
            <a:pPr algn="l"/>
            <a:r>
              <a:rPr lang="en-US" dirty="0">
                <a:latin typeface="Times New Roman" panose="02020603050405020304" pitchFamily="18" charset="0"/>
                <a:cs typeface="Times New Roman" panose="02020603050405020304" pitchFamily="18" charset="0"/>
              </a:rPr>
              <a:t>Kanban board is used to depict the flow of tasks across the value stream. The Kanban board −</a:t>
            </a: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Provides easy access to everyone involved in the project.</a:t>
            </a: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Facilitates communication as and when necessary.</a:t>
            </a: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Progress of the tasks are visually displayed.</a:t>
            </a: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Bottlenecks are visible as soon as they occur.</a:t>
            </a:r>
          </a:p>
        </p:txBody>
      </p:sp>
    </p:spTree>
    <p:extLst>
      <p:ext uri="{BB962C8B-B14F-4D97-AF65-F5344CB8AC3E}">
        <p14:creationId xmlns:p14="http://schemas.microsoft.com/office/powerpoint/2010/main" val="296931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Kanban</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676274" y="1129085"/>
            <a:ext cx="10915651" cy="5629524"/>
          </a:xfrm>
        </p:spPr>
        <p:txBody>
          <a:bodyPr>
            <a:noAutofit/>
          </a:bodyPr>
          <a:lstStyle/>
          <a:p>
            <a:pPr algn="l"/>
            <a:r>
              <a:rPr lang="en-US" dirty="0">
                <a:latin typeface="Times New Roman" panose="02020603050405020304" pitchFamily="18" charset="0"/>
                <a:cs typeface="Times New Roman" panose="02020603050405020304" pitchFamily="18" charset="0"/>
              </a:rPr>
              <a:t>The tasks and stories are represented by Kanban cards. The current status of each task is known by displaying the cards in separate columns on the board. The columns are labeled as </a:t>
            </a:r>
            <a:r>
              <a:rPr lang="en-US" b="1" dirty="0">
                <a:latin typeface="Times New Roman" panose="02020603050405020304" pitchFamily="18" charset="0"/>
                <a:cs typeface="Times New Roman" panose="02020603050405020304" pitchFamily="18" charset="0"/>
              </a:rPr>
              <a:t>To Do, Doing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Done</a:t>
            </a:r>
            <a:r>
              <a:rPr lang="en-US" dirty="0">
                <a:latin typeface="Times New Roman" panose="02020603050405020304" pitchFamily="18" charset="0"/>
                <a:cs typeface="Times New Roman" panose="02020603050405020304" pitchFamily="18" charset="0"/>
              </a:rPr>
              <a:t>. Each task moves from </a:t>
            </a:r>
            <a:r>
              <a:rPr lang="en-US" b="1" dirty="0">
                <a:latin typeface="Times New Roman" panose="02020603050405020304" pitchFamily="18" charset="0"/>
                <a:cs typeface="Times New Roman" panose="02020603050405020304" pitchFamily="18" charset="0"/>
              </a:rPr>
              <a:t>To Do</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Doing</a:t>
            </a:r>
            <a:r>
              <a:rPr lang="en-US" dirty="0">
                <a:latin typeface="Times New Roman" panose="02020603050405020304" pitchFamily="18" charset="0"/>
                <a:cs typeface="Times New Roman" panose="02020603050405020304" pitchFamily="18" charset="0"/>
              </a:rPr>
              <a:t> and then to </a:t>
            </a:r>
            <a:r>
              <a:rPr lang="en-US" b="1" dirty="0">
                <a:latin typeface="Times New Roman" panose="02020603050405020304" pitchFamily="18" charset="0"/>
                <a:cs typeface="Times New Roman" panose="02020603050405020304" pitchFamily="18" charset="0"/>
              </a:rPr>
              <a:t>Done</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Kanban Board is updated on a daily basis as the team progresses through the development.</a:t>
            </a:r>
          </a:p>
          <a:p>
            <a:pPr algn="l"/>
            <a:r>
              <a:rPr lang="en-US" b="1" dirty="0">
                <a:solidFill>
                  <a:srgbClr val="FF0000"/>
                </a:solidFill>
                <a:latin typeface="Times New Roman" panose="02020603050405020304" pitchFamily="18" charset="0"/>
                <a:cs typeface="Times New Roman" panose="02020603050405020304" pitchFamily="18" charset="0"/>
              </a:rPr>
              <a:t>WIP Limit</a:t>
            </a:r>
          </a:p>
          <a:p>
            <a:pPr algn="l"/>
            <a:r>
              <a:rPr lang="en-US" dirty="0">
                <a:latin typeface="Times New Roman" panose="02020603050405020304" pitchFamily="18" charset="0"/>
                <a:cs typeface="Times New Roman" panose="02020603050405020304" pitchFamily="18" charset="0"/>
              </a:rPr>
              <a:t>The label in the Doing column also contains a number, which represents the maximum number of tasks that can be in that column at any point of time. i.e., the number associated with the </a:t>
            </a:r>
            <a:r>
              <a:rPr lang="en-US" b="1" dirty="0">
                <a:latin typeface="Times New Roman" panose="02020603050405020304" pitchFamily="18" charset="0"/>
                <a:cs typeface="Times New Roman" panose="02020603050405020304" pitchFamily="18" charset="0"/>
              </a:rPr>
              <a:t>Doing</a:t>
            </a:r>
            <a:r>
              <a:rPr lang="en-US" dirty="0">
                <a:latin typeface="Times New Roman" panose="02020603050405020304" pitchFamily="18" charset="0"/>
                <a:cs typeface="Times New Roman" panose="02020603050405020304" pitchFamily="18" charset="0"/>
              </a:rPr>
              <a:t> column is the WIP (Work-In-Progress) Limit.</a:t>
            </a:r>
          </a:p>
          <a:p>
            <a:pPr algn="l"/>
            <a:r>
              <a:rPr lang="en-US" b="1" dirty="0">
                <a:solidFill>
                  <a:srgbClr val="FF0000"/>
                </a:solidFill>
                <a:latin typeface="Times New Roman" panose="02020603050405020304" pitchFamily="18" charset="0"/>
                <a:cs typeface="Times New Roman" panose="02020603050405020304" pitchFamily="18" charset="0"/>
              </a:rPr>
              <a:t>Pull Approach</a:t>
            </a:r>
          </a:p>
          <a:p>
            <a:pPr algn="l"/>
            <a:r>
              <a:rPr lang="en-US" dirty="0">
                <a:latin typeface="Times New Roman" panose="02020603050405020304" pitchFamily="18" charset="0"/>
                <a:cs typeface="Times New Roman" panose="02020603050405020304" pitchFamily="18" charset="0"/>
              </a:rPr>
              <a:t>Pull approach is used as and when a task is completed in the Doing column. Another card is pulled from the To Do column.</a:t>
            </a:r>
          </a:p>
        </p:txBody>
      </p:sp>
    </p:spTree>
    <p:extLst>
      <p:ext uri="{BB962C8B-B14F-4D97-AF65-F5344CB8AC3E}">
        <p14:creationId xmlns:p14="http://schemas.microsoft.com/office/powerpoint/2010/main" val="295962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Kanban</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676274" y="1129085"/>
            <a:ext cx="10915651" cy="5629524"/>
          </a:xfrm>
        </p:spPr>
        <p:txBody>
          <a:bodyPr>
            <a:noAutofit/>
          </a:bodyPr>
          <a:lstStyle/>
          <a:p>
            <a:pPr algn="l"/>
            <a:r>
              <a:rPr lang="en-US" b="1" dirty="0">
                <a:solidFill>
                  <a:srgbClr val="FF0000"/>
                </a:solidFill>
                <a:latin typeface="Times New Roman" panose="02020603050405020304" pitchFamily="18" charset="0"/>
                <a:cs typeface="Times New Roman" panose="02020603050405020304" pitchFamily="18" charset="0"/>
              </a:rPr>
              <a:t>Self-directing</a:t>
            </a:r>
          </a:p>
          <a:p>
            <a:pPr algn="l"/>
            <a:r>
              <a:rPr lang="en-US" dirty="0">
                <a:latin typeface="Times New Roman" panose="02020603050405020304" pitchFamily="18" charset="0"/>
                <a:cs typeface="Times New Roman" panose="02020603050405020304" pitchFamily="18" charset="0"/>
              </a:rPr>
              <a:t>In Agile Development, the team is responsible for planning, tracking, reporting and communicating in the project. Team is allowed to make decisions and is accountable for the completion of the development and product quality. This is aligned to the characteristic of empowerment of the team in Kanban.</a:t>
            </a:r>
          </a:p>
          <a:p>
            <a:pPr algn="l"/>
            <a:r>
              <a:rPr lang="en-US" b="1" dirty="0">
                <a:solidFill>
                  <a:srgbClr val="FF0000"/>
                </a:solidFill>
                <a:latin typeface="Times New Roman" panose="02020603050405020304" pitchFamily="18" charset="0"/>
                <a:cs typeface="Times New Roman" panose="02020603050405020304" pitchFamily="18" charset="0"/>
              </a:rPr>
              <a:t>Continuous Flow</a:t>
            </a:r>
          </a:p>
          <a:p>
            <a:pPr algn="l"/>
            <a:r>
              <a:rPr lang="en-US" dirty="0">
                <a:latin typeface="Times New Roman" panose="02020603050405020304" pitchFamily="18" charset="0"/>
                <a:cs typeface="Times New Roman" panose="02020603050405020304" pitchFamily="18" charset="0"/>
              </a:rPr>
              <a:t>In Agile development, there is no gate approach and the work flows across the different functions without wait-time. This contributes in minimizing the cycle time characteristic of Kanban.</a:t>
            </a:r>
          </a:p>
        </p:txBody>
      </p:sp>
    </p:spTree>
    <p:extLst>
      <p:ext uri="{BB962C8B-B14F-4D97-AF65-F5344CB8AC3E}">
        <p14:creationId xmlns:p14="http://schemas.microsoft.com/office/powerpoint/2010/main" val="316456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Kanban</a:t>
            </a:r>
          </a:p>
        </p:txBody>
      </p:sp>
      <p:pic>
        <p:nvPicPr>
          <p:cNvPr id="3" name="Picture 2">
            <a:extLst>
              <a:ext uri="{FF2B5EF4-FFF2-40B4-BE49-F238E27FC236}">
                <a16:creationId xmlns:a16="http://schemas.microsoft.com/office/drawing/2014/main" id="{F763F4C4-77E6-4943-893A-A60874E496C8}"/>
              </a:ext>
            </a:extLst>
          </p:cNvPr>
          <p:cNvPicPr>
            <a:picLocks noChangeAspect="1"/>
          </p:cNvPicPr>
          <p:nvPr/>
        </p:nvPicPr>
        <p:blipFill>
          <a:blip r:embed="rId2"/>
          <a:stretch>
            <a:fillRect/>
          </a:stretch>
        </p:blipFill>
        <p:spPr>
          <a:xfrm>
            <a:off x="376237" y="962110"/>
            <a:ext cx="11439525" cy="5672052"/>
          </a:xfrm>
          <a:prstGeom prst="rect">
            <a:avLst/>
          </a:prstGeom>
        </p:spPr>
      </p:pic>
    </p:spTree>
    <p:extLst>
      <p:ext uri="{BB962C8B-B14F-4D97-AF65-F5344CB8AC3E}">
        <p14:creationId xmlns:p14="http://schemas.microsoft.com/office/powerpoint/2010/main" val="150221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7">
            <a:extLst>
              <a:ext uri="{FF2B5EF4-FFF2-40B4-BE49-F238E27FC236}">
                <a16:creationId xmlns:a16="http://schemas.microsoft.com/office/drawing/2014/main" id="{08B681C6-86E6-4276-A72C-60AB36B99BB4}"/>
              </a:ext>
            </a:extLst>
          </p:cNvPr>
          <p:cNvSpPr>
            <a:spLocks noGrp="1"/>
          </p:cNvSpPr>
          <p:nvPr>
            <p:ph type="title"/>
          </p:nvPr>
        </p:nvSpPr>
        <p:spPr>
          <a:xfrm>
            <a:off x="838200" y="365125"/>
            <a:ext cx="10515600" cy="6111875"/>
          </a:xfrm>
        </p:spPr>
        <p:txBody>
          <a:bodyPr/>
          <a:lstStyle/>
          <a:p>
            <a:pPr algn="ct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How to set up a simple Kanban system for a software development team.</a:t>
            </a:r>
          </a:p>
        </p:txBody>
      </p:sp>
      <p:sp>
        <p:nvSpPr>
          <p:cNvPr id="18435" name="Slide Number Placeholder 2">
            <a:extLst>
              <a:ext uri="{FF2B5EF4-FFF2-40B4-BE49-F238E27FC236}">
                <a16:creationId xmlns:a16="http://schemas.microsoft.com/office/drawing/2014/main" id="{7CC96839-34D6-422B-983C-5DE4AA90BB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C6B3EAD6-C060-41C2-835F-1E3D7F7E69DC}" type="slidenum">
              <a:rPr lang="en-US" altLang="en-US"/>
              <a:pPr eaLnBrk="1" hangingPunct="1"/>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5C7BD25-4525-4956-9C4B-644EA0611CD0}"/>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1. Define a work process flow</a:t>
            </a:r>
          </a:p>
        </p:txBody>
      </p:sp>
      <p:sp>
        <p:nvSpPr>
          <p:cNvPr id="19459" name="Content Placeholder 2">
            <a:extLst>
              <a:ext uri="{FF2B5EF4-FFF2-40B4-BE49-F238E27FC236}">
                <a16:creationId xmlns:a16="http://schemas.microsoft.com/office/drawing/2014/main" id="{4B8EAA61-5455-41F4-A1AA-90A97F1D9E84}"/>
              </a:ext>
            </a:extLst>
          </p:cNvPr>
          <p:cNvSpPr>
            <a:spLocks noGrp="1"/>
          </p:cNvSpPr>
          <p:nvPr>
            <p:ph idx="1"/>
          </p:nvPr>
        </p:nvSpPr>
        <p:spPr bwMode="auto">
          <a:xfrm>
            <a:off x="2057400" y="5638800"/>
            <a:ext cx="8153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algn="l"/>
            <a:r>
              <a:rPr lang="en-US" altLang="en-US" sz="2400">
                <a:solidFill>
                  <a:srgbClr val="D9D9D9"/>
                </a:solidFill>
                <a:latin typeface="Georgia" panose="02040502050405020303" pitchFamily="18" charset="0"/>
                <a:ea typeface="ＭＳ Ｐゴシック" panose="020B0600070205080204" pitchFamily="34" charset="-128"/>
              </a:rPr>
              <a:t>Look at the typical flow for features, stories, or work packages and describe typical process steps</a:t>
            </a:r>
          </a:p>
        </p:txBody>
      </p:sp>
      <p:pic>
        <p:nvPicPr>
          <p:cNvPr id="197634" name="Picture 2" descr="board_only">
            <a:extLst>
              <a:ext uri="{FF2B5EF4-FFF2-40B4-BE49-F238E27FC236}">
                <a16:creationId xmlns:a16="http://schemas.microsoft.com/office/drawing/2014/main" id="{3587CC56-F972-4171-A77D-0F11C891F5E0}"/>
              </a:ext>
            </a:extLst>
          </p:cNvPr>
          <p:cNvPicPr>
            <a:picLocks noChangeAspect="1" noChangeArrowheads="1"/>
          </p:cNvPicPr>
          <p:nvPr/>
        </p:nvPicPr>
        <p:blipFill>
          <a:blip r:embed="rId3"/>
          <a:srcRect l="-2083" t="-4477" r="-2083" b="-2388"/>
          <a:stretch>
            <a:fillRect/>
          </a:stretch>
        </p:blipFill>
        <p:spPr bwMode="auto">
          <a:xfrm>
            <a:off x="2057400" y="1562100"/>
            <a:ext cx="7315200" cy="4364038"/>
          </a:xfrm>
          <a:prstGeom prst="rect">
            <a:avLst/>
          </a:prstGeom>
          <a:noFill/>
          <a:ln w="9525">
            <a:solidFill>
              <a:schemeClr val="tx1">
                <a:lumMod val="50000"/>
                <a:lumOff val="50000"/>
              </a:schemeClr>
            </a:solidFill>
            <a:miter lim="800000"/>
            <a:headEnd/>
            <a:tailEnd/>
          </a:ln>
        </p:spPr>
      </p:pic>
      <p:sp>
        <p:nvSpPr>
          <p:cNvPr id="5" name="Rounded Rectangular Callout 4">
            <a:extLst>
              <a:ext uri="{FF2B5EF4-FFF2-40B4-BE49-F238E27FC236}">
                <a16:creationId xmlns:a16="http://schemas.microsoft.com/office/drawing/2014/main" id="{9C149915-7B02-4133-8D4E-86302CA47B67}"/>
              </a:ext>
            </a:extLst>
          </p:cNvPr>
          <p:cNvSpPr>
            <a:spLocks noChangeArrowheads="1"/>
          </p:cNvSpPr>
          <p:nvPr/>
        </p:nvSpPr>
        <p:spPr bwMode="auto">
          <a:xfrm>
            <a:off x="5257800" y="3086101"/>
            <a:ext cx="5029200" cy="2143125"/>
          </a:xfrm>
          <a:prstGeom prst="wedgeRoundRectCallout">
            <a:avLst>
              <a:gd name="adj1" fmla="val -43801"/>
              <a:gd name="adj2" fmla="val -61861"/>
              <a:gd name="adj3" fmla="val 16667"/>
            </a:avLst>
          </a:prstGeom>
          <a:solidFill>
            <a:schemeClr val="accent1">
              <a:alpha val="79999"/>
            </a:schemeClr>
          </a:solidFill>
          <a:ln w="9525" algn="ctr">
            <a:solidFill>
              <a:schemeClr val="tx1"/>
            </a:solidFill>
            <a:round/>
            <a:headEnd/>
            <a:tailEnd/>
          </a:ln>
        </p:spPr>
        <p:txBody>
          <a:bodyPr lIns="90488" tIns="44450" rIns="90488" bIns="44450"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This simple process flow has the steps: </a:t>
            </a:r>
          </a:p>
          <a:p>
            <a:pPr eaLnBrk="1" hangingPunct="1">
              <a:buFont typeface="Century Gothic" panose="020B0502020202020204" pitchFamily="34" charset="0"/>
              <a:buAutoNum type="arabicPeriod"/>
            </a:pPr>
            <a:r>
              <a:rPr lang="en-US" altLang="en-US" sz="2000"/>
              <a:t>elaboration &amp; acceptance criteria</a:t>
            </a:r>
          </a:p>
          <a:p>
            <a:pPr eaLnBrk="1" hangingPunct="1">
              <a:buFont typeface="Century Gothic" panose="020B0502020202020204" pitchFamily="34" charset="0"/>
              <a:buAutoNum type="arabicPeriod"/>
            </a:pPr>
            <a:r>
              <a:rPr lang="en-US" altLang="en-US" sz="2000"/>
              <a:t>development</a:t>
            </a:r>
          </a:p>
          <a:p>
            <a:pPr eaLnBrk="1" hangingPunct="1">
              <a:buFont typeface="Century Gothic" panose="020B0502020202020204" pitchFamily="34" charset="0"/>
              <a:buAutoNum type="arabicPeriod"/>
            </a:pPr>
            <a:r>
              <a:rPr lang="en-US" altLang="en-US" sz="2000"/>
              <a:t>test</a:t>
            </a:r>
          </a:p>
          <a:p>
            <a:pPr eaLnBrk="1" hangingPunct="1">
              <a:buFont typeface="Century Gothic" panose="020B0502020202020204" pitchFamily="34" charset="0"/>
              <a:buAutoNum type="arabicPeriod"/>
            </a:pPr>
            <a:r>
              <a:rPr lang="en-US" altLang="en-US" sz="2000"/>
              <a:t>deployment</a:t>
            </a:r>
          </a:p>
          <a:p>
            <a:pPr algn="r" eaLnBrk="1" hangingPunct="1"/>
            <a:endParaRPr lang="en-US" altLang="en-US" sz="2000"/>
          </a:p>
        </p:txBody>
      </p:sp>
      <p:sp>
        <p:nvSpPr>
          <p:cNvPr id="19462" name="Slide Number Placeholder 5">
            <a:extLst>
              <a:ext uri="{FF2B5EF4-FFF2-40B4-BE49-F238E27FC236}">
                <a16:creationId xmlns:a16="http://schemas.microsoft.com/office/drawing/2014/main" id="{A908DE39-DFD5-455F-8D5F-D626AF1636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B38956F7-0F77-43D0-8E91-D417091ECAE8}" type="slidenum">
              <a:rPr lang="en-US" altLang="en-US">
                <a:solidFill>
                  <a:srgbClr val="D9D9D9"/>
                </a:solidFill>
              </a:rPr>
              <a:pPr eaLnBrk="1" hangingPunct="1"/>
              <a:t>19</a:t>
            </a:fld>
            <a:endParaRPr lang="en-US" altLang="en-US">
              <a:solidFill>
                <a:srgbClr val="D9D9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What is Agility ?</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Agility has become today’s buzzword when describing a modern software process. Everyone is agile. An agile team is a nimble team able to appropriately respond to changes.</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Change is what software development is very much about. Changes in the software being built, changes to the team members, changes because of new technology, changes of all kinds that may have an impact on the product they build or the project that creates the product. </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agile team recognizes that software is developed by individuals working in teams and that the skills of these people, their ability to collaborate is at the core for the success of the project.</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pervasiveness of change is the primary driver for agility. Software engineers must be quick on their feet if they are to accommodate the rapid changes.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69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D0338E5-81F4-4701-AA2C-6C8D9FC6674F}"/>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2. Lay out a visual Kanban board</a:t>
            </a:r>
          </a:p>
        </p:txBody>
      </p:sp>
      <p:sp>
        <p:nvSpPr>
          <p:cNvPr id="20483" name="Content Placeholder 2">
            <a:extLst>
              <a:ext uri="{FF2B5EF4-FFF2-40B4-BE49-F238E27FC236}">
                <a16:creationId xmlns:a16="http://schemas.microsoft.com/office/drawing/2014/main" id="{CEAD4E9D-C50D-45F0-AFE4-64836DB9C426}"/>
              </a:ext>
            </a:extLst>
          </p:cNvPr>
          <p:cNvSpPr>
            <a:spLocks noGrp="1"/>
          </p:cNvSpPr>
          <p:nvPr>
            <p:ph idx="1"/>
          </p:nvPr>
        </p:nvSpPr>
        <p:spPr bwMode="auto">
          <a:xfrm>
            <a:off x="2057400" y="5638800"/>
            <a:ext cx="81534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2400">
                <a:solidFill>
                  <a:srgbClr val="D9D9D9"/>
                </a:solidFill>
                <a:latin typeface="Georgia" panose="02040502050405020303" pitchFamily="18" charset="0"/>
                <a:ea typeface="ＭＳ Ｐゴシック" panose="020B0600070205080204" pitchFamily="34" charset="-128"/>
              </a:rPr>
              <a:t>Place a goals column on the left, then a waiting queue, the process steps, and a final “done” column to the right</a:t>
            </a:r>
          </a:p>
        </p:txBody>
      </p:sp>
      <p:pic>
        <p:nvPicPr>
          <p:cNvPr id="197634" name="Picture 2" descr="board_only">
            <a:extLst>
              <a:ext uri="{FF2B5EF4-FFF2-40B4-BE49-F238E27FC236}">
                <a16:creationId xmlns:a16="http://schemas.microsoft.com/office/drawing/2014/main" id="{46E8A98F-CDD6-41C4-9547-1C39E9B9722E}"/>
              </a:ext>
            </a:extLst>
          </p:cNvPr>
          <p:cNvPicPr>
            <a:picLocks noChangeAspect="1" noChangeArrowheads="1"/>
          </p:cNvPicPr>
          <p:nvPr/>
        </p:nvPicPr>
        <p:blipFill>
          <a:blip r:embed="rId3"/>
          <a:srcRect l="-2083" t="-4477" r="-2083" b="-2388"/>
          <a:stretch>
            <a:fillRect/>
          </a:stretch>
        </p:blipFill>
        <p:spPr bwMode="auto">
          <a:xfrm>
            <a:off x="2057400" y="1771650"/>
            <a:ext cx="7315200" cy="4364038"/>
          </a:xfrm>
          <a:prstGeom prst="rect">
            <a:avLst/>
          </a:prstGeom>
          <a:noFill/>
          <a:ln w="9525">
            <a:solidFill>
              <a:schemeClr val="tx1">
                <a:lumMod val="50000"/>
                <a:lumOff val="50000"/>
              </a:schemeClr>
            </a:solidFill>
            <a:miter lim="800000"/>
            <a:headEnd/>
            <a:tailEnd/>
          </a:ln>
        </p:spPr>
      </p:pic>
      <p:sp>
        <p:nvSpPr>
          <p:cNvPr id="6" name="Rounded Rectangular Callout 5">
            <a:extLst>
              <a:ext uri="{FF2B5EF4-FFF2-40B4-BE49-F238E27FC236}">
                <a16:creationId xmlns:a16="http://schemas.microsoft.com/office/drawing/2014/main" id="{174DE110-6A8B-4715-AC92-4AA0279BF75B}"/>
              </a:ext>
            </a:extLst>
          </p:cNvPr>
          <p:cNvSpPr>
            <a:spLocks noChangeArrowheads="1"/>
          </p:cNvSpPr>
          <p:nvPr/>
        </p:nvSpPr>
        <p:spPr bwMode="auto">
          <a:xfrm>
            <a:off x="5334000" y="2152650"/>
            <a:ext cx="5029200" cy="781050"/>
          </a:xfrm>
          <a:prstGeom prst="wedgeRoundRectCallout">
            <a:avLst>
              <a:gd name="adj1" fmla="val -59787"/>
              <a:gd name="adj2" fmla="val -50810"/>
              <a:gd name="adj3" fmla="val 16667"/>
            </a:avLst>
          </a:prstGeom>
          <a:solidFill>
            <a:schemeClr val="accent1">
              <a:alpha val="79999"/>
            </a:schemeClr>
          </a:solidFill>
          <a:ln w="9525">
            <a:solidFill>
              <a:schemeClr val="tx1"/>
            </a:solidFill>
            <a:round/>
            <a:headEnd/>
            <a:tailEnd/>
          </a:ln>
        </p:spPr>
        <p:txBody>
          <a:bodyPr lIns="90488" tIns="44450" rIns="90488" bIns="44450"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Place an expedite track above the main left to right queue</a:t>
            </a:r>
          </a:p>
        </p:txBody>
      </p:sp>
      <p:sp>
        <p:nvSpPr>
          <p:cNvPr id="7" name="Rounded Rectangular Callout 6">
            <a:extLst>
              <a:ext uri="{FF2B5EF4-FFF2-40B4-BE49-F238E27FC236}">
                <a16:creationId xmlns:a16="http://schemas.microsoft.com/office/drawing/2014/main" id="{27D4B53A-189E-41D6-A6C3-3B880106EAF9}"/>
              </a:ext>
            </a:extLst>
          </p:cNvPr>
          <p:cNvSpPr>
            <a:spLocks noChangeArrowheads="1"/>
          </p:cNvSpPr>
          <p:nvPr/>
        </p:nvSpPr>
        <p:spPr bwMode="auto">
          <a:xfrm>
            <a:off x="5334000" y="4895851"/>
            <a:ext cx="5029200" cy="1120775"/>
          </a:xfrm>
          <a:prstGeom prst="wedgeRoundRectCallout">
            <a:avLst>
              <a:gd name="adj1" fmla="val -62981"/>
              <a:gd name="adj2" fmla="val -12282"/>
              <a:gd name="adj3" fmla="val 16667"/>
            </a:avLst>
          </a:prstGeom>
          <a:solidFill>
            <a:schemeClr val="accent1">
              <a:alpha val="79999"/>
            </a:schemeClr>
          </a:solidFill>
          <a:ln w="9525">
            <a:solidFill>
              <a:schemeClr val="tx1"/>
            </a:solidFill>
            <a:round/>
            <a:headEnd/>
            <a:tailEnd/>
          </a:ln>
        </p:spPr>
        <p:txBody>
          <a:bodyPr lIns="90488" tIns="44450" rIns="90488" bIns="44450"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Place “done and waiting” queues between each work queue</a:t>
            </a:r>
          </a:p>
          <a:p>
            <a:pPr eaLnBrk="1" hangingPunct="1"/>
            <a:r>
              <a:rPr lang="en-US" altLang="en-US" sz="2000"/>
              <a:t>(in this example they’re placed below)</a:t>
            </a:r>
          </a:p>
        </p:txBody>
      </p:sp>
      <p:sp>
        <p:nvSpPr>
          <p:cNvPr id="20487" name="Slide Number Placeholder 7">
            <a:extLst>
              <a:ext uri="{FF2B5EF4-FFF2-40B4-BE49-F238E27FC236}">
                <a16:creationId xmlns:a16="http://schemas.microsoft.com/office/drawing/2014/main" id="{D4F41B98-7CA2-483A-917C-2C20BAC033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CBD7C370-B3AA-4416-AE7D-540D060FA3CB}" type="slidenum">
              <a:rPr lang="en-US" altLang="en-US">
                <a:solidFill>
                  <a:srgbClr val="D9D9D9"/>
                </a:solidFill>
              </a:rPr>
              <a:pPr eaLnBrk="1" hangingPunct="1"/>
              <a:t>20</a:t>
            </a:fld>
            <a:endParaRPr lang="en-US" altLang="en-US">
              <a:solidFill>
                <a:srgbClr val="D9D9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FFFE635-693F-4217-AD7E-BA3277C06067}"/>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3. Decide on limits for items in queue and work in progress</a:t>
            </a:r>
          </a:p>
        </p:txBody>
      </p:sp>
      <p:sp>
        <p:nvSpPr>
          <p:cNvPr id="21507" name="Content Placeholder 2">
            <a:extLst>
              <a:ext uri="{FF2B5EF4-FFF2-40B4-BE49-F238E27FC236}">
                <a16:creationId xmlns:a16="http://schemas.microsoft.com/office/drawing/2014/main" id="{78B66E17-C9BE-4A41-9ADF-7C17E1022E14}"/>
              </a:ext>
            </a:extLst>
          </p:cNvPr>
          <p:cNvSpPr>
            <a:spLocks noGrp="1"/>
          </p:cNvSpPr>
          <p:nvPr>
            <p:ph idx="1"/>
          </p:nvPr>
        </p:nvSpPr>
        <p:spPr bwMode="auto">
          <a:xfrm>
            <a:off x="2057400" y="5638800"/>
            <a:ext cx="8153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algn="l"/>
            <a:r>
              <a:rPr lang="en-US" altLang="en-US" sz="2000">
                <a:solidFill>
                  <a:srgbClr val="D9D9D9"/>
                </a:solidFill>
                <a:latin typeface="Georgia" panose="02040502050405020303" pitchFamily="18" charset="0"/>
                <a:ea typeface="ＭＳ Ｐゴシック" panose="020B0600070205080204" pitchFamily="34" charset="-128"/>
              </a:rPr>
              <a:t>A good limit is a factor of the number of people in a role that can work on an item in a given process step.  Start with number of people * 1.5</a:t>
            </a:r>
          </a:p>
        </p:txBody>
      </p:sp>
      <p:pic>
        <p:nvPicPr>
          <p:cNvPr id="197634" name="Picture 2" descr="board_only">
            <a:extLst>
              <a:ext uri="{FF2B5EF4-FFF2-40B4-BE49-F238E27FC236}">
                <a16:creationId xmlns:a16="http://schemas.microsoft.com/office/drawing/2014/main" id="{D2922B0E-351A-4FC3-A7BA-97E5DC53BEC1}"/>
              </a:ext>
            </a:extLst>
          </p:cNvPr>
          <p:cNvPicPr>
            <a:picLocks noChangeAspect="1" noChangeArrowheads="1"/>
          </p:cNvPicPr>
          <p:nvPr/>
        </p:nvPicPr>
        <p:blipFill>
          <a:blip r:embed="rId3"/>
          <a:srcRect l="-2083" t="-4477" r="-2083" b="-2388"/>
          <a:stretch>
            <a:fillRect/>
          </a:stretch>
        </p:blipFill>
        <p:spPr bwMode="auto">
          <a:xfrm>
            <a:off x="2057400" y="2066925"/>
            <a:ext cx="7315200" cy="4364038"/>
          </a:xfrm>
          <a:prstGeom prst="rect">
            <a:avLst/>
          </a:prstGeom>
          <a:noFill/>
          <a:ln w="9525">
            <a:solidFill>
              <a:schemeClr val="tx1">
                <a:lumMod val="50000"/>
                <a:lumOff val="50000"/>
              </a:schemeClr>
            </a:solidFill>
            <a:miter lim="800000"/>
            <a:headEnd/>
            <a:tailEnd/>
          </a:ln>
        </p:spPr>
      </p:pic>
      <p:sp>
        <p:nvSpPr>
          <p:cNvPr id="5" name="Rounded Rectangular Callout 4">
            <a:extLst>
              <a:ext uri="{FF2B5EF4-FFF2-40B4-BE49-F238E27FC236}">
                <a16:creationId xmlns:a16="http://schemas.microsoft.com/office/drawing/2014/main" id="{EEAB2706-8FFA-441D-B2FD-2E13E239BCA9}"/>
              </a:ext>
            </a:extLst>
          </p:cNvPr>
          <p:cNvSpPr>
            <a:spLocks noChangeArrowheads="1"/>
          </p:cNvSpPr>
          <p:nvPr/>
        </p:nvSpPr>
        <p:spPr bwMode="auto">
          <a:xfrm>
            <a:off x="4876800" y="4352925"/>
            <a:ext cx="5029200" cy="781050"/>
          </a:xfrm>
          <a:prstGeom prst="wedgeRoundRectCallout">
            <a:avLst>
              <a:gd name="adj1" fmla="val -55588"/>
              <a:gd name="adj2" fmla="val -88139"/>
              <a:gd name="adj3" fmla="val 16667"/>
            </a:avLst>
          </a:prstGeom>
          <a:solidFill>
            <a:schemeClr val="accent1">
              <a:alpha val="79999"/>
            </a:schemeClr>
          </a:solidFill>
          <a:ln w="9525">
            <a:solidFill>
              <a:schemeClr val="tx1"/>
            </a:solidFill>
            <a:round/>
            <a:headEnd/>
            <a:tailEnd/>
          </a:ln>
        </p:spPr>
        <p:txBody>
          <a:bodyPr lIns="90488" tIns="44450" rIns="90488" bIns="44450"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This board uses painters tape to indicate available “slots” for work in progress</a:t>
            </a:r>
          </a:p>
        </p:txBody>
      </p:sp>
      <p:sp>
        <p:nvSpPr>
          <p:cNvPr id="21510" name="Slide Number Placeholder 5">
            <a:extLst>
              <a:ext uri="{FF2B5EF4-FFF2-40B4-BE49-F238E27FC236}">
                <a16:creationId xmlns:a16="http://schemas.microsoft.com/office/drawing/2014/main" id="{A493BFB8-ED9A-439E-8B52-1EEAE45B32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E14A6320-6B73-4BF6-9314-06D76E0E2C43}" type="slidenum">
              <a:rPr lang="en-US" altLang="en-US">
                <a:solidFill>
                  <a:srgbClr val="D9D9D9"/>
                </a:solidFill>
              </a:rPr>
              <a:pPr eaLnBrk="1" hangingPunct="1"/>
              <a:t>21</a:t>
            </a:fld>
            <a:endParaRPr lang="en-US" altLang="en-US">
              <a:solidFill>
                <a:srgbClr val="D9D9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096C342-CFED-47AA-8B98-7A18629EC4E1}"/>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4. Place prioritized goals on the left column of the board</a:t>
            </a:r>
          </a:p>
        </p:txBody>
      </p:sp>
      <p:sp>
        <p:nvSpPr>
          <p:cNvPr id="22531" name="Content Placeholder 2">
            <a:extLst>
              <a:ext uri="{FF2B5EF4-FFF2-40B4-BE49-F238E27FC236}">
                <a16:creationId xmlns:a16="http://schemas.microsoft.com/office/drawing/2014/main" id="{4DF46115-68BA-48C1-89B8-F1C4D21FBB2F}"/>
              </a:ext>
            </a:extLst>
          </p:cNvPr>
          <p:cNvSpPr>
            <a:spLocks noGrp="1"/>
          </p:cNvSpPr>
          <p:nvPr>
            <p:ph idx="1"/>
          </p:nvPr>
        </p:nvSpPr>
        <p:spPr bwMode="auto">
          <a:xfrm>
            <a:off x="2057400" y="5638800"/>
            <a:ext cx="81534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2000">
                <a:solidFill>
                  <a:srgbClr val="D9D9D9"/>
                </a:solidFill>
                <a:latin typeface="Georgia" panose="02040502050405020303" pitchFamily="18" charset="0"/>
                <a:ea typeface="ＭＳ Ｐゴシック" panose="020B0600070205080204" pitchFamily="34" charset="-128"/>
              </a:rPr>
              <a:t>A good goal describes the outcome we hope to achieve after software ships.  Goals help keep focus on the larger outcome.</a:t>
            </a:r>
          </a:p>
        </p:txBody>
      </p:sp>
      <p:pic>
        <p:nvPicPr>
          <p:cNvPr id="197634" name="Picture 2" descr="board_only">
            <a:extLst>
              <a:ext uri="{FF2B5EF4-FFF2-40B4-BE49-F238E27FC236}">
                <a16:creationId xmlns:a16="http://schemas.microsoft.com/office/drawing/2014/main" id="{E3BF02FF-D925-4A8C-9270-28F7B628B979}"/>
              </a:ext>
            </a:extLst>
          </p:cNvPr>
          <p:cNvPicPr>
            <a:picLocks noChangeAspect="1" noChangeArrowheads="1"/>
          </p:cNvPicPr>
          <p:nvPr/>
        </p:nvPicPr>
        <p:blipFill>
          <a:blip r:embed="rId3"/>
          <a:srcRect l="-2083" t="-4477" r="-2083" b="-2388"/>
          <a:stretch>
            <a:fillRect/>
          </a:stretch>
        </p:blipFill>
        <p:spPr bwMode="auto">
          <a:xfrm>
            <a:off x="2057400" y="2028825"/>
            <a:ext cx="7315200" cy="4364038"/>
          </a:xfrm>
          <a:prstGeom prst="rect">
            <a:avLst/>
          </a:prstGeom>
          <a:noFill/>
          <a:ln w="9525">
            <a:solidFill>
              <a:schemeClr val="tx1">
                <a:lumMod val="50000"/>
                <a:lumOff val="50000"/>
              </a:schemeClr>
            </a:solidFill>
            <a:miter lim="800000"/>
            <a:headEnd/>
            <a:tailEnd/>
          </a:ln>
        </p:spPr>
      </p:pic>
      <p:sp>
        <p:nvSpPr>
          <p:cNvPr id="5" name="Rounded Rectangular Callout 4">
            <a:extLst>
              <a:ext uri="{FF2B5EF4-FFF2-40B4-BE49-F238E27FC236}">
                <a16:creationId xmlns:a16="http://schemas.microsoft.com/office/drawing/2014/main" id="{854F034A-A480-444D-8F7F-0633E57D5A8D}"/>
              </a:ext>
            </a:extLst>
          </p:cNvPr>
          <p:cNvSpPr>
            <a:spLocks noChangeArrowheads="1"/>
          </p:cNvSpPr>
          <p:nvPr/>
        </p:nvSpPr>
        <p:spPr bwMode="auto">
          <a:xfrm>
            <a:off x="3886200" y="3552825"/>
            <a:ext cx="5029200" cy="1631950"/>
          </a:xfrm>
          <a:prstGeom prst="wedgeRoundRectCallout">
            <a:avLst>
              <a:gd name="adj1" fmla="val -67977"/>
              <a:gd name="adj2" fmla="val -17935"/>
              <a:gd name="adj3" fmla="val 16667"/>
            </a:avLst>
          </a:prstGeom>
          <a:solidFill>
            <a:schemeClr val="accent1">
              <a:alpha val="79999"/>
            </a:schemeClr>
          </a:solidFill>
          <a:ln w="9525" algn="ctr">
            <a:solidFill>
              <a:schemeClr val="tx1"/>
            </a:solidFill>
            <a:round/>
            <a:headEnd/>
            <a:tailEnd/>
          </a:ln>
        </p:spPr>
        <p:txBody>
          <a:bodyPr lIns="90488" tIns="44450" rIns="90488" bIns="44450"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t>Having goals visible:</a:t>
            </a:r>
          </a:p>
          <a:p>
            <a:pPr eaLnBrk="1" hangingPunct="1">
              <a:buFont typeface="Arial" panose="020B0604020202020204" pitchFamily="34" charset="0"/>
              <a:buChar char="•"/>
            </a:pPr>
            <a:r>
              <a:rPr lang="en-US" altLang="en-US" sz="1800" dirty="0"/>
              <a:t>promotes focus </a:t>
            </a:r>
          </a:p>
          <a:p>
            <a:pPr eaLnBrk="1" hangingPunct="1">
              <a:buFont typeface="Arial" panose="020B0604020202020204" pitchFamily="34" charset="0"/>
              <a:buChar char="•"/>
            </a:pPr>
            <a:r>
              <a:rPr lang="en-US" altLang="en-US" sz="1800" dirty="0"/>
              <a:t>helps us prioritize</a:t>
            </a:r>
          </a:p>
          <a:p>
            <a:pPr eaLnBrk="1" hangingPunct="1">
              <a:buFont typeface="Arial" panose="020B0604020202020204" pitchFamily="34" charset="0"/>
              <a:buChar char="•"/>
            </a:pPr>
            <a:r>
              <a:rPr lang="en-US" altLang="en-US" sz="1800" dirty="0"/>
              <a:t>helps us manage feature scope &amp; requirements</a:t>
            </a:r>
          </a:p>
        </p:txBody>
      </p:sp>
      <p:sp>
        <p:nvSpPr>
          <p:cNvPr id="22534" name="Slide Number Placeholder 5">
            <a:extLst>
              <a:ext uri="{FF2B5EF4-FFF2-40B4-BE49-F238E27FC236}">
                <a16:creationId xmlns:a16="http://schemas.microsoft.com/office/drawing/2014/main" id="{36777F4E-A5C1-4536-94D8-AF3A8950955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BA47E37-AC05-48E7-AF7F-105B1B22CC9F}" type="slidenum">
              <a:rPr lang="en-US" altLang="en-US">
                <a:solidFill>
                  <a:srgbClr val="D9D9D9"/>
                </a:solidFill>
              </a:rPr>
              <a:pPr eaLnBrk="1" hangingPunct="1"/>
              <a:t>22</a:t>
            </a:fld>
            <a:endParaRPr lang="en-US" altLang="en-US">
              <a:solidFill>
                <a:srgbClr val="D9D9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CFC0DAC-A96C-495F-82DA-D691387931D8}"/>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5. Start the board by placing stories or features in queue</a:t>
            </a:r>
          </a:p>
        </p:txBody>
      </p:sp>
      <p:sp>
        <p:nvSpPr>
          <p:cNvPr id="23555" name="Content Placeholder 2">
            <a:extLst>
              <a:ext uri="{FF2B5EF4-FFF2-40B4-BE49-F238E27FC236}">
                <a16:creationId xmlns:a16="http://schemas.microsoft.com/office/drawing/2014/main" id="{E94A8A2B-5245-4068-941D-EB10F8B91754}"/>
              </a:ext>
            </a:extLst>
          </p:cNvPr>
          <p:cNvSpPr>
            <a:spLocks noGrp="1"/>
          </p:cNvSpPr>
          <p:nvPr>
            <p:ph idx="1"/>
          </p:nvPr>
        </p:nvSpPr>
        <p:spPr bwMode="auto">
          <a:xfrm>
            <a:off x="2057400" y="5638800"/>
            <a:ext cx="8153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gn="l"/>
            <a:r>
              <a:rPr lang="en-US" altLang="en-US" sz="2000">
                <a:solidFill>
                  <a:srgbClr val="D9D9D9"/>
                </a:solidFill>
                <a:latin typeface="Georgia" panose="02040502050405020303" pitchFamily="18" charset="0"/>
                <a:ea typeface="ＭＳ Ｐゴシック" panose="020B0600070205080204" pitchFamily="34" charset="-128"/>
              </a:rPr>
              <a:t>Mark on the story or feature card the date it entered the queue.  This begins our measurement of cycle time.</a:t>
            </a:r>
          </a:p>
        </p:txBody>
      </p:sp>
      <p:pic>
        <p:nvPicPr>
          <p:cNvPr id="197634" name="Picture 2" descr="board_only">
            <a:extLst>
              <a:ext uri="{FF2B5EF4-FFF2-40B4-BE49-F238E27FC236}">
                <a16:creationId xmlns:a16="http://schemas.microsoft.com/office/drawing/2014/main" id="{CC54448A-745E-4B30-AEFF-CC1F0744D633}"/>
              </a:ext>
            </a:extLst>
          </p:cNvPr>
          <p:cNvPicPr>
            <a:picLocks noChangeAspect="1" noChangeArrowheads="1"/>
          </p:cNvPicPr>
          <p:nvPr/>
        </p:nvPicPr>
        <p:blipFill>
          <a:blip r:embed="rId3"/>
          <a:srcRect l="-2083" t="-4477" r="-2083" b="-2388"/>
          <a:stretch>
            <a:fillRect/>
          </a:stretch>
        </p:blipFill>
        <p:spPr bwMode="auto">
          <a:xfrm>
            <a:off x="2057400" y="1828800"/>
            <a:ext cx="7315200" cy="4364038"/>
          </a:xfrm>
          <a:prstGeom prst="rect">
            <a:avLst/>
          </a:prstGeom>
          <a:noFill/>
          <a:ln w="9525">
            <a:solidFill>
              <a:schemeClr val="tx1">
                <a:lumMod val="50000"/>
                <a:lumOff val="50000"/>
              </a:schemeClr>
            </a:solidFill>
            <a:miter lim="800000"/>
            <a:headEnd/>
            <a:tailEnd/>
          </a:ln>
        </p:spPr>
      </p:pic>
      <p:sp>
        <p:nvSpPr>
          <p:cNvPr id="5" name="Rounded Rectangular Callout 4">
            <a:extLst>
              <a:ext uri="{FF2B5EF4-FFF2-40B4-BE49-F238E27FC236}">
                <a16:creationId xmlns:a16="http://schemas.microsoft.com/office/drawing/2014/main" id="{93987C27-B9DC-448D-86E9-AD7C255D98EC}"/>
              </a:ext>
            </a:extLst>
          </p:cNvPr>
          <p:cNvSpPr>
            <a:spLocks noChangeArrowheads="1"/>
          </p:cNvSpPr>
          <p:nvPr/>
        </p:nvSpPr>
        <p:spPr bwMode="auto">
          <a:xfrm>
            <a:off x="4495800" y="3200400"/>
            <a:ext cx="5029200" cy="781050"/>
          </a:xfrm>
          <a:prstGeom prst="wedgeRoundRectCallout">
            <a:avLst>
              <a:gd name="adj1" fmla="val -67977"/>
              <a:gd name="adj2" fmla="val -17935"/>
              <a:gd name="adj3" fmla="val 16667"/>
            </a:avLst>
          </a:prstGeom>
          <a:solidFill>
            <a:schemeClr val="accent1">
              <a:alpha val="79999"/>
            </a:schemeClr>
          </a:solidFill>
          <a:ln w="9525">
            <a:solidFill>
              <a:schemeClr val="tx1"/>
            </a:solidFill>
            <a:round/>
            <a:headEnd/>
            <a:tailEnd/>
          </a:ln>
        </p:spPr>
        <p:txBody>
          <a:bodyPr lIns="90488" tIns="44450" rIns="90488" bIns="44450"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Product owners manage the waiting queue</a:t>
            </a:r>
          </a:p>
        </p:txBody>
      </p:sp>
      <p:sp>
        <p:nvSpPr>
          <p:cNvPr id="23558" name="Slide Number Placeholder 5">
            <a:extLst>
              <a:ext uri="{FF2B5EF4-FFF2-40B4-BE49-F238E27FC236}">
                <a16:creationId xmlns:a16="http://schemas.microsoft.com/office/drawing/2014/main" id="{88E2A86B-2F4B-4A62-AFA5-D203E12125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D2E4341-FF03-4D23-B0D4-D2A39146E64B}" type="slidenum">
              <a:rPr lang="en-US" altLang="en-US">
                <a:solidFill>
                  <a:srgbClr val="D9D9D9"/>
                </a:solidFill>
              </a:rPr>
              <a:pPr eaLnBrk="1" hangingPunct="1"/>
              <a:t>23</a:t>
            </a:fld>
            <a:endParaRPr lang="en-US" altLang="en-US">
              <a:solidFill>
                <a:srgbClr val="D9D9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3D30227-674B-4C18-93F2-07102B7EA32B}"/>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6. Move features through the process flow as work is completed</a:t>
            </a:r>
          </a:p>
        </p:txBody>
      </p:sp>
      <p:sp>
        <p:nvSpPr>
          <p:cNvPr id="24579" name="Content Placeholder 2">
            <a:extLst>
              <a:ext uri="{FF2B5EF4-FFF2-40B4-BE49-F238E27FC236}">
                <a16:creationId xmlns:a16="http://schemas.microsoft.com/office/drawing/2014/main" id="{401222D0-E595-431D-9460-18DF45D5FCCB}"/>
              </a:ext>
            </a:extLst>
          </p:cNvPr>
          <p:cNvSpPr>
            <a:spLocks noGrp="1"/>
          </p:cNvSpPr>
          <p:nvPr>
            <p:ph idx="1"/>
          </p:nvPr>
        </p:nvSpPr>
        <p:spPr bwMode="auto">
          <a:xfrm>
            <a:off x="2057400" y="5638800"/>
            <a:ext cx="8153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10000"/>
          </a:bodyPr>
          <a:lstStyle/>
          <a:p>
            <a:pPr algn="l"/>
            <a:r>
              <a:rPr lang="en-US" altLang="en-US" sz="2000">
                <a:solidFill>
                  <a:srgbClr val="D9D9D9"/>
                </a:solidFill>
                <a:latin typeface="Georgia" panose="02040502050405020303" pitchFamily="18" charset="0"/>
                <a:ea typeface="ＭＳ Ｐゴシック" panose="020B0600070205080204" pitchFamily="34" charset="-128"/>
              </a:rPr>
              <a:t>As the story enters the first process step, mark that date on the card.  This is the start date.  As it’s finished, mark that date on the card.  This is the finish date.</a:t>
            </a:r>
          </a:p>
        </p:txBody>
      </p:sp>
      <p:pic>
        <p:nvPicPr>
          <p:cNvPr id="197634" name="Picture 2" descr="board_only">
            <a:extLst>
              <a:ext uri="{FF2B5EF4-FFF2-40B4-BE49-F238E27FC236}">
                <a16:creationId xmlns:a16="http://schemas.microsoft.com/office/drawing/2014/main" id="{3C27F80C-E39D-47C6-ABDC-A6893C0B465D}"/>
              </a:ext>
            </a:extLst>
          </p:cNvPr>
          <p:cNvPicPr>
            <a:picLocks noChangeAspect="1" noChangeArrowheads="1"/>
          </p:cNvPicPr>
          <p:nvPr/>
        </p:nvPicPr>
        <p:blipFill>
          <a:blip r:embed="rId3"/>
          <a:srcRect l="-2083" t="-4477" r="-2083" b="-2388"/>
          <a:stretch>
            <a:fillRect/>
          </a:stretch>
        </p:blipFill>
        <p:spPr bwMode="auto">
          <a:xfrm>
            <a:off x="2057400" y="1905000"/>
            <a:ext cx="7315200" cy="4364038"/>
          </a:xfrm>
          <a:prstGeom prst="rect">
            <a:avLst/>
          </a:prstGeom>
          <a:noFill/>
          <a:ln w="9525">
            <a:solidFill>
              <a:schemeClr val="tx1">
                <a:lumMod val="50000"/>
                <a:lumOff val="50000"/>
              </a:schemeClr>
            </a:solidFill>
            <a:miter lim="800000"/>
            <a:headEnd/>
            <a:tailEnd/>
          </a:ln>
        </p:spPr>
      </p:pic>
      <p:sp>
        <p:nvSpPr>
          <p:cNvPr id="24581" name="Slide Number Placeholder 4">
            <a:extLst>
              <a:ext uri="{FF2B5EF4-FFF2-40B4-BE49-F238E27FC236}">
                <a16:creationId xmlns:a16="http://schemas.microsoft.com/office/drawing/2014/main" id="{F1055EEA-0EC7-4B6D-83DD-4469494A92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7B8E305A-8A34-4C75-BB17-81B3181C4BD3}" type="slidenum">
              <a:rPr lang="en-US" altLang="en-US">
                <a:solidFill>
                  <a:srgbClr val="D9D9D9"/>
                </a:solidFill>
              </a:rPr>
              <a:pPr eaLnBrk="1" hangingPunct="1"/>
              <a:t>24</a:t>
            </a:fld>
            <a:endParaRPr lang="en-US" altLang="en-US">
              <a:solidFill>
                <a:srgbClr val="D9D9D9"/>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EDCABC5-DE28-4BC7-BAA6-89165C717E58}"/>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7. Use the dates on the cards to calculate cycle time</a:t>
            </a:r>
          </a:p>
        </p:txBody>
      </p:sp>
      <p:sp>
        <p:nvSpPr>
          <p:cNvPr id="25603" name="Content Placeholder 2">
            <a:extLst>
              <a:ext uri="{FF2B5EF4-FFF2-40B4-BE49-F238E27FC236}">
                <a16:creationId xmlns:a16="http://schemas.microsoft.com/office/drawing/2014/main" id="{421C1BF0-7F42-47F9-91C6-3E02BD4C1D5D}"/>
              </a:ext>
            </a:extLst>
          </p:cNvPr>
          <p:cNvSpPr>
            <a:spLocks noGrp="1"/>
          </p:cNvSpPr>
          <p:nvPr>
            <p:ph idx="1"/>
          </p:nvPr>
        </p:nvSpPr>
        <p:spPr bwMode="auto">
          <a:xfrm>
            <a:off x="2057400" y="5638800"/>
            <a:ext cx="8153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algn="l"/>
            <a:r>
              <a:rPr lang="en-US" altLang="en-US" sz="2000">
                <a:solidFill>
                  <a:srgbClr val="D9D9D9"/>
                </a:solidFill>
                <a:latin typeface="Georgia" panose="02040502050405020303" pitchFamily="18" charset="0"/>
                <a:ea typeface="ＭＳ Ｐゴシック" panose="020B0600070205080204" pitchFamily="34" charset="-128"/>
              </a:rPr>
              <a:t>Use average cycle time to set wait times from different points on the board.   Pay attention to flow and bottlenecks: relieving bottlenecks as quickly as possible. </a:t>
            </a:r>
          </a:p>
        </p:txBody>
      </p:sp>
      <p:pic>
        <p:nvPicPr>
          <p:cNvPr id="197634" name="Picture 2" descr="board_only">
            <a:extLst>
              <a:ext uri="{FF2B5EF4-FFF2-40B4-BE49-F238E27FC236}">
                <a16:creationId xmlns:a16="http://schemas.microsoft.com/office/drawing/2014/main" id="{D80763DD-A9C3-4222-9D93-9D65F76C4430}"/>
              </a:ext>
            </a:extLst>
          </p:cNvPr>
          <p:cNvPicPr>
            <a:picLocks noChangeAspect="1" noChangeArrowheads="1"/>
          </p:cNvPicPr>
          <p:nvPr/>
        </p:nvPicPr>
        <p:blipFill>
          <a:blip r:embed="rId3"/>
          <a:srcRect l="-2083" t="-4477" r="-2083" b="-2388"/>
          <a:stretch>
            <a:fillRect/>
          </a:stretch>
        </p:blipFill>
        <p:spPr bwMode="auto">
          <a:xfrm>
            <a:off x="2057400" y="1724025"/>
            <a:ext cx="7315200" cy="4364038"/>
          </a:xfrm>
          <a:prstGeom prst="rect">
            <a:avLst/>
          </a:prstGeom>
          <a:noFill/>
          <a:ln w="9525">
            <a:solidFill>
              <a:schemeClr val="tx1">
                <a:lumMod val="50000"/>
                <a:lumOff val="50000"/>
              </a:schemeClr>
            </a:solidFill>
            <a:miter lim="800000"/>
            <a:headEnd/>
            <a:tailEnd/>
          </a:ln>
        </p:spPr>
      </p:pic>
      <p:sp>
        <p:nvSpPr>
          <p:cNvPr id="5" name="Rounded Rectangular Callout 4">
            <a:extLst>
              <a:ext uri="{FF2B5EF4-FFF2-40B4-BE49-F238E27FC236}">
                <a16:creationId xmlns:a16="http://schemas.microsoft.com/office/drawing/2014/main" id="{1C4D867F-536E-48F5-98FD-3B5DAE4A2E20}"/>
              </a:ext>
            </a:extLst>
          </p:cNvPr>
          <p:cNvSpPr>
            <a:spLocks noChangeArrowheads="1"/>
          </p:cNvSpPr>
          <p:nvPr/>
        </p:nvSpPr>
        <p:spPr bwMode="auto">
          <a:xfrm>
            <a:off x="4495800" y="3095626"/>
            <a:ext cx="5029200" cy="1546225"/>
          </a:xfrm>
          <a:prstGeom prst="wedgeRoundRectCallout">
            <a:avLst>
              <a:gd name="adj1" fmla="val -76370"/>
              <a:gd name="adj2" fmla="val -46375"/>
              <a:gd name="adj3" fmla="val 16667"/>
            </a:avLst>
          </a:prstGeom>
          <a:solidFill>
            <a:schemeClr val="accent1">
              <a:alpha val="79999"/>
            </a:schemeClr>
          </a:solidFill>
          <a:ln w="9525">
            <a:solidFill>
              <a:schemeClr val="tx1"/>
            </a:solidFill>
            <a:round/>
            <a:headEnd/>
            <a:tailEnd/>
          </a:ln>
        </p:spPr>
        <p:txBody>
          <a:bodyPr lIns="90488" tIns="44450" rIns="90488" bIns="44450"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Aft>
                <a:spcPts val="600"/>
              </a:spcAft>
            </a:pPr>
            <a:r>
              <a:rPr lang="en-US" altLang="en-US" sz="2000"/>
              <a:t>Cycle time = finish date – start date</a:t>
            </a:r>
          </a:p>
          <a:p>
            <a:pPr eaLnBrk="1" hangingPunct="1">
              <a:spcAft>
                <a:spcPts val="600"/>
              </a:spcAft>
            </a:pPr>
            <a:r>
              <a:rPr lang="en-US" altLang="en-US" sz="2000"/>
              <a:t>The average cycle time from the date the item enters the board is the wait time from this point in the queue</a:t>
            </a:r>
          </a:p>
        </p:txBody>
      </p:sp>
      <p:sp>
        <p:nvSpPr>
          <p:cNvPr id="25606" name="Slide Number Placeholder 5">
            <a:extLst>
              <a:ext uri="{FF2B5EF4-FFF2-40B4-BE49-F238E27FC236}">
                <a16:creationId xmlns:a16="http://schemas.microsoft.com/office/drawing/2014/main" id="{8B97048E-EAF7-49E9-997A-06C090B263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ED7D10B0-2D9E-4A80-9A79-C0F71FD00B5D}" type="slidenum">
              <a:rPr lang="en-US" altLang="en-US">
                <a:solidFill>
                  <a:srgbClr val="D9D9D9"/>
                </a:solidFill>
              </a:rPr>
              <a:pPr eaLnBrk="1" hangingPunct="1"/>
              <a:t>25</a:t>
            </a:fld>
            <a:endParaRPr lang="en-US" altLang="en-US">
              <a:solidFill>
                <a:srgbClr val="D9D9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D2A1A49-9569-43D6-8ED8-B439D46D6F36}"/>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Kanban Boards</a:t>
            </a:r>
          </a:p>
        </p:txBody>
      </p:sp>
      <p:pic>
        <p:nvPicPr>
          <p:cNvPr id="27652" name="Picture 2">
            <a:extLst>
              <a:ext uri="{FF2B5EF4-FFF2-40B4-BE49-F238E27FC236}">
                <a16:creationId xmlns:a16="http://schemas.microsoft.com/office/drawing/2014/main" id="{D40C0FDE-E736-48B1-AF23-689BEA51B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571625"/>
            <a:ext cx="63246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C0CE40F-7FAB-45A2-B7DA-493326F1774E}"/>
              </a:ext>
            </a:extLst>
          </p:cNvPr>
          <p:cNvSpPr>
            <a:spLocks noGrp="1"/>
          </p:cNvSpPr>
          <p:nvPr>
            <p:ph type="title"/>
          </p:nvPr>
        </p:nvSpPr>
        <p:spPr/>
        <p:txBody>
          <a:bodyPr/>
          <a:lstStyle/>
          <a:p>
            <a:r>
              <a:rPr lang="en-US" altLang="en-US">
                <a:latin typeface="Georgia" panose="02040502050405020303" pitchFamily="18" charset="0"/>
                <a:ea typeface="ＭＳ Ｐゴシック" panose="020B0600070205080204" pitchFamily="34" charset="-128"/>
                <a:cs typeface="Georgia" panose="02040502050405020303" pitchFamily="18" charset="0"/>
              </a:rPr>
              <a:t>Kanban Boards</a:t>
            </a:r>
          </a:p>
        </p:txBody>
      </p:sp>
      <p:pic>
        <p:nvPicPr>
          <p:cNvPr id="28676" name="Picture 4">
            <a:extLst>
              <a:ext uri="{FF2B5EF4-FFF2-40B4-BE49-F238E27FC236}">
                <a16:creationId xmlns:a16="http://schemas.microsoft.com/office/drawing/2014/main" id="{F0FEEB39-4033-485B-8E9F-763802B8DB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642269"/>
            <a:ext cx="6350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Slide Number Placeholder 4">
            <a:extLst>
              <a:ext uri="{FF2B5EF4-FFF2-40B4-BE49-F238E27FC236}">
                <a16:creationId xmlns:a16="http://schemas.microsoft.com/office/drawing/2014/main" id="{6F102911-5B6D-4539-98DF-7BF9EE676E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03045B21-98E2-4F32-AA73-47FBA9E1A6C6}" type="slidenum">
              <a:rPr lang="en-US" altLang="en-US">
                <a:solidFill>
                  <a:srgbClr val="D9D9D9"/>
                </a:solidFill>
              </a:rPr>
              <a:pPr eaLnBrk="1" hangingPunct="1"/>
              <a:t>27</a:t>
            </a:fld>
            <a:endParaRPr lang="en-US" altLang="en-US">
              <a:solidFill>
                <a:srgbClr val="D9D9D9"/>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Kanban</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algn="l"/>
            <a:r>
              <a:rPr lang="en-US" b="1" dirty="0">
                <a:latin typeface="Times New Roman" panose="02020603050405020304" pitchFamily="18" charset="0"/>
                <a:cs typeface="Times New Roman" panose="02020603050405020304" pitchFamily="18" charset="0"/>
              </a:rPr>
              <a:t>Advantages of Kanban board</a:t>
            </a:r>
          </a:p>
          <a:p>
            <a:pPr marL="342900" indent="-342900" algn="l">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Empowerment of Team</a:t>
            </a:r>
            <a:r>
              <a:rPr lang="en-US" dirty="0">
                <a:solidFill>
                  <a:srgbClr val="FF0000"/>
                </a:solidFill>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Team is allowed to take decisions as and when required.</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Team collaboratively resolves the bottlenecks.</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Team has access to the relevant information.</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Team continually communicates with customer.</a:t>
            </a:r>
          </a:p>
          <a:p>
            <a:pPr marL="342900" indent="-342900" algn="l">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Continuous Delivery</a:t>
            </a:r>
            <a:r>
              <a:rPr lang="en-US" dirty="0">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Focus on work completion.</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Limited requirements at any point of time.</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Focus on delivering value to the customer.</a:t>
            </a:r>
          </a:p>
          <a:p>
            <a:pPr marL="800100" lvl="1"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Emphasis on whole project.</a:t>
            </a:r>
          </a:p>
        </p:txBody>
      </p:sp>
    </p:spTree>
    <p:extLst>
      <p:ext uri="{BB962C8B-B14F-4D97-AF65-F5344CB8AC3E}">
        <p14:creationId xmlns:p14="http://schemas.microsoft.com/office/powerpoint/2010/main" val="59071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4CD343-A868-4F81-ACB5-6B7E3FE5FF59}"/>
              </a:ext>
            </a:extLst>
          </p:cNvPr>
          <p:cNvSpPr txBox="1">
            <a:spLocks/>
          </p:cNvSpPr>
          <p:nvPr/>
        </p:nvSpPr>
        <p:spPr>
          <a:xfrm>
            <a:off x="1524000" y="192063"/>
            <a:ext cx="9144000" cy="770047"/>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a:latin typeface="Times New Roman" panose="02020603050405020304" pitchFamily="18" charset="0"/>
                <a:cs typeface="Times New Roman" panose="02020603050405020304" pitchFamily="18" charset="0"/>
              </a:rPr>
              <a:t>What is Agility ?</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83DBBC-2F16-418E-A3A0-95B93B3552E1}"/>
              </a:ext>
            </a:extLst>
          </p:cNvPr>
          <p:cNvPicPr>
            <a:picLocks noChangeAspect="1"/>
          </p:cNvPicPr>
          <p:nvPr/>
        </p:nvPicPr>
        <p:blipFill>
          <a:blip r:embed="rId2"/>
          <a:stretch>
            <a:fillRect/>
          </a:stretch>
        </p:blipFill>
        <p:spPr>
          <a:xfrm>
            <a:off x="662729" y="1365264"/>
            <a:ext cx="11403435" cy="5092686"/>
          </a:xfrm>
          <a:prstGeom prst="rect">
            <a:avLst/>
          </a:prstGeom>
        </p:spPr>
      </p:pic>
    </p:spTree>
    <p:extLst>
      <p:ext uri="{BB962C8B-B14F-4D97-AF65-F5344CB8AC3E}">
        <p14:creationId xmlns:p14="http://schemas.microsoft.com/office/powerpoint/2010/main" val="49221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Agility and Cost of Change</a:t>
            </a:r>
          </a:p>
        </p:txBody>
      </p:sp>
      <p:pic>
        <p:nvPicPr>
          <p:cNvPr id="4" name="Picture 3">
            <a:extLst>
              <a:ext uri="{FF2B5EF4-FFF2-40B4-BE49-F238E27FC236}">
                <a16:creationId xmlns:a16="http://schemas.microsoft.com/office/drawing/2014/main" id="{2CA5FD48-0C70-DBAE-9788-F65FD40C4B32}"/>
              </a:ext>
            </a:extLst>
          </p:cNvPr>
          <p:cNvPicPr>
            <a:picLocks noChangeAspect="1"/>
          </p:cNvPicPr>
          <p:nvPr/>
        </p:nvPicPr>
        <p:blipFill>
          <a:blip r:embed="rId2"/>
          <a:stretch>
            <a:fillRect/>
          </a:stretch>
        </p:blipFill>
        <p:spPr>
          <a:xfrm>
            <a:off x="1876839" y="1275348"/>
            <a:ext cx="8500547" cy="5390590"/>
          </a:xfrm>
          <a:prstGeom prst="rect">
            <a:avLst/>
          </a:prstGeom>
        </p:spPr>
      </p:pic>
    </p:spTree>
    <p:extLst>
      <p:ext uri="{BB962C8B-B14F-4D97-AF65-F5344CB8AC3E}">
        <p14:creationId xmlns:p14="http://schemas.microsoft.com/office/powerpoint/2010/main" val="355579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Autofit/>
          </a:bodyPr>
          <a:lstStyle/>
          <a:p>
            <a:r>
              <a:rPr lang="en-IN" sz="4800" b="1" dirty="0">
                <a:latin typeface="Times New Roman" panose="02020603050405020304" pitchFamily="18" charset="0"/>
                <a:cs typeface="Times New Roman" panose="02020603050405020304" pitchFamily="18" charset="0"/>
              </a:rPr>
              <a:t>Agile Manifesto</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marL="342900" indent="-342900" algn="l">
              <a:buFont typeface="Wingdings" panose="05000000000000000000" pitchFamily="2" charset="2"/>
              <a:buChar char="§"/>
            </a:pPr>
            <a:r>
              <a:rPr lang="en-US" i="1" dirty="0">
                <a:solidFill>
                  <a:schemeClr val="accent2">
                    <a:lumMod val="75000"/>
                  </a:schemeClr>
                </a:solidFill>
                <a:latin typeface="Times New Roman" panose="02020603050405020304" pitchFamily="18" charset="0"/>
                <a:cs typeface="Times New Roman" panose="02020603050405020304" pitchFamily="18" charset="0"/>
              </a:rPr>
              <a:t>Individuals and interactions </a:t>
            </a:r>
            <a:r>
              <a:rPr lang="en-US" dirty="0">
                <a:latin typeface="Times New Roman" panose="02020603050405020304" pitchFamily="18" charset="0"/>
                <a:cs typeface="Times New Roman" panose="02020603050405020304" pitchFamily="18" charset="0"/>
              </a:rPr>
              <a:t>over processes and tool</a:t>
            </a:r>
            <a:r>
              <a:rPr lang="en-IN" dirty="0">
                <a:latin typeface="Times New Roman" panose="02020603050405020304" pitchFamily="18" charset="0"/>
                <a:cs typeface="Times New Roman" panose="02020603050405020304" pitchFamily="18" charset="0"/>
              </a:rPr>
              <a:t>s</a:t>
            </a:r>
          </a:p>
          <a:p>
            <a:pPr marL="342900" indent="-342900" algn="l">
              <a:buFont typeface="Wingdings" panose="05000000000000000000" pitchFamily="2" charset="2"/>
              <a:buChar char="§"/>
            </a:pPr>
            <a:r>
              <a:rPr lang="en-IN" i="1" dirty="0">
                <a:solidFill>
                  <a:schemeClr val="accent2">
                    <a:lumMod val="75000"/>
                  </a:schemeClr>
                </a:solidFill>
                <a:latin typeface="Times New Roman" panose="02020603050405020304" pitchFamily="18" charset="0"/>
                <a:cs typeface="Times New Roman" panose="02020603050405020304" pitchFamily="18" charset="0"/>
              </a:rPr>
              <a:t>Working Software  </a:t>
            </a:r>
            <a:r>
              <a:rPr lang="en-IN" dirty="0">
                <a:latin typeface="Times New Roman" panose="02020603050405020304" pitchFamily="18" charset="0"/>
                <a:cs typeface="Times New Roman" panose="02020603050405020304" pitchFamily="18" charset="0"/>
              </a:rPr>
              <a:t>over comprehensive documentation</a:t>
            </a:r>
          </a:p>
          <a:p>
            <a:pPr marL="342900" indent="-342900" algn="l">
              <a:buFont typeface="Wingdings" panose="05000000000000000000" pitchFamily="2" charset="2"/>
              <a:buChar char="§"/>
            </a:pPr>
            <a:r>
              <a:rPr lang="en-IN" i="1" dirty="0">
                <a:solidFill>
                  <a:schemeClr val="accent2">
                    <a:lumMod val="75000"/>
                  </a:schemeClr>
                </a:solidFill>
                <a:latin typeface="Times New Roman" panose="02020603050405020304" pitchFamily="18" charset="0"/>
                <a:cs typeface="Times New Roman" panose="02020603050405020304" pitchFamily="18" charset="0"/>
              </a:rPr>
              <a:t>Customer collaboration </a:t>
            </a:r>
            <a:r>
              <a:rPr lang="en-IN" dirty="0">
                <a:latin typeface="Times New Roman" panose="02020603050405020304" pitchFamily="18" charset="0"/>
                <a:cs typeface="Times New Roman" panose="02020603050405020304" pitchFamily="18" charset="0"/>
              </a:rPr>
              <a:t>over contract negotiation </a:t>
            </a:r>
          </a:p>
          <a:p>
            <a:pPr marL="342900" indent="-342900" algn="l">
              <a:buFont typeface="Wingdings" panose="05000000000000000000" pitchFamily="2" charset="2"/>
              <a:buChar char="§"/>
            </a:pPr>
            <a:r>
              <a:rPr lang="en-IN" i="1" dirty="0">
                <a:solidFill>
                  <a:schemeClr val="accent2">
                    <a:lumMod val="75000"/>
                  </a:schemeClr>
                </a:solidFill>
                <a:latin typeface="Times New Roman" panose="02020603050405020304" pitchFamily="18" charset="0"/>
                <a:cs typeface="Times New Roman" panose="02020603050405020304" pitchFamily="18" charset="0"/>
              </a:rPr>
              <a:t>Responding to change </a:t>
            </a:r>
            <a:r>
              <a:rPr lang="en-IN" dirty="0">
                <a:latin typeface="Times New Roman" panose="02020603050405020304" pitchFamily="18" charset="0"/>
                <a:cs typeface="Times New Roman" panose="02020603050405020304" pitchFamily="18" charset="0"/>
              </a:rPr>
              <a:t>over  following a plan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61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Autofit/>
          </a:bodyPr>
          <a:lstStyle/>
          <a:p>
            <a:r>
              <a:rPr lang="en-IN" sz="4800" b="1" dirty="0">
                <a:latin typeface="Times New Roman" panose="02020603050405020304" pitchFamily="18" charset="0"/>
                <a:cs typeface="Times New Roman" panose="02020603050405020304" pitchFamily="18" charset="0"/>
              </a:rPr>
              <a:t> Characteristics of Agile Process</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difficult to predict in advance which software requirements will persist and which will change. It is equally difficult to predict how customer priorities will change as the project proceeds.</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many types of software, design and construction are interleaved. That is, both activities should be performed in tandem so that design models are proven as they are created. It is difficult to predict how much design is necessary before construction is used to prove the design.</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Analysis, design, construction, and testing are not as predictable (from a planning point of view) as we might like.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25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 Principles of Agile Process</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Customer satisfaction</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Deliver Working software</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Measure of progress</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Late changes are welcome</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Face to face communication</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Motivated individuals</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Technical excellence </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Simplicity</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Regular Adoption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28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Human Factor</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Competence</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Common focus</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Collaboration</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Decision making ability</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Problem solving ability</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Mutual trust and respect</a:t>
            </a:r>
          </a:p>
          <a:p>
            <a:pPr marL="342900" indent="-342900" algn="l">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62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DD0-C375-766A-8FBD-2B86DC432E75}"/>
              </a:ext>
            </a:extLst>
          </p:cNvPr>
          <p:cNvSpPr>
            <a:spLocks noGrp="1"/>
          </p:cNvSpPr>
          <p:nvPr>
            <p:ph type="ctrTitle"/>
          </p:nvPr>
        </p:nvSpPr>
        <p:spPr>
          <a:xfrm>
            <a:off x="1524000" y="192063"/>
            <a:ext cx="9144000" cy="770047"/>
          </a:xfrm>
        </p:spPr>
        <p:txBody>
          <a:bodyPr>
            <a:normAutofit fontScale="90000"/>
          </a:bodyPr>
          <a:lstStyle/>
          <a:p>
            <a:r>
              <a:rPr lang="en-IN" b="1" dirty="0">
                <a:latin typeface="Times New Roman" panose="02020603050405020304" pitchFamily="18" charset="0"/>
                <a:cs typeface="Times New Roman" panose="02020603050405020304" pitchFamily="18" charset="0"/>
              </a:rPr>
              <a:t>Extreme Programming (XP)</a:t>
            </a:r>
          </a:p>
        </p:txBody>
      </p:sp>
      <p:sp>
        <p:nvSpPr>
          <p:cNvPr id="3" name="Subtitle 2">
            <a:extLst>
              <a:ext uri="{FF2B5EF4-FFF2-40B4-BE49-F238E27FC236}">
                <a16:creationId xmlns:a16="http://schemas.microsoft.com/office/drawing/2014/main" id="{43CD2C86-749D-F393-7C92-9CA0968108FD}"/>
              </a:ext>
            </a:extLst>
          </p:cNvPr>
          <p:cNvSpPr>
            <a:spLocks noGrp="1"/>
          </p:cNvSpPr>
          <p:nvPr>
            <p:ph type="subTitle" idx="1"/>
          </p:nvPr>
        </p:nvSpPr>
        <p:spPr>
          <a:xfrm>
            <a:off x="1524000" y="1129085"/>
            <a:ext cx="9144000" cy="5629524"/>
          </a:xfrm>
        </p:spPr>
        <p:txBody>
          <a:bodyPr>
            <a:normAutofit/>
          </a:bodyPr>
          <a:lstStyle/>
          <a:p>
            <a:pPr algn="l"/>
            <a:r>
              <a:rPr lang="en-US" b="1" dirty="0">
                <a:solidFill>
                  <a:srgbClr val="0070C0"/>
                </a:solidFill>
                <a:latin typeface="Times New Roman" panose="02020603050405020304" pitchFamily="18" charset="0"/>
                <a:cs typeface="Times New Roman" panose="02020603050405020304" pitchFamily="18" charset="0"/>
              </a:rPr>
              <a:t>1. XP values</a:t>
            </a:r>
          </a:p>
          <a:p>
            <a:pPr algn="l"/>
            <a:r>
              <a:rPr lang="en-US" dirty="0">
                <a:latin typeface="Times New Roman" panose="02020603050405020304" pitchFamily="18" charset="0"/>
                <a:cs typeface="Times New Roman" panose="02020603050405020304" pitchFamily="18" charset="0"/>
              </a:rPr>
              <a:t>defines a set of five values that establish a foundation for all work performed as part of XP— </a:t>
            </a:r>
            <a:r>
              <a:rPr lang="en-US" i="1" dirty="0">
                <a:solidFill>
                  <a:schemeClr val="accent2">
                    <a:lumMod val="75000"/>
                  </a:schemeClr>
                </a:solidFill>
                <a:latin typeface="Times New Roman" panose="02020603050405020304" pitchFamily="18" charset="0"/>
                <a:cs typeface="Times New Roman" panose="02020603050405020304" pitchFamily="18" charset="0"/>
              </a:rPr>
              <a:t>communication, simplicity, feedback, courage, and respect</a:t>
            </a:r>
            <a:r>
              <a:rPr lang="en-US" dirty="0">
                <a:latin typeface="Times New Roman" panose="02020603050405020304" pitchFamily="18" charset="0"/>
                <a:cs typeface="Times New Roman" panose="02020603050405020304" pitchFamily="18" charset="0"/>
              </a:rPr>
              <a:t>. Each of these values is used as a driver for specific XP activities, actions, and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59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1181</Words>
  <Application>Microsoft Office PowerPoint</Application>
  <PresentationFormat>Widescreen</PresentationFormat>
  <Paragraphs>120</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Century Gothic</vt:lpstr>
      <vt:lpstr>Georgia</vt:lpstr>
      <vt:lpstr>Times New Roman</vt:lpstr>
      <vt:lpstr>Wingdings</vt:lpstr>
      <vt:lpstr>Office Theme</vt:lpstr>
      <vt:lpstr>Agility Development</vt:lpstr>
      <vt:lpstr>What is Agility ?</vt:lpstr>
      <vt:lpstr>PowerPoint Presentation</vt:lpstr>
      <vt:lpstr>Agility and Cost of Change</vt:lpstr>
      <vt:lpstr>Agile Manifesto</vt:lpstr>
      <vt:lpstr> Characteristics of Agile Process</vt:lpstr>
      <vt:lpstr> Principles of Agile Process</vt:lpstr>
      <vt:lpstr>Human Factor</vt:lpstr>
      <vt:lpstr>Extreme Programming (XP)</vt:lpstr>
      <vt:lpstr>Extreme Programming (XP)</vt:lpstr>
      <vt:lpstr>XP Process</vt:lpstr>
      <vt:lpstr>Scrum</vt:lpstr>
      <vt:lpstr>Scrum</vt:lpstr>
      <vt:lpstr>Kanban</vt:lpstr>
      <vt:lpstr>Kanban</vt:lpstr>
      <vt:lpstr>Kanban</vt:lpstr>
      <vt:lpstr>Kanban</vt:lpstr>
      <vt:lpstr>How to set up a simple Kanban system for a software development team.</vt:lpstr>
      <vt:lpstr>1. Define a work process flow</vt:lpstr>
      <vt:lpstr>2. Lay out a visual Kanban board</vt:lpstr>
      <vt:lpstr>3. Decide on limits for items in queue and work in progress</vt:lpstr>
      <vt:lpstr>4. Place prioritized goals on the left column of the board</vt:lpstr>
      <vt:lpstr>5. Start the board by placing stories or features in queue</vt:lpstr>
      <vt:lpstr>6. Move features through the process flow as work is completed</vt:lpstr>
      <vt:lpstr>7. Use the dates on the cards to calculate cycle time</vt:lpstr>
      <vt:lpstr>Kanban Boards</vt:lpstr>
      <vt:lpstr>Kanban Boards</vt:lpstr>
      <vt:lpstr>Kanban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Agility Development</dc:title>
  <dc:creator>tsec</dc:creator>
  <cp:lastModifiedBy>Mohammed Shaikh</cp:lastModifiedBy>
  <cp:revision>20</cp:revision>
  <dcterms:created xsi:type="dcterms:W3CDTF">2022-07-23T05:31:31Z</dcterms:created>
  <dcterms:modified xsi:type="dcterms:W3CDTF">2022-07-25T15:14:30Z</dcterms:modified>
</cp:coreProperties>
</file>