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336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336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839" y="349007"/>
            <a:ext cx="1351280" cy="6858000"/>
          </a:xfrm>
          <a:custGeom>
            <a:avLst/>
            <a:gdLst/>
            <a:ahLst/>
            <a:cxnLst/>
            <a:rect l="l" t="t" r="r" b="b"/>
            <a:pathLst>
              <a:path w="1351280" h="6858000">
                <a:moveTo>
                  <a:pt x="12192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" y="6858000"/>
                </a:lnTo>
                <a:lnTo>
                  <a:pt x="1219200" y="0"/>
                </a:lnTo>
                <a:close/>
              </a:path>
              <a:path w="1351280" h="6858000">
                <a:moveTo>
                  <a:pt x="1351026" y="0"/>
                </a:moveTo>
                <a:lnTo>
                  <a:pt x="1286256" y="0"/>
                </a:lnTo>
                <a:lnTo>
                  <a:pt x="1286256" y="6858000"/>
                </a:lnTo>
                <a:lnTo>
                  <a:pt x="1351026" y="6858000"/>
                </a:lnTo>
                <a:lnTo>
                  <a:pt x="135102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994039" y="348995"/>
            <a:ext cx="67310" cy="6849109"/>
          </a:xfrm>
          <a:custGeom>
            <a:avLst/>
            <a:gdLst/>
            <a:ahLst/>
            <a:cxnLst/>
            <a:rect l="l" t="t" r="r" b="b"/>
            <a:pathLst>
              <a:path w="67310" h="6849109">
                <a:moveTo>
                  <a:pt x="67056" y="6848856"/>
                </a:moveTo>
                <a:lnTo>
                  <a:pt x="67056" y="0"/>
                </a:lnTo>
                <a:lnTo>
                  <a:pt x="0" y="0"/>
                </a:lnTo>
                <a:lnTo>
                  <a:pt x="0" y="6848856"/>
                </a:lnTo>
                <a:lnTo>
                  <a:pt x="67056" y="68488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192159" y="348995"/>
            <a:ext cx="66040" cy="6858000"/>
          </a:xfrm>
          <a:custGeom>
            <a:avLst/>
            <a:gdLst/>
            <a:ahLst/>
            <a:cxnLst/>
            <a:rect l="l" t="t" r="r" b="b"/>
            <a:pathLst>
              <a:path w="66039" h="6858000">
                <a:moveTo>
                  <a:pt x="0" y="6858000"/>
                </a:moveTo>
                <a:lnTo>
                  <a:pt x="65531" y="6858000"/>
                </a:lnTo>
                <a:lnTo>
                  <a:pt x="6553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125865" y="348995"/>
            <a:ext cx="66675" cy="6858000"/>
          </a:xfrm>
          <a:custGeom>
            <a:avLst/>
            <a:gdLst/>
            <a:ahLst/>
            <a:cxnLst/>
            <a:rect l="l" t="t" r="r" b="b"/>
            <a:pathLst>
              <a:path w="66675" h="6858000">
                <a:moveTo>
                  <a:pt x="66294" y="6858000"/>
                </a:moveTo>
                <a:lnTo>
                  <a:pt x="66293" y="0"/>
                </a:lnTo>
                <a:lnTo>
                  <a:pt x="0" y="0"/>
                </a:lnTo>
                <a:lnTo>
                  <a:pt x="0" y="6858000"/>
                </a:lnTo>
                <a:lnTo>
                  <a:pt x="66294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323985" y="348995"/>
            <a:ext cx="67310" cy="6858000"/>
          </a:xfrm>
          <a:custGeom>
            <a:avLst/>
            <a:gdLst/>
            <a:ahLst/>
            <a:cxnLst/>
            <a:rect l="l" t="t" r="r" b="b"/>
            <a:pathLst>
              <a:path w="67310" h="6858000">
                <a:moveTo>
                  <a:pt x="0" y="6858000"/>
                </a:moveTo>
                <a:lnTo>
                  <a:pt x="67055" y="6858000"/>
                </a:lnTo>
                <a:lnTo>
                  <a:pt x="6705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257691" y="348995"/>
            <a:ext cx="66675" cy="6858000"/>
          </a:xfrm>
          <a:custGeom>
            <a:avLst/>
            <a:gdLst/>
            <a:ahLst/>
            <a:cxnLst/>
            <a:rect l="l" t="t" r="r" b="b"/>
            <a:pathLst>
              <a:path w="66675" h="6858000">
                <a:moveTo>
                  <a:pt x="66294" y="6858000"/>
                </a:moveTo>
                <a:lnTo>
                  <a:pt x="66293" y="0"/>
                </a:lnTo>
                <a:lnTo>
                  <a:pt x="0" y="0"/>
                </a:lnTo>
                <a:lnTo>
                  <a:pt x="0" y="6858000"/>
                </a:lnTo>
                <a:lnTo>
                  <a:pt x="66294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455811" y="348995"/>
            <a:ext cx="67310" cy="6858000"/>
          </a:xfrm>
          <a:custGeom>
            <a:avLst/>
            <a:gdLst/>
            <a:ahLst/>
            <a:cxnLst/>
            <a:rect l="l" t="t" r="r" b="b"/>
            <a:pathLst>
              <a:path w="67310" h="6858000">
                <a:moveTo>
                  <a:pt x="0" y="6858000"/>
                </a:moveTo>
                <a:lnTo>
                  <a:pt x="67056" y="6858000"/>
                </a:lnTo>
                <a:lnTo>
                  <a:pt x="670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2391041" y="348995"/>
            <a:ext cx="64769" cy="6858000"/>
          </a:xfrm>
          <a:custGeom>
            <a:avLst/>
            <a:gdLst/>
            <a:ahLst/>
            <a:cxnLst/>
            <a:rect l="l" t="t" r="r" b="b"/>
            <a:pathLst>
              <a:path w="64769" h="6858000">
                <a:moveTo>
                  <a:pt x="64770" y="6858000"/>
                </a:moveTo>
                <a:lnTo>
                  <a:pt x="64769" y="0"/>
                </a:lnTo>
                <a:lnTo>
                  <a:pt x="0" y="0"/>
                </a:lnTo>
                <a:lnTo>
                  <a:pt x="0" y="6858000"/>
                </a:lnTo>
                <a:lnTo>
                  <a:pt x="6477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2867" y="348995"/>
            <a:ext cx="7395971" cy="68580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4039" y="2055875"/>
            <a:ext cx="6021324" cy="739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336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839" y="349007"/>
            <a:ext cx="1351280" cy="6858000"/>
          </a:xfrm>
          <a:custGeom>
            <a:avLst/>
            <a:gdLst/>
            <a:ahLst/>
            <a:cxnLst/>
            <a:rect l="l" t="t" r="r" b="b"/>
            <a:pathLst>
              <a:path w="1351280" h="6858000">
                <a:moveTo>
                  <a:pt x="12192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" y="6858000"/>
                </a:lnTo>
                <a:lnTo>
                  <a:pt x="1219200" y="0"/>
                </a:lnTo>
                <a:close/>
              </a:path>
              <a:path w="1351280" h="6858000">
                <a:moveTo>
                  <a:pt x="1351026" y="0"/>
                </a:moveTo>
                <a:lnTo>
                  <a:pt x="1286256" y="0"/>
                </a:lnTo>
                <a:lnTo>
                  <a:pt x="1286256" y="6858000"/>
                </a:lnTo>
                <a:lnTo>
                  <a:pt x="1351026" y="6858000"/>
                </a:lnTo>
                <a:lnTo>
                  <a:pt x="135102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994039" y="348995"/>
            <a:ext cx="67310" cy="6849109"/>
          </a:xfrm>
          <a:custGeom>
            <a:avLst/>
            <a:gdLst/>
            <a:ahLst/>
            <a:cxnLst/>
            <a:rect l="l" t="t" r="r" b="b"/>
            <a:pathLst>
              <a:path w="67310" h="6849109">
                <a:moveTo>
                  <a:pt x="67056" y="6848856"/>
                </a:moveTo>
                <a:lnTo>
                  <a:pt x="67056" y="0"/>
                </a:lnTo>
                <a:lnTo>
                  <a:pt x="0" y="0"/>
                </a:lnTo>
                <a:lnTo>
                  <a:pt x="0" y="6848856"/>
                </a:lnTo>
                <a:lnTo>
                  <a:pt x="67056" y="684885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192159" y="348995"/>
            <a:ext cx="66040" cy="6858000"/>
          </a:xfrm>
          <a:custGeom>
            <a:avLst/>
            <a:gdLst/>
            <a:ahLst/>
            <a:cxnLst/>
            <a:rect l="l" t="t" r="r" b="b"/>
            <a:pathLst>
              <a:path w="66039" h="6858000">
                <a:moveTo>
                  <a:pt x="0" y="6858000"/>
                </a:moveTo>
                <a:lnTo>
                  <a:pt x="65531" y="6858000"/>
                </a:lnTo>
                <a:lnTo>
                  <a:pt x="6553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125865" y="348995"/>
            <a:ext cx="66675" cy="6858000"/>
          </a:xfrm>
          <a:custGeom>
            <a:avLst/>
            <a:gdLst/>
            <a:ahLst/>
            <a:cxnLst/>
            <a:rect l="l" t="t" r="r" b="b"/>
            <a:pathLst>
              <a:path w="66675" h="6858000">
                <a:moveTo>
                  <a:pt x="66294" y="6858000"/>
                </a:moveTo>
                <a:lnTo>
                  <a:pt x="66293" y="0"/>
                </a:lnTo>
                <a:lnTo>
                  <a:pt x="0" y="0"/>
                </a:lnTo>
                <a:lnTo>
                  <a:pt x="0" y="6858000"/>
                </a:lnTo>
                <a:lnTo>
                  <a:pt x="66294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323985" y="348995"/>
            <a:ext cx="67310" cy="6858000"/>
          </a:xfrm>
          <a:custGeom>
            <a:avLst/>
            <a:gdLst/>
            <a:ahLst/>
            <a:cxnLst/>
            <a:rect l="l" t="t" r="r" b="b"/>
            <a:pathLst>
              <a:path w="67310" h="6858000">
                <a:moveTo>
                  <a:pt x="0" y="6858000"/>
                </a:moveTo>
                <a:lnTo>
                  <a:pt x="67055" y="6858000"/>
                </a:lnTo>
                <a:lnTo>
                  <a:pt x="6705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257691" y="348995"/>
            <a:ext cx="66675" cy="6858000"/>
          </a:xfrm>
          <a:custGeom>
            <a:avLst/>
            <a:gdLst/>
            <a:ahLst/>
            <a:cxnLst/>
            <a:rect l="l" t="t" r="r" b="b"/>
            <a:pathLst>
              <a:path w="66675" h="6858000">
                <a:moveTo>
                  <a:pt x="66294" y="6858000"/>
                </a:moveTo>
                <a:lnTo>
                  <a:pt x="66293" y="0"/>
                </a:lnTo>
                <a:lnTo>
                  <a:pt x="0" y="0"/>
                </a:lnTo>
                <a:lnTo>
                  <a:pt x="0" y="6858000"/>
                </a:lnTo>
                <a:lnTo>
                  <a:pt x="66294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455811" y="348995"/>
            <a:ext cx="67310" cy="6858000"/>
          </a:xfrm>
          <a:custGeom>
            <a:avLst/>
            <a:gdLst/>
            <a:ahLst/>
            <a:cxnLst/>
            <a:rect l="l" t="t" r="r" b="b"/>
            <a:pathLst>
              <a:path w="67310" h="6858000">
                <a:moveTo>
                  <a:pt x="0" y="6858000"/>
                </a:moveTo>
                <a:lnTo>
                  <a:pt x="67056" y="6858000"/>
                </a:lnTo>
                <a:lnTo>
                  <a:pt x="670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2391041" y="348995"/>
            <a:ext cx="64769" cy="6858000"/>
          </a:xfrm>
          <a:custGeom>
            <a:avLst/>
            <a:gdLst/>
            <a:ahLst/>
            <a:cxnLst/>
            <a:rect l="l" t="t" r="r" b="b"/>
            <a:pathLst>
              <a:path w="64769" h="6858000">
                <a:moveTo>
                  <a:pt x="64770" y="6858000"/>
                </a:moveTo>
                <a:lnTo>
                  <a:pt x="64769" y="0"/>
                </a:lnTo>
                <a:lnTo>
                  <a:pt x="0" y="0"/>
                </a:lnTo>
                <a:lnTo>
                  <a:pt x="0" y="6858000"/>
                </a:lnTo>
                <a:lnTo>
                  <a:pt x="6477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1419" y="1290319"/>
            <a:ext cx="667056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336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42839" y="2277871"/>
            <a:ext cx="6807720" cy="309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7320" y="6699621"/>
            <a:ext cx="236982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43523" y="6852020"/>
            <a:ext cx="21717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opensource.org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hubdub.com/" TargetMode="Externa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rspa.com/spi" TargetMode="External"/><Relationship Id="rId5" Type="http://schemas.openxmlformats.org/officeDocument/2006/relationships/hyperlink" Target="http://www.rspa.com/download/JaSSTKeynote.ppt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9437" y="2655061"/>
            <a:ext cx="4725035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3200">
              <a:lnSpc>
                <a:spcPct val="100000"/>
              </a:lnSpc>
              <a:spcBef>
                <a:spcPts val="100"/>
              </a:spcBef>
            </a:pPr>
            <a:r>
              <a:rPr dirty="0" sz="3600" spc="-5" b="1" i="1">
                <a:solidFill>
                  <a:srgbClr val="9A0000"/>
                </a:solidFill>
                <a:latin typeface="Arial"/>
                <a:cs typeface="Arial"/>
              </a:rPr>
              <a:t>Emerging Trends in </a:t>
            </a:r>
            <a:r>
              <a:rPr dirty="0" sz="3600" b="1" i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3600" spc="-5" b="1" i="1">
                <a:solidFill>
                  <a:srgbClr val="9A0000"/>
                </a:solidFill>
                <a:latin typeface="Arial"/>
                <a:cs typeface="Arial"/>
              </a:rPr>
              <a:t>Software</a:t>
            </a:r>
            <a:r>
              <a:rPr dirty="0" sz="3600" spc="-80" b="1" i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3600" spc="-5" b="1" i="1">
                <a:solidFill>
                  <a:srgbClr val="9A0000"/>
                </a:solidFill>
                <a:latin typeface="Arial"/>
                <a:cs typeface="Arial"/>
              </a:rPr>
              <a:t>Engineering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13627" y="6852020"/>
            <a:ext cx="1473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latin typeface="Arial MT"/>
                <a:cs typeface="Arial MT"/>
              </a:rPr>
              <a:t>1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4389" y="4035044"/>
            <a:ext cx="3014980" cy="115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3365"/>
                </a:solidFill>
                <a:latin typeface="Arial MT"/>
                <a:cs typeface="Arial MT"/>
              </a:rPr>
              <a:t>presented</a:t>
            </a:r>
            <a:r>
              <a:rPr dirty="0" sz="1800" spc="-5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365"/>
                </a:solidFill>
                <a:latin typeface="Arial MT"/>
                <a:cs typeface="Arial MT"/>
              </a:rPr>
              <a:t>by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2000" spc="-5">
                <a:solidFill>
                  <a:srgbClr val="003365"/>
                </a:solidFill>
                <a:latin typeface="Arial MT"/>
                <a:cs typeface="Arial MT"/>
              </a:rPr>
              <a:t>Roger</a:t>
            </a:r>
            <a:r>
              <a:rPr dirty="0" sz="2000" spc="-1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3365"/>
                </a:solidFill>
                <a:latin typeface="Arial MT"/>
                <a:cs typeface="Arial MT"/>
              </a:rPr>
              <a:t>S.</a:t>
            </a:r>
            <a:r>
              <a:rPr dirty="0" sz="2000" spc="-10">
                <a:solidFill>
                  <a:srgbClr val="003365"/>
                </a:solidFill>
                <a:latin typeface="Arial MT"/>
                <a:cs typeface="Arial MT"/>
              </a:rPr>
              <a:t> Pressman, Ph.D.</a:t>
            </a:r>
            <a:endParaRPr sz="2000">
              <a:latin typeface="Arial MT"/>
              <a:cs typeface="Arial MT"/>
            </a:endParaRPr>
          </a:p>
          <a:p>
            <a:pPr marL="657860" marR="360680" indent="-290195">
              <a:lnSpc>
                <a:spcPct val="100000"/>
              </a:lnSpc>
              <a:spcBef>
                <a:spcPts val="30"/>
              </a:spcBef>
            </a:pPr>
            <a:r>
              <a:rPr dirty="0" sz="1200" spc="-5">
                <a:solidFill>
                  <a:srgbClr val="003365"/>
                </a:solidFill>
                <a:latin typeface="Arial MT"/>
                <a:cs typeface="Arial MT"/>
              </a:rPr>
              <a:t>R.S. Pressman </a:t>
            </a:r>
            <a:r>
              <a:rPr dirty="0" sz="1200">
                <a:solidFill>
                  <a:srgbClr val="003365"/>
                </a:solidFill>
                <a:latin typeface="Arial MT"/>
                <a:cs typeface="Arial MT"/>
              </a:rPr>
              <a:t>&amp; </a:t>
            </a:r>
            <a:r>
              <a:rPr dirty="0" sz="1200" spc="-5">
                <a:solidFill>
                  <a:srgbClr val="003365"/>
                </a:solidFill>
                <a:latin typeface="Arial MT"/>
                <a:cs typeface="Arial MT"/>
              </a:rPr>
              <a:t>Associates, Inc. </a:t>
            </a:r>
            <a:r>
              <a:rPr dirty="0" sz="1200" spc="-32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03365"/>
                </a:solidFill>
                <a:latin typeface="Arial MT"/>
                <a:cs typeface="Arial MT"/>
              </a:rPr>
              <a:t>Boca</a:t>
            </a:r>
            <a:r>
              <a:rPr dirty="0" sz="1200" spc="-1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03365"/>
                </a:solidFill>
                <a:latin typeface="Arial MT"/>
                <a:cs typeface="Arial MT"/>
              </a:rPr>
              <a:t>Raton, Florida USA</a:t>
            </a:r>
            <a:endParaRPr sz="1200">
              <a:latin typeface="Arial MT"/>
              <a:cs typeface="Arial MT"/>
            </a:endParaRPr>
          </a:p>
          <a:p>
            <a:pPr marL="1026160">
              <a:lnSpc>
                <a:spcPts val="1435"/>
              </a:lnSpc>
            </a:pPr>
            <a:r>
              <a:rPr dirty="0" sz="1200" spc="-10">
                <a:solidFill>
                  <a:srgbClr val="003365"/>
                </a:solidFill>
                <a:latin typeface="Arial MT"/>
                <a:cs typeface="Arial MT"/>
              </a:rPr>
              <a:t>January,</a:t>
            </a:r>
            <a:r>
              <a:rPr dirty="0" sz="1200" spc="-25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03365"/>
                </a:solidFill>
                <a:latin typeface="Arial MT"/>
                <a:cs typeface="Arial MT"/>
              </a:rPr>
              <a:t>2009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324548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Soft</a:t>
            </a:r>
            <a:r>
              <a:rPr dirty="0" spc="-30"/>
              <a:t> </a:t>
            </a:r>
            <a:r>
              <a:rPr dirty="0" spc="-5"/>
              <a:t>Trends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58059"/>
            <a:ext cx="6762750" cy="43853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4965" marR="492759" indent="-342900">
              <a:lnSpc>
                <a:spcPts val="1950"/>
              </a:lnSpc>
              <a:spcBef>
                <a:spcPts val="340"/>
              </a:spcBef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i="1">
                <a:solidFill>
                  <a:srgbClr val="9A0000"/>
                </a:solidFill>
                <a:latin typeface="Arial"/>
                <a:cs typeface="Arial"/>
              </a:rPr>
              <a:t>Connectivity and collaboration </a:t>
            </a:r>
            <a:r>
              <a:rPr dirty="0" sz="1800" spc="-5">
                <a:latin typeface="Arial MT"/>
                <a:cs typeface="Arial MT"/>
              </a:rPr>
              <a:t>(enabled by high bandwidth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communication)</a:t>
            </a:r>
            <a:endParaRPr sz="1800">
              <a:latin typeface="Arial MT"/>
              <a:cs typeface="Arial MT"/>
            </a:endParaRPr>
          </a:p>
          <a:p>
            <a:pPr lvl="1" marL="755650" marR="495300" indent="-285750">
              <a:lnSpc>
                <a:spcPts val="1730"/>
              </a:lnSpc>
              <a:spcBef>
                <a:spcPts val="409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software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teams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that</a:t>
            </a:r>
            <a:r>
              <a:rPr dirty="0" sz="1600" spc="5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do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not</a:t>
            </a:r>
            <a:r>
              <a:rPr dirty="0" sz="1600" spc="5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occupy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the same physical space 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(telecommuting and 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part-time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 employment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in 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a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 local context).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0"/>
              </a:spcBef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i="1">
                <a:solidFill>
                  <a:srgbClr val="9A0000"/>
                </a:solidFill>
                <a:latin typeface="Arial"/>
                <a:cs typeface="Arial"/>
              </a:rPr>
              <a:t>Globalization</a:t>
            </a:r>
            <a:r>
              <a:rPr dirty="0" sz="1800" spc="-15" i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leads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diverse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workforce</a:t>
            </a:r>
            <a:endParaRPr sz="1800">
              <a:latin typeface="Arial MT"/>
              <a:cs typeface="Arial MT"/>
            </a:endParaRPr>
          </a:p>
          <a:p>
            <a:pPr lvl="1" marL="755015" marR="349250" indent="-285750">
              <a:lnSpc>
                <a:spcPct val="90500"/>
              </a:lnSpc>
              <a:spcBef>
                <a:spcPts val="400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in terms of</a:t>
            </a:r>
            <a:r>
              <a:rPr dirty="0" sz="1600" spc="5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language,</a:t>
            </a:r>
            <a:r>
              <a:rPr dirty="0" sz="1600" spc="5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culture,</a:t>
            </a:r>
            <a:r>
              <a:rPr dirty="0" sz="1600" spc="5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problem resolution,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management </a:t>
            </a:r>
            <a:r>
              <a:rPr dirty="0" sz="1600" spc="-43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philosophy,</a:t>
            </a:r>
            <a:r>
              <a:rPr dirty="0" sz="1600" spc="-1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communication priorities,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and person-to-person 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interaction</a:t>
            </a:r>
            <a:endParaRPr sz="1600">
              <a:latin typeface="Arial MT"/>
              <a:cs typeface="Arial MT"/>
            </a:endParaRPr>
          </a:p>
          <a:p>
            <a:pPr marL="355600" marR="304800" indent="-342900">
              <a:lnSpc>
                <a:spcPts val="1950"/>
              </a:lnSpc>
              <a:spcBef>
                <a:spcPts val="455"/>
              </a:spcBef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i="1">
                <a:solidFill>
                  <a:srgbClr val="9A0000"/>
                </a:solidFill>
                <a:latin typeface="Arial"/>
                <a:cs typeface="Arial"/>
              </a:rPr>
              <a:t>An aging population </a:t>
            </a:r>
            <a:r>
              <a:rPr dirty="0" sz="1800" spc="-5">
                <a:latin typeface="Arial MT"/>
                <a:cs typeface="Arial MT"/>
              </a:rPr>
              <a:t>implies that many experienced software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engineers and managers will be leaving the field over the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decade</a:t>
            </a:r>
            <a:endParaRPr sz="1800">
              <a:latin typeface="Arial MT"/>
              <a:cs typeface="Arial MT"/>
            </a:endParaRPr>
          </a:p>
          <a:p>
            <a:pPr lvl="1" marL="755650" marR="125095" indent="-285750">
              <a:lnSpc>
                <a:spcPts val="1730"/>
              </a:lnSpc>
              <a:spcBef>
                <a:spcPts val="409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We need viable mechanisms that</a:t>
            </a:r>
            <a:r>
              <a:rPr dirty="0" sz="1600" spc="5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capture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the</a:t>
            </a:r>
            <a:r>
              <a:rPr dirty="0" sz="1600" spc="5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knowledge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of</a:t>
            </a:r>
            <a:r>
              <a:rPr dirty="0" sz="1600" spc="5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these </a:t>
            </a:r>
            <a:r>
              <a:rPr dirty="0" sz="1600" spc="-43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aging</a:t>
            </a:r>
            <a:r>
              <a:rPr dirty="0" sz="1600" spc="-1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managers and technologists</a:t>
            </a:r>
            <a:endParaRPr sz="1600">
              <a:latin typeface="Arial MT"/>
              <a:cs typeface="Arial MT"/>
            </a:endParaRPr>
          </a:p>
          <a:p>
            <a:pPr marL="355600" marR="86360" indent="-342900">
              <a:lnSpc>
                <a:spcPts val="1950"/>
              </a:lnSpc>
              <a:spcBef>
                <a:spcPts val="430"/>
              </a:spcBef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i="1">
                <a:solidFill>
                  <a:srgbClr val="9A0000"/>
                </a:solidFill>
                <a:latin typeface="Arial"/>
                <a:cs typeface="Arial"/>
              </a:rPr>
              <a:t>Consumer spending in emerging economies </a:t>
            </a:r>
            <a:r>
              <a:rPr dirty="0" sz="1800">
                <a:latin typeface="Arial MT"/>
                <a:cs typeface="Arial MT"/>
              </a:rPr>
              <a:t>will double to well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over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$9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trillion.</a:t>
            </a:r>
            <a:endParaRPr sz="1800">
              <a:latin typeface="Arial MT"/>
              <a:cs typeface="Arial MT"/>
            </a:endParaRPr>
          </a:p>
          <a:p>
            <a:pPr lvl="1" marL="755650" marR="5080" indent="-285750">
              <a:lnSpc>
                <a:spcPts val="1739"/>
              </a:lnSpc>
              <a:spcBef>
                <a:spcPts val="400"/>
              </a:spcBef>
              <a:buClr>
                <a:srgbClr val="9A0000"/>
              </a:buClr>
              <a:buSzPct val="6875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Some of</a:t>
            </a:r>
            <a:r>
              <a:rPr dirty="0" sz="1600" spc="5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this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spending will be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applied to products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and services that </a:t>
            </a:r>
            <a:r>
              <a:rPr dirty="0" sz="1600" spc="-425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have</a:t>
            </a:r>
            <a:r>
              <a:rPr dirty="0" sz="1600" spc="-1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a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 digital component</a:t>
            </a:r>
            <a:r>
              <a:rPr dirty="0" sz="1600" spc="1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that</a:t>
            </a:r>
            <a:r>
              <a:rPr dirty="0" sz="1600" spc="5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is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software-based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448945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dirty="0" spc="-30"/>
              <a:t> </a:t>
            </a:r>
            <a:r>
              <a:rPr dirty="0"/>
              <a:t>Trends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II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01900"/>
            <a:ext cx="6632575" cy="28448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People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Teams</a:t>
            </a:r>
            <a:endParaRPr sz="2400">
              <a:latin typeface="Arial MT"/>
              <a:cs typeface="Arial MT"/>
            </a:endParaRPr>
          </a:p>
          <a:p>
            <a:pPr lvl="1" marL="755650" marR="440055" indent="-285750">
              <a:lnSpc>
                <a:spcPct val="100000"/>
              </a:lnSpc>
              <a:spcBef>
                <a:spcPts val="500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As systems grow in size, </a:t>
            </a:r>
            <a:r>
              <a:rPr dirty="0" sz="2000" spc="-5">
                <a:latin typeface="Arial MT"/>
                <a:cs typeface="Arial MT"/>
              </a:rPr>
              <a:t>teams grow in </a:t>
            </a:r>
            <a:r>
              <a:rPr dirty="0" sz="2000" spc="-10">
                <a:latin typeface="Arial MT"/>
                <a:cs typeface="Arial MT"/>
              </a:rPr>
              <a:t>number,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geographical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distribution,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culture</a:t>
            </a:r>
            <a:endParaRPr sz="2000">
              <a:latin typeface="Arial MT"/>
              <a:cs typeface="Arial MT"/>
            </a:endParaRPr>
          </a:p>
          <a:p>
            <a:pPr lvl="1" marL="755650" marR="539750" indent="-285750">
              <a:lnSpc>
                <a:spcPct val="100000"/>
              </a:lnSpc>
              <a:spcBef>
                <a:spcPts val="470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As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systems</a:t>
            </a:r>
            <a:r>
              <a:rPr dirty="0" sz="2000" spc="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grow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in</a:t>
            </a:r>
            <a:r>
              <a:rPr dirty="0" sz="2000" spc="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complexity, </a:t>
            </a:r>
            <a:r>
              <a:rPr dirty="0" sz="2000" spc="-5">
                <a:latin typeface="Arial MT"/>
                <a:cs typeface="Arial MT"/>
              </a:rPr>
              <a:t>team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interfaces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become pivotal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 success</a:t>
            </a:r>
            <a:endParaRPr sz="2000">
              <a:latin typeface="Arial MT"/>
              <a:cs typeface="Arial MT"/>
            </a:endParaRPr>
          </a:p>
          <a:p>
            <a:pPr lvl="1" marL="755015" marR="5080" indent="-285750">
              <a:lnSpc>
                <a:spcPct val="100000"/>
              </a:lnSpc>
              <a:spcBef>
                <a:spcPts val="475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As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systems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become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pervasive, </a:t>
            </a:r>
            <a:r>
              <a:rPr dirty="0" sz="2000" spc="-5">
                <a:latin typeface="Arial MT"/>
                <a:cs typeface="Arial MT"/>
              </a:rPr>
              <a:t>teams must </a:t>
            </a:r>
            <a:r>
              <a:rPr dirty="0" sz="2000" spc="-10">
                <a:latin typeface="Arial MT"/>
                <a:cs typeface="Arial MT"/>
              </a:rPr>
              <a:t>manage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emergent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requirements</a:t>
            </a:r>
            <a:endParaRPr sz="20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475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As systems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become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more open,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what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is a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team?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711390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Managing</a:t>
            </a:r>
            <a:r>
              <a:rPr dirty="0" spc="-15"/>
              <a:t> </a:t>
            </a:r>
            <a:r>
              <a:rPr dirty="0" spc="-5"/>
              <a:t>Size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15"/>
              <a:t> </a:t>
            </a:r>
            <a:r>
              <a:rPr dirty="0" spc="-5"/>
              <a:t>Complexity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/>
              <a:t>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76347"/>
            <a:ext cx="6692900" cy="366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3655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In the relatively near future, systems requiring over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1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billion LOC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will begin to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emerge</a:t>
            </a:r>
            <a:endParaRPr sz="24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1925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Consider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interfaces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billion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LOC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300"/>
              </a:spcBef>
              <a:buClr>
                <a:srgbClr val="003365"/>
              </a:buClr>
              <a:buChar char="•"/>
              <a:tabLst>
                <a:tab pos="1155065" algn="l"/>
                <a:tab pos="1155700" algn="l"/>
              </a:tabLst>
            </a:pP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outside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world</a:t>
            </a:r>
            <a:endParaRPr sz="18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305"/>
              </a:spcBef>
              <a:buClr>
                <a:srgbClr val="003365"/>
              </a:buClr>
              <a:buChar char="•"/>
              <a:tabLst>
                <a:tab pos="1155065" algn="l"/>
                <a:tab pos="1155700" algn="l"/>
              </a:tabLst>
            </a:pP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other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interoperable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systems</a:t>
            </a:r>
            <a:endParaRPr sz="18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300"/>
              </a:spcBef>
              <a:buClr>
                <a:srgbClr val="003365"/>
              </a:buClr>
              <a:buChar char="•"/>
              <a:tabLst>
                <a:tab pos="1155065" algn="l"/>
                <a:tab pos="1155700" algn="l"/>
              </a:tabLst>
            </a:pP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Internet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(or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its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successor),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lvl="2" marL="1155065" marR="5080" indent="-228600">
              <a:lnSpc>
                <a:spcPct val="100000"/>
              </a:lnSpc>
              <a:spcBef>
                <a:spcPts val="305"/>
              </a:spcBef>
              <a:buClr>
                <a:srgbClr val="003365"/>
              </a:buClr>
              <a:buChar char="•"/>
              <a:tabLst>
                <a:tab pos="1155065" algn="l"/>
                <a:tab pos="1155700" algn="l"/>
              </a:tabLst>
            </a:pP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millions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internal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components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must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all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work together to make this computing monster operate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successfully.</a:t>
            </a:r>
            <a:endParaRPr sz="1800">
              <a:latin typeface="Arial MT"/>
              <a:cs typeface="Arial MT"/>
            </a:endParaRPr>
          </a:p>
          <a:p>
            <a:pPr lvl="1" marL="755650" marR="1203960" indent="-285750">
              <a:lnSpc>
                <a:spcPct val="100000"/>
              </a:lnSpc>
              <a:spcBef>
                <a:spcPts val="309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How do we manage the project, the teams, the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communication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among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software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engineers?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725487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Managing</a:t>
            </a:r>
            <a:r>
              <a:rPr dirty="0" spc="-15"/>
              <a:t> </a:t>
            </a:r>
            <a:r>
              <a:rPr dirty="0" spc="-5"/>
              <a:t>Size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Complexity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 spc="-5"/>
              <a:t>II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38290"/>
            <a:ext cx="6751320" cy="334772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000" spc="-5" i="1">
                <a:latin typeface="Arial"/>
                <a:cs typeface="Arial"/>
              </a:rPr>
              <a:t>From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a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testing</a:t>
            </a:r>
            <a:r>
              <a:rPr dirty="0" sz="2000" spc="-10" i="1">
                <a:latin typeface="Arial"/>
                <a:cs typeface="Arial"/>
              </a:rPr>
              <a:t> perspective:</a:t>
            </a:r>
            <a:endParaRPr sz="20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305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A0000"/>
                </a:solidFill>
                <a:latin typeface="Arial MT"/>
                <a:cs typeface="Arial MT"/>
              </a:rPr>
              <a:t>a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viable</a:t>
            </a:r>
            <a:r>
              <a:rPr dirty="0" sz="1800" spc="-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way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validate</a:t>
            </a:r>
            <a:r>
              <a:rPr dirty="0" sz="1800" spc="-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requirements</a:t>
            </a:r>
            <a:r>
              <a:rPr dirty="0" sz="1800" spc="-5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755650" marR="5080" indent="-285750">
              <a:lnSpc>
                <a:spcPct val="100000"/>
              </a:lnSpc>
              <a:spcBef>
                <a:spcPts val="300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Is there </a:t>
            </a:r>
            <a:r>
              <a:rPr dirty="0" sz="1800">
                <a:solidFill>
                  <a:srgbClr val="9A0000"/>
                </a:solidFill>
                <a:latin typeface="Arial MT"/>
                <a:cs typeface="Arial MT"/>
              </a:rPr>
              <a:t>a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reasonable way to conduct technical reviews </a:t>
            </a:r>
            <a:r>
              <a:rPr dirty="0" sz="1800" spc="-5">
                <a:latin typeface="Arial MT"/>
                <a:cs typeface="Arial MT"/>
              </a:rPr>
              <a:t>and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communicate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their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results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across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hundreds 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teams?</a:t>
            </a:r>
            <a:endParaRPr sz="1800">
              <a:latin typeface="Arial MT"/>
              <a:cs typeface="Arial MT"/>
            </a:endParaRPr>
          </a:p>
          <a:p>
            <a:pPr marL="755650" marR="324485" indent="-285750">
              <a:lnSpc>
                <a:spcPct val="100000"/>
              </a:lnSpc>
              <a:spcBef>
                <a:spcPts val="305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Is there </a:t>
            </a:r>
            <a:r>
              <a:rPr dirty="0" sz="1800">
                <a:solidFill>
                  <a:srgbClr val="9A0000"/>
                </a:solidFill>
                <a:latin typeface="Arial MT"/>
                <a:cs typeface="Arial MT"/>
              </a:rPr>
              <a:t>a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reliable way to ensure that all of the interfaces </a:t>
            </a:r>
            <a:r>
              <a:rPr dirty="0" sz="1800" spc="-49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will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allow information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to flow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properly?</a:t>
            </a:r>
            <a:endParaRPr sz="1800">
              <a:latin typeface="Arial MT"/>
              <a:cs typeface="Arial MT"/>
            </a:endParaRPr>
          </a:p>
          <a:p>
            <a:pPr marL="755650" marR="347345" indent="-285750">
              <a:lnSpc>
                <a:spcPct val="100000"/>
              </a:lnSpc>
              <a:spcBef>
                <a:spcPts val="305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Is there </a:t>
            </a:r>
            <a:r>
              <a:rPr dirty="0" sz="1800">
                <a:solidFill>
                  <a:srgbClr val="9A0000"/>
                </a:solidFill>
                <a:latin typeface="Arial MT"/>
                <a:cs typeface="Arial MT"/>
              </a:rPr>
              <a:t>a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realistic strategy for conducting tests, </a:t>
            </a:r>
            <a:r>
              <a:rPr dirty="0" sz="1800">
                <a:latin typeface="Arial MT"/>
                <a:cs typeface="Arial MT"/>
              </a:rPr>
              <a:t>tracking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errors,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 performing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debugging?</a:t>
            </a:r>
            <a:endParaRPr sz="1800">
              <a:latin typeface="Arial MT"/>
              <a:cs typeface="Arial MT"/>
            </a:endParaRPr>
          </a:p>
          <a:p>
            <a:pPr marL="755650" indent="-285750">
              <a:lnSpc>
                <a:spcPct val="100000"/>
              </a:lnSpc>
              <a:spcBef>
                <a:spcPts val="305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an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efficient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way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perform regression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tests</a:t>
            </a:r>
            <a:r>
              <a:rPr dirty="0" sz="1800" spc="-5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755650" marR="234950" indent="-285750">
              <a:lnSpc>
                <a:spcPct val="100000"/>
              </a:lnSpc>
              <a:spcBef>
                <a:spcPts val="300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How do you conduct performance tests, stress tests, and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security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tests when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system is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huge?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629412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Pervasive</a:t>
            </a:r>
            <a:r>
              <a:rPr dirty="0" spc="-35"/>
              <a:t> </a:t>
            </a:r>
            <a:r>
              <a:rPr dirty="0" spc="-5"/>
              <a:t>Computing</a:t>
            </a:r>
            <a:r>
              <a:rPr dirty="0" spc="-30"/>
              <a:t> </a:t>
            </a:r>
            <a:r>
              <a:rPr dirty="0" spc="-5"/>
              <a:t>(PvC)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48153"/>
            <a:ext cx="6738620" cy="329628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4965" marR="273050" indent="-342900">
              <a:lnSpc>
                <a:spcPts val="2590"/>
              </a:lnSpc>
              <a:spcBef>
                <a:spcPts val="42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Concepts such as </a:t>
            </a:r>
            <a:r>
              <a:rPr dirty="0" sz="2400" i="1">
                <a:solidFill>
                  <a:srgbClr val="9A0000"/>
                </a:solidFill>
                <a:latin typeface="Arial"/>
                <a:cs typeface="Arial"/>
              </a:rPr>
              <a:t>ambient intelligence, </a:t>
            </a:r>
            <a:r>
              <a:rPr dirty="0" sz="2400" spc="5" i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9A0000"/>
                </a:solidFill>
                <a:latin typeface="Arial"/>
                <a:cs typeface="Arial"/>
              </a:rPr>
              <a:t>context-aware applications, </a:t>
            </a:r>
            <a:r>
              <a:rPr dirty="0" sz="2400" spc="-5">
                <a:latin typeface="Arial MT"/>
                <a:cs typeface="Arial MT"/>
              </a:rPr>
              <a:t>and </a:t>
            </a:r>
            <a:r>
              <a:rPr dirty="0" sz="2400" i="1">
                <a:solidFill>
                  <a:srgbClr val="9A0000"/>
                </a:solidFill>
                <a:latin typeface="Arial"/>
                <a:cs typeface="Arial"/>
              </a:rPr>
              <a:t>ubiquitous </a:t>
            </a:r>
            <a:r>
              <a:rPr dirty="0" sz="2400" spc="5" i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9A0000"/>
                </a:solidFill>
                <a:latin typeface="Arial"/>
                <a:cs typeface="Arial"/>
              </a:rPr>
              <a:t>computing</a:t>
            </a:r>
            <a:r>
              <a:rPr dirty="0" sz="2400">
                <a:latin typeface="Arial MT"/>
                <a:cs typeface="Arial MT"/>
              </a:rPr>
              <a:t>—all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focus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integrating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software-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395"/>
              </a:lnSpc>
            </a:pPr>
            <a:r>
              <a:rPr dirty="0" sz="2400" spc="-5">
                <a:latin typeface="Arial MT"/>
                <a:cs typeface="Arial MT"/>
              </a:rPr>
              <a:t>based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systems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environment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far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broader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735"/>
              </a:lnSpc>
            </a:pPr>
            <a:r>
              <a:rPr dirty="0" sz="2400" spc="-5">
                <a:latin typeface="Arial MT"/>
                <a:cs typeface="Arial MT"/>
              </a:rPr>
              <a:t>than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anything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to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date</a:t>
            </a:r>
            <a:endParaRPr sz="2400">
              <a:latin typeface="Arial MT"/>
              <a:cs typeface="Arial MT"/>
            </a:endParaRPr>
          </a:p>
          <a:p>
            <a:pPr marL="355600" marR="492759" indent="-342900">
              <a:lnSpc>
                <a:spcPct val="89900"/>
              </a:lnSpc>
              <a:spcBef>
                <a:spcPts val="2175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9A0000"/>
                </a:solidFill>
                <a:latin typeface="Arial MT"/>
                <a:cs typeface="Arial MT"/>
              </a:rPr>
              <a:t>Open-world </a:t>
            </a:r>
            <a:r>
              <a:rPr dirty="0" sz="2400" spc="-5">
                <a:solidFill>
                  <a:srgbClr val="9A0000"/>
                </a:solidFill>
                <a:latin typeface="Arial MT"/>
                <a:cs typeface="Arial MT"/>
              </a:rPr>
              <a:t>software</a:t>
            </a:r>
            <a:r>
              <a:rPr dirty="0" sz="2400" spc="-5">
                <a:latin typeface="Arial MT"/>
                <a:cs typeface="Arial MT"/>
              </a:rPr>
              <a:t>—software that is </a:t>
            </a:r>
            <a:r>
              <a:rPr dirty="0" sz="2400">
                <a:latin typeface="Arial MT"/>
                <a:cs typeface="Arial MT"/>
              </a:rPr>
              <a:t> designed to adapt to a continually changing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environment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‘by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self-organizing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structure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self-adapting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behavior.”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*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0335" y="6093967"/>
            <a:ext cx="5561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*</a:t>
            </a:r>
            <a:r>
              <a:rPr dirty="0" sz="1200" spc="3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Baresi,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L., E.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DiNitto,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and C.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Ghezzi, “Toward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Open-World Software: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Issues and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Challenges,”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 i="1">
                <a:latin typeface="Arial"/>
                <a:cs typeface="Arial"/>
              </a:rPr>
              <a:t>IEEE</a:t>
            </a:r>
            <a:r>
              <a:rPr dirty="0" sz="1200" i="1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Computer,</a:t>
            </a:r>
            <a:r>
              <a:rPr dirty="0" sz="1200" i="1">
                <a:latin typeface="Arial"/>
                <a:cs typeface="Arial"/>
              </a:rPr>
              <a:t> </a:t>
            </a:r>
            <a:r>
              <a:rPr dirty="0" sz="1200" spc="-5">
                <a:latin typeface="Arial MT"/>
                <a:cs typeface="Arial MT"/>
              </a:rPr>
              <a:t>October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2006.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629412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Pervasive</a:t>
            </a:r>
            <a:r>
              <a:rPr dirty="0" spc="-35"/>
              <a:t> </a:t>
            </a:r>
            <a:r>
              <a:rPr dirty="0" spc="-5"/>
              <a:t>Computing</a:t>
            </a:r>
            <a:r>
              <a:rPr dirty="0" spc="-30"/>
              <a:t> </a:t>
            </a:r>
            <a:r>
              <a:rPr dirty="0" spc="-5"/>
              <a:t>(PvC)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24140"/>
            <a:ext cx="6623050" cy="41998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5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First</a:t>
            </a:r>
            <a:r>
              <a:rPr dirty="0" sz="2000" spc="-2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stage</a:t>
            </a:r>
            <a:r>
              <a:rPr dirty="0" sz="2000" spc="-2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(PvC-1)</a:t>
            </a:r>
            <a:r>
              <a:rPr dirty="0" sz="2000" spc="-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 i="1">
                <a:latin typeface="Arial"/>
                <a:cs typeface="Arial"/>
              </a:rPr>
              <a:t>[today]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25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Device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mobility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hoc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networking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229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Simple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context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awareness</a:t>
            </a:r>
            <a:endParaRPr sz="1800">
              <a:latin typeface="Arial MT"/>
              <a:cs typeface="Arial MT"/>
            </a:endParaRPr>
          </a:p>
          <a:p>
            <a:pPr lvl="1" marL="755650" marR="5080" indent="-285750">
              <a:lnSpc>
                <a:spcPts val="1950"/>
              </a:lnSpc>
              <a:spcBef>
                <a:spcPts val="465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i="1">
                <a:latin typeface="Arial"/>
                <a:cs typeface="Arial"/>
              </a:rPr>
              <a:t>Soon: </a:t>
            </a:r>
            <a:r>
              <a:rPr dirty="0" sz="1800" spc="-5">
                <a:latin typeface="Arial MT"/>
                <a:cs typeface="Arial MT"/>
              </a:rPr>
              <a:t>smart objects implemented in devices that have the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potential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 communicate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with one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another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0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Second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 stage (PvC-2)</a:t>
            </a:r>
            <a:r>
              <a:rPr dirty="0" sz="2000" spc="-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[over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the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next</a:t>
            </a:r>
            <a:r>
              <a:rPr dirty="0" sz="2000" spc="-10" i="1">
                <a:latin typeface="Arial"/>
                <a:cs typeface="Arial"/>
              </a:rPr>
              <a:t> decade]</a:t>
            </a:r>
            <a:endParaRPr sz="2000">
              <a:latin typeface="Arial"/>
              <a:cs typeface="Arial"/>
            </a:endParaRPr>
          </a:p>
          <a:p>
            <a:pPr lvl="1" marL="755650" marR="614680" indent="-285750">
              <a:lnSpc>
                <a:spcPts val="1950"/>
              </a:lnSpc>
              <a:spcBef>
                <a:spcPts val="464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Mobile user profiles that can be recognized by other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objects</a:t>
            </a:r>
            <a:endParaRPr sz="1800">
              <a:latin typeface="Arial MT"/>
              <a:cs typeface="Arial MT"/>
            </a:endParaRPr>
          </a:p>
          <a:p>
            <a:pPr lvl="1" marL="755650" marR="563880" indent="-285750">
              <a:lnSpc>
                <a:spcPts val="1950"/>
              </a:lnSpc>
              <a:spcBef>
                <a:spcPts val="434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Smart objects will respond to other objects based on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situational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characteristics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spc="-5" i="1">
                <a:solidFill>
                  <a:srgbClr val="003365"/>
                </a:solidFill>
                <a:latin typeface="Arial"/>
                <a:cs typeface="Arial"/>
              </a:rPr>
              <a:t>Testing</a:t>
            </a:r>
            <a:r>
              <a:rPr dirty="0" sz="2000" spc="-20" i="1">
                <a:solidFill>
                  <a:srgbClr val="003365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003365"/>
                </a:solidFill>
                <a:latin typeface="Arial"/>
                <a:cs typeface="Arial"/>
              </a:rPr>
              <a:t>issues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25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Considerable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environmental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variation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220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Complex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communication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issues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229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Adaptive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processing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requirements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395097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75"/>
              <a:t> </a:t>
            </a:r>
            <a:r>
              <a:rPr dirty="0" spc="-5"/>
              <a:t>Computing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06935" y="2181859"/>
            <a:ext cx="4585970" cy="445833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54965" marR="51435" indent="-342900">
              <a:lnSpc>
                <a:spcPct val="90400"/>
              </a:lnSpc>
              <a:spcBef>
                <a:spcPts val="305"/>
              </a:spcBef>
              <a:buClr>
                <a:srgbClr val="9A0000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 MT"/>
                <a:cs typeface="Arial MT"/>
              </a:rPr>
              <a:t>"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Cloud</a:t>
            </a:r>
            <a:r>
              <a:rPr dirty="0" sz="1800" spc="-2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A0000"/>
                </a:solidFill>
                <a:latin typeface="Arial MT"/>
                <a:cs typeface="Arial MT"/>
              </a:rPr>
              <a:t>Computing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paradigm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which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information is permanently stored in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servers on the Internet and cached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temporarily on clients that include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desktops, entertainment centers, table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computers, notebooks, wall computers,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handhelds, sensors, monitors, etc.” </a:t>
            </a:r>
            <a:r>
              <a:rPr dirty="0" sz="1600" spc="-5" i="1">
                <a:latin typeface="Arial"/>
                <a:cs typeface="Arial"/>
              </a:rPr>
              <a:t>IEEE 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Internet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Computing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9A0000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 MT"/>
                <a:cs typeface="Arial MT"/>
              </a:rPr>
              <a:t>Provides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software</a:t>
            </a:r>
            <a:r>
              <a:rPr dirty="0" sz="1800" spc="-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as</a:t>
            </a:r>
            <a:r>
              <a:rPr dirty="0" sz="1800" spc="-2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A0000"/>
                </a:solidFill>
                <a:latin typeface="Arial MT"/>
                <a:cs typeface="Arial MT"/>
              </a:rPr>
              <a:t>a</a:t>
            </a:r>
            <a:r>
              <a:rPr dirty="0" sz="1800" spc="-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service</a:t>
            </a:r>
            <a:r>
              <a:rPr dirty="0" sz="1800" spc="-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(SaaS)</a:t>
            </a:r>
            <a:endParaRPr sz="1800">
              <a:latin typeface="Arial MT"/>
              <a:cs typeface="Arial MT"/>
            </a:endParaRPr>
          </a:p>
          <a:p>
            <a:pPr marL="355600" marR="551815" indent="-342900">
              <a:lnSpc>
                <a:spcPts val="1950"/>
              </a:lnSpc>
              <a:spcBef>
                <a:spcPts val="470"/>
              </a:spcBef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Device and location independence </a:t>
            </a:r>
            <a:r>
              <a:rPr dirty="0" sz="18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enables users to access systems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regardless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their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location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device</a:t>
            </a:r>
            <a:endParaRPr sz="1800">
              <a:latin typeface="Arial MT"/>
              <a:cs typeface="Arial MT"/>
            </a:endParaRPr>
          </a:p>
          <a:p>
            <a:pPr marL="355600" marR="5080" indent="-342900">
              <a:lnSpc>
                <a:spcPts val="1950"/>
              </a:lnSpc>
              <a:spcBef>
                <a:spcPts val="434"/>
              </a:spcBef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Multi-tenancy </a:t>
            </a:r>
            <a:r>
              <a:rPr dirty="0" sz="1800" spc="-5">
                <a:latin typeface="Arial MT"/>
                <a:cs typeface="Arial MT"/>
              </a:rPr>
              <a:t>enables sharing of </a:t>
            </a:r>
            <a:r>
              <a:rPr dirty="0" sz="1800">
                <a:latin typeface="Arial MT"/>
                <a:cs typeface="Arial MT"/>
              </a:rPr>
              <a:t> resources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(and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costs)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among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large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pool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users</a:t>
            </a:r>
            <a:endParaRPr sz="1800">
              <a:latin typeface="Arial MT"/>
              <a:cs typeface="Arial MT"/>
            </a:endParaRPr>
          </a:p>
          <a:p>
            <a:pPr marL="355600" marR="196850" indent="-342900">
              <a:lnSpc>
                <a:spcPts val="1950"/>
              </a:lnSpc>
              <a:spcBef>
                <a:spcPts val="440"/>
              </a:spcBef>
              <a:buClr>
                <a:srgbClr val="9A0000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 MT"/>
                <a:cs typeface="Arial MT"/>
              </a:rPr>
              <a:t>Demands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reliability, scalability, security, </a:t>
            </a:r>
            <a:r>
              <a:rPr dirty="0" sz="1800" spc="-49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sustainability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(Green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IT)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99477" y="3773233"/>
            <a:ext cx="2295525" cy="1693545"/>
            <a:chOff x="7399477" y="3773233"/>
            <a:chExt cx="2295525" cy="1693545"/>
          </a:xfrm>
        </p:grpSpPr>
        <p:sp>
          <p:nvSpPr>
            <p:cNvPr id="8" name="object 8"/>
            <p:cNvSpPr/>
            <p:nvPr/>
          </p:nvSpPr>
          <p:spPr>
            <a:xfrm>
              <a:off x="7404239" y="3777996"/>
              <a:ext cx="2286000" cy="1371600"/>
            </a:xfrm>
            <a:custGeom>
              <a:avLst/>
              <a:gdLst/>
              <a:ahLst/>
              <a:cxnLst/>
              <a:rect l="l" t="t" r="r" b="b"/>
              <a:pathLst>
                <a:path w="2286000" h="1371600">
                  <a:moveTo>
                    <a:pt x="206501" y="1109618"/>
                  </a:moveTo>
                  <a:lnTo>
                    <a:pt x="206501" y="455675"/>
                  </a:lnTo>
                  <a:lnTo>
                    <a:pt x="205739" y="456438"/>
                  </a:lnTo>
                  <a:lnTo>
                    <a:pt x="205643" y="455826"/>
                  </a:lnTo>
                  <a:lnTo>
                    <a:pt x="158113" y="464142"/>
                  </a:lnTo>
                  <a:lnTo>
                    <a:pt x="114244" y="480393"/>
                  </a:lnTo>
                  <a:lnTo>
                    <a:pt x="75960" y="503442"/>
                  </a:lnTo>
                  <a:lnTo>
                    <a:pt x="44327" y="532302"/>
                  </a:lnTo>
                  <a:lnTo>
                    <a:pt x="20411" y="565988"/>
                  </a:lnTo>
                  <a:lnTo>
                    <a:pt x="5280" y="603512"/>
                  </a:lnTo>
                  <a:lnTo>
                    <a:pt x="0" y="643890"/>
                  </a:lnTo>
                  <a:lnTo>
                    <a:pt x="7881" y="692824"/>
                  </a:lnTo>
                  <a:lnTo>
                    <a:pt x="30479" y="737616"/>
                  </a:lnTo>
                  <a:lnTo>
                    <a:pt x="66222" y="776120"/>
                  </a:lnTo>
                  <a:lnTo>
                    <a:pt x="112154" y="805316"/>
                  </a:lnTo>
                  <a:lnTo>
                    <a:pt x="112775" y="804672"/>
                  </a:lnTo>
                  <a:lnTo>
                    <a:pt x="113537" y="806196"/>
                  </a:lnTo>
                  <a:lnTo>
                    <a:pt x="113537" y="1060637"/>
                  </a:lnTo>
                  <a:lnTo>
                    <a:pt x="136560" y="1079454"/>
                  </a:lnTo>
                  <a:lnTo>
                    <a:pt x="179421" y="1101716"/>
                  </a:lnTo>
                  <a:lnTo>
                    <a:pt x="206501" y="1109618"/>
                  </a:lnTo>
                  <a:close/>
                </a:path>
                <a:path w="2286000" h="1371600">
                  <a:moveTo>
                    <a:pt x="113537" y="1060637"/>
                  </a:moveTo>
                  <a:lnTo>
                    <a:pt x="113537" y="806196"/>
                  </a:lnTo>
                  <a:lnTo>
                    <a:pt x="112154" y="805316"/>
                  </a:lnTo>
                  <a:lnTo>
                    <a:pt x="85975" y="832496"/>
                  </a:lnTo>
                  <a:lnTo>
                    <a:pt x="66389" y="863822"/>
                  </a:lnTo>
                  <a:lnTo>
                    <a:pt x="54375" y="897576"/>
                  </a:lnTo>
                  <a:lnTo>
                    <a:pt x="50291" y="932688"/>
                  </a:lnTo>
                  <a:lnTo>
                    <a:pt x="56363" y="975744"/>
                  </a:lnTo>
                  <a:lnTo>
                    <a:pt x="73671" y="1015321"/>
                  </a:lnTo>
                  <a:lnTo>
                    <a:pt x="100857" y="1050273"/>
                  </a:lnTo>
                  <a:lnTo>
                    <a:pt x="113537" y="1060637"/>
                  </a:lnTo>
                  <a:close/>
                </a:path>
                <a:path w="2286000" h="1371600">
                  <a:moveTo>
                    <a:pt x="1188720" y="1370375"/>
                  </a:moveTo>
                  <a:lnTo>
                    <a:pt x="1188720" y="107441"/>
                  </a:lnTo>
                  <a:lnTo>
                    <a:pt x="1145655" y="79081"/>
                  </a:lnTo>
                  <a:lnTo>
                    <a:pt x="1097375" y="58292"/>
                  </a:lnTo>
                  <a:lnTo>
                    <a:pt x="1045237" y="45505"/>
                  </a:lnTo>
                  <a:lnTo>
                    <a:pt x="990600" y="41147"/>
                  </a:lnTo>
                  <a:lnTo>
                    <a:pt x="939281" y="44996"/>
                  </a:lnTo>
                  <a:lnTo>
                    <a:pt x="890439" y="56190"/>
                  </a:lnTo>
                  <a:lnTo>
                    <a:pt x="845153" y="74199"/>
                  </a:lnTo>
                  <a:lnTo>
                    <a:pt x="804502" y="98495"/>
                  </a:lnTo>
                  <a:lnTo>
                    <a:pt x="769567" y="128548"/>
                  </a:lnTo>
                  <a:lnTo>
                    <a:pt x="741425" y="163829"/>
                  </a:lnTo>
                  <a:lnTo>
                    <a:pt x="739901" y="165353"/>
                  </a:lnTo>
                  <a:lnTo>
                    <a:pt x="697861" y="147792"/>
                  </a:lnTo>
                  <a:lnTo>
                    <a:pt x="653319" y="135159"/>
                  </a:lnTo>
                  <a:lnTo>
                    <a:pt x="606921" y="127527"/>
                  </a:lnTo>
                  <a:lnTo>
                    <a:pt x="559307" y="124967"/>
                  </a:lnTo>
                  <a:lnTo>
                    <a:pt x="506518" y="128141"/>
                  </a:lnTo>
                  <a:lnTo>
                    <a:pt x="456152" y="137360"/>
                  </a:lnTo>
                  <a:lnTo>
                    <a:pt x="408792" y="152157"/>
                  </a:lnTo>
                  <a:lnTo>
                    <a:pt x="364948" y="172087"/>
                  </a:lnTo>
                  <a:lnTo>
                    <a:pt x="325177" y="196688"/>
                  </a:lnTo>
                  <a:lnTo>
                    <a:pt x="290027" y="225503"/>
                  </a:lnTo>
                  <a:lnTo>
                    <a:pt x="260042" y="258077"/>
                  </a:lnTo>
                  <a:lnTo>
                    <a:pt x="235771" y="293952"/>
                  </a:lnTo>
                  <a:lnTo>
                    <a:pt x="217757" y="332671"/>
                  </a:lnTo>
                  <a:lnTo>
                    <a:pt x="206549" y="373777"/>
                  </a:lnTo>
                  <a:lnTo>
                    <a:pt x="202691" y="416813"/>
                  </a:lnTo>
                  <a:lnTo>
                    <a:pt x="202525" y="426648"/>
                  </a:lnTo>
                  <a:lnTo>
                    <a:pt x="203072" y="436625"/>
                  </a:lnTo>
                  <a:lnTo>
                    <a:pt x="204192" y="446603"/>
                  </a:lnTo>
                  <a:lnTo>
                    <a:pt x="205643" y="455826"/>
                  </a:lnTo>
                  <a:lnTo>
                    <a:pt x="206501" y="455675"/>
                  </a:lnTo>
                  <a:lnTo>
                    <a:pt x="206501" y="1109618"/>
                  </a:lnTo>
                  <a:lnTo>
                    <a:pt x="228080" y="1115914"/>
                  </a:lnTo>
                  <a:lnTo>
                    <a:pt x="281177" y="1120902"/>
                  </a:lnTo>
                  <a:lnTo>
                    <a:pt x="287595" y="1120771"/>
                  </a:lnTo>
                  <a:lnTo>
                    <a:pt x="294227" y="1120425"/>
                  </a:lnTo>
                  <a:lnTo>
                    <a:pt x="301001" y="1119937"/>
                  </a:lnTo>
                  <a:lnTo>
                    <a:pt x="307847" y="1119377"/>
                  </a:lnTo>
                  <a:lnTo>
                    <a:pt x="307847" y="1122766"/>
                  </a:lnTo>
                  <a:lnTo>
                    <a:pt x="336552" y="1157891"/>
                  </a:lnTo>
                  <a:lnTo>
                    <a:pt x="371986" y="1190934"/>
                  </a:lnTo>
                  <a:lnTo>
                    <a:pt x="412047" y="1219726"/>
                  </a:lnTo>
                  <a:lnTo>
                    <a:pt x="456164" y="1243970"/>
                  </a:lnTo>
                  <a:lnTo>
                    <a:pt x="503722" y="1263345"/>
                  </a:lnTo>
                  <a:lnTo>
                    <a:pt x="554176" y="1277564"/>
                  </a:lnTo>
                  <a:lnTo>
                    <a:pt x="606934" y="1286318"/>
                  </a:lnTo>
                  <a:lnTo>
                    <a:pt x="661416" y="1289304"/>
                  </a:lnTo>
                  <a:lnTo>
                    <a:pt x="716458" y="1286196"/>
                  </a:lnTo>
                  <a:lnTo>
                    <a:pt x="770286" y="1277016"/>
                  </a:lnTo>
                  <a:lnTo>
                    <a:pt x="822257" y="1261979"/>
                  </a:lnTo>
                  <a:lnTo>
                    <a:pt x="870966" y="1241616"/>
                  </a:lnTo>
                  <a:lnTo>
                    <a:pt x="870966" y="1241298"/>
                  </a:lnTo>
                  <a:lnTo>
                    <a:pt x="871728" y="1241298"/>
                  </a:lnTo>
                  <a:lnTo>
                    <a:pt x="871728" y="1242104"/>
                  </a:lnTo>
                  <a:lnTo>
                    <a:pt x="902023" y="1274188"/>
                  </a:lnTo>
                  <a:lnTo>
                    <a:pt x="937946" y="1302786"/>
                  </a:lnTo>
                  <a:lnTo>
                    <a:pt x="978094" y="1326813"/>
                  </a:lnTo>
                  <a:lnTo>
                    <a:pt x="1021828" y="1345987"/>
                  </a:lnTo>
                  <a:lnTo>
                    <a:pt x="1068508" y="1360030"/>
                  </a:lnTo>
                  <a:lnTo>
                    <a:pt x="1117494" y="1368660"/>
                  </a:lnTo>
                  <a:lnTo>
                    <a:pt x="1168145" y="1371600"/>
                  </a:lnTo>
                  <a:lnTo>
                    <a:pt x="1188720" y="1370375"/>
                  </a:lnTo>
                  <a:close/>
                </a:path>
                <a:path w="2286000" h="1371600">
                  <a:moveTo>
                    <a:pt x="307847" y="1122766"/>
                  </a:moveTo>
                  <a:lnTo>
                    <a:pt x="307847" y="1119377"/>
                  </a:lnTo>
                  <a:lnTo>
                    <a:pt x="306323" y="1120902"/>
                  </a:lnTo>
                  <a:lnTo>
                    <a:pt x="307847" y="1122766"/>
                  </a:lnTo>
                  <a:close/>
                </a:path>
                <a:path w="2286000" h="1371600">
                  <a:moveTo>
                    <a:pt x="871181" y="1241526"/>
                  </a:moveTo>
                  <a:lnTo>
                    <a:pt x="870966" y="1241298"/>
                  </a:lnTo>
                  <a:lnTo>
                    <a:pt x="870966" y="1241616"/>
                  </a:lnTo>
                  <a:lnTo>
                    <a:pt x="871181" y="1241526"/>
                  </a:lnTo>
                  <a:close/>
                </a:path>
                <a:path w="2286000" h="1371600">
                  <a:moveTo>
                    <a:pt x="871728" y="1242104"/>
                  </a:moveTo>
                  <a:lnTo>
                    <a:pt x="871728" y="1241298"/>
                  </a:lnTo>
                  <a:lnTo>
                    <a:pt x="871181" y="1241526"/>
                  </a:lnTo>
                  <a:lnTo>
                    <a:pt x="871728" y="1242104"/>
                  </a:lnTo>
                  <a:close/>
                </a:path>
                <a:path w="2286000" h="1371600">
                  <a:moveTo>
                    <a:pt x="1577735" y="73607"/>
                  </a:moveTo>
                  <a:lnTo>
                    <a:pt x="1540835" y="42755"/>
                  </a:lnTo>
                  <a:lnTo>
                    <a:pt x="1496567" y="19526"/>
                  </a:lnTo>
                  <a:lnTo>
                    <a:pt x="1447157" y="5012"/>
                  </a:lnTo>
                  <a:lnTo>
                    <a:pt x="1394460" y="0"/>
                  </a:lnTo>
                  <a:lnTo>
                    <a:pt x="1343058" y="4712"/>
                  </a:lnTo>
                  <a:lnTo>
                    <a:pt x="1295058" y="18312"/>
                  </a:lnTo>
                  <a:lnTo>
                    <a:pt x="1252033" y="39995"/>
                  </a:lnTo>
                  <a:lnTo>
                    <a:pt x="1215554" y="68957"/>
                  </a:lnTo>
                  <a:lnTo>
                    <a:pt x="1187195" y="104393"/>
                  </a:lnTo>
                  <a:lnTo>
                    <a:pt x="1188720" y="107441"/>
                  </a:lnTo>
                  <a:lnTo>
                    <a:pt x="1188720" y="1370375"/>
                  </a:lnTo>
                  <a:lnTo>
                    <a:pt x="1269352" y="1359571"/>
                  </a:lnTo>
                  <a:lnTo>
                    <a:pt x="1316425" y="1345099"/>
                  </a:lnTo>
                  <a:lnTo>
                    <a:pt x="1360299" y="1325491"/>
                  </a:lnTo>
                  <a:lnTo>
                    <a:pt x="1400341" y="1301122"/>
                  </a:lnTo>
                  <a:lnTo>
                    <a:pt x="1435918" y="1272370"/>
                  </a:lnTo>
                  <a:lnTo>
                    <a:pt x="1466396" y="1239610"/>
                  </a:lnTo>
                  <a:lnTo>
                    <a:pt x="1491142" y="1203219"/>
                  </a:lnTo>
                  <a:lnTo>
                    <a:pt x="1509521" y="1163573"/>
                  </a:lnTo>
                  <a:lnTo>
                    <a:pt x="1510283" y="1165097"/>
                  </a:lnTo>
                  <a:lnTo>
                    <a:pt x="1548074" y="1181659"/>
                  </a:lnTo>
                  <a:lnTo>
                    <a:pt x="1577339" y="1190393"/>
                  </a:lnTo>
                  <a:lnTo>
                    <a:pt x="1577339" y="73913"/>
                  </a:lnTo>
                  <a:lnTo>
                    <a:pt x="1577735" y="73607"/>
                  </a:lnTo>
                  <a:close/>
                </a:path>
                <a:path w="2286000" h="1371600">
                  <a:moveTo>
                    <a:pt x="1578102" y="1190621"/>
                  </a:moveTo>
                  <a:lnTo>
                    <a:pt x="1578102" y="73913"/>
                  </a:lnTo>
                  <a:lnTo>
                    <a:pt x="1577339" y="73913"/>
                  </a:lnTo>
                  <a:lnTo>
                    <a:pt x="1577339" y="1190393"/>
                  </a:lnTo>
                  <a:lnTo>
                    <a:pt x="1578102" y="1190621"/>
                  </a:lnTo>
                  <a:close/>
                </a:path>
                <a:path w="2286000" h="1371600">
                  <a:moveTo>
                    <a:pt x="2026158" y="172211"/>
                  </a:moveTo>
                  <a:lnTo>
                    <a:pt x="2011984" y="131241"/>
                  </a:lnTo>
                  <a:lnTo>
                    <a:pt x="1988533" y="94416"/>
                  </a:lnTo>
                  <a:lnTo>
                    <a:pt x="1956978" y="62523"/>
                  </a:lnTo>
                  <a:lnTo>
                    <a:pt x="1918491" y="36349"/>
                  </a:lnTo>
                  <a:lnTo>
                    <a:pt x="1874246" y="16679"/>
                  </a:lnTo>
                  <a:lnTo>
                    <a:pt x="1825416" y="4300"/>
                  </a:lnTo>
                  <a:lnTo>
                    <a:pt x="1773174" y="0"/>
                  </a:lnTo>
                  <a:lnTo>
                    <a:pt x="1717607" y="4905"/>
                  </a:lnTo>
                  <a:lnTo>
                    <a:pt x="1665255" y="19240"/>
                  </a:lnTo>
                  <a:lnTo>
                    <a:pt x="1617904" y="42433"/>
                  </a:lnTo>
                  <a:lnTo>
                    <a:pt x="1577735" y="73607"/>
                  </a:lnTo>
                  <a:lnTo>
                    <a:pt x="1578102" y="73913"/>
                  </a:lnTo>
                  <a:lnTo>
                    <a:pt x="1578102" y="1190621"/>
                  </a:lnTo>
                  <a:lnTo>
                    <a:pt x="1588008" y="1193577"/>
                  </a:lnTo>
                  <a:lnTo>
                    <a:pt x="1629656" y="1200781"/>
                  </a:lnTo>
                  <a:lnTo>
                    <a:pt x="1672589" y="1203197"/>
                  </a:lnTo>
                  <a:lnTo>
                    <a:pt x="1727195" y="1199220"/>
                  </a:lnTo>
                  <a:lnTo>
                    <a:pt x="1778672" y="1187748"/>
                  </a:lnTo>
                  <a:lnTo>
                    <a:pt x="1826147" y="1169472"/>
                  </a:lnTo>
                  <a:lnTo>
                    <a:pt x="1868749" y="1145081"/>
                  </a:lnTo>
                  <a:lnTo>
                    <a:pt x="1905606" y="1115264"/>
                  </a:lnTo>
                  <a:lnTo>
                    <a:pt x="1935846" y="1080713"/>
                  </a:lnTo>
                  <a:lnTo>
                    <a:pt x="1958599" y="1042117"/>
                  </a:lnTo>
                  <a:lnTo>
                    <a:pt x="1972991" y="1000165"/>
                  </a:lnTo>
                  <a:lnTo>
                    <a:pt x="1978152" y="955547"/>
                  </a:lnTo>
                  <a:lnTo>
                    <a:pt x="1978152" y="954785"/>
                  </a:lnTo>
                  <a:lnTo>
                    <a:pt x="2025395" y="946349"/>
                  </a:lnTo>
                  <a:lnTo>
                    <a:pt x="2025395" y="172973"/>
                  </a:lnTo>
                  <a:lnTo>
                    <a:pt x="2026158" y="172211"/>
                  </a:lnTo>
                  <a:close/>
                </a:path>
                <a:path w="2286000" h="1371600">
                  <a:moveTo>
                    <a:pt x="2233422" y="395477"/>
                  </a:moveTo>
                  <a:lnTo>
                    <a:pt x="2228331" y="351667"/>
                  </a:lnTo>
                  <a:lnTo>
                    <a:pt x="2213641" y="310378"/>
                  </a:lnTo>
                  <a:lnTo>
                    <a:pt x="2190174" y="272473"/>
                  </a:lnTo>
                  <a:lnTo>
                    <a:pt x="2158777" y="238874"/>
                  </a:lnTo>
                  <a:lnTo>
                    <a:pt x="2120288" y="210487"/>
                  </a:lnTo>
                  <a:lnTo>
                    <a:pt x="2075548" y="188218"/>
                  </a:lnTo>
                  <a:lnTo>
                    <a:pt x="2025395" y="172973"/>
                  </a:lnTo>
                  <a:lnTo>
                    <a:pt x="2025395" y="946349"/>
                  </a:lnTo>
                  <a:lnTo>
                    <a:pt x="2077760" y="930743"/>
                  </a:lnTo>
                  <a:lnTo>
                    <a:pt x="2122272" y="910675"/>
                  </a:lnTo>
                  <a:lnTo>
                    <a:pt x="2162556" y="885889"/>
                  </a:lnTo>
                  <a:lnTo>
                    <a:pt x="2198084" y="856868"/>
                  </a:lnTo>
                  <a:lnTo>
                    <a:pt x="2210562" y="486155"/>
                  </a:lnTo>
                  <a:lnTo>
                    <a:pt x="2220563" y="464486"/>
                  </a:lnTo>
                  <a:lnTo>
                    <a:pt x="2227707" y="441959"/>
                  </a:lnTo>
                  <a:lnTo>
                    <a:pt x="2231993" y="418861"/>
                  </a:lnTo>
                  <a:lnTo>
                    <a:pt x="2233422" y="395477"/>
                  </a:lnTo>
                  <a:close/>
                </a:path>
                <a:path w="2286000" h="1371600">
                  <a:moveTo>
                    <a:pt x="2286000" y="665225"/>
                  </a:moveTo>
                  <a:lnTo>
                    <a:pt x="2281082" y="617219"/>
                  </a:lnTo>
                  <a:lnTo>
                    <a:pt x="2266664" y="570928"/>
                  </a:lnTo>
                  <a:lnTo>
                    <a:pt x="2243244" y="527208"/>
                  </a:lnTo>
                  <a:lnTo>
                    <a:pt x="2211324" y="486917"/>
                  </a:lnTo>
                  <a:lnTo>
                    <a:pt x="2210562" y="486155"/>
                  </a:lnTo>
                  <a:lnTo>
                    <a:pt x="2210562" y="843351"/>
                  </a:lnTo>
                  <a:lnTo>
                    <a:pt x="2252772" y="788066"/>
                  </a:lnTo>
                  <a:lnTo>
                    <a:pt x="2270881" y="749253"/>
                  </a:lnTo>
                  <a:lnTo>
                    <a:pt x="2282132" y="708144"/>
                  </a:lnTo>
                  <a:lnTo>
                    <a:pt x="2286000" y="665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04239" y="3777996"/>
              <a:ext cx="2286000" cy="1371600"/>
            </a:xfrm>
            <a:custGeom>
              <a:avLst/>
              <a:gdLst/>
              <a:ahLst/>
              <a:cxnLst/>
              <a:rect l="l" t="t" r="r" b="b"/>
              <a:pathLst>
                <a:path w="2286000" h="1371600">
                  <a:moveTo>
                    <a:pt x="206501" y="455675"/>
                  </a:moveTo>
                  <a:lnTo>
                    <a:pt x="158113" y="464142"/>
                  </a:lnTo>
                  <a:lnTo>
                    <a:pt x="114244" y="480393"/>
                  </a:lnTo>
                  <a:lnTo>
                    <a:pt x="75960" y="503442"/>
                  </a:lnTo>
                  <a:lnTo>
                    <a:pt x="44327" y="532302"/>
                  </a:lnTo>
                  <a:lnTo>
                    <a:pt x="20411" y="565988"/>
                  </a:lnTo>
                  <a:lnTo>
                    <a:pt x="5280" y="603512"/>
                  </a:lnTo>
                  <a:lnTo>
                    <a:pt x="0" y="643890"/>
                  </a:lnTo>
                  <a:lnTo>
                    <a:pt x="7881" y="692824"/>
                  </a:lnTo>
                  <a:lnTo>
                    <a:pt x="30479" y="737616"/>
                  </a:lnTo>
                  <a:lnTo>
                    <a:pt x="66222" y="776120"/>
                  </a:lnTo>
                  <a:lnTo>
                    <a:pt x="113537" y="806196"/>
                  </a:lnTo>
                  <a:lnTo>
                    <a:pt x="66389" y="863822"/>
                  </a:lnTo>
                  <a:lnTo>
                    <a:pt x="50291" y="932688"/>
                  </a:lnTo>
                  <a:lnTo>
                    <a:pt x="56363" y="975744"/>
                  </a:lnTo>
                  <a:lnTo>
                    <a:pt x="73671" y="1015321"/>
                  </a:lnTo>
                  <a:lnTo>
                    <a:pt x="100857" y="1050273"/>
                  </a:lnTo>
                  <a:lnTo>
                    <a:pt x="136560" y="1079454"/>
                  </a:lnTo>
                  <a:lnTo>
                    <a:pt x="179421" y="1101716"/>
                  </a:lnTo>
                  <a:lnTo>
                    <a:pt x="228080" y="1115914"/>
                  </a:lnTo>
                  <a:lnTo>
                    <a:pt x="281177" y="1120902"/>
                  </a:lnTo>
                  <a:lnTo>
                    <a:pt x="287595" y="1120771"/>
                  </a:lnTo>
                  <a:lnTo>
                    <a:pt x="294227" y="1120425"/>
                  </a:lnTo>
                  <a:lnTo>
                    <a:pt x="301001" y="1119937"/>
                  </a:lnTo>
                  <a:lnTo>
                    <a:pt x="307847" y="1119377"/>
                  </a:lnTo>
                  <a:lnTo>
                    <a:pt x="306323" y="1120902"/>
                  </a:lnTo>
                  <a:lnTo>
                    <a:pt x="336552" y="1157891"/>
                  </a:lnTo>
                  <a:lnTo>
                    <a:pt x="371986" y="1190934"/>
                  </a:lnTo>
                  <a:lnTo>
                    <a:pt x="412047" y="1219726"/>
                  </a:lnTo>
                  <a:lnTo>
                    <a:pt x="456152" y="1243965"/>
                  </a:lnTo>
                  <a:lnTo>
                    <a:pt x="503722" y="1263345"/>
                  </a:lnTo>
                  <a:lnTo>
                    <a:pt x="554176" y="1277564"/>
                  </a:lnTo>
                  <a:lnTo>
                    <a:pt x="606934" y="1286318"/>
                  </a:lnTo>
                  <a:lnTo>
                    <a:pt x="661416" y="1289304"/>
                  </a:lnTo>
                  <a:lnTo>
                    <a:pt x="716458" y="1286196"/>
                  </a:lnTo>
                  <a:lnTo>
                    <a:pt x="770286" y="1277016"/>
                  </a:lnTo>
                  <a:lnTo>
                    <a:pt x="822257" y="1261979"/>
                  </a:lnTo>
                  <a:lnTo>
                    <a:pt x="871728" y="1241298"/>
                  </a:lnTo>
                  <a:lnTo>
                    <a:pt x="902023" y="1274188"/>
                  </a:lnTo>
                  <a:lnTo>
                    <a:pt x="937946" y="1302786"/>
                  </a:lnTo>
                  <a:lnTo>
                    <a:pt x="978094" y="1326813"/>
                  </a:lnTo>
                  <a:lnTo>
                    <a:pt x="1021828" y="1345987"/>
                  </a:lnTo>
                  <a:lnTo>
                    <a:pt x="1068508" y="1360030"/>
                  </a:lnTo>
                  <a:lnTo>
                    <a:pt x="1117494" y="1368660"/>
                  </a:lnTo>
                  <a:lnTo>
                    <a:pt x="1168145" y="1371600"/>
                  </a:lnTo>
                  <a:lnTo>
                    <a:pt x="1219715" y="1368530"/>
                  </a:lnTo>
                  <a:lnTo>
                    <a:pt x="1269352" y="1359571"/>
                  </a:lnTo>
                  <a:lnTo>
                    <a:pt x="1316425" y="1345099"/>
                  </a:lnTo>
                  <a:lnTo>
                    <a:pt x="1360299" y="1325491"/>
                  </a:lnTo>
                  <a:lnTo>
                    <a:pt x="1400341" y="1301122"/>
                  </a:lnTo>
                  <a:lnTo>
                    <a:pt x="1435918" y="1272370"/>
                  </a:lnTo>
                  <a:lnTo>
                    <a:pt x="1466396" y="1239610"/>
                  </a:lnTo>
                  <a:lnTo>
                    <a:pt x="1491142" y="1203219"/>
                  </a:lnTo>
                  <a:lnTo>
                    <a:pt x="1509521" y="1163573"/>
                  </a:lnTo>
                  <a:lnTo>
                    <a:pt x="1510283" y="1165097"/>
                  </a:lnTo>
                  <a:lnTo>
                    <a:pt x="1548074" y="1181659"/>
                  </a:lnTo>
                  <a:lnTo>
                    <a:pt x="1588008" y="1193577"/>
                  </a:lnTo>
                  <a:lnTo>
                    <a:pt x="1629656" y="1200781"/>
                  </a:lnTo>
                  <a:lnTo>
                    <a:pt x="1672589" y="1203197"/>
                  </a:lnTo>
                  <a:lnTo>
                    <a:pt x="1727195" y="1199220"/>
                  </a:lnTo>
                  <a:lnTo>
                    <a:pt x="1778672" y="1187748"/>
                  </a:lnTo>
                  <a:lnTo>
                    <a:pt x="1826147" y="1169472"/>
                  </a:lnTo>
                  <a:lnTo>
                    <a:pt x="1868749" y="1145081"/>
                  </a:lnTo>
                  <a:lnTo>
                    <a:pt x="1905606" y="1115264"/>
                  </a:lnTo>
                  <a:lnTo>
                    <a:pt x="1935846" y="1080713"/>
                  </a:lnTo>
                  <a:lnTo>
                    <a:pt x="1958599" y="1042117"/>
                  </a:lnTo>
                  <a:lnTo>
                    <a:pt x="1972991" y="1000165"/>
                  </a:lnTo>
                  <a:lnTo>
                    <a:pt x="1978152" y="955547"/>
                  </a:lnTo>
                  <a:lnTo>
                    <a:pt x="1978152" y="954785"/>
                  </a:lnTo>
                  <a:lnTo>
                    <a:pt x="2029545" y="945608"/>
                  </a:lnTo>
                  <a:lnTo>
                    <a:pt x="2077760" y="930743"/>
                  </a:lnTo>
                  <a:lnTo>
                    <a:pt x="2122272" y="910675"/>
                  </a:lnTo>
                  <a:lnTo>
                    <a:pt x="2162556" y="885889"/>
                  </a:lnTo>
                  <a:lnTo>
                    <a:pt x="2198084" y="856868"/>
                  </a:lnTo>
                  <a:lnTo>
                    <a:pt x="2228331" y="824099"/>
                  </a:lnTo>
                  <a:lnTo>
                    <a:pt x="2252772" y="788066"/>
                  </a:lnTo>
                  <a:lnTo>
                    <a:pt x="2270881" y="749253"/>
                  </a:lnTo>
                  <a:lnTo>
                    <a:pt x="2282132" y="708144"/>
                  </a:lnTo>
                  <a:lnTo>
                    <a:pt x="2286000" y="665225"/>
                  </a:lnTo>
                  <a:lnTo>
                    <a:pt x="2281082" y="617219"/>
                  </a:lnTo>
                  <a:lnTo>
                    <a:pt x="2266664" y="570928"/>
                  </a:lnTo>
                  <a:lnTo>
                    <a:pt x="2243244" y="527208"/>
                  </a:lnTo>
                  <a:lnTo>
                    <a:pt x="2211324" y="486917"/>
                  </a:lnTo>
                  <a:lnTo>
                    <a:pt x="2210562" y="486155"/>
                  </a:lnTo>
                  <a:lnTo>
                    <a:pt x="2220563" y="464486"/>
                  </a:lnTo>
                  <a:lnTo>
                    <a:pt x="2227707" y="441959"/>
                  </a:lnTo>
                  <a:lnTo>
                    <a:pt x="2231993" y="418861"/>
                  </a:lnTo>
                  <a:lnTo>
                    <a:pt x="2233422" y="395477"/>
                  </a:lnTo>
                  <a:lnTo>
                    <a:pt x="2228336" y="351681"/>
                  </a:lnTo>
                  <a:lnTo>
                    <a:pt x="2213641" y="310378"/>
                  </a:lnTo>
                  <a:lnTo>
                    <a:pt x="2190174" y="272473"/>
                  </a:lnTo>
                  <a:lnTo>
                    <a:pt x="2158777" y="238874"/>
                  </a:lnTo>
                  <a:lnTo>
                    <a:pt x="2120288" y="210487"/>
                  </a:lnTo>
                  <a:lnTo>
                    <a:pt x="2075548" y="188218"/>
                  </a:lnTo>
                  <a:lnTo>
                    <a:pt x="2025395" y="172973"/>
                  </a:lnTo>
                  <a:lnTo>
                    <a:pt x="2026158" y="172211"/>
                  </a:lnTo>
                  <a:lnTo>
                    <a:pt x="2011984" y="131241"/>
                  </a:lnTo>
                  <a:lnTo>
                    <a:pt x="1988533" y="94416"/>
                  </a:lnTo>
                  <a:lnTo>
                    <a:pt x="1956978" y="62523"/>
                  </a:lnTo>
                  <a:lnTo>
                    <a:pt x="1918491" y="36349"/>
                  </a:lnTo>
                  <a:lnTo>
                    <a:pt x="1874246" y="16679"/>
                  </a:lnTo>
                  <a:lnTo>
                    <a:pt x="1825416" y="4300"/>
                  </a:lnTo>
                  <a:lnTo>
                    <a:pt x="1773174" y="0"/>
                  </a:lnTo>
                  <a:lnTo>
                    <a:pt x="1717607" y="4905"/>
                  </a:lnTo>
                  <a:lnTo>
                    <a:pt x="1665255" y="19240"/>
                  </a:lnTo>
                  <a:lnTo>
                    <a:pt x="1617904" y="42433"/>
                  </a:lnTo>
                  <a:lnTo>
                    <a:pt x="1577339" y="73913"/>
                  </a:lnTo>
                  <a:lnTo>
                    <a:pt x="1540835" y="42755"/>
                  </a:lnTo>
                  <a:lnTo>
                    <a:pt x="1496567" y="19526"/>
                  </a:lnTo>
                  <a:lnTo>
                    <a:pt x="1447157" y="5012"/>
                  </a:lnTo>
                  <a:lnTo>
                    <a:pt x="1394460" y="0"/>
                  </a:lnTo>
                  <a:lnTo>
                    <a:pt x="1343058" y="4712"/>
                  </a:lnTo>
                  <a:lnTo>
                    <a:pt x="1295058" y="18312"/>
                  </a:lnTo>
                  <a:lnTo>
                    <a:pt x="1252033" y="39995"/>
                  </a:lnTo>
                  <a:lnTo>
                    <a:pt x="1215554" y="68957"/>
                  </a:lnTo>
                  <a:lnTo>
                    <a:pt x="1187195" y="104393"/>
                  </a:lnTo>
                  <a:lnTo>
                    <a:pt x="1188720" y="107441"/>
                  </a:lnTo>
                  <a:lnTo>
                    <a:pt x="1145655" y="79081"/>
                  </a:lnTo>
                  <a:lnTo>
                    <a:pt x="1097375" y="58292"/>
                  </a:lnTo>
                  <a:lnTo>
                    <a:pt x="1045237" y="45505"/>
                  </a:lnTo>
                  <a:lnTo>
                    <a:pt x="990600" y="41147"/>
                  </a:lnTo>
                  <a:lnTo>
                    <a:pt x="939281" y="44996"/>
                  </a:lnTo>
                  <a:lnTo>
                    <a:pt x="890439" y="56190"/>
                  </a:lnTo>
                  <a:lnTo>
                    <a:pt x="845153" y="74199"/>
                  </a:lnTo>
                  <a:lnTo>
                    <a:pt x="804502" y="98495"/>
                  </a:lnTo>
                  <a:lnTo>
                    <a:pt x="769567" y="128548"/>
                  </a:lnTo>
                  <a:lnTo>
                    <a:pt x="741425" y="163829"/>
                  </a:lnTo>
                  <a:lnTo>
                    <a:pt x="739901" y="165353"/>
                  </a:lnTo>
                  <a:lnTo>
                    <a:pt x="697861" y="147792"/>
                  </a:lnTo>
                  <a:lnTo>
                    <a:pt x="653319" y="135159"/>
                  </a:lnTo>
                  <a:lnTo>
                    <a:pt x="606921" y="127527"/>
                  </a:lnTo>
                  <a:lnTo>
                    <a:pt x="559307" y="124967"/>
                  </a:lnTo>
                  <a:lnTo>
                    <a:pt x="506518" y="128141"/>
                  </a:lnTo>
                  <a:lnTo>
                    <a:pt x="456164" y="137356"/>
                  </a:lnTo>
                  <a:lnTo>
                    <a:pt x="408792" y="152157"/>
                  </a:lnTo>
                  <a:lnTo>
                    <a:pt x="364948" y="172087"/>
                  </a:lnTo>
                  <a:lnTo>
                    <a:pt x="325177" y="196688"/>
                  </a:lnTo>
                  <a:lnTo>
                    <a:pt x="290027" y="225503"/>
                  </a:lnTo>
                  <a:lnTo>
                    <a:pt x="260042" y="258077"/>
                  </a:lnTo>
                  <a:lnTo>
                    <a:pt x="235771" y="293952"/>
                  </a:lnTo>
                  <a:lnTo>
                    <a:pt x="217757" y="332671"/>
                  </a:lnTo>
                  <a:lnTo>
                    <a:pt x="206549" y="373777"/>
                  </a:lnTo>
                  <a:lnTo>
                    <a:pt x="202691" y="416813"/>
                  </a:lnTo>
                  <a:lnTo>
                    <a:pt x="202525" y="426648"/>
                  </a:lnTo>
                  <a:lnTo>
                    <a:pt x="203072" y="436625"/>
                  </a:lnTo>
                  <a:lnTo>
                    <a:pt x="204192" y="446603"/>
                  </a:lnTo>
                  <a:lnTo>
                    <a:pt x="205739" y="456438"/>
                  </a:lnTo>
                  <a:lnTo>
                    <a:pt x="206501" y="455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17777" y="4584192"/>
              <a:ext cx="134620" cy="26034"/>
            </a:xfrm>
            <a:custGeom>
              <a:avLst/>
              <a:gdLst/>
              <a:ahLst/>
              <a:cxnLst/>
              <a:rect l="l" t="t" r="r" b="b"/>
              <a:pathLst>
                <a:path w="134620" h="26035">
                  <a:moveTo>
                    <a:pt x="0" y="0"/>
                  </a:moveTo>
                  <a:lnTo>
                    <a:pt x="27217" y="11441"/>
                  </a:lnTo>
                  <a:lnTo>
                    <a:pt x="56006" y="19526"/>
                  </a:lnTo>
                  <a:lnTo>
                    <a:pt x="85939" y="24324"/>
                  </a:lnTo>
                  <a:lnTo>
                    <a:pt x="116586" y="25908"/>
                  </a:lnTo>
                  <a:lnTo>
                    <a:pt x="121920" y="25908"/>
                  </a:lnTo>
                  <a:lnTo>
                    <a:pt x="128016" y="25908"/>
                  </a:lnTo>
                  <a:lnTo>
                    <a:pt x="134112" y="2590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712087" y="4885182"/>
              <a:ext cx="59055" cy="12700"/>
            </a:xfrm>
            <a:custGeom>
              <a:avLst/>
              <a:gdLst/>
              <a:ahLst/>
              <a:cxnLst/>
              <a:rect l="l" t="t" r="r" b="b"/>
              <a:pathLst>
                <a:path w="59054" h="12700">
                  <a:moveTo>
                    <a:pt x="0" y="12191"/>
                  </a:moveTo>
                  <a:lnTo>
                    <a:pt x="14847" y="10501"/>
                  </a:lnTo>
                  <a:lnTo>
                    <a:pt x="29622" y="7810"/>
                  </a:lnTo>
                  <a:lnTo>
                    <a:pt x="44255" y="4262"/>
                  </a:lnTo>
                  <a:lnTo>
                    <a:pt x="586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239391" y="4964430"/>
              <a:ext cx="36195" cy="55244"/>
            </a:xfrm>
            <a:custGeom>
              <a:avLst/>
              <a:gdLst/>
              <a:ahLst/>
              <a:cxnLst/>
              <a:rect l="l" t="t" r="r" b="b"/>
              <a:pathLst>
                <a:path w="36195" h="55245">
                  <a:moveTo>
                    <a:pt x="0" y="0"/>
                  </a:moveTo>
                  <a:lnTo>
                    <a:pt x="7739" y="14144"/>
                  </a:lnTo>
                  <a:lnTo>
                    <a:pt x="16192" y="28003"/>
                  </a:lnTo>
                  <a:lnTo>
                    <a:pt x="25503" y="41576"/>
                  </a:lnTo>
                  <a:lnTo>
                    <a:pt x="35814" y="548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913761" y="4880610"/>
              <a:ext cx="14604" cy="60960"/>
            </a:xfrm>
            <a:custGeom>
              <a:avLst/>
              <a:gdLst/>
              <a:ahLst/>
              <a:cxnLst/>
              <a:rect l="l" t="t" r="r" b="b"/>
              <a:pathLst>
                <a:path w="14604" h="60960">
                  <a:moveTo>
                    <a:pt x="0" y="60959"/>
                  </a:moveTo>
                  <a:lnTo>
                    <a:pt x="5155" y="45970"/>
                  </a:lnTo>
                  <a:lnTo>
                    <a:pt x="9239" y="30765"/>
                  </a:lnTo>
                  <a:lnTo>
                    <a:pt x="12322" y="15418"/>
                  </a:lnTo>
                  <a:lnTo>
                    <a:pt x="1447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6178" y="4501705"/>
              <a:ext cx="180975" cy="2366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538601" y="4264152"/>
              <a:ext cx="76200" cy="85725"/>
            </a:xfrm>
            <a:custGeom>
              <a:avLst/>
              <a:gdLst/>
              <a:ahLst/>
              <a:cxnLst/>
              <a:rect l="l" t="t" r="r" b="b"/>
              <a:pathLst>
                <a:path w="76200" h="85725">
                  <a:moveTo>
                    <a:pt x="0" y="85343"/>
                  </a:moveTo>
                  <a:lnTo>
                    <a:pt x="23371" y="66972"/>
                  </a:lnTo>
                  <a:lnTo>
                    <a:pt x="44100" y="46386"/>
                  </a:lnTo>
                  <a:lnTo>
                    <a:pt x="61829" y="23943"/>
                  </a:lnTo>
                  <a:lnTo>
                    <a:pt x="762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430397" y="3950208"/>
              <a:ext cx="5080" cy="40640"/>
            </a:xfrm>
            <a:custGeom>
              <a:avLst/>
              <a:gdLst/>
              <a:ahLst/>
              <a:cxnLst/>
              <a:rect l="l" t="t" r="r" b="b"/>
              <a:pathLst>
                <a:path w="5079" h="40639">
                  <a:moveTo>
                    <a:pt x="4572" y="40386"/>
                  </a:moveTo>
                  <a:lnTo>
                    <a:pt x="4572" y="38862"/>
                  </a:lnTo>
                  <a:lnTo>
                    <a:pt x="4572" y="38100"/>
                  </a:lnTo>
                  <a:lnTo>
                    <a:pt x="4572" y="37338"/>
                  </a:lnTo>
                  <a:lnTo>
                    <a:pt x="4286" y="27753"/>
                  </a:lnTo>
                  <a:lnTo>
                    <a:pt x="3429" y="18383"/>
                  </a:lnTo>
                  <a:lnTo>
                    <a:pt x="2000" y="9155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942717" y="3851910"/>
              <a:ext cx="39370" cy="51435"/>
            </a:xfrm>
            <a:custGeom>
              <a:avLst/>
              <a:gdLst/>
              <a:ahLst/>
              <a:cxnLst/>
              <a:rect l="l" t="t" r="r" b="b"/>
              <a:pathLst>
                <a:path w="39370" h="51435">
                  <a:moveTo>
                    <a:pt x="38861" y="0"/>
                  </a:moveTo>
                  <a:lnTo>
                    <a:pt x="27431" y="11834"/>
                  </a:lnTo>
                  <a:lnTo>
                    <a:pt x="17144" y="24384"/>
                  </a:lnTo>
                  <a:lnTo>
                    <a:pt x="8000" y="37504"/>
                  </a:lnTo>
                  <a:lnTo>
                    <a:pt x="0" y="5105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572385" y="3882390"/>
              <a:ext cx="19050" cy="44450"/>
            </a:xfrm>
            <a:custGeom>
              <a:avLst/>
              <a:gdLst/>
              <a:ahLst/>
              <a:cxnLst/>
              <a:rect l="l" t="t" r="r" b="b"/>
              <a:pathLst>
                <a:path w="19050" h="44450">
                  <a:moveTo>
                    <a:pt x="19050" y="0"/>
                  </a:moveTo>
                  <a:lnTo>
                    <a:pt x="13180" y="10548"/>
                  </a:lnTo>
                  <a:lnTo>
                    <a:pt x="8096" y="21526"/>
                  </a:lnTo>
                  <a:lnTo>
                    <a:pt x="3726" y="32789"/>
                  </a:lnTo>
                  <a:lnTo>
                    <a:pt x="0" y="4419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144141" y="3943350"/>
              <a:ext cx="69850" cy="43180"/>
            </a:xfrm>
            <a:custGeom>
              <a:avLst/>
              <a:gdLst/>
              <a:ahLst/>
              <a:cxnLst/>
              <a:rect l="l" t="t" r="r" b="b"/>
              <a:pathLst>
                <a:path w="69850" h="43179">
                  <a:moveTo>
                    <a:pt x="69342" y="42672"/>
                  </a:moveTo>
                  <a:lnTo>
                    <a:pt x="53363" y="30539"/>
                  </a:lnTo>
                  <a:lnTo>
                    <a:pt x="36385" y="19335"/>
                  </a:lnTo>
                  <a:lnTo>
                    <a:pt x="18549" y="913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609979" y="4234434"/>
              <a:ext cx="12700" cy="45085"/>
            </a:xfrm>
            <a:custGeom>
              <a:avLst/>
              <a:gdLst/>
              <a:ahLst/>
              <a:cxnLst/>
              <a:rect l="l" t="t" r="r" b="b"/>
              <a:pathLst>
                <a:path w="12700" h="45085">
                  <a:moveTo>
                    <a:pt x="0" y="0"/>
                  </a:moveTo>
                  <a:lnTo>
                    <a:pt x="2012" y="11418"/>
                  </a:lnTo>
                  <a:lnTo>
                    <a:pt x="4667" y="22764"/>
                  </a:lnTo>
                  <a:lnTo>
                    <a:pt x="8036" y="33968"/>
                  </a:lnTo>
                  <a:lnTo>
                    <a:pt x="12192" y="4495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641970" y="5036058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114299"/>
                  </a:moveTo>
                  <a:lnTo>
                    <a:pt x="344228" y="46744"/>
                  </a:lnTo>
                  <a:lnTo>
                    <a:pt x="302983" y="22018"/>
                  </a:lnTo>
                  <a:lnTo>
                    <a:pt x="250691" y="5815"/>
                  </a:lnTo>
                  <a:lnTo>
                    <a:pt x="190500" y="0"/>
                  </a:lnTo>
                  <a:lnTo>
                    <a:pt x="130308" y="5815"/>
                  </a:lnTo>
                  <a:lnTo>
                    <a:pt x="78016" y="22018"/>
                  </a:lnTo>
                  <a:lnTo>
                    <a:pt x="36771" y="46744"/>
                  </a:lnTo>
                  <a:lnTo>
                    <a:pt x="9717" y="78126"/>
                  </a:lnTo>
                  <a:lnTo>
                    <a:pt x="0" y="114300"/>
                  </a:lnTo>
                  <a:lnTo>
                    <a:pt x="9717" y="150181"/>
                  </a:lnTo>
                  <a:lnTo>
                    <a:pt x="36771" y="181526"/>
                  </a:lnTo>
                  <a:lnTo>
                    <a:pt x="78016" y="206361"/>
                  </a:lnTo>
                  <a:lnTo>
                    <a:pt x="130308" y="222711"/>
                  </a:lnTo>
                  <a:lnTo>
                    <a:pt x="190500" y="228600"/>
                  </a:lnTo>
                  <a:lnTo>
                    <a:pt x="250691" y="222711"/>
                  </a:lnTo>
                  <a:lnTo>
                    <a:pt x="302983" y="206361"/>
                  </a:lnTo>
                  <a:lnTo>
                    <a:pt x="344228" y="181526"/>
                  </a:lnTo>
                  <a:lnTo>
                    <a:pt x="371282" y="150181"/>
                  </a:lnTo>
                  <a:lnTo>
                    <a:pt x="381000" y="114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41970" y="5036058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190500" y="0"/>
                  </a:moveTo>
                  <a:lnTo>
                    <a:pt x="130308" y="5815"/>
                  </a:lnTo>
                  <a:lnTo>
                    <a:pt x="78016" y="22018"/>
                  </a:lnTo>
                  <a:lnTo>
                    <a:pt x="36771" y="46744"/>
                  </a:lnTo>
                  <a:lnTo>
                    <a:pt x="9717" y="78126"/>
                  </a:lnTo>
                  <a:lnTo>
                    <a:pt x="0" y="114300"/>
                  </a:lnTo>
                  <a:lnTo>
                    <a:pt x="9717" y="150181"/>
                  </a:lnTo>
                  <a:lnTo>
                    <a:pt x="36771" y="181526"/>
                  </a:lnTo>
                  <a:lnTo>
                    <a:pt x="78016" y="206361"/>
                  </a:lnTo>
                  <a:lnTo>
                    <a:pt x="130308" y="222711"/>
                  </a:lnTo>
                  <a:lnTo>
                    <a:pt x="190500" y="228600"/>
                  </a:lnTo>
                  <a:lnTo>
                    <a:pt x="250691" y="222711"/>
                  </a:lnTo>
                  <a:lnTo>
                    <a:pt x="302983" y="206361"/>
                  </a:lnTo>
                  <a:lnTo>
                    <a:pt x="344228" y="181526"/>
                  </a:lnTo>
                  <a:lnTo>
                    <a:pt x="371282" y="150181"/>
                  </a:lnTo>
                  <a:lnTo>
                    <a:pt x="381000" y="114299"/>
                  </a:lnTo>
                  <a:lnTo>
                    <a:pt x="371282" y="78126"/>
                  </a:lnTo>
                  <a:lnTo>
                    <a:pt x="344228" y="46744"/>
                  </a:lnTo>
                  <a:lnTo>
                    <a:pt x="302983" y="22018"/>
                  </a:lnTo>
                  <a:lnTo>
                    <a:pt x="250691" y="5815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9194" y="5243322"/>
              <a:ext cx="253746" cy="1524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529194" y="5243322"/>
              <a:ext cx="254000" cy="152400"/>
            </a:xfrm>
            <a:custGeom>
              <a:avLst/>
              <a:gdLst/>
              <a:ahLst/>
              <a:cxnLst/>
              <a:rect l="l" t="t" r="r" b="b"/>
              <a:pathLst>
                <a:path w="254000" h="152400">
                  <a:moveTo>
                    <a:pt x="127253" y="0"/>
                  </a:moveTo>
                  <a:lnTo>
                    <a:pt x="77473" y="5905"/>
                  </a:lnTo>
                  <a:lnTo>
                    <a:pt x="37052" y="22098"/>
                  </a:lnTo>
                  <a:lnTo>
                    <a:pt x="9917" y="46291"/>
                  </a:lnTo>
                  <a:lnTo>
                    <a:pt x="0" y="76200"/>
                  </a:lnTo>
                  <a:lnTo>
                    <a:pt x="9917" y="105787"/>
                  </a:lnTo>
                  <a:lnTo>
                    <a:pt x="37052" y="130016"/>
                  </a:lnTo>
                  <a:lnTo>
                    <a:pt x="77473" y="146387"/>
                  </a:lnTo>
                  <a:lnTo>
                    <a:pt x="127253" y="152400"/>
                  </a:lnTo>
                  <a:lnTo>
                    <a:pt x="176593" y="146387"/>
                  </a:lnTo>
                  <a:lnTo>
                    <a:pt x="216788" y="130016"/>
                  </a:lnTo>
                  <a:lnTo>
                    <a:pt x="243839" y="105787"/>
                  </a:lnTo>
                  <a:lnTo>
                    <a:pt x="253745" y="76199"/>
                  </a:lnTo>
                  <a:lnTo>
                    <a:pt x="243839" y="46291"/>
                  </a:lnTo>
                  <a:lnTo>
                    <a:pt x="216788" y="22097"/>
                  </a:lnTo>
                  <a:lnTo>
                    <a:pt x="176593" y="5905"/>
                  </a:lnTo>
                  <a:lnTo>
                    <a:pt x="12725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8712" y="5381053"/>
              <a:ext cx="136778" cy="8572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788535" y="4263644"/>
            <a:ext cx="167322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Cloud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architecture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04227" y="2406395"/>
            <a:ext cx="2133600" cy="1066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  <a:spcBef>
                <a:spcPts val="1255"/>
              </a:spcBef>
            </a:pPr>
            <a:r>
              <a:rPr dirty="0" sz="1600" spc="-5">
                <a:latin typeface="Arial MT"/>
                <a:cs typeface="Arial MT"/>
              </a:rPr>
              <a:t>Cloud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clients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80427" y="5606796"/>
            <a:ext cx="2133600" cy="1066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471170" marR="454025" indent="27241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Legacy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Infrastructure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537702" y="3473196"/>
            <a:ext cx="19050" cy="2133600"/>
            <a:chOff x="8537702" y="3473196"/>
            <a:chExt cx="19050" cy="2133600"/>
          </a:xfrm>
        </p:grpSpPr>
        <p:sp>
          <p:nvSpPr>
            <p:cNvPr id="30" name="object 30"/>
            <p:cNvSpPr/>
            <p:nvPr/>
          </p:nvSpPr>
          <p:spPr>
            <a:xfrm>
              <a:off x="8547227" y="3473196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w="0"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7227" y="5149596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w="0"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553466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Emergent</a:t>
            </a:r>
            <a:r>
              <a:rPr dirty="0" spc="-60"/>
              <a:t> </a:t>
            </a:r>
            <a:r>
              <a:rPr dirty="0" spc="-5"/>
              <a:t>Requirements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80919"/>
            <a:ext cx="6496050" cy="37611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51130" indent="-342900">
              <a:lnSpc>
                <a:spcPct val="100000"/>
              </a:lnSpc>
              <a:spcBef>
                <a:spcPts val="9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 MT"/>
                <a:cs typeface="Arial MT"/>
              </a:rPr>
              <a:t>As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systems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become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more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complex,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requirements</a:t>
            </a:r>
            <a:r>
              <a:rPr dirty="0" sz="2000" spc="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will </a:t>
            </a:r>
            <a:r>
              <a:rPr dirty="0" sz="2000" spc="-54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emerge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everyone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learns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more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about:</a:t>
            </a:r>
            <a:endParaRPr sz="20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440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system’s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interoperable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elements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440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environment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which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reside,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439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objects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interact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with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it.</a:t>
            </a:r>
            <a:endParaRPr sz="1800">
              <a:latin typeface="Arial MT"/>
              <a:cs typeface="Arial MT"/>
            </a:endParaRPr>
          </a:p>
          <a:p>
            <a:pPr marL="355600" marR="190500" indent="-342900">
              <a:lnSpc>
                <a:spcPct val="100000"/>
              </a:lnSpc>
              <a:spcBef>
                <a:spcPts val="3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 MT"/>
                <a:cs typeface="Arial MT"/>
              </a:rPr>
              <a:t>This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reality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implies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number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software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engineering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trends.</a:t>
            </a:r>
            <a:endParaRPr sz="20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305"/>
              </a:spcBef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9A0000"/>
                </a:solidFill>
                <a:latin typeface="Arial MT"/>
                <a:cs typeface="Arial MT"/>
              </a:rPr>
              <a:t>Software</a:t>
            </a:r>
            <a:r>
              <a:rPr dirty="0" sz="1800" spc="-2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A0000"/>
                </a:solidFill>
                <a:latin typeface="Arial MT"/>
                <a:cs typeface="Arial MT"/>
              </a:rPr>
              <a:t>process</a:t>
            </a:r>
            <a:r>
              <a:rPr dirty="0" sz="1800" spc="-2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agility</a:t>
            </a:r>
            <a:r>
              <a:rPr dirty="0" sz="1800" spc="-5">
                <a:latin typeface="Arial MT"/>
                <a:cs typeface="Arial MT"/>
              </a:rPr>
              <a:t>—embracing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change</a:t>
            </a:r>
            <a:endParaRPr sz="1800">
              <a:latin typeface="Arial MT"/>
              <a:cs typeface="Arial MT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300"/>
              </a:spcBef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Judicious use of modeling methods</a:t>
            </a:r>
            <a:r>
              <a:rPr dirty="0" sz="1800" spc="-5">
                <a:latin typeface="Arial MT"/>
                <a:cs typeface="Arial MT"/>
              </a:rPr>
              <a:t>—models will change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repeatedly as more knowledge about the system is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acquired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310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Tools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make</a:t>
            </a:r>
            <a:r>
              <a:rPr dirty="0" sz="1800" spc="-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adaptation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change</a:t>
            </a:r>
            <a:r>
              <a:rPr dirty="0" sz="1800" spc="-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easier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561657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Software</a:t>
            </a:r>
            <a:r>
              <a:rPr dirty="0" spc="-35"/>
              <a:t> </a:t>
            </a:r>
            <a:r>
              <a:rPr dirty="0" spc="-5"/>
              <a:t>Building</a:t>
            </a:r>
            <a:r>
              <a:rPr dirty="0" spc="-30"/>
              <a:t> </a:t>
            </a:r>
            <a:r>
              <a:rPr dirty="0" spc="-5"/>
              <a:t>Blocks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48153"/>
            <a:ext cx="6622415" cy="35267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9A0000"/>
                </a:solidFill>
                <a:latin typeface="Arial MT"/>
                <a:cs typeface="Arial MT"/>
              </a:rPr>
              <a:t>“merchant</a:t>
            </a:r>
            <a:r>
              <a:rPr dirty="0" sz="2400" spc="-3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9A0000"/>
                </a:solidFill>
                <a:latin typeface="Arial MT"/>
                <a:cs typeface="Arial MT"/>
              </a:rPr>
              <a:t>software”</a:t>
            </a:r>
            <a:r>
              <a:rPr dirty="0" sz="2400">
                <a:latin typeface="Arial MT"/>
                <a:cs typeface="Arial MT"/>
              </a:rPr>
              <a:t>—software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building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blocks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designed specifically for a unique application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domain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(e.g., VoIP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devices).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3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software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engineering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issue: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245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 b="1">
                <a:solidFill>
                  <a:srgbClr val="9A0000"/>
                </a:solidFill>
                <a:latin typeface="Arial"/>
                <a:cs typeface="Arial"/>
              </a:rPr>
              <a:t>“Component</a:t>
            </a:r>
            <a:r>
              <a:rPr dirty="0" sz="2000" spc="-1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A0000"/>
                </a:solidFill>
                <a:latin typeface="Arial"/>
                <a:cs typeface="Arial"/>
              </a:rPr>
              <a:t>trust”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 i="1">
                <a:solidFill>
                  <a:srgbClr val="9A0000"/>
                </a:solidFill>
                <a:latin typeface="Arial"/>
                <a:cs typeface="Arial"/>
              </a:rPr>
              <a:t>Testing</a:t>
            </a:r>
            <a:r>
              <a:rPr dirty="0" sz="2400" spc="-50" i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9A0000"/>
                </a:solidFill>
                <a:latin typeface="Arial"/>
                <a:cs typeface="Arial"/>
              </a:rPr>
              <a:t>Issues: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45"/>
              </a:spcBef>
              <a:buClr>
                <a:srgbClr val="9A0000"/>
              </a:buClr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latin typeface="Arial MT"/>
                <a:cs typeface="Arial MT"/>
              </a:rPr>
              <a:t>Evaluating/Certifying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component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validation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suite</a:t>
            </a:r>
            <a:endParaRPr sz="20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234"/>
              </a:spcBef>
              <a:buClr>
                <a:srgbClr val="9A0000"/>
              </a:buClr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10">
                <a:latin typeface="Arial MT"/>
                <a:cs typeface="Arial MT"/>
              </a:rPr>
              <a:t>Establishing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trust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using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 b="1">
                <a:solidFill>
                  <a:srgbClr val="9A0000"/>
                </a:solidFill>
                <a:latin typeface="Arial"/>
                <a:cs typeface="Arial"/>
              </a:rPr>
              <a:t>component</a:t>
            </a:r>
            <a:r>
              <a:rPr dirty="0" sz="2000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A0000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40"/>
              </a:spcBef>
              <a:buClr>
                <a:srgbClr val="9A0000"/>
              </a:buClr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10">
                <a:latin typeface="Arial MT"/>
                <a:cs typeface="Arial MT"/>
              </a:rPr>
              <a:t>Integrating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using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0" b="1">
                <a:solidFill>
                  <a:srgbClr val="9A0000"/>
                </a:solidFill>
                <a:latin typeface="Arial"/>
                <a:cs typeface="Arial"/>
              </a:rPr>
              <a:t>deployment</a:t>
            </a:r>
            <a:r>
              <a:rPr dirty="0" sz="2000" spc="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9A0000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29"/>
              </a:spcBef>
              <a:buClr>
                <a:srgbClr val="9A0000"/>
              </a:buClr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latin typeface="Arial MT"/>
                <a:cs typeface="Arial MT"/>
              </a:rPr>
              <a:t>Validating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using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0" b="1">
                <a:solidFill>
                  <a:srgbClr val="9A0000"/>
                </a:solidFill>
                <a:latin typeface="Arial"/>
                <a:cs typeface="Arial"/>
              </a:rPr>
              <a:t>system</a:t>
            </a:r>
            <a:r>
              <a:rPr dirty="0" sz="2000" spc="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9A0000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302069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Open</a:t>
            </a:r>
            <a:r>
              <a:rPr dirty="0" spc="-75"/>
              <a:t> </a:t>
            </a:r>
            <a:r>
              <a:rPr dirty="0" spc="-5"/>
              <a:t>Source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61869"/>
            <a:ext cx="6616065" cy="4068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spc="-5" i="1">
                <a:latin typeface="Times New Roman"/>
                <a:cs typeface="Times New Roman"/>
              </a:rPr>
              <a:t>“</a:t>
            </a:r>
            <a:r>
              <a:rPr dirty="0" sz="2000" spc="-5" i="1">
                <a:latin typeface="Courier New"/>
                <a:cs typeface="Courier New"/>
              </a:rPr>
              <a:t>Open</a:t>
            </a:r>
            <a:r>
              <a:rPr dirty="0" sz="200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source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is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a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development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method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for </a:t>
            </a:r>
            <a:r>
              <a:rPr dirty="0" sz="200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software</a:t>
            </a:r>
            <a:r>
              <a:rPr dirty="0" sz="200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that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harnesses</a:t>
            </a:r>
            <a:r>
              <a:rPr dirty="0" sz="200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the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power</a:t>
            </a:r>
            <a:r>
              <a:rPr dirty="0" sz="200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of </a:t>
            </a:r>
            <a:r>
              <a:rPr dirty="0" sz="200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distributed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peer</a:t>
            </a:r>
            <a:r>
              <a:rPr dirty="0" sz="2000" spc="1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review</a:t>
            </a:r>
            <a:r>
              <a:rPr dirty="0" sz="2000" spc="1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and</a:t>
            </a:r>
            <a:r>
              <a:rPr dirty="0" sz="2000" spc="1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transparency </a:t>
            </a:r>
            <a:r>
              <a:rPr dirty="0" sz="200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of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process.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The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promise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of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open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source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is </a:t>
            </a:r>
            <a:r>
              <a:rPr dirty="0" sz="2000" spc="-118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better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quality,</a:t>
            </a:r>
            <a:r>
              <a:rPr dirty="0" sz="2000" spc="1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higher</a:t>
            </a:r>
            <a:r>
              <a:rPr dirty="0" sz="2000" spc="1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reliability,</a:t>
            </a:r>
            <a:r>
              <a:rPr dirty="0" sz="2000" spc="1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more </a:t>
            </a:r>
            <a:r>
              <a:rPr dirty="0" sz="200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flexibility,</a:t>
            </a:r>
            <a:r>
              <a:rPr dirty="0" sz="200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lower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cost,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and</a:t>
            </a:r>
            <a:r>
              <a:rPr dirty="0" sz="200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an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end</a:t>
            </a:r>
            <a:r>
              <a:rPr dirty="0" sz="2000" spc="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to </a:t>
            </a:r>
            <a:r>
              <a:rPr dirty="0" sz="200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predatory</a:t>
            </a:r>
            <a:r>
              <a:rPr dirty="0" sz="200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vendor</a:t>
            </a:r>
            <a:r>
              <a:rPr dirty="0" sz="200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lock-in.”</a:t>
            </a:r>
            <a:r>
              <a:rPr dirty="0" sz="2000" i="1">
                <a:latin typeface="Courier New"/>
                <a:cs typeface="Courier New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*</a:t>
            </a:r>
            <a:endParaRPr sz="2000">
              <a:latin typeface="Times New Roman"/>
              <a:cs typeface="Times New Roman"/>
            </a:endParaRPr>
          </a:p>
          <a:p>
            <a:pPr marL="354965" marR="66675" indent="-342900">
              <a:lnSpc>
                <a:spcPct val="100000"/>
              </a:lnSpc>
              <a:spcBef>
                <a:spcPts val="135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term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 i="1">
                <a:solidFill>
                  <a:srgbClr val="9A0000"/>
                </a:solidFill>
                <a:latin typeface="Arial"/>
                <a:cs typeface="Arial"/>
              </a:rPr>
              <a:t>open</a:t>
            </a:r>
            <a:r>
              <a:rPr dirty="0" sz="2000" i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9A0000"/>
                </a:solidFill>
                <a:latin typeface="Arial"/>
                <a:cs typeface="Arial"/>
              </a:rPr>
              <a:t>source</a:t>
            </a:r>
            <a:r>
              <a:rPr dirty="0" sz="2000" spc="-10" i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when</a:t>
            </a:r>
            <a:r>
              <a:rPr dirty="0" sz="2000" spc="-10">
                <a:latin typeface="Arial MT"/>
                <a:cs typeface="Arial MT"/>
              </a:rPr>
              <a:t> applied</a:t>
            </a:r>
            <a:r>
              <a:rPr dirty="0" sz="2000" spc="-5">
                <a:latin typeface="Arial MT"/>
                <a:cs typeface="Arial MT"/>
              </a:rPr>
              <a:t> to </a:t>
            </a:r>
            <a:r>
              <a:rPr dirty="0" sz="2000" spc="-10">
                <a:latin typeface="Arial MT"/>
                <a:cs typeface="Arial MT"/>
              </a:rPr>
              <a:t>computer 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software,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implies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that software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engineering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work </a:t>
            </a:r>
            <a:r>
              <a:rPr dirty="0" sz="2000" spc="-5">
                <a:latin typeface="Arial MT"/>
                <a:cs typeface="Arial MT"/>
              </a:rPr>
              <a:t> products </a:t>
            </a:r>
            <a:r>
              <a:rPr dirty="0" sz="2000" spc="-10">
                <a:latin typeface="Arial MT"/>
                <a:cs typeface="Arial MT"/>
              </a:rPr>
              <a:t>(models, </a:t>
            </a:r>
            <a:r>
              <a:rPr dirty="0" sz="2000" spc="-5">
                <a:latin typeface="Arial MT"/>
                <a:cs typeface="Arial MT"/>
              </a:rPr>
              <a:t>source code, test suites) are open </a:t>
            </a:r>
            <a:r>
              <a:rPr dirty="0" sz="2000" spc="-10">
                <a:latin typeface="Arial MT"/>
                <a:cs typeface="Arial MT"/>
              </a:rPr>
              <a:t>to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public and can be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reviewed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extended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(with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controls)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by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anyone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with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interest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permission.</a:t>
            </a:r>
            <a:endParaRPr sz="2000">
              <a:latin typeface="Arial MT"/>
              <a:cs typeface="Arial MT"/>
            </a:endParaRPr>
          </a:p>
          <a:p>
            <a:pPr marL="1231900">
              <a:lnSpc>
                <a:spcPct val="100000"/>
              </a:lnSpc>
              <a:spcBef>
                <a:spcPts val="10"/>
              </a:spcBef>
            </a:pPr>
            <a:r>
              <a:rPr dirty="0" sz="1400" spc="-5">
                <a:latin typeface="Arial MT"/>
                <a:cs typeface="Arial MT"/>
              </a:rPr>
              <a:t>*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OpenSource.org,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2008,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available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  <a:hlinkClick r:id="rId4"/>
              </a:rPr>
              <a:t>www.opensource.org/.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253936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Predictions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13627" y="6852020"/>
            <a:ext cx="1473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latin typeface="Arial MT"/>
                <a:cs typeface="Arial MT"/>
              </a:rPr>
              <a:t>1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3135" y="2248153"/>
            <a:ext cx="6671309" cy="38017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marR="74930" indent="-342900">
              <a:lnSpc>
                <a:spcPct val="901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“One of the things that </a:t>
            </a:r>
            <a:r>
              <a:rPr dirty="0" sz="2400">
                <a:latin typeface="Arial MT"/>
                <a:cs typeface="Arial MT"/>
              </a:rPr>
              <a:t>I </a:t>
            </a:r>
            <a:r>
              <a:rPr dirty="0" sz="2400" spc="-5">
                <a:latin typeface="Arial MT"/>
                <a:cs typeface="Arial MT"/>
              </a:rPr>
              <a:t>think we have learned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 that we should all be very careful about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making predictions about the future.” </a:t>
            </a:r>
            <a:r>
              <a:rPr dirty="0" sz="1800" spc="-5" i="1">
                <a:latin typeface="Arial"/>
                <a:cs typeface="Arial"/>
              </a:rPr>
              <a:t>Bill Clinton, </a:t>
            </a:r>
            <a:r>
              <a:rPr dirty="0" sz="1800" spc="-49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42nd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President of the USA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 i="1">
                <a:latin typeface="Arial"/>
                <a:cs typeface="Arial"/>
              </a:rPr>
              <a:t>For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lvl="1" marL="755650" marR="117475" indent="-285750">
              <a:lnSpc>
                <a:spcPts val="2160"/>
              </a:lnSpc>
              <a:spcBef>
                <a:spcPts val="515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145" b="1">
                <a:solidFill>
                  <a:srgbClr val="9A0000"/>
                </a:solidFill>
                <a:latin typeface="Arial"/>
                <a:cs typeface="Arial"/>
              </a:rPr>
              <a:t>“I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180" b="1">
                <a:solidFill>
                  <a:srgbClr val="9A0000"/>
                </a:solidFill>
                <a:latin typeface="Arial"/>
                <a:cs typeface="Arial"/>
              </a:rPr>
              <a:t>think</a:t>
            </a:r>
            <a:r>
              <a:rPr dirty="0" sz="2000" spc="-100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185" b="1">
                <a:solidFill>
                  <a:srgbClr val="9A0000"/>
                </a:solidFill>
                <a:latin typeface="Arial"/>
                <a:cs typeface="Arial"/>
              </a:rPr>
              <a:t>there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9A0000"/>
                </a:solidFill>
                <a:latin typeface="Arial"/>
                <a:cs typeface="Arial"/>
              </a:rPr>
              <a:t>is</a:t>
            </a:r>
            <a:r>
              <a:rPr dirty="0" sz="2000" spc="-100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204" b="1">
                <a:solidFill>
                  <a:srgbClr val="9A0000"/>
                </a:solidFill>
                <a:latin typeface="Arial"/>
                <a:cs typeface="Arial"/>
              </a:rPr>
              <a:t>a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200" b="1">
                <a:solidFill>
                  <a:srgbClr val="9A0000"/>
                </a:solidFill>
                <a:latin typeface="Arial"/>
                <a:cs typeface="Arial"/>
              </a:rPr>
              <a:t>world</a:t>
            </a:r>
            <a:r>
              <a:rPr dirty="0" sz="2000" spc="-100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204" b="1">
                <a:solidFill>
                  <a:srgbClr val="9A0000"/>
                </a:solidFill>
                <a:latin typeface="Arial"/>
                <a:cs typeface="Arial"/>
              </a:rPr>
              <a:t>market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165" b="1">
                <a:solidFill>
                  <a:srgbClr val="9A0000"/>
                </a:solidFill>
                <a:latin typeface="Arial"/>
                <a:cs typeface="Arial"/>
              </a:rPr>
              <a:t>for</a:t>
            </a:r>
            <a:r>
              <a:rPr dirty="0" sz="2000" spc="-100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235" b="1">
                <a:solidFill>
                  <a:srgbClr val="9A0000"/>
                </a:solidFill>
                <a:latin typeface="Arial"/>
                <a:cs typeface="Arial"/>
              </a:rPr>
              <a:t>maybe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160" b="1">
                <a:solidFill>
                  <a:srgbClr val="9A0000"/>
                </a:solidFill>
                <a:latin typeface="Arial"/>
                <a:cs typeface="Arial"/>
              </a:rPr>
              <a:t>five</a:t>
            </a:r>
            <a:r>
              <a:rPr dirty="0" sz="2000" spc="-100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200" b="1">
                <a:solidFill>
                  <a:srgbClr val="9A0000"/>
                </a:solidFill>
                <a:latin typeface="Arial"/>
                <a:cs typeface="Arial"/>
              </a:rPr>
              <a:t>computers.” </a:t>
            </a:r>
            <a:r>
              <a:rPr dirty="0" sz="2000" spc="-540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245" b="1">
                <a:latin typeface="Arial"/>
                <a:cs typeface="Arial"/>
              </a:rPr>
              <a:t>Thoma</a:t>
            </a:r>
            <a:r>
              <a:rPr dirty="0" sz="2000" spc="-204" b="1">
                <a:latin typeface="Arial"/>
                <a:cs typeface="Arial"/>
              </a:rPr>
              <a:t>s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25" b="1">
                <a:latin typeface="Arial"/>
                <a:cs typeface="Arial"/>
              </a:rPr>
              <a:t>Watson</a:t>
            </a:r>
            <a:r>
              <a:rPr dirty="0" sz="2000" spc="-105" b="1">
                <a:latin typeface="Arial"/>
                <a:cs typeface="Arial"/>
              </a:rPr>
              <a:t>,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04" b="1">
                <a:latin typeface="Arial"/>
                <a:cs typeface="Arial"/>
              </a:rPr>
              <a:t>chairma</a:t>
            </a:r>
            <a:r>
              <a:rPr dirty="0" sz="2000" spc="-225" b="1">
                <a:latin typeface="Arial"/>
                <a:cs typeface="Arial"/>
              </a:rPr>
              <a:t>n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29" b="1">
                <a:latin typeface="Arial"/>
                <a:cs typeface="Arial"/>
              </a:rPr>
              <a:t>o</a:t>
            </a:r>
            <a:r>
              <a:rPr dirty="0" sz="2000" spc="-125" b="1">
                <a:latin typeface="Arial"/>
                <a:cs typeface="Arial"/>
              </a:rPr>
              <a:t>f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29" b="1">
                <a:latin typeface="Arial"/>
                <a:cs typeface="Arial"/>
              </a:rPr>
              <a:t>IBM</a:t>
            </a:r>
            <a:r>
              <a:rPr dirty="0" sz="2000" spc="-105" b="1">
                <a:latin typeface="Arial"/>
                <a:cs typeface="Arial"/>
              </a:rPr>
              <a:t>,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10" b="1">
                <a:latin typeface="Arial"/>
                <a:cs typeface="Arial"/>
              </a:rPr>
              <a:t>1943</a:t>
            </a:r>
            <a:endParaRPr sz="2000">
              <a:latin typeface="Arial"/>
              <a:cs typeface="Arial"/>
            </a:endParaRPr>
          </a:p>
          <a:p>
            <a:pPr lvl="1" marL="755650" marR="5080" indent="-285750">
              <a:lnSpc>
                <a:spcPct val="92500"/>
              </a:lnSpc>
              <a:spcBef>
                <a:spcPts val="275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  <a:tab pos="1977389" algn="l"/>
              </a:tabLst>
            </a:pPr>
            <a:r>
              <a:rPr dirty="0" sz="2000" spc="-5" b="1">
                <a:solidFill>
                  <a:srgbClr val="9A0000"/>
                </a:solidFill>
                <a:latin typeface="Courier New"/>
                <a:cs typeface="Courier New"/>
              </a:rPr>
              <a:t>“</a:t>
            </a:r>
            <a:r>
              <a:rPr dirty="0" sz="2000" spc="-204" b="1">
                <a:solidFill>
                  <a:srgbClr val="9A0000"/>
                </a:solidFill>
                <a:latin typeface="Arial"/>
                <a:cs typeface="Arial"/>
              </a:rPr>
              <a:t>Ther</a:t>
            </a:r>
            <a:r>
              <a:rPr dirty="0" sz="2000" spc="-204" b="1">
                <a:solidFill>
                  <a:srgbClr val="9A0000"/>
                </a:solidFill>
                <a:latin typeface="Arial"/>
                <a:cs typeface="Arial"/>
              </a:rPr>
              <a:t>e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9A0000"/>
                </a:solidFill>
                <a:latin typeface="Arial"/>
                <a:cs typeface="Arial"/>
              </a:rPr>
              <a:t>i</a:t>
            </a:r>
            <a:r>
              <a:rPr dirty="0" sz="2000" spc="-204" b="1">
                <a:solidFill>
                  <a:srgbClr val="9A0000"/>
                </a:solidFill>
                <a:latin typeface="Arial"/>
                <a:cs typeface="Arial"/>
              </a:rPr>
              <a:t>s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229" b="1">
                <a:solidFill>
                  <a:srgbClr val="9A0000"/>
                </a:solidFill>
                <a:latin typeface="Arial"/>
                <a:cs typeface="Arial"/>
              </a:rPr>
              <a:t>n</a:t>
            </a:r>
            <a:r>
              <a:rPr dirty="0" sz="2000" spc="-225" b="1">
                <a:solidFill>
                  <a:srgbClr val="9A0000"/>
                </a:solidFill>
                <a:latin typeface="Arial"/>
                <a:cs typeface="Arial"/>
              </a:rPr>
              <a:t>o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200" b="1">
                <a:solidFill>
                  <a:srgbClr val="9A0000"/>
                </a:solidFill>
                <a:latin typeface="Arial"/>
                <a:cs typeface="Arial"/>
              </a:rPr>
              <a:t>reaso</a:t>
            </a:r>
            <a:r>
              <a:rPr dirty="0" sz="2000" spc="-225" b="1">
                <a:solidFill>
                  <a:srgbClr val="9A0000"/>
                </a:solidFill>
                <a:latin typeface="Arial"/>
                <a:cs typeface="Arial"/>
              </a:rPr>
              <a:t>n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220" b="1">
                <a:solidFill>
                  <a:srgbClr val="9A0000"/>
                </a:solidFill>
                <a:latin typeface="Arial"/>
                <a:cs typeface="Arial"/>
              </a:rPr>
              <a:t>anyon</a:t>
            </a:r>
            <a:r>
              <a:rPr dirty="0" sz="2000" spc="-204" b="1">
                <a:solidFill>
                  <a:srgbClr val="9A0000"/>
                </a:solidFill>
                <a:latin typeface="Arial"/>
                <a:cs typeface="Arial"/>
              </a:rPr>
              <a:t>e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250" b="1">
                <a:solidFill>
                  <a:srgbClr val="9A0000"/>
                </a:solidFill>
                <a:latin typeface="Arial"/>
                <a:cs typeface="Arial"/>
              </a:rPr>
              <a:t>wou</a:t>
            </a:r>
            <a:r>
              <a:rPr dirty="0" sz="2000" spc="-95" b="1">
                <a:solidFill>
                  <a:srgbClr val="9A0000"/>
                </a:solidFill>
                <a:latin typeface="Arial"/>
                <a:cs typeface="Arial"/>
              </a:rPr>
              <a:t>l</a:t>
            </a:r>
            <a:r>
              <a:rPr dirty="0" sz="2000" spc="-225" b="1">
                <a:solidFill>
                  <a:srgbClr val="9A0000"/>
                </a:solidFill>
                <a:latin typeface="Arial"/>
                <a:cs typeface="Arial"/>
              </a:rPr>
              <a:t>d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240" b="1">
                <a:solidFill>
                  <a:srgbClr val="9A0000"/>
                </a:solidFill>
                <a:latin typeface="Arial"/>
                <a:cs typeface="Arial"/>
              </a:rPr>
              <a:t>wan</a:t>
            </a:r>
            <a:r>
              <a:rPr dirty="0" sz="2000" spc="-125" b="1">
                <a:solidFill>
                  <a:srgbClr val="9A0000"/>
                </a:solidFill>
                <a:latin typeface="Arial"/>
                <a:cs typeface="Arial"/>
              </a:rPr>
              <a:t>t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204" b="1">
                <a:solidFill>
                  <a:srgbClr val="9A0000"/>
                </a:solidFill>
                <a:latin typeface="Arial"/>
                <a:cs typeface="Arial"/>
              </a:rPr>
              <a:t>a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220" b="1">
                <a:solidFill>
                  <a:srgbClr val="9A0000"/>
                </a:solidFill>
                <a:latin typeface="Arial"/>
                <a:cs typeface="Arial"/>
              </a:rPr>
              <a:t>compute</a:t>
            </a:r>
            <a:r>
              <a:rPr dirty="0" sz="2000" spc="-145" b="1">
                <a:solidFill>
                  <a:srgbClr val="9A0000"/>
                </a:solidFill>
                <a:latin typeface="Arial"/>
                <a:cs typeface="Arial"/>
              </a:rPr>
              <a:t>r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9A0000"/>
                </a:solidFill>
                <a:latin typeface="Arial"/>
                <a:cs typeface="Arial"/>
              </a:rPr>
              <a:t>i</a:t>
            </a:r>
            <a:r>
              <a:rPr dirty="0" sz="2000" spc="-225" b="1">
                <a:solidFill>
                  <a:srgbClr val="9A0000"/>
                </a:solidFill>
                <a:latin typeface="Arial"/>
                <a:cs typeface="Arial"/>
              </a:rPr>
              <a:t>n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150" b="1">
                <a:solidFill>
                  <a:srgbClr val="9A0000"/>
                </a:solidFill>
                <a:latin typeface="Arial"/>
                <a:cs typeface="Arial"/>
              </a:rPr>
              <a:t>their  </a:t>
            </a:r>
            <a:r>
              <a:rPr dirty="0" sz="2000" spc="-215" b="1">
                <a:solidFill>
                  <a:srgbClr val="9A0000"/>
                </a:solidFill>
                <a:latin typeface="Arial"/>
                <a:cs typeface="Arial"/>
              </a:rPr>
              <a:t>home.</a:t>
            </a:r>
            <a:r>
              <a:rPr dirty="0" sz="2000" spc="-5" b="1">
                <a:solidFill>
                  <a:srgbClr val="9A0000"/>
                </a:solidFill>
                <a:latin typeface="Courier New"/>
                <a:cs typeface="Courier New"/>
              </a:rPr>
              <a:t>”</a:t>
            </a:r>
            <a:r>
              <a:rPr dirty="0" sz="2000" b="1">
                <a:solidFill>
                  <a:srgbClr val="9A0000"/>
                </a:solidFill>
                <a:latin typeface="Courier New"/>
                <a:cs typeface="Courier New"/>
              </a:rPr>
              <a:t>	</a:t>
            </a:r>
            <a:r>
              <a:rPr dirty="0" sz="2000" spc="-240" b="1">
                <a:latin typeface="Arial"/>
                <a:cs typeface="Arial"/>
              </a:rPr>
              <a:t>Ke</a:t>
            </a:r>
            <a:r>
              <a:rPr dirty="0" sz="2000" spc="-225" b="1">
                <a:latin typeface="Arial"/>
                <a:cs typeface="Arial"/>
              </a:rPr>
              <a:t>n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10" b="1">
                <a:latin typeface="Arial"/>
                <a:cs typeface="Arial"/>
              </a:rPr>
              <a:t>Olson</a:t>
            </a:r>
            <a:r>
              <a:rPr dirty="0" sz="2000" spc="-105" b="1">
                <a:latin typeface="Arial"/>
                <a:cs typeface="Arial"/>
              </a:rPr>
              <a:t>,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190" b="1">
                <a:latin typeface="Arial"/>
                <a:cs typeface="Arial"/>
              </a:rPr>
              <a:t>President</a:t>
            </a:r>
            <a:r>
              <a:rPr dirty="0" sz="2000" spc="-105" b="1">
                <a:latin typeface="Arial"/>
                <a:cs typeface="Arial"/>
              </a:rPr>
              <a:t>,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15" b="1">
                <a:latin typeface="Arial"/>
                <a:cs typeface="Arial"/>
              </a:rPr>
              <a:t>Chairma</a:t>
            </a:r>
            <a:r>
              <a:rPr dirty="0" sz="2000" spc="-225" b="1">
                <a:latin typeface="Arial"/>
                <a:cs typeface="Arial"/>
              </a:rPr>
              <a:t>n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29" b="1">
                <a:latin typeface="Arial"/>
                <a:cs typeface="Arial"/>
              </a:rPr>
              <a:t>o</a:t>
            </a:r>
            <a:r>
              <a:rPr dirty="0" sz="2000" spc="-125" b="1">
                <a:latin typeface="Arial"/>
                <a:cs typeface="Arial"/>
              </a:rPr>
              <a:t>f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185" b="1">
                <a:latin typeface="Arial"/>
                <a:cs typeface="Arial"/>
              </a:rPr>
              <a:t>Digital  Equipmen</a:t>
            </a:r>
            <a:r>
              <a:rPr dirty="0" sz="2000" spc="-125" b="1">
                <a:latin typeface="Arial"/>
                <a:cs typeface="Arial"/>
              </a:rPr>
              <a:t>t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195" b="1">
                <a:latin typeface="Arial"/>
                <a:cs typeface="Arial"/>
              </a:rPr>
              <a:t>Corp.</a:t>
            </a:r>
            <a:r>
              <a:rPr dirty="0" sz="2000" spc="-105" b="1">
                <a:latin typeface="Arial"/>
                <a:cs typeface="Arial"/>
              </a:rPr>
              <a:t>,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10" b="1">
                <a:latin typeface="Arial"/>
                <a:cs typeface="Arial"/>
              </a:rPr>
              <a:t>1977</a:t>
            </a:r>
            <a:endParaRPr sz="2000">
              <a:latin typeface="Arial"/>
              <a:cs typeface="Arial"/>
            </a:endParaRPr>
          </a:p>
          <a:p>
            <a:pPr lvl="1" marL="755650" marR="1898014" indent="-285750">
              <a:lnSpc>
                <a:spcPts val="2280"/>
              </a:lnSpc>
              <a:spcBef>
                <a:spcPts val="295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204" b="1">
                <a:solidFill>
                  <a:srgbClr val="9A0000"/>
                </a:solidFill>
                <a:latin typeface="Arial"/>
                <a:cs typeface="Arial"/>
              </a:rPr>
              <a:t>“640</a:t>
            </a:r>
            <a:r>
              <a:rPr dirty="0" sz="2000" spc="-265" b="1">
                <a:solidFill>
                  <a:srgbClr val="9A0000"/>
                </a:solidFill>
                <a:latin typeface="Arial"/>
                <a:cs typeface="Arial"/>
              </a:rPr>
              <a:t>K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229" b="1">
                <a:solidFill>
                  <a:srgbClr val="9A0000"/>
                </a:solidFill>
                <a:latin typeface="Arial"/>
                <a:cs typeface="Arial"/>
              </a:rPr>
              <a:t>ough</a:t>
            </a:r>
            <a:r>
              <a:rPr dirty="0" sz="2000" spc="-125" b="1">
                <a:solidFill>
                  <a:srgbClr val="9A0000"/>
                </a:solidFill>
                <a:latin typeface="Arial"/>
                <a:cs typeface="Arial"/>
              </a:rPr>
              <a:t>t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130" b="1">
                <a:solidFill>
                  <a:srgbClr val="9A0000"/>
                </a:solidFill>
                <a:latin typeface="Arial"/>
                <a:cs typeface="Arial"/>
              </a:rPr>
              <a:t>t</a:t>
            </a:r>
            <a:r>
              <a:rPr dirty="0" sz="2000" spc="-225" b="1">
                <a:solidFill>
                  <a:srgbClr val="9A0000"/>
                </a:solidFill>
                <a:latin typeface="Arial"/>
                <a:cs typeface="Arial"/>
              </a:rPr>
              <a:t>o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229" b="1">
                <a:solidFill>
                  <a:srgbClr val="9A0000"/>
                </a:solidFill>
                <a:latin typeface="Arial"/>
                <a:cs typeface="Arial"/>
              </a:rPr>
              <a:t>b</a:t>
            </a:r>
            <a:r>
              <a:rPr dirty="0" sz="2000" spc="-204" b="1">
                <a:solidFill>
                  <a:srgbClr val="9A0000"/>
                </a:solidFill>
                <a:latin typeface="Arial"/>
                <a:cs typeface="Arial"/>
              </a:rPr>
              <a:t>e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225" b="1">
                <a:solidFill>
                  <a:srgbClr val="9A0000"/>
                </a:solidFill>
                <a:latin typeface="Arial"/>
                <a:cs typeface="Arial"/>
              </a:rPr>
              <a:t>enoug</a:t>
            </a:r>
            <a:r>
              <a:rPr dirty="0" sz="2000" spc="-225" b="1">
                <a:solidFill>
                  <a:srgbClr val="9A0000"/>
                </a:solidFill>
                <a:latin typeface="Arial"/>
                <a:cs typeface="Arial"/>
              </a:rPr>
              <a:t>h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180" b="1">
                <a:solidFill>
                  <a:srgbClr val="9A0000"/>
                </a:solidFill>
                <a:latin typeface="Arial"/>
                <a:cs typeface="Arial"/>
              </a:rPr>
              <a:t>fo</a:t>
            </a:r>
            <a:r>
              <a:rPr dirty="0" sz="2000" spc="-145" b="1">
                <a:solidFill>
                  <a:srgbClr val="9A0000"/>
                </a:solidFill>
                <a:latin typeface="Arial"/>
                <a:cs typeface="Arial"/>
              </a:rPr>
              <a:t>r</a:t>
            </a:r>
            <a:r>
              <a:rPr dirty="0" sz="2000" spc="-105" b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000" spc="-185" b="1">
                <a:solidFill>
                  <a:srgbClr val="9A0000"/>
                </a:solidFill>
                <a:latin typeface="Arial"/>
                <a:cs typeface="Arial"/>
              </a:rPr>
              <a:t>anybody.”  </a:t>
            </a:r>
            <a:r>
              <a:rPr dirty="0" sz="2000" spc="-160" b="1">
                <a:latin typeface="Arial"/>
                <a:cs typeface="Arial"/>
              </a:rPr>
              <a:t>Bil</a:t>
            </a:r>
            <a:r>
              <a:rPr dirty="0" sz="2000" spc="-105" b="1">
                <a:latin typeface="Arial"/>
                <a:cs typeface="Arial"/>
              </a:rPr>
              <a:t>l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10" b="1">
                <a:latin typeface="Arial"/>
                <a:cs typeface="Arial"/>
              </a:rPr>
              <a:t>Gates</a:t>
            </a:r>
            <a:r>
              <a:rPr dirty="0" sz="2000" spc="-105" b="1">
                <a:latin typeface="Arial"/>
                <a:cs typeface="Arial"/>
              </a:rPr>
              <a:t>,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04" b="1">
                <a:latin typeface="Arial"/>
                <a:cs typeface="Arial"/>
              </a:rPr>
              <a:t>chairma</a:t>
            </a:r>
            <a:r>
              <a:rPr dirty="0" sz="2000" spc="-225" b="1">
                <a:latin typeface="Arial"/>
                <a:cs typeface="Arial"/>
              </a:rPr>
              <a:t>n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229" b="1">
                <a:latin typeface="Arial"/>
                <a:cs typeface="Arial"/>
              </a:rPr>
              <a:t>o</a:t>
            </a:r>
            <a:r>
              <a:rPr dirty="0" sz="2000" spc="-125" b="1">
                <a:latin typeface="Arial"/>
                <a:cs typeface="Arial"/>
              </a:rPr>
              <a:t>f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90" b="1">
                <a:latin typeface="Arial"/>
                <a:cs typeface="Arial"/>
              </a:rPr>
              <a:t>Microsoft</a:t>
            </a:r>
            <a:r>
              <a:rPr dirty="0" sz="2000" spc="-105" b="1">
                <a:latin typeface="Arial"/>
                <a:cs typeface="Arial"/>
              </a:rPr>
              <a:t>,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spc="-210" b="1">
                <a:latin typeface="Arial"/>
                <a:cs typeface="Arial"/>
              </a:rPr>
              <a:t>1981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482790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Testing</a:t>
            </a:r>
            <a:r>
              <a:rPr dirty="0" spc="-35"/>
              <a:t> </a:t>
            </a:r>
            <a:r>
              <a:rPr dirty="0" spc="-5"/>
              <a:t>Open</a:t>
            </a:r>
            <a:r>
              <a:rPr dirty="0" spc="-35"/>
              <a:t> </a:t>
            </a:r>
            <a:r>
              <a:rPr dirty="0" spc="-5"/>
              <a:t>Source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24140"/>
            <a:ext cx="6591934" cy="44710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5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Functionality</a:t>
            </a:r>
            <a:r>
              <a:rPr dirty="0" sz="2000" spc="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is</a:t>
            </a:r>
            <a:r>
              <a:rPr dirty="0" sz="2000" spc="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added</a:t>
            </a:r>
            <a:r>
              <a:rPr dirty="0" sz="2000" spc="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regularly</a:t>
            </a:r>
            <a:r>
              <a:rPr dirty="0" sz="2000" spc="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as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software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evolves</a:t>
            </a:r>
            <a:endParaRPr sz="20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225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 i="1">
                <a:latin typeface="Arial"/>
                <a:cs typeface="Arial"/>
              </a:rPr>
              <a:t>It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must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be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tested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asap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Refactoring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occurs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continually</a:t>
            </a:r>
            <a:endParaRPr sz="2000">
              <a:latin typeface="Arial MT"/>
              <a:cs typeface="Arial MT"/>
            </a:endParaRPr>
          </a:p>
          <a:p>
            <a:pPr lvl="1" marL="755650" marR="393700" indent="-285750">
              <a:lnSpc>
                <a:spcPts val="1950"/>
              </a:lnSpc>
              <a:spcBef>
                <a:spcPts val="459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 i="1">
                <a:latin typeface="Arial"/>
                <a:cs typeface="Arial"/>
              </a:rPr>
              <a:t>The behavior of the software after refactoring must be </a:t>
            </a:r>
            <a:r>
              <a:rPr dirty="0" sz="1800" spc="-49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tested</a:t>
            </a:r>
            <a:endParaRPr sz="1800">
              <a:latin typeface="Arial"/>
              <a:cs typeface="Arial"/>
            </a:endParaRPr>
          </a:p>
          <a:p>
            <a:pPr marL="355600" marR="447040" indent="-342900">
              <a:lnSpc>
                <a:spcPts val="2160"/>
              </a:lnSpc>
              <a:spcBef>
                <a:spcPts val="489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Application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 code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and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test</a:t>
            </a:r>
            <a:r>
              <a:rPr dirty="0" sz="2000" spc="-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code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(suites)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must</a:t>
            </a:r>
            <a:r>
              <a:rPr dirty="0" sz="2000" spc="-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evolve </a:t>
            </a:r>
            <a:r>
              <a:rPr dirty="0" sz="2000" spc="-54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simultaneously (“co-evolve”)</a:t>
            </a:r>
            <a:endParaRPr sz="2000">
              <a:latin typeface="Arial MT"/>
              <a:cs typeface="Arial MT"/>
            </a:endParaRPr>
          </a:p>
          <a:p>
            <a:pPr marL="355600" marR="107314" indent="-342900">
              <a:lnSpc>
                <a:spcPct val="90100"/>
              </a:lnSpc>
              <a:spcBef>
                <a:spcPts val="44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spc="-5">
                <a:latin typeface="Arial MT"/>
                <a:cs typeface="Arial MT"/>
              </a:rPr>
              <a:t>To </a:t>
            </a:r>
            <a:r>
              <a:rPr dirty="0" sz="2000" spc="-10">
                <a:latin typeface="Arial MT"/>
                <a:cs typeface="Arial MT"/>
              </a:rPr>
              <a:t>manage</a:t>
            </a:r>
            <a:r>
              <a:rPr dirty="0" sz="2000" spc="-5">
                <a:latin typeface="Arial MT"/>
                <a:cs typeface="Arial MT"/>
              </a:rPr>
              <a:t> testing in an open source </a:t>
            </a:r>
            <a:r>
              <a:rPr dirty="0" sz="2000" spc="-10">
                <a:latin typeface="Arial MT"/>
                <a:cs typeface="Arial MT"/>
              </a:rPr>
              <a:t>environment,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we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must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examine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application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three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different </a:t>
            </a:r>
            <a:r>
              <a:rPr dirty="0" sz="2000" spc="-5">
                <a:latin typeface="Arial MT"/>
                <a:cs typeface="Arial MT"/>
              </a:rPr>
              <a:t> “dimensions”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*</a:t>
            </a:r>
            <a:endParaRPr sz="20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220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change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history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view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229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growth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history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view</a:t>
            </a:r>
            <a:endParaRPr sz="1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220"/>
              </a:spcBef>
              <a:buClr>
                <a:srgbClr val="9A0000"/>
              </a:buClr>
              <a:buSzPct val="72222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coverage/evolution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view</a:t>
            </a:r>
            <a:endParaRPr sz="1800">
              <a:latin typeface="Arial MT"/>
              <a:cs typeface="Arial MT"/>
            </a:endParaRPr>
          </a:p>
          <a:p>
            <a:pPr marL="241300" marR="262255">
              <a:lnSpc>
                <a:spcPct val="100000"/>
              </a:lnSpc>
              <a:spcBef>
                <a:spcPts val="725"/>
              </a:spcBef>
            </a:pPr>
            <a:r>
              <a:rPr dirty="0" sz="1400" spc="-5">
                <a:latin typeface="Arial MT"/>
                <a:cs typeface="Arial MT"/>
              </a:rPr>
              <a:t>*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Zaidman,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A.,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al,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“On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how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developers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test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open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source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software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systems”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available</a:t>
            </a:r>
            <a:r>
              <a:rPr dirty="0" sz="1400" spc="-5">
                <a:latin typeface="Arial MT"/>
                <a:cs typeface="Arial MT"/>
              </a:rPr>
              <a:t> at </a:t>
            </a:r>
            <a:r>
              <a:rPr dirty="0" sz="1400" spc="-10">
                <a:latin typeface="Arial MT"/>
                <a:cs typeface="Arial MT"/>
              </a:rPr>
              <a:t>citeseerx.ist.psu.edu, 2007.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Software</a:t>
            </a:r>
            <a:r>
              <a:rPr dirty="0" spc="-30"/>
              <a:t> </a:t>
            </a:r>
            <a:r>
              <a:rPr dirty="0" spc="-5"/>
              <a:t>Engineering</a:t>
            </a:r>
            <a:r>
              <a:rPr dirty="0" spc="-30"/>
              <a:t> </a:t>
            </a:r>
            <a:r>
              <a:rPr dirty="0" spc="-5"/>
              <a:t>Trends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5389" y="2234945"/>
            <a:ext cx="4381500" cy="4229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16530" y="4106671"/>
            <a:ext cx="770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4131" y="5021071"/>
            <a:ext cx="1195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4131" y="5783071"/>
            <a:ext cx="1126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AEAEA"/>
                </a:solidFill>
                <a:latin typeface="Arial MT"/>
                <a:cs typeface="Arial MT"/>
              </a:rPr>
              <a:t>Process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51477" y="2477833"/>
            <a:ext cx="5343525" cy="3819525"/>
            <a:chOff x="4351477" y="2477833"/>
            <a:chExt cx="5343525" cy="3819525"/>
          </a:xfrm>
        </p:grpSpPr>
        <p:sp>
          <p:nvSpPr>
            <p:cNvPr id="11" name="object 11"/>
            <p:cNvSpPr/>
            <p:nvPr/>
          </p:nvSpPr>
          <p:spPr>
            <a:xfrm>
              <a:off x="4356239" y="2482595"/>
              <a:ext cx="5334000" cy="3810000"/>
            </a:xfrm>
            <a:custGeom>
              <a:avLst/>
              <a:gdLst/>
              <a:ahLst/>
              <a:cxnLst/>
              <a:rect l="l" t="t" r="r" b="b"/>
              <a:pathLst>
                <a:path w="5334000" h="3810000">
                  <a:moveTo>
                    <a:pt x="5334000" y="3810000"/>
                  </a:moveTo>
                  <a:lnTo>
                    <a:pt x="5334000" y="0"/>
                  </a:lnTo>
                  <a:lnTo>
                    <a:pt x="1777746" y="0"/>
                  </a:lnTo>
                  <a:lnTo>
                    <a:pt x="1777746" y="1428750"/>
                  </a:lnTo>
                  <a:lnTo>
                    <a:pt x="889254" y="1428750"/>
                  </a:lnTo>
                  <a:lnTo>
                    <a:pt x="889254" y="952500"/>
                  </a:lnTo>
                  <a:lnTo>
                    <a:pt x="0" y="1905000"/>
                  </a:lnTo>
                  <a:lnTo>
                    <a:pt x="889254" y="2857500"/>
                  </a:lnTo>
                  <a:lnTo>
                    <a:pt x="889254" y="2381250"/>
                  </a:lnTo>
                  <a:lnTo>
                    <a:pt x="1777746" y="2381250"/>
                  </a:lnTo>
                  <a:lnTo>
                    <a:pt x="1777746" y="3810000"/>
                  </a:lnTo>
                  <a:lnTo>
                    <a:pt x="5334000" y="3810000"/>
                  </a:lnTo>
                  <a:close/>
                </a:path>
              </a:pathLst>
            </a:custGeom>
            <a:solidFill>
              <a:srgbClr val="E4EA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56239" y="2482595"/>
              <a:ext cx="5334000" cy="3810000"/>
            </a:xfrm>
            <a:custGeom>
              <a:avLst/>
              <a:gdLst/>
              <a:ahLst/>
              <a:cxnLst/>
              <a:rect l="l" t="t" r="r" b="b"/>
              <a:pathLst>
                <a:path w="5334000" h="3810000">
                  <a:moveTo>
                    <a:pt x="1777746" y="0"/>
                  </a:moveTo>
                  <a:lnTo>
                    <a:pt x="1777746" y="1428750"/>
                  </a:lnTo>
                  <a:lnTo>
                    <a:pt x="889254" y="1428750"/>
                  </a:lnTo>
                  <a:lnTo>
                    <a:pt x="889254" y="952500"/>
                  </a:lnTo>
                  <a:lnTo>
                    <a:pt x="0" y="1905000"/>
                  </a:lnTo>
                  <a:lnTo>
                    <a:pt x="889254" y="2857500"/>
                  </a:lnTo>
                  <a:lnTo>
                    <a:pt x="889254" y="2381250"/>
                  </a:lnTo>
                  <a:lnTo>
                    <a:pt x="1777746" y="2381250"/>
                  </a:lnTo>
                  <a:lnTo>
                    <a:pt x="1777746" y="3810000"/>
                  </a:lnTo>
                  <a:lnTo>
                    <a:pt x="5334000" y="3810000"/>
                  </a:lnTo>
                  <a:lnTo>
                    <a:pt x="5334000" y="0"/>
                  </a:lnTo>
                  <a:lnTo>
                    <a:pt x="177774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264535" y="2661919"/>
            <a:ext cx="3251835" cy="3033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048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 MT"/>
                <a:cs typeface="Arial MT"/>
              </a:rPr>
              <a:t>Ivar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Jacobson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identifies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four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major</a:t>
            </a:r>
            <a:r>
              <a:rPr dirty="0" sz="2000" spc="-10">
                <a:latin typeface="Arial MT"/>
                <a:cs typeface="Arial MT"/>
              </a:rPr>
              <a:t> trends:</a:t>
            </a:r>
            <a:endParaRPr sz="2000">
              <a:latin typeface="Arial MT"/>
              <a:cs typeface="Arial MT"/>
            </a:endParaRPr>
          </a:p>
          <a:p>
            <a:pPr marL="469900" marR="5080">
              <a:lnSpc>
                <a:spcPct val="100000"/>
              </a:lnSpc>
              <a:spcBef>
                <a:spcPts val="409"/>
              </a:spcBef>
              <a:buSzPct val="68750"/>
              <a:buFont typeface="Wingdings"/>
              <a:buChar char=""/>
              <a:tabLst>
                <a:tab pos="631825" algn="l"/>
              </a:tabLst>
            </a:pP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Reusable components</a:t>
            </a:r>
            <a:r>
              <a:rPr dirty="0" sz="1600" spc="-5">
                <a:latin typeface="Arial MT"/>
                <a:cs typeface="Arial MT"/>
              </a:rPr>
              <a:t>—stop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reinventing the wheel</a:t>
            </a:r>
            <a:endParaRPr sz="1600">
              <a:latin typeface="Arial MT"/>
              <a:cs typeface="Arial MT"/>
            </a:endParaRPr>
          </a:p>
          <a:p>
            <a:pPr marL="469900" marR="133985" indent="-635">
              <a:lnSpc>
                <a:spcPct val="100000"/>
              </a:lnSpc>
              <a:spcBef>
                <a:spcPts val="395"/>
              </a:spcBef>
              <a:buSzPct val="68750"/>
              <a:buFont typeface="Wingdings"/>
              <a:buChar char=""/>
              <a:tabLst>
                <a:tab pos="632460" algn="l"/>
              </a:tabLst>
            </a:pPr>
            <a:r>
              <a:rPr dirty="0" sz="1600">
                <a:solidFill>
                  <a:srgbClr val="9A0000"/>
                </a:solidFill>
                <a:latin typeface="Arial MT"/>
                <a:cs typeface="Arial MT"/>
              </a:rPr>
              <a:t>More up-front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testing</a:t>
            </a:r>
            <a:r>
              <a:rPr dirty="0" sz="1600" spc="-5">
                <a:latin typeface="Arial MT"/>
                <a:cs typeface="Arial MT"/>
              </a:rPr>
              <a:t>—test-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driven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development</a:t>
            </a:r>
            <a:endParaRPr sz="1600">
              <a:latin typeface="Arial MT"/>
              <a:cs typeface="Arial MT"/>
            </a:endParaRPr>
          </a:p>
          <a:p>
            <a:pPr marL="469900" marR="198120">
              <a:lnSpc>
                <a:spcPct val="100000"/>
              </a:lnSpc>
              <a:spcBef>
                <a:spcPts val="395"/>
              </a:spcBef>
              <a:buSzPct val="68750"/>
              <a:buFont typeface="Wingdings"/>
              <a:buChar char=""/>
              <a:tabLst>
                <a:tab pos="631825" algn="l"/>
              </a:tabLst>
            </a:pP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Platform transparency</a:t>
            </a:r>
            <a:r>
              <a:rPr dirty="0" sz="1600" spc="-5">
                <a:latin typeface="Arial MT"/>
                <a:cs typeface="Arial MT"/>
              </a:rPr>
              <a:t>—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reduce today’s programming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complexity</a:t>
            </a:r>
            <a:endParaRPr sz="1600">
              <a:latin typeface="Arial MT"/>
              <a:cs typeface="Arial MT"/>
            </a:endParaRPr>
          </a:p>
          <a:p>
            <a:pPr marL="469900" marR="285750">
              <a:lnSpc>
                <a:spcPct val="100000"/>
              </a:lnSpc>
              <a:spcBef>
                <a:spcPts val="400"/>
              </a:spcBef>
              <a:buSzPct val="68750"/>
              <a:buFont typeface="Wingdings"/>
              <a:buChar char=""/>
              <a:tabLst>
                <a:tab pos="631825" algn="l"/>
              </a:tabLst>
            </a:pP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UML “all the way down”</a:t>
            </a:r>
            <a:r>
              <a:rPr dirty="0" sz="1600" spc="-5">
                <a:latin typeface="Arial MT"/>
                <a:cs typeface="Arial MT"/>
              </a:rPr>
              <a:t>—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model-driven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development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476758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</a:t>
            </a:r>
            <a:r>
              <a:rPr dirty="0" spc="-65"/>
              <a:t> </a:t>
            </a:r>
            <a:r>
              <a:rPr dirty="0" spc="-5"/>
              <a:t>Trends—Process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5389" y="2234945"/>
            <a:ext cx="4381500" cy="4229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16530" y="4106671"/>
            <a:ext cx="770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4131" y="5021071"/>
            <a:ext cx="1195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4131" y="5783071"/>
            <a:ext cx="1126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4EA0E"/>
                </a:solidFill>
                <a:latin typeface="Arial MT"/>
                <a:cs typeface="Arial MT"/>
              </a:rPr>
              <a:t>Process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42077" y="3392233"/>
            <a:ext cx="3819525" cy="2143125"/>
            <a:chOff x="5342077" y="3392233"/>
            <a:chExt cx="3819525" cy="2143125"/>
          </a:xfrm>
        </p:grpSpPr>
        <p:sp>
          <p:nvSpPr>
            <p:cNvPr id="11" name="object 11"/>
            <p:cNvSpPr/>
            <p:nvPr/>
          </p:nvSpPr>
          <p:spPr>
            <a:xfrm>
              <a:off x="5346839" y="3396996"/>
              <a:ext cx="3810000" cy="2133600"/>
            </a:xfrm>
            <a:custGeom>
              <a:avLst/>
              <a:gdLst/>
              <a:ahLst/>
              <a:cxnLst/>
              <a:rect l="l" t="t" r="r" b="b"/>
              <a:pathLst>
                <a:path w="3810000" h="2133600">
                  <a:moveTo>
                    <a:pt x="3810000" y="2133600"/>
                  </a:moveTo>
                  <a:lnTo>
                    <a:pt x="3810000" y="0"/>
                  </a:lnTo>
                  <a:lnTo>
                    <a:pt x="1270253" y="0"/>
                  </a:lnTo>
                  <a:lnTo>
                    <a:pt x="1270253" y="800100"/>
                  </a:lnTo>
                  <a:lnTo>
                    <a:pt x="634745" y="800100"/>
                  </a:lnTo>
                  <a:lnTo>
                    <a:pt x="634745" y="533400"/>
                  </a:lnTo>
                  <a:lnTo>
                    <a:pt x="0" y="1066800"/>
                  </a:lnTo>
                  <a:lnTo>
                    <a:pt x="634745" y="1600200"/>
                  </a:lnTo>
                  <a:lnTo>
                    <a:pt x="634745" y="1333500"/>
                  </a:lnTo>
                  <a:lnTo>
                    <a:pt x="1270253" y="1333500"/>
                  </a:lnTo>
                  <a:lnTo>
                    <a:pt x="1270254" y="2133600"/>
                  </a:lnTo>
                  <a:lnTo>
                    <a:pt x="3810000" y="2133600"/>
                  </a:lnTo>
                  <a:close/>
                </a:path>
              </a:pathLst>
            </a:custGeom>
            <a:solidFill>
              <a:srgbClr val="E4EA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46839" y="3396996"/>
              <a:ext cx="3810000" cy="2133600"/>
            </a:xfrm>
            <a:custGeom>
              <a:avLst/>
              <a:gdLst/>
              <a:ahLst/>
              <a:cxnLst/>
              <a:rect l="l" t="t" r="r" b="b"/>
              <a:pathLst>
                <a:path w="3810000" h="2133600">
                  <a:moveTo>
                    <a:pt x="1270253" y="0"/>
                  </a:moveTo>
                  <a:lnTo>
                    <a:pt x="1270253" y="800100"/>
                  </a:lnTo>
                  <a:lnTo>
                    <a:pt x="634745" y="800100"/>
                  </a:lnTo>
                  <a:lnTo>
                    <a:pt x="634745" y="533400"/>
                  </a:lnTo>
                  <a:lnTo>
                    <a:pt x="0" y="1066800"/>
                  </a:lnTo>
                  <a:lnTo>
                    <a:pt x="634745" y="1600200"/>
                  </a:lnTo>
                  <a:lnTo>
                    <a:pt x="634745" y="1333500"/>
                  </a:lnTo>
                  <a:lnTo>
                    <a:pt x="1270253" y="1333500"/>
                  </a:lnTo>
                  <a:lnTo>
                    <a:pt x="1270254" y="2133600"/>
                  </a:lnTo>
                  <a:lnTo>
                    <a:pt x="3810000" y="2133600"/>
                  </a:lnTo>
                  <a:lnTo>
                    <a:pt x="3810000" y="0"/>
                  </a:lnTo>
                  <a:lnTo>
                    <a:pt x="127025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950335" y="3652519"/>
            <a:ext cx="1790700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 MT"/>
                <a:cs typeface="Arial MT"/>
              </a:rPr>
              <a:t>Agility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Adaptability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Collaboration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Communication  </a:t>
            </a:r>
            <a:r>
              <a:rPr dirty="0" sz="2000" spc="-10">
                <a:latin typeface="Arial MT"/>
                <a:cs typeface="Arial MT"/>
              </a:rPr>
              <a:t>ROI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358457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Process</a:t>
            </a:r>
            <a:r>
              <a:rPr dirty="0" spc="-70"/>
              <a:t> </a:t>
            </a:r>
            <a:r>
              <a:rPr dirty="0" spc="-5"/>
              <a:t>Trends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58059"/>
            <a:ext cx="6744334" cy="40449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5600" marR="156845" indent="-342900">
              <a:lnSpc>
                <a:spcPts val="1950"/>
              </a:lnSpc>
              <a:spcBef>
                <a:spcPts val="340"/>
              </a:spcBef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SPI frameworks</a:t>
            </a:r>
            <a:r>
              <a:rPr dirty="0" sz="18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will emphasize “strategies that focus on goal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orientation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 product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innovation.” [Con02]</a:t>
            </a:r>
            <a:endParaRPr sz="1800">
              <a:latin typeface="Arial MT"/>
              <a:cs typeface="Arial MT"/>
            </a:endParaRPr>
          </a:p>
          <a:p>
            <a:pPr marL="355600" marR="312420" indent="-342900">
              <a:lnSpc>
                <a:spcPts val="1950"/>
              </a:lnSpc>
              <a:spcBef>
                <a:spcPts val="434"/>
              </a:spcBef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Process changes </a:t>
            </a:r>
            <a:r>
              <a:rPr dirty="0" sz="1800" spc="-5">
                <a:latin typeface="Arial MT"/>
                <a:cs typeface="Arial MT"/>
              </a:rPr>
              <a:t>will be driven by the needs of practitioners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should start from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 bottom up.</a:t>
            </a:r>
            <a:endParaRPr sz="1800">
              <a:latin typeface="Arial MT"/>
              <a:cs typeface="Arial MT"/>
            </a:endParaRPr>
          </a:p>
          <a:p>
            <a:pPr marL="355600" marR="5080" indent="-342900">
              <a:lnSpc>
                <a:spcPts val="1950"/>
              </a:lnSpc>
              <a:spcBef>
                <a:spcPts val="440"/>
              </a:spcBef>
              <a:buClr>
                <a:srgbClr val="9A0000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 MT"/>
                <a:cs typeface="Arial MT"/>
              </a:rPr>
              <a:t>Greater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emphasis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placed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return-on-investment</a:t>
            </a:r>
            <a:r>
              <a:rPr dirty="0" sz="1800" spc="-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of </a:t>
            </a:r>
            <a:r>
              <a:rPr dirty="0" sz="1800" spc="-484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A0000"/>
                </a:solidFill>
                <a:latin typeface="Arial MT"/>
                <a:cs typeface="Arial MT"/>
              </a:rPr>
              <a:t>SPI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A0000"/>
                </a:solidFill>
                <a:latin typeface="Arial MT"/>
                <a:cs typeface="Arial MT"/>
              </a:rPr>
              <a:t>activities.</a:t>
            </a:r>
            <a:endParaRPr sz="1800">
              <a:latin typeface="Arial MT"/>
              <a:cs typeface="Arial MT"/>
            </a:endParaRPr>
          </a:p>
          <a:p>
            <a:pPr marL="355600" marR="93980" indent="-342900">
              <a:lnSpc>
                <a:spcPts val="1950"/>
              </a:lnSpc>
              <a:spcBef>
                <a:spcPts val="439"/>
              </a:spcBef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Expertise in sociology and anthropology </a:t>
            </a:r>
            <a:r>
              <a:rPr dirty="0" sz="1800" spc="-5">
                <a:latin typeface="Arial MT"/>
                <a:cs typeface="Arial MT"/>
              </a:rPr>
              <a:t>may have as much or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more to do with successful SPI as other, more technical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disciplines.</a:t>
            </a:r>
            <a:endParaRPr sz="1800">
              <a:latin typeface="Arial MT"/>
              <a:cs typeface="Arial MT"/>
            </a:endParaRPr>
          </a:p>
          <a:p>
            <a:pPr marL="355600" marR="248285" indent="-342900">
              <a:lnSpc>
                <a:spcPts val="1950"/>
              </a:lnSpc>
              <a:spcBef>
                <a:spcPts val="434"/>
              </a:spcBef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New modes of learning </a:t>
            </a:r>
            <a:r>
              <a:rPr dirty="0" sz="1800" spc="-5">
                <a:latin typeface="Arial MT"/>
                <a:cs typeface="Arial MT"/>
              </a:rPr>
              <a:t>may facilitate the transition to </a:t>
            </a:r>
            <a:r>
              <a:rPr dirty="0" sz="1800">
                <a:latin typeface="Arial MT"/>
                <a:cs typeface="Arial MT"/>
              </a:rPr>
              <a:t>a </a:t>
            </a:r>
            <a:r>
              <a:rPr dirty="0" sz="1800" spc="-5">
                <a:latin typeface="Arial MT"/>
                <a:cs typeface="Arial MT"/>
              </a:rPr>
              <a:t>more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effective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software process.</a:t>
            </a:r>
            <a:endParaRPr sz="1800">
              <a:latin typeface="Arial MT"/>
              <a:cs typeface="Arial MT"/>
            </a:endParaRPr>
          </a:p>
          <a:p>
            <a:pPr marL="355600" marR="55244" indent="-342900">
              <a:lnSpc>
                <a:spcPts val="1950"/>
              </a:lnSpc>
              <a:spcBef>
                <a:spcPts val="440"/>
              </a:spcBef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Automated software process technology (SPT) </a:t>
            </a:r>
            <a:r>
              <a:rPr dirty="0" sz="1800">
                <a:latin typeface="Arial MT"/>
                <a:cs typeface="Arial MT"/>
              </a:rPr>
              <a:t>will move away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from global process management (broad-based support of the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entire software process) to focus on those aspects of the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software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process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 can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best benefit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from automation.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612648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Collaborative</a:t>
            </a:r>
            <a:r>
              <a:rPr dirty="0" spc="-60"/>
              <a:t> </a:t>
            </a:r>
            <a:r>
              <a:rPr dirty="0" spc="-5"/>
              <a:t>Development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48153"/>
            <a:ext cx="6522084" cy="384937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355600" marR="5080" indent="-342900">
              <a:lnSpc>
                <a:spcPts val="2590"/>
              </a:lnSpc>
              <a:spcBef>
                <a:spcPts val="42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Today,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software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engineers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collaborate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across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time zones and international boundaries, and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every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one of them must share information.</a:t>
            </a:r>
            <a:endParaRPr sz="2400">
              <a:latin typeface="Arial MT"/>
              <a:cs typeface="Arial MT"/>
            </a:endParaRPr>
          </a:p>
          <a:p>
            <a:pPr marL="355600" marR="125095" indent="-342900">
              <a:lnSpc>
                <a:spcPct val="89900"/>
              </a:lnSpc>
              <a:spcBef>
                <a:spcPts val="53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The challenge over the next decade is to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develop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methods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tools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facilitate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that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collaboration.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Critical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success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factors:</a:t>
            </a:r>
            <a:endParaRPr sz="24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240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Shared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project goals</a:t>
            </a:r>
            <a:endParaRPr sz="20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240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Shared</a:t>
            </a:r>
            <a:r>
              <a:rPr dirty="0" sz="2000" spc="-2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project</a:t>
            </a:r>
            <a:r>
              <a:rPr dirty="0" sz="2000" spc="-2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culture</a:t>
            </a:r>
            <a:endParaRPr sz="20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240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Shared</a:t>
            </a:r>
            <a:r>
              <a:rPr dirty="0" sz="2000" spc="-2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process</a:t>
            </a:r>
            <a:endParaRPr sz="20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229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Shared</a:t>
            </a:r>
            <a:r>
              <a:rPr dirty="0" sz="2000" spc="-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responsibility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488251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</a:t>
            </a:r>
            <a:r>
              <a:rPr dirty="0" spc="-65"/>
              <a:t> </a:t>
            </a:r>
            <a:r>
              <a:rPr dirty="0" spc="-5"/>
              <a:t>Trends—Methods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4477" y="2325433"/>
            <a:ext cx="4470273" cy="42005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08889" y="4182871"/>
            <a:ext cx="900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6944" sz="3600" spc="-794">
                <a:latin typeface="Arial MT"/>
                <a:cs typeface="Arial MT"/>
              </a:rPr>
              <a:t>T</a:t>
            </a:r>
            <a:r>
              <a:rPr dirty="0" sz="2400" spc="-53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baseline="-6944" sz="3600" spc="-794">
                <a:latin typeface="Arial MT"/>
                <a:cs typeface="Arial MT"/>
              </a:rPr>
              <a:t>o</a:t>
            </a:r>
            <a:r>
              <a:rPr dirty="0" sz="2400" spc="-5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baseline="-6944" sz="3600" spc="-794">
                <a:latin typeface="Arial MT"/>
                <a:cs typeface="Arial MT"/>
              </a:rPr>
              <a:t>o</a:t>
            </a:r>
            <a:r>
              <a:rPr dirty="0" sz="2400" spc="-53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baseline="-6944" sz="3600" spc="-794">
                <a:latin typeface="Arial MT"/>
                <a:cs typeface="Arial MT"/>
              </a:rPr>
              <a:t>ls</a:t>
            </a:r>
            <a:r>
              <a:rPr dirty="0" sz="2400" spc="-530">
                <a:solidFill>
                  <a:srgbClr val="FFFFFF"/>
                </a:solidFill>
                <a:latin typeface="Arial MT"/>
                <a:cs typeface="Arial MT"/>
              </a:rPr>
              <a:t>ls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9699" y="5097271"/>
            <a:ext cx="1195070" cy="115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E4EA0E"/>
                </a:solidFill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</a:pPr>
            <a:r>
              <a:rPr dirty="0" sz="2400" spc="-5">
                <a:solidFill>
                  <a:srgbClr val="EAEAEA"/>
                </a:solidFill>
                <a:latin typeface="Arial MT"/>
                <a:cs typeface="Arial MT"/>
              </a:rPr>
              <a:t>Process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48479" y="3392233"/>
            <a:ext cx="3819525" cy="2143125"/>
            <a:chOff x="4748479" y="3392233"/>
            <a:chExt cx="3819525" cy="2143125"/>
          </a:xfrm>
        </p:grpSpPr>
        <p:sp>
          <p:nvSpPr>
            <p:cNvPr id="10" name="object 10"/>
            <p:cNvSpPr/>
            <p:nvPr/>
          </p:nvSpPr>
          <p:spPr>
            <a:xfrm>
              <a:off x="4753241" y="3396996"/>
              <a:ext cx="3810000" cy="2133600"/>
            </a:xfrm>
            <a:custGeom>
              <a:avLst/>
              <a:gdLst/>
              <a:ahLst/>
              <a:cxnLst/>
              <a:rect l="l" t="t" r="r" b="b"/>
              <a:pathLst>
                <a:path w="3810000" h="2133600">
                  <a:moveTo>
                    <a:pt x="3810000" y="2133600"/>
                  </a:moveTo>
                  <a:lnTo>
                    <a:pt x="3810000" y="0"/>
                  </a:lnTo>
                  <a:lnTo>
                    <a:pt x="1269491" y="0"/>
                  </a:lnTo>
                  <a:lnTo>
                    <a:pt x="1269491" y="800100"/>
                  </a:lnTo>
                  <a:lnTo>
                    <a:pt x="634745" y="800100"/>
                  </a:lnTo>
                  <a:lnTo>
                    <a:pt x="634745" y="533400"/>
                  </a:lnTo>
                  <a:lnTo>
                    <a:pt x="0" y="1066800"/>
                  </a:lnTo>
                  <a:lnTo>
                    <a:pt x="634745" y="1600200"/>
                  </a:lnTo>
                  <a:lnTo>
                    <a:pt x="634745" y="1333500"/>
                  </a:lnTo>
                  <a:lnTo>
                    <a:pt x="1269491" y="1333500"/>
                  </a:lnTo>
                  <a:lnTo>
                    <a:pt x="1269492" y="2133600"/>
                  </a:lnTo>
                  <a:lnTo>
                    <a:pt x="3810000" y="2133600"/>
                  </a:lnTo>
                  <a:close/>
                </a:path>
              </a:pathLst>
            </a:custGeom>
            <a:solidFill>
              <a:srgbClr val="E4EA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53241" y="3396996"/>
              <a:ext cx="3810000" cy="2133600"/>
            </a:xfrm>
            <a:custGeom>
              <a:avLst/>
              <a:gdLst/>
              <a:ahLst/>
              <a:cxnLst/>
              <a:rect l="l" t="t" r="r" b="b"/>
              <a:pathLst>
                <a:path w="3810000" h="2133600">
                  <a:moveTo>
                    <a:pt x="1269491" y="0"/>
                  </a:moveTo>
                  <a:lnTo>
                    <a:pt x="1269491" y="800100"/>
                  </a:lnTo>
                  <a:lnTo>
                    <a:pt x="634745" y="800100"/>
                  </a:lnTo>
                  <a:lnTo>
                    <a:pt x="634745" y="533400"/>
                  </a:lnTo>
                  <a:lnTo>
                    <a:pt x="0" y="1066800"/>
                  </a:lnTo>
                  <a:lnTo>
                    <a:pt x="634745" y="1600200"/>
                  </a:lnTo>
                  <a:lnTo>
                    <a:pt x="634745" y="1333500"/>
                  </a:lnTo>
                  <a:lnTo>
                    <a:pt x="1269491" y="1333500"/>
                  </a:lnTo>
                  <a:lnTo>
                    <a:pt x="1269492" y="2133600"/>
                  </a:lnTo>
                  <a:lnTo>
                    <a:pt x="3810000" y="2133600"/>
                  </a:lnTo>
                  <a:lnTo>
                    <a:pt x="3810000" y="0"/>
                  </a:lnTo>
                  <a:lnTo>
                    <a:pt x="126949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356737" y="3652519"/>
            <a:ext cx="1479550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 MT"/>
                <a:cs typeface="Arial MT"/>
              </a:rPr>
              <a:t>In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In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design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In </a:t>
            </a:r>
            <a:r>
              <a:rPr dirty="0" sz="2000" spc="-10">
                <a:latin typeface="Arial MT"/>
                <a:cs typeface="Arial MT"/>
              </a:rPr>
              <a:t>languages </a:t>
            </a:r>
            <a:r>
              <a:rPr dirty="0" sz="2000" spc="-5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testing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In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SCM/SQA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7115809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Methods:</a:t>
            </a:r>
            <a:r>
              <a:rPr dirty="0" spc="-15"/>
              <a:t> </a:t>
            </a:r>
            <a:r>
              <a:rPr dirty="0" spc="-5" i="1">
                <a:latin typeface="Arial"/>
                <a:cs typeface="Arial"/>
              </a:rPr>
              <a:t>The</a:t>
            </a:r>
            <a:r>
              <a:rPr dirty="0" spc="-20" i="1">
                <a:latin typeface="Arial"/>
                <a:cs typeface="Arial"/>
              </a:rPr>
              <a:t> </a:t>
            </a:r>
            <a:r>
              <a:rPr dirty="0" spc="-5" i="1">
                <a:latin typeface="Arial"/>
                <a:cs typeface="Arial"/>
              </a:rPr>
              <a:t>Grand</a:t>
            </a:r>
            <a:r>
              <a:rPr dirty="0" spc="-20" i="1">
                <a:latin typeface="Arial"/>
                <a:cs typeface="Arial"/>
              </a:rPr>
              <a:t> </a:t>
            </a:r>
            <a:r>
              <a:rPr dirty="0" spc="-5" i="1">
                <a:latin typeface="Arial"/>
                <a:cs typeface="Arial"/>
              </a:rPr>
              <a:t>Challenge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48153"/>
            <a:ext cx="6621145" cy="366839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153035" indent="-342900">
              <a:lnSpc>
                <a:spcPts val="2590"/>
              </a:lnSpc>
              <a:spcBef>
                <a:spcPts val="42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The engineering of large, complex systems,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regardless of delivery platform or application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domain, the poses the </a:t>
            </a:r>
            <a:r>
              <a:rPr dirty="0" sz="2400">
                <a:solidFill>
                  <a:srgbClr val="9A0000"/>
                </a:solidFill>
                <a:latin typeface="Arial MT"/>
                <a:cs typeface="Arial MT"/>
              </a:rPr>
              <a:t>“grand challenge” </a:t>
            </a:r>
            <a:r>
              <a:rPr dirty="0" sz="2400">
                <a:latin typeface="Arial MT"/>
                <a:cs typeface="Arial MT"/>
              </a:rPr>
              <a:t>* </a:t>
            </a:r>
            <a:r>
              <a:rPr dirty="0" sz="2400" spc="-5">
                <a:latin typeface="Arial MT"/>
                <a:cs typeface="Arial MT"/>
              </a:rPr>
              <a:t>for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software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engineers.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Key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approaches:</a:t>
            </a:r>
            <a:endParaRPr sz="2400">
              <a:latin typeface="Arial MT"/>
              <a:cs typeface="Arial MT"/>
            </a:endParaRPr>
          </a:p>
          <a:p>
            <a:pPr lvl="1" marL="755650" marR="5080" indent="-285750">
              <a:lnSpc>
                <a:spcPts val="2170"/>
              </a:lnSpc>
              <a:spcBef>
                <a:spcPts val="500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more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effective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distributed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and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collaborative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software </a:t>
            </a:r>
            <a:r>
              <a:rPr dirty="0" sz="2000" spc="-54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engineering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process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models</a:t>
            </a:r>
            <a:endParaRPr sz="20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200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better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requirements</a:t>
            </a:r>
            <a:r>
              <a:rPr dirty="0" sz="2000" spc="2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engineering</a:t>
            </a:r>
            <a:r>
              <a:rPr dirty="0" sz="2000" spc="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approaches</a:t>
            </a:r>
            <a:endParaRPr sz="2000">
              <a:latin typeface="Arial MT"/>
              <a:cs typeface="Arial MT"/>
            </a:endParaRPr>
          </a:p>
          <a:p>
            <a:pPr lvl="1" marL="755650" marR="1346200" indent="-285750">
              <a:lnSpc>
                <a:spcPts val="2160"/>
              </a:lnSpc>
              <a:spcBef>
                <a:spcPts val="509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a more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robust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approach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to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model-driven </a:t>
            </a:r>
            <a:r>
              <a:rPr dirty="0" sz="2000" spc="-54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development,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209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better</a:t>
            </a:r>
            <a:r>
              <a:rPr dirty="0" sz="2000" spc="-3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software</a:t>
            </a:r>
            <a:r>
              <a:rPr dirty="0" sz="2000" spc="-3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tools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6135" y="6244082"/>
            <a:ext cx="50615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 MT"/>
                <a:cs typeface="Arial MT"/>
              </a:rPr>
              <a:t>*</a:t>
            </a:r>
            <a:r>
              <a:rPr dirty="0" sz="1400" spc="38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Broy.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M.,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“The Grand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Challenge,”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 i="1">
                <a:latin typeface="Arial"/>
                <a:cs typeface="Arial"/>
              </a:rPr>
              <a:t>IEEE</a:t>
            </a:r>
            <a:r>
              <a:rPr dirty="0" sz="1400" spc="10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Computer,</a:t>
            </a:r>
            <a:r>
              <a:rPr dirty="0" sz="1400" spc="-5" i="1">
                <a:latin typeface="Arial"/>
                <a:cs typeface="Arial"/>
              </a:rPr>
              <a:t> </a:t>
            </a:r>
            <a:r>
              <a:rPr dirty="0" sz="1400" spc="-5">
                <a:latin typeface="Arial MT"/>
                <a:cs typeface="Arial MT"/>
              </a:rPr>
              <a:t>Oct.,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2006.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604329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Requirements</a:t>
            </a:r>
            <a:r>
              <a:rPr dirty="0" spc="-60"/>
              <a:t> </a:t>
            </a:r>
            <a:r>
              <a:rPr dirty="0" spc="-5"/>
              <a:t>Engineering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77871"/>
            <a:ext cx="6721475" cy="3743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85725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software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engineering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community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will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likely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implement three distinct sub-processes as RE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conducted:*</a:t>
            </a:r>
            <a:endParaRPr sz="2400">
              <a:latin typeface="Arial MT"/>
              <a:cs typeface="Arial MT"/>
            </a:endParaRPr>
          </a:p>
          <a:p>
            <a:pPr lvl="1" marL="755015" marR="144780" indent="-285750">
              <a:lnSpc>
                <a:spcPct val="100000"/>
              </a:lnSpc>
              <a:spcBef>
                <a:spcPts val="484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improved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knowledge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acquisition</a:t>
            </a:r>
            <a:r>
              <a:rPr dirty="0" sz="2000" spc="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and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knowledge 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sharing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that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allows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more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complete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understanding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of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application </a:t>
            </a:r>
            <a:r>
              <a:rPr dirty="0" sz="2000" spc="-10">
                <a:latin typeface="Arial MT"/>
                <a:cs typeface="Arial MT"/>
              </a:rPr>
              <a:t>domain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constraints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stakeholder 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needs</a:t>
            </a:r>
            <a:endParaRPr sz="2000">
              <a:latin typeface="Arial MT"/>
              <a:cs typeface="Arial MT"/>
            </a:endParaRPr>
          </a:p>
          <a:p>
            <a:pPr lvl="1" marL="755650" marR="346710" indent="-285750">
              <a:lnSpc>
                <a:spcPct val="100000"/>
              </a:lnSpc>
              <a:spcBef>
                <a:spcPts val="470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greater emphasis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on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iteration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requirements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are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defined</a:t>
            </a:r>
            <a:endParaRPr sz="2000">
              <a:latin typeface="Arial MT"/>
              <a:cs typeface="Arial MT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475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more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effective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communication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and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coordination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tools </a:t>
            </a:r>
            <a:r>
              <a:rPr dirty="0" sz="2000" spc="-54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that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enable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all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stakeholders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collaborate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effectively.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7920" y="6246367"/>
            <a:ext cx="66871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*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Glinz,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M.,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R.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Wieringa,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“Stakeholders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in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Requirements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Engineering,”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i="1">
                <a:latin typeface="Arial"/>
                <a:cs typeface="Arial"/>
              </a:rPr>
              <a:t>IEEE</a:t>
            </a:r>
            <a:r>
              <a:rPr dirty="0" sz="1200" spc="10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Software,</a:t>
            </a:r>
            <a:r>
              <a:rPr dirty="0" sz="1200" spc="-5" i="1">
                <a:latin typeface="Arial"/>
                <a:cs typeface="Arial"/>
              </a:rPr>
              <a:t> </a:t>
            </a:r>
            <a:r>
              <a:rPr dirty="0" sz="1200" spc="-10">
                <a:latin typeface="Arial MT"/>
                <a:cs typeface="Arial MT"/>
              </a:rPr>
              <a:t>March–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April 2007.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618236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Model-Driven</a:t>
            </a:r>
            <a:r>
              <a:rPr dirty="0" spc="-60"/>
              <a:t> </a:t>
            </a:r>
            <a:r>
              <a:rPr dirty="0" spc="-5"/>
              <a:t>Development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48153"/>
            <a:ext cx="6689725" cy="423481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5600" marR="5080" indent="-342900">
              <a:lnSpc>
                <a:spcPct val="89800"/>
              </a:lnSpc>
              <a:spcBef>
                <a:spcPts val="39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MDD couples domain-specific modeling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languages with transformation engines and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generators in 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way that facilitates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 representation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abstraction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high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levels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transforms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into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lower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levels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i="1">
                <a:latin typeface="Arial"/>
                <a:cs typeface="Arial"/>
              </a:rPr>
              <a:t>Domain-specific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modeling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languages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(DSMLs)</a:t>
            </a:r>
            <a:endParaRPr sz="2400">
              <a:latin typeface="Arial MT"/>
              <a:cs typeface="Arial MT"/>
            </a:endParaRPr>
          </a:p>
          <a:p>
            <a:pPr lvl="1" marL="755650" marR="210185" indent="-285750">
              <a:lnSpc>
                <a:spcPts val="2170"/>
              </a:lnSpc>
              <a:spcBef>
                <a:spcPts val="500"/>
              </a:spcBef>
              <a:buClr>
                <a:srgbClr val="9A0000"/>
              </a:buClr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10">
                <a:latin typeface="Arial MT"/>
                <a:cs typeface="Arial MT"/>
              </a:rPr>
              <a:t>represent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“application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structure,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behavior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and </a:t>
            </a:r>
            <a:r>
              <a:rPr dirty="0" sz="2000" spc="-5">
                <a:latin typeface="Arial MT"/>
                <a:cs typeface="Arial MT"/>
              </a:rPr>
              <a:t> requirements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within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particular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application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domains”</a:t>
            </a:r>
            <a:endParaRPr sz="2000">
              <a:latin typeface="Arial MT"/>
              <a:cs typeface="Arial MT"/>
            </a:endParaRPr>
          </a:p>
          <a:p>
            <a:pPr lvl="1" marL="755650" marR="172720" indent="-285750">
              <a:lnSpc>
                <a:spcPct val="90200"/>
              </a:lnSpc>
              <a:spcBef>
                <a:spcPts val="430"/>
              </a:spcBef>
              <a:buClr>
                <a:srgbClr val="9A0000"/>
              </a:buClr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10">
                <a:latin typeface="Arial MT"/>
                <a:cs typeface="Arial MT"/>
              </a:rPr>
              <a:t>described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with </a:t>
            </a:r>
            <a:r>
              <a:rPr dirty="0" sz="2000" spc="-10">
                <a:latin typeface="Arial MT"/>
                <a:cs typeface="Arial MT"/>
              </a:rPr>
              <a:t>metamodels</a:t>
            </a:r>
            <a:r>
              <a:rPr dirty="0" sz="2000" spc="-5">
                <a:latin typeface="Arial MT"/>
                <a:cs typeface="Arial MT"/>
              </a:rPr>
              <a:t> that “define </a:t>
            </a:r>
            <a:r>
              <a:rPr dirty="0" sz="2000" spc="-10">
                <a:latin typeface="Arial MT"/>
                <a:cs typeface="Arial MT"/>
              </a:rPr>
              <a:t>the 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relationships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among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concepts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domain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and </a:t>
            </a:r>
            <a:r>
              <a:rPr dirty="0" sz="2000" spc="-5">
                <a:latin typeface="Arial MT"/>
                <a:cs typeface="Arial MT"/>
              </a:rPr>
              <a:t> precisely specify the key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semantics</a:t>
            </a:r>
            <a:r>
              <a:rPr dirty="0" sz="2000" spc="-5">
                <a:latin typeface="Arial MT"/>
                <a:cs typeface="Arial MT"/>
              </a:rPr>
              <a:t> and </a:t>
            </a:r>
            <a:r>
              <a:rPr dirty="0" sz="2000" spc="-10">
                <a:latin typeface="Arial MT"/>
                <a:cs typeface="Arial MT"/>
              </a:rPr>
              <a:t>constraints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associated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with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these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domain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concepts.” </a:t>
            </a:r>
            <a:r>
              <a:rPr dirty="0" sz="2000" spc="-5">
                <a:latin typeface="Arial MT"/>
                <a:cs typeface="Arial MT"/>
              </a:rPr>
              <a:t>*</a:t>
            </a:r>
            <a:endParaRPr sz="20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1140"/>
              </a:spcBef>
            </a:pPr>
            <a:r>
              <a:rPr dirty="0" sz="1400" spc="-5">
                <a:latin typeface="Arial MT"/>
                <a:cs typeface="Arial MT"/>
              </a:rPr>
              <a:t>*</a:t>
            </a:r>
            <a:r>
              <a:rPr dirty="0" sz="1400" spc="4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Schmidt,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D.,”Model-Driven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Engineering,”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 i="1">
                <a:latin typeface="Arial"/>
                <a:cs typeface="Arial"/>
              </a:rPr>
              <a:t>IEEE</a:t>
            </a:r>
            <a:r>
              <a:rPr dirty="0" sz="1400" spc="2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Computer,</a:t>
            </a:r>
            <a:r>
              <a:rPr dirty="0" sz="1400" spc="15" i="1">
                <a:latin typeface="Arial"/>
                <a:cs typeface="Arial"/>
              </a:rPr>
              <a:t> </a:t>
            </a:r>
            <a:r>
              <a:rPr dirty="0" sz="1400" spc="-10">
                <a:latin typeface="Arial MT"/>
                <a:cs typeface="Arial MT"/>
              </a:rPr>
              <a:t>February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2006.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578612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Test-Driven</a:t>
            </a:r>
            <a:r>
              <a:rPr dirty="0" spc="-60"/>
              <a:t> </a:t>
            </a:r>
            <a:r>
              <a:rPr dirty="0" spc="-5"/>
              <a:t>Development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3135" y="2263393"/>
            <a:ext cx="6678930" cy="1642745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354965" marR="5080" indent="-342900">
              <a:lnSpc>
                <a:spcPct val="90500"/>
              </a:lnSpc>
              <a:spcBef>
                <a:spcPts val="284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 i="1">
                <a:latin typeface="Arial"/>
                <a:cs typeface="Arial"/>
              </a:rPr>
              <a:t>test-driven development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5">
                <a:latin typeface="Arial MT"/>
                <a:cs typeface="Arial MT"/>
              </a:rPr>
              <a:t>(TDD)</a:t>
            </a:r>
            <a:r>
              <a:rPr dirty="0" sz="1600" spc="-5" i="1">
                <a:latin typeface="Arial"/>
                <a:cs typeface="Arial"/>
              </a:rPr>
              <a:t>,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requirements</a:t>
            </a:r>
            <a:r>
              <a:rPr dirty="0" sz="16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for</a:t>
            </a:r>
            <a:r>
              <a:rPr dirty="0" sz="16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9A0000"/>
                </a:solidFill>
                <a:latin typeface="Arial MT"/>
                <a:cs typeface="Arial MT"/>
              </a:rPr>
              <a:t>a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software </a:t>
            </a:r>
            <a:r>
              <a:rPr dirty="0" sz="16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component</a:t>
            </a:r>
            <a:r>
              <a:rPr dirty="0" sz="16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serve</a:t>
            </a:r>
            <a:r>
              <a:rPr dirty="0" sz="16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as</a:t>
            </a:r>
            <a:r>
              <a:rPr dirty="0" sz="16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the</a:t>
            </a:r>
            <a:r>
              <a:rPr dirty="0" sz="16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basis</a:t>
            </a:r>
            <a:r>
              <a:rPr dirty="0" sz="16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for</a:t>
            </a:r>
            <a:r>
              <a:rPr dirty="0" sz="16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the</a:t>
            </a:r>
            <a:r>
              <a:rPr dirty="0" sz="16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creation</a:t>
            </a:r>
            <a:r>
              <a:rPr dirty="0" sz="16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of</a:t>
            </a:r>
            <a:r>
              <a:rPr dirty="0" sz="1600" spc="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9A0000"/>
                </a:solidFill>
                <a:latin typeface="Arial MT"/>
                <a:cs typeface="Arial MT"/>
              </a:rPr>
              <a:t>a</a:t>
            </a:r>
            <a:r>
              <a:rPr dirty="0" sz="16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series</a:t>
            </a:r>
            <a:r>
              <a:rPr dirty="0" sz="16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of</a:t>
            </a:r>
            <a:r>
              <a:rPr dirty="0" sz="1600" spc="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test</a:t>
            </a:r>
            <a:r>
              <a:rPr dirty="0" sz="16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cases </a:t>
            </a:r>
            <a:r>
              <a:rPr dirty="0" sz="1600" spc="-43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that exercise the interface and </a:t>
            </a:r>
            <a:r>
              <a:rPr dirty="0" sz="1600">
                <a:latin typeface="Arial MT"/>
                <a:cs typeface="Arial MT"/>
              </a:rPr>
              <a:t>attempt to find errors in the data 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structures and functionality delivered by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 component.</a:t>
            </a:r>
            <a:endParaRPr sz="1600">
              <a:latin typeface="Arial MT"/>
              <a:cs typeface="Arial MT"/>
            </a:endParaRPr>
          </a:p>
          <a:p>
            <a:pPr algn="just" marL="355600" marR="7620" indent="-342900">
              <a:lnSpc>
                <a:spcPct val="905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1600" spc="-5">
                <a:latin typeface="Arial MT"/>
                <a:cs typeface="Arial MT"/>
              </a:rPr>
              <a:t>TDD is not really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-5">
                <a:latin typeface="Arial MT"/>
                <a:cs typeface="Arial MT"/>
              </a:rPr>
              <a:t>new technology but rather </a:t>
            </a:r>
            <a:r>
              <a:rPr dirty="0" sz="1600">
                <a:solidFill>
                  <a:srgbClr val="9A0000"/>
                </a:solidFill>
                <a:latin typeface="Arial MT"/>
                <a:cs typeface="Arial MT"/>
              </a:rPr>
              <a:t>a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trend that emphasizes </a:t>
            </a:r>
            <a:r>
              <a:rPr dirty="0" sz="1600" spc="-43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the design of test cases </a:t>
            </a:r>
            <a:r>
              <a:rPr dirty="0" sz="1600" spc="-5" i="1">
                <a:solidFill>
                  <a:srgbClr val="9A0000"/>
                </a:solidFill>
                <a:latin typeface="Arial"/>
                <a:cs typeface="Arial"/>
              </a:rPr>
              <a:t>before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the creation of source code. </a:t>
            </a:r>
            <a:r>
              <a:rPr dirty="0" sz="1600" spc="-5">
                <a:latin typeface="Arial MT"/>
                <a:cs typeface="Arial MT"/>
              </a:rPr>
              <a:t>Continues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 emphasize the importance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software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architecture.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6239" y="3930396"/>
            <a:ext cx="3352800" cy="268147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3497579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40"/>
              <a:t> </a:t>
            </a:r>
            <a:r>
              <a:rPr dirty="0" spc="-5"/>
              <a:t>Big</a:t>
            </a:r>
            <a:r>
              <a:rPr dirty="0" spc="-40"/>
              <a:t> </a:t>
            </a:r>
            <a:r>
              <a:rPr dirty="0" spc="-5"/>
              <a:t>Picture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13627" y="6852020"/>
            <a:ext cx="1473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latin typeface="Arial MT"/>
                <a:cs typeface="Arial MT"/>
              </a:rPr>
              <a:t>1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3135" y="2357119"/>
            <a:ext cx="6476365" cy="290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1691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Software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intensive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systems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(SIS)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have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become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the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foundation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virtually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every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modern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technology.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Arial MT"/>
              <a:cs typeface="Arial MT"/>
            </a:endParaRPr>
          </a:p>
          <a:p>
            <a:pPr marL="355600" marR="258445" indent="-342900">
              <a:lnSpc>
                <a:spcPts val="1950"/>
              </a:lnSpc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Software content in virtually every product and service will </a:t>
            </a:r>
            <a:r>
              <a:rPr dirty="0" sz="1800" spc="-49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continue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to grow</a:t>
            </a:r>
            <a:r>
              <a:rPr dirty="0" sz="1800" spc="-5">
                <a:latin typeface="Arial MT"/>
                <a:cs typeface="Arial MT"/>
              </a:rPr>
              <a:t>—in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some cases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dramatically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Clr>
                <a:srgbClr val="9A0000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 MT"/>
                <a:cs typeface="Arial MT"/>
              </a:rPr>
              <a:t>Software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must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demonstrably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safe,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secure,</a:t>
            </a:r>
            <a:r>
              <a:rPr dirty="0" sz="1800" spc="-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and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reliable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Requirements</a:t>
            </a:r>
            <a:r>
              <a:rPr dirty="0" sz="1800" spc="-2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will</a:t>
            </a:r>
            <a:r>
              <a:rPr dirty="0" sz="1800" spc="-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emerge</a:t>
            </a:r>
            <a:r>
              <a:rPr dirty="0" sz="18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systems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evolve</a:t>
            </a:r>
            <a:endParaRPr sz="1800">
              <a:latin typeface="Arial MT"/>
              <a:cs typeface="Arial MT"/>
            </a:endParaRPr>
          </a:p>
          <a:p>
            <a:pPr marL="355600" marR="5080" indent="-342900">
              <a:lnSpc>
                <a:spcPts val="1950"/>
              </a:lnSpc>
              <a:spcBef>
                <a:spcPts val="470"/>
              </a:spcBef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9A0000"/>
                </a:solidFill>
                <a:latin typeface="Arial MT"/>
                <a:cs typeface="Arial MT"/>
              </a:rPr>
              <a:t>Interoperability and “networkability” </a:t>
            </a:r>
            <a:r>
              <a:rPr dirty="0" sz="1800" spc="-5">
                <a:latin typeface="Arial MT"/>
                <a:cs typeface="Arial MT"/>
              </a:rPr>
              <a:t>will become dominant as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“mash-ups”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become the norm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Clr>
                <a:srgbClr val="9A0000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i="1">
                <a:latin typeface="Arial"/>
                <a:cs typeface="Arial"/>
              </a:rPr>
              <a:t>A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“smart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world”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demands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better,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more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reliable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697357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Service-Oriented</a:t>
            </a:r>
            <a:r>
              <a:rPr dirty="0" spc="-55"/>
              <a:t> </a:t>
            </a:r>
            <a:r>
              <a:rPr dirty="0" spc="-5"/>
              <a:t>Development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3135" y="2258059"/>
            <a:ext cx="6652895" cy="21450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5600" marR="5080" indent="-342900">
              <a:lnSpc>
                <a:spcPts val="1950"/>
              </a:lnSpc>
              <a:spcBef>
                <a:spcPts val="340"/>
              </a:spcBef>
              <a:buClr>
                <a:srgbClr val="9A0000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 MT"/>
                <a:cs typeface="Arial MT"/>
              </a:rPr>
              <a:t>Strives to create models that can be understood by individuals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with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diverse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levels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business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technical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understanding.</a:t>
            </a:r>
            <a:endParaRPr sz="1800">
              <a:latin typeface="Arial MT"/>
              <a:cs typeface="Arial MT"/>
            </a:endParaRPr>
          </a:p>
          <a:p>
            <a:pPr marL="355600" marR="231140" indent="-342900">
              <a:lnSpc>
                <a:spcPts val="1950"/>
              </a:lnSpc>
              <a:spcBef>
                <a:spcPts val="434"/>
              </a:spcBef>
              <a:buClr>
                <a:srgbClr val="9A0000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 MT"/>
                <a:cs typeface="Arial MT"/>
              </a:rPr>
              <a:t>The service-oriented modeling paradigm advocates taking </a:t>
            </a:r>
            <a:r>
              <a:rPr dirty="0" sz="1800">
                <a:latin typeface="Arial MT"/>
                <a:cs typeface="Arial MT"/>
              </a:rPr>
              <a:t>a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holistic view of the analysis, design, and architecture of all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'Software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Entities' in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 organization.</a:t>
            </a:r>
            <a:endParaRPr sz="1800">
              <a:latin typeface="Arial MT"/>
              <a:cs typeface="Arial MT"/>
            </a:endParaRPr>
          </a:p>
          <a:p>
            <a:pPr marL="355600" marR="475615" indent="-342900">
              <a:lnSpc>
                <a:spcPts val="1950"/>
              </a:lnSpc>
              <a:spcBef>
                <a:spcPts val="440"/>
              </a:spcBef>
              <a:buClr>
                <a:srgbClr val="9A0000"/>
              </a:buClr>
              <a:buSzPct val="7777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 MT"/>
                <a:cs typeface="Arial MT"/>
              </a:rPr>
              <a:t>Service-oriented modeling encourages viewing software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entities as 'assets' (service-oriented assets), and refers to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these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assets collectively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 'services'.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18039" y="4997196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4427677" y="4916233"/>
            <a:ext cx="1457325" cy="1076325"/>
            <a:chOff x="4427677" y="4916233"/>
            <a:chExt cx="1457325" cy="1076325"/>
          </a:xfrm>
        </p:grpSpPr>
        <p:sp>
          <p:nvSpPr>
            <p:cNvPr id="9" name="object 9"/>
            <p:cNvSpPr/>
            <p:nvPr/>
          </p:nvSpPr>
          <p:spPr>
            <a:xfrm>
              <a:off x="4432439" y="4920996"/>
              <a:ext cx="1447800" cy="1066800"/>
            </a:xfrm>
            <a:custGeom>
              <a:avLst/>
              <a:gdLst/>
              <a:ahLst/>
              <a:cxnLst/>
              <a:rect l="l" t="t" r="r" b="b"/>
              <a:pathLst>
                <a:path w="1447800" h="1066800">
                  <a:moveTo>
                    <a:pt x="1447800" y="1066800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1066800"/>
                  </a:lnTo>
                  <a:lnTo>
                    <a:pt x="1447800" y="106680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32439" y="4920996"/>
              <a:ext cx="1447800" cy="1066800"/>
            </a:xfrm>
            <a:custGeom>
              <a:avLst/>
              <a:gdLst/>
              <a:ahLst/>
              <a:cxnLst/>
              <a:rect l="l" t="t" r="r" b="b"/>
              <a:pathLst>
                <a:path w="1447800" h="1066800">
                  <a:moveTo>
                    <a:pt x="0" y="0"/>
                  </a:moveTo>
                  <a:lnTo>
                    <a:pt x="0" y="1066800"/>
                  </a:lnTo>
                  <a:lnTo>
                    <a:pt x="1447800" y="1066800"/>
                  </a:lnTo>
                  <a:lnTo>
                    <a:pt x="1447800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37239" y="51495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37239" y="51495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94439" y="51495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94439" y="51495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23039" y="55305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23039" y="55305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9639" y="55305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89639" y="55305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6485064" y="4459033"/>
            <a:ext cx="2676525" cy="2371725"/>
            <a:chOff x="6485064" y="4459033"/>
            <a:chExt cx="2676525" cy="2371725"/>
          </a:xfrm>
        </p:grpSpPr>
        <p:sp>
          <p:nvSpPr>
            <p:cNvPr id="20" name="object 20"/>
            <p:cNvSpPr/>
            <p:nvPr/>
          </p:nvSpPr>
          <p:spPr>
            <a:xfrm>
              <a:off x="6489827" y="4463796"/>
              <a:ext cx="2667000" cy="2362200"/>
            </a:xfrm>
            <a:custGeom>
              <a:avLst/>
              <a:gdLst/>
              <a:ahLst/>
              <a:cxnLst/>
              <a:rect l="l" t="t" r="r" b="b"/>
              <a:pathLst>
                <a:path w="2667000" h="2362200">
                  <a:moveTo>
                    <a:pt x="2667000" y="2362200"/>
                  </a:moveTo>
                  <a:lnTo>
                    <a:pt x="2667000" y="0"/>
                  </a:lnTo>
                  <a:lnTo>
                    <a:pt x="0" y="0"/>
                  </a:lnTo>
                  <a:lnTo>
                    <a:pt x="0" y="2362200"/>
                  </a:lnTo>
                  <a:lnTo>
                    <a:pt x="2667000" y="236220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89827" y="4463796"/>
              <a:ext cx="2667000" cy="2362200"/>
            </a:xfrm>
            <a:custGeom>
              <a:avLst/>
              <a:gdLst/>
              <a:ahLst/>
              <a:cxnLst/>
              <a:rect l="l" t="t" r="r" b="b"/>
              <a:pathLst>
                <a:path w="2667000" h="2362200">
                  <a:moveTo>
                    <a:pt x="0" y="0"/>
                  </a:moveTo>
                  <a:lnTo>
                    <a:pt x="0" y="2362200"/>
                  </a:lnTo>
                  <a:lnTo>
                    <a:pt x="2667000" y="2362200"/>
                  </a:lnTo>
                  <a:lnTo>
                    <a:pt x="2667000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18427" y="4920996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990600" y="685800"/>
                  </a:moveTo>
                  <a:lnTo>
                    <a:pt x="990600" y="0"/>
                  </a:lnTo>
                  <a:lnTo>
                    <a:pt x="0" y="0"/>
                  </a:lnTo>
                  <a:lnTo>
                    <a:pt x="0" y="685800"/>
                  </a:lnTo>
                  <a:lnTo>
                    <a:pt x="990600" y="68580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718427" y="4920996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0"/>
                  </a:moveTo>
                  <a:lnTo>
                    <a:pt x="0" y="685800"/>
                  </a:lnTo>
                  <a:lnTo>
                    <a:pt x="990600" y="685800"/>
                  </a:lnTo>
                  <a:lnTo>
                    <a:pt x="990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75399" y="5068824"/>
              <a:ext cx="155575" cy="146050"/>
            </a:xfrm>
            <a:custGeom>
              <a:avLst/>
              <a:gdLst/>
              <a:ahLst/>
              <a:cxnLst/>
              <a:rect l="l" t="t" r="r" b="b"/>
              <a:pathLst>
                <a:path w="155575" h="146050">
                  <a:moveTo>
                    <a:pt x="155448" y="145541"/>
                  </a:moveTo>
                  <a:lnTo>
                    <a:pt x="155448" y="0"/>
                  </a:lnTo>
                  <a:lnTo>
                    <a:pt x="0" y="0"/>
                  </a:lnTo>
                  <a:lnTo>
                    <a:pt x="0" y="145541"/>
                  </a:lnTo>
                  <a:lnTo>
                    <a:pt x="155448" y="1455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875399" y="5068824"/>
              <a:ext cx="155575" cy="146050"/>
            </a:xfrm>
            <a:custGeom>
              <a:avLst/>
              <a:gdLst/>
              <a:ahLst/>
              <a:cxnLst/>
              <a:rect l="l" t="t" r="r" b="b"/>
              <a:pathLst>
                <a:path w="155575" h="146050">
                  <a:moveTo>
                    <a:pt x="0" y="0"/>
                  </a:moveTo>
                  <a:lnTo>
                    <a:pt x="0" y="145541"/>
                  </a:lnTo>
                  <a:lnTo>
                    <a:pt x="155448" y="145541"/>
                  </a:lnTo>
                  <a:lnTo>
                    <a:pt x="15544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188593" y="5068824"/>
              <a:ext cx="155575" cy="146050"/>
            </a:xfrm>
            <a:custGeom>
              <a:avLst/>
              <a:gdLst/>
              <a:ahLst/>
              <a:cxnLst/>
              <a:rect l="l" t="t" r="r" b="b"/>
              <a:pathLst>
                <a:path w="155575" h="146050">
                  <a:moveTo>
                    <a:pt x="155448" y="145541"/>
                  </a:moveTo>
                  <a:lnTo>
                    <a:pt x="155448" y="0"/>
                  </a:lnTo>
                  <a:lnTo>
                    <a:pt x="0" y="0"/>
                  </a:lnTo>
                  <a:lnTo>
                    <a:pt x="0" y="145541"/>
                  </a:lnTo>
                  <a:lnTo>
                    <a:pt x="155448" y="1455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188593" y="5068824"/>
              <a:ext cx="155575" cy="146050"/>
            </a:xfrm>
            <a:custGeom>
              <a:avLst/>
              <a:gdLst/>
              <a:ahLst/>
              <a:cxnLst/>
              <a:rect l="l" t="t" r="r" b="b"/>
              <a:pathLst>
                <a:path w="155575" h="146050">
                  <a:moveTo>
                    <a:pt x="0" y="0"/>
                  </a:moveTo>
                  <a:lnTo>
                    <a:pt x="0" y="145541"/>
                  </a:lnTo>
                  <a:lnTo>
                    <a:pt x="155448" y="145541"/>
                  </a:lnTo>
                  <a:lnTo>
                    <a:pt x="15544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344041" y="5313426"/>
              <a:ext cx="157480" cy="146050"/>
            </a:xfrm>
            <a:custGeom>
              <a:avLst/>
              <a:gdLst/>
              <a:ahLst/>
              <a:cxnLst/>
              <a:rect l="l" t="t" r="r" b="b"/>
              <a:pathLst>
                <a:path w="157479" h="146050">
                  <a:moveTo>
                    <a:pt x="156972" y="145541"/>
                  </a:moveTo>
                  <a:lnTo>
                    <a:pt x="156972" y="0"/>
                  </a:lnTo>
                  <a:lnTo>
                    <a:pt x="0" y="0"/>
                  </a:lnTo>
                  <a:lnTo>
                    <a:pt x="0" y="145541"/>
                  </a:lnTo>
                  <a:lnTo>
                    <a:pt x="156972" y="1455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344041" y="5313426"/>
              <a:ext cx="157480" cy="146050"/>
            </a:xfrm>
            <a:custGeom>
              <a:avLst/>
              <a:gdLst/>
              <a:ahLst/>
              <a:cxnLst/>
              <a:rect l="l" t="t" r="r" b="b"/>
              <a:pathLst>
                <a:path w="157479" h="146050">
                  <a:moveTo>
                    <a:pt x="0" y="0"/>
                  </a:moveTo>
                  <a:lnTo>
                    <a:pt x="0" y="145541"/>
                  </a:lnTo>
                  <a:lnTo>
                    <a:pt x="156972" y="145541"/>
                  </a:lnTo>
                  <a:lnTo>
                    <a:pt x="156972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979043" y="5313426"/>
              <a:ext cx="157480" cy="146050"/>
            </a:xfrm>
            <a:custGeom>
              <a:avLst/>
              <a:gdLst/>
              <a:ahLst/>
              <a:cxnLst/>
              <a:rect l="l" t="t" r="r" b="b"/>
              <a:pathLst>
                <a:path w="157479" h="146050">
                  <a:moveTo>
                    <a:pt x="156972" y="145541"/>
                  </a:moveTo>
                  <a:lnTo>
                    <a:pt x="156972" y="0"/>
                  </a:lnTo>
                  <a:lnTo>
                    <a:pt x="0" y="0"/>
                  </a:lnTo>
                  <a:lnTo>
                    <a:pt x="0" y="145541"/>
                  </a:lnTo>
                  <a:lnTo>
                    <a:pt x="156972" y="1455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979043" y="5313426"/>
              <a:ext cx="157480" cy="146050"/>
            </a:xfrm>
            <a:custGeom>
              <a:avLst/>
              <a:gdLst/>
              <a:ahLst/>
              <a:cxnLst/>
              <a:rect l="l" t="t" r="r" b="b"/>
              <a:pathLst>
                <a:path w="157479" h="146050">
                  <a:moveTo>
                    <a:pt x="0" y="0"/>
                  </a:moveTo>
                  <a:lnTo>
                    <a:pt x="0" y="145541"/>
                  </a:lnTo>
                  <a:lnTo>
                    <a:pt x="156972" y="145541"/>
                  </a:lnTo>
                  <a:lnTo>
                    <a:pt x="156972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937627" y="4616196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990600" y="685800"/>
                  </a:moveTo>
                  <a:lnTo>
                    <a:pt x="990600" y="0"/>
                  </a:lnTo>
                  <a:lnTo>
                    <a:pt x="0" y="0"/>
                  </a:lnTo>
                  <a:lnTo>
                    <a:pt x="0" y="685800"/>
                  </a:lnTo>
                  <a:lnTo>
                    <a:pt x="990600" y="68580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937627" y="4616196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0"/>
                  </a:moveTo>
                  <a:lnTo>
                    <a:pt x="0" y="685800"/>
                  </a:lnTo>
                  <a:lnTo>
                    <a:pt x="990600" y="685800"/>
                  </a:lnTo>
                  <a:lnTo>
                    <a:pt x="990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094599" y="4764024"/>
              <a:ext cx="155575" cy="146050"/>
            </a:xfrm>
            <a:custGeom>
              <a:avLst/>
              <a:gdLst/>
              <a:ahLst/>
              <a:cxnLst/>
              <a:rect l="l" t="t" r="r" b="b"/>
              <a:pathLst>
                <a:path w="155575" h="146050">
                  <a:moveTo>
                    <a:pt x="155448" y="145541"/>
                  </a:moveTo>
                  <a:lnTo>
                    <a:pt x="155448" y="0"/>
                  </a:lnTo>
                  <a:lnTo>
                    <a:pt x="0" y="0"/>
                  </a:lnTo>
                  <a:lnTo>
                    <a:pt x="0" y="145541"/>
                  </a:lnTo>
                  <a:lnTo>
                    <a:pt x="155448" y="1455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094599" y="4764024"/>
              <a:ext cx="155575" cy="146050"/>
            </a:xfrm>
            <a:custGeom>
              <a:avLst/>
              <a:gdLst/>
              <a:ahLst/>
              <a:cxnLst/>
              <a:rect l="l" t="t" r="r" b="b"/>
              <a:pathLst>
                <a:path w="155575" h="146050">
                  <a:moveTo>
                    <a:pt x="0" y="0"/>
                  </a:moveTo>
                  <a:lnTo>
                    <a:pt x="0" y="145541"/>
                  </a:lnTo>
                  <a:lnTo>
                    <a:pt x="155448" y="145541"/>
                  </a:lnTo>
                  <a:lnTo>
                    <a:pt x="15544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407793" y="4764024"/>
              <a:ext cx="155575" cy="146050"/>
            </a:xfrm>
            <a:custGeom>
              <a:avLst/>
              <a:gdLst/>
              <a:ahLst/>
              <a:cxnLst/>
              <a:rect l="l" t="t" r="r" b="b"/>
              <a:pathLst>
                <a:path w="155575" h="146050">
                  <a:moveTo>
                    <a:pt x="155448" y="145541"/>
                  </a:moveTo>
                  <a:lnTo>
                    <a:pt x="155448" y="0"/>
                  </a:lnTo>
                  <a:lnTo>
                    <a:pt x="0" y="0"/>
                  </a:lnTo>
                  <a:lnTo>
                    <a:pt x="0" y="145541"/>
                  </a:lnTo>
                  <a:lnTo>
                    <a:pt x="155448" y="1455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07793" y="4764024"/>
              <a:ext cx="155575" cy="146050"/>
            </a:xfrm>
            <a:custGeom>
              <a:avLst/>
              <a:gdLst/>
              <a:ahLst/>
              <a:cxnLst/>
              <a:rect l="l" t="t" r="r" b="b"/>
              <a:pathLst>
                <a:path w="155575" h="146050">
                  <a:moveTo>
                    <a:pt x="0" y="0"/>
                  </a:moveTo>
                  <a:lnTo>
                    <a:pt x="0" y="145541"/>
                  </a:lnTo>
                  <a:lnTo>
                    <a:pt x="155448" y="145541"/>
                  </a:lnTo>
                  <a:lnTo>
                    <a:pt x="15544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563241" y="5008626"/>
              <a:ext cx="157480" cy="146050"/>
            </a:xfrm>
            <a:custGeom>
              <a:avLst/>
              <a:gdLst/>
              <a:ahLst/>
              <a:cxnLst/>
              <a:rect l="l" t="t" r="r" b="b"/>
              <a:pathLst>
                <a:path w="157479" h="146050">
                  <a:moveTo>
                    <a:pt x="156972" y="145541"/>
                  </a:moveTo>
                  <a:lnTo>
                    <a:pt x="156972" y="0"/>
                  </a:lnTo>
                  <a:lnTo>
                    <a:pt x="0" y="0"/>
                  </a:lnTo>
                  <a:lnTo>
                    <a:pt x="0" y="145541"/>
                  </a:lnTo>
                  <a:lnTo>
                    <a:pt x="156972" y="1455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563241" y="5008626"/>
              <a:ext cx="157480" cy="146050"/>
            </a:xfrm>
            <a:custGeom>
              <a:avLst/>
              <a:gdLst/>
              <a:ahLst/>
              <a:cxnLst/>
              <a:rect l="l" t="t" r="r" b="b"/>
              <a:pathLst>
                <a:path w="157479" h="146050">
                  <a:moveTo>
                    <a:pt x="0" y="0"/>
                  </a:moveTo>
                  <a:lnTo>
                    <a:pt x="0" y="145541"/>
                  </a:lnTo>
                  <a:lnTo>
                    <a:pt x="156972" y="145541"/>
                  </a:lnTo>
                  <a:lnTo>
                    <a:pt x="156972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198243" y="5008626"/>
              <a:ext cx="157480" cy="146050"/>
            </a:xfrm>
            <a:custGeom>
              <a:avLst/>
              <a:gdLst/>
              <a:ahLst/>
              <a:cxnLst/>
              <a:rect l="l" t="t" r="r" b="b"/>
              <a:pathLst>
                <a:path w="157479" h="146050">
                  <a:moveTo>
                    <a:pt x="156972" y="145541"/>
                  </a:moveTo>
                  <a:lnTo>
                    <a:pt x="156972" y="0"/>
                  </a:lnTo>
                  <a:lnTo>
                    <a:pt x="0" y="0"/>
                  </a:lnTo>
                  <a:lnTo>
                    <a:pt x="0" y="145541"/>
                  </a:lnTo>
                  <a:lnTo>
                    <a:pt x="156972" y="1455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198243" y="5008626"/>
              <a:ext cx="157480" cy="146050"/>
            </a:xfrm>
            <a:custGeom>
              <a:avLst/>
              <a:gdLst/>
              <a:ahLst/>
              <a:cxnLst/>
              <a:rect l="l" t="t" r="r" b="b"/>
              <a:pathLst>
                <a:path w="157479" h="146050">
                  <a:moveTo>
                    <a:pt x="0" y="0"/>
                  </a:moveTo>
                  <a:lnTo>
                    <a:pt x="0" y="145541"/>
                  </a:lnTo>
                  <a:lnTo>
                    <a:pt x="156972" y="145541"/>
                  </a:lnTo>
                  <a:lnTo>
                    <a:pt x="156972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709027" y="5987796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990600" y="685800"/>
                  </a:moveTo>
                  <a:lnTo>
                    <a:pt x="990600" y="0"/>
                  </a:lnTo>
                  <a:lnTo>
                    <a:pt x="0" y="0"/>
                  </a:lnTo>
                  <a:lnTo>
                    <a:pt x="0" y="685800"/>
                  </a:lnTo>
                  <a:lnTo>
                    <a:pt x="990600" y="68580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709027" y="5987796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0"/>
                  </a:moveTo>
                  <a:lnTo>
                    <a:pt x="0" y="685800"/>
                  </a:lnTo>
                  <a:lnTo>
                    <a:pt x="990600" y="685800"/>
                  </a:lnTo>
                  <a:lnTo>
                    <a:pt x="990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865999" y="6135624"/>
              <a:ext cx="155575" cy="146050"/>
            </a:xfrm>
            <a:custGeom>
              <a:avLst/>
              <a:gdLst/>
              <a:ahLst/>
              <a:cxnLst/>
              <a:rect l="l" t="t" r="r" b="b"/>
              <a:pathLst>
                <a:path w="155575" h="146050">
                  <a:moveTo>
                    <a:pt x="155448" y="145541"/>
                  </a:moveTo>
                  <a:lnTo>
                    <a:pt x="155448" y="0"/>
                  </a:lnTo>
                  <a:lnTo>
                    <a:pt x="0" y="0"/>
                  </a:lnTo>
                  <a:lnTo>
                    <a:pt x="0" y="145541"/>
                  </a:lnTo>
                  <a:lnTo>
                    <a:pt x="155448" y="1455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865999" y="6135624"/>
              <a:ext cx="155575" cy="146050"/>
            </a:xfrm>
            <a:custGeom>
              <a:avLst/>
              <a:gdLst/>
              <a:ahLst/>
              <a:cxnLst/>
              <a:rect l="l" t="t" r="r" b="b"/>
              <a:pathLst>
                <a:path w="155575" h="146050">
                  <a:moveTo>
                    <a:pt x="0" y="0"/>
                  </a:moveTo>
                  <a:lnTo>
                    <a:pt x="0" y="145541"/>
                  </a:lnTo>
                  <a:lnTo>
                    <a:pt x="155448" y="145541"/>
                  </a:lnTo>
                  <a:lnTo>
                    <a:pt x="15544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179193" y="6135624"/>
              <a:ext cx="155575" cy="146050"/>
            </a:xfrm>
            <a:custGeom>
              <a:avLst/>
              <a:gdLst/>
              <a:ahLst/>
              <a:cxnLst/>
              <a:rect l="l" t="t" r="r" b="b"/>
              <a:pathLst>
                <a:path w="155575" h="146050">
                  <a:moveTo>
                    <a:pt x="155448" y="145541"/>
                  </a:moveTo>
                  <a:lnTo>
                    <a:pt x="155448" y="0"/>
                  </a:lnTo>
                  <a:lnTo>
                    <a:pt x="0" y="0"/>
                  </a:lnTo>
                  <a:lnTo>
                    <a:pt x="0" y="145541"/>
                  </a:lnTo>
                  <a:lnTo>
                    <a:pt x="155448" y="1455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179193" y="6135624"/>
              <a:ext cx="155575" cy="146050"/>
            </a:xfrm>
            <a:custGeom>
              <a:avLst/>
              <a:gdLst/>
              <a:ahLst/>
              <a:cxnLst/>
              <a:rect l="l" t="t" r="r" b="b"/>
              <a:pathLst>
                <a:path w="155575" h="146050">
                  <a:moveTo>
                    <a:pt x="0" y="0"/>
                  </a:moveTo>
                  <a:lnTo>
                    <a:pt x="0" y="145541"/>
                  </a:lnTo>
                  <a:lnTo>
                    <a:pt x="155448" y="145541"/>
                  </a:lnTo>
                  <a:lnTo>
                    <a:pt x="15544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334641" y="6380226"/>
              <a:ext cx="157480" cy="146050"/>
            </a:xfrm>
            <a:custGeom>
              <a:avLst/>
              <a:gdLst/>
              <a:ahLst/>
              <a:cxnLst/>
              <a:rect l="l" t="t" r="r" b="b"/>
              <a:pathLst>
                <a:path w="157479" h="146050">
                  <a:moveTo>
                    <a:pt x="156972" y="145542"/>
                  </a:moveTo>
                  <a:lnTo>
                    <a:pt x="156972" y="0"/>
                  </a:lnTo>
                  <a:lnTo>
                    <a:pt x="0" y="0"/>
                  </a:lnTo>
                  <a:lnTo>
                    <a:pt x="0" y="145542"/>
                  </a:lnTo>
                  <a:lnTo>
                    <a:pt x="156972" y="1455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334641" y="6380226"/>
              <a:ext cx="157480" cy="146050"/>
            </a:xfrm>
            <a:custGeom>
              <a:avLst/>
              <a:gdLst/>
              <a:ahLst/>
              <a:cxnLst/>
              <a:rect l="l" t="t" r="r" b="b"/>
              <a:pathLst>
                <a:path w="157479" h="146050">
                  <a:moveTo>
                    <a:pt x="0" y="0"/>
                  </a:moveTo>
                  <a:lnTo>
                    <a:pt x="0" y="145542"/>
                  </a:lnTo>
                  <a:lnTo>
                    <a:pt x="156972" y="145542"/>
                  </a:lnTo>
                  <a:lnTo>
                    <a:pt x="156972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969643" y="6380226"/>
              <a:ext cx="157480" cy="146050"/>
            </a:xfrm>
            <a:custGeom>
              <a:avLst/>
              <a:gdLst/>
              <a:ahLst/>
              <a:cxnLst/>
              <a:rect l="l" t="t" r="r" b="b"/>
              <a:pathLst>
                <a:path w="157479" h="146050">
                  <a:moveTo>
                    <a:pt x="156972" y="145542"/>
                  </a:moveTo>
                  <a:lnTo>
                    <a:pt x="156972" y="0"/>
                  </a:lnTo>
                  <a:lnTo>
                    <a:pt x="0" y="0"/>
                  </a:lnTo>
                  <a:lnTo>
                    <a:pt x="0" y="145542"/>
                  </a:lnTo>
                  <a:lnTo>
                    <a:pt x="156972" y="1455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969643" y="6380226"/>
              <a:ext cx="157480" cy="146050"/>
            </a:xfrm>
            <a:custGeom>
              <a:avLst/>
              <a:gdLst/>
              <a:ahLst/>
              <a:cxnLst/>
              <a:rect l="l" t="t" r="r" b="b"/>
              <a:pathLst>
                <a:path w="157479" h="146050">
                  <a:moveTo>
                    <a:pt x="0" y="0"/>
                  </a:moveTo>
                  <a:lnTo>
                    <a:pt x="0" y="145542"/>
                  </a:lnTo>
                  <a:lnTo>
                    <a:pt x="156972" y="145542"/>
                  </a:lnTo>
                  <a:lnTo>
                    <a:pt x="156972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947027" y="59877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947027" y="59877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013827" y="56067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013827" y="56067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175627" y="64449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175627" y="64449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718427" y="63687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718427" y="63687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394827" y="54543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394827" y="545439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2225935" y="5024882"/>
            <a:ext cx="4124960" cy="1610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 MT"/>
                <a:cs typeface="Arial MT"/>
              </a:rPr>
              <a:t>Atomic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Arial MT"/>
              <a:cs typeface="Arial MT"/>
            </a:endParaRPr>
          </a:p>
          <a:p>
            <a:pPr marL="545465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Composite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service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Service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Cluster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6833234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Aspect-Oriented</a:t>
            </a:r>
            <a:r>
              <a:rPr dirty="0" spc="-55"/>
              <a:t> </a:t>
            </a:r>
            <a:r>
              <a:rPr dirty="0" spc="-5"/>
              <a:t>Development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3135" y="2282443"/>
            <a:ext cx="3462020" cy="3790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08610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 i="1">
                <a:latin typeface="Arial"/>
                <a:cs typeface="Arial"/>
              </a:rPr>
              <a:t>Concerns</a:t>
            </a:r>
            <a:r>
              <a:rPr dirty="0" sz="1600" spc="-5">
                <a:latin typeface="Arial MT"/>
                <a:cs typeface="Arial MT"/>
              </a:rPr>
              <a:t>—customer required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properties or areas of technical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interest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4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 i="1">
                <a:latin typeface="Arial"/>
                <a:cs typeface="Arial"/>
              </a:rPr>
              <a:t>Cross cutting concerns</a:t>
            </a:r>
            <a:r>
              <a:rPr dirty="0" sz="1600" spc="-5">
                <a:latin typeface="Arial MT"/>
                <a:cs typeface="Arial MT"/>
              </a:rPr>
              <a:t>—concerns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cut across multiple system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functions, features, and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information</a:t>
            </a:r>
            <a:endParaRPr sz="1600">
              <a:latin typeface="Arial MT"/>
              <a:cs typeface="Arial MT"/>
            </a:endParaRPr>
          </a:p>
          <a:p>
            <a:pPr marL="355600" marR="129539" indent="-342900">
              <a:lnSpc>
                <a:spcPct val="100000"/>
              </a:lnSpc>
              <a:spcBef>
                <a:spcPts val="409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 MT"/>
                <a:cs typeface="Arial MT"/>
              </a:rPr>
              <a:t>AOD provides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-5">
                <a:latin typeface="Arial MT"/>
                <a:cs typeface="Arial MT"/>
              </a:rPr>
              <a:t>process and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methodological approach for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defining, specifying, designing,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 constructing </a:t>
            </a:r>
            <a:r>
              <a:rPr dirty="0" sz="1600" spc="-5" i="1">
                <a:latin typeface="Arial"/>
                <a:cs typeface="Arial"/>
              </a:rPr>
              <a:t>aspects</a:t>
            </a:r>
            <a:r>
              <a:rPr dirty="0" sz="1600" spc="-5">
                <a:latin typeface="Arial MT"/>
                <a:cs typeface="Arial MT"/>
              </a:rPr>
              <a:t>—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mechanisms beyond subroutines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 inheritance for localizing the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expression of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-5">
                <a:latin typeface="Arial MT"/>
                <a:cs typeface="Arial MT"/>
              </a:rPr>
              <a:t>crosscutting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concern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23264" y="2554033"/>
            <a:ext cx="1152525" cy="3438525"/>
            <a:chOff x="7323264" y="2554033"/>
            <a:chExt cx="1152525" cy="3438525"/>
          </a:xfrm>
        </p:grpSpPr>
        <p:sp>
          <p:nvSpPr>
            <p:cNvPr id="8" name="object 8"/>
            <p:cNvSpPr/>
            <p:nvPr/>
          </p:nvSpPr>
          <p:spPr>
            <a:xfrm>
              <a:off x="7328027" y="5576316"/>
              <a:ext cx="381000" cy="411480"/>
            </a:xfrm>
            <a:custGeom>
              <a:avLst/>
              <a:gdLst/>
              <a:ahLst/>
              <a:cxnLst/>
              <a:rect l="l" t="t" r="r" b="b"/>
              <a:pathLst>
                <a:path w="381000" h="411479">
                  <a:moveTo>
                    <a:pt x="381000" y="0"/>
                  </a:moveTo>
                  <a:lnTo>
                    <a:pt x="0" y="0"/>
                  </a:lnTo>
                  <a:lnTo>
                    <a:pt x="190500" y="41148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328027" y="5576316"/>
              <a:ext cx="381000" cy="411480"/>
            </a:xfrm>
            <a:custGeom>
              <a:avLst/>
              <a:gdLst/>
              <a:ahLst/>
              <a:cxnLst/>
              <a:rect l="l" t="t" r="r" b="b"/>
              <a:pathLst>
                <a:path w="381000" h="411479">
                  <a:moveTo>
                    <a:pt x="190500" y="411480"/>
                  </a:moveTo>
                  <a:lnTo>
                    <a:pt x="0" y="0"/>
                  </a:lnTo>
                  <a:lnTo>
                    <a:pt x="381000" y="0"/>
                  </a:lnTo>
                  <a:lnTo>
                    <a:pt x="190500" y="411480"/>
                  </a:lnTo>
                  <a:close/>
                </a:path>
              </a:pathLst>
            </a:custGeom>
            <a:ln w="9525">
              <a:solidFill>
                <a:srgbClr val="9A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80427" y="2558808"/>
              <a:ext cx="76200" cy="3017520"/>
            </a:xfrm>
            <a:custGeom>
              <a:avLst/>
              <a:gdLst/>
              <a:ahLst/>
              <a:cxnLst/>
              <a:rect l="l" t="t" r="r" b="b"/>
              <a:pathLst>
                <a:path w="76200" h="3017520">
                  <a:moveTo>
                    <a:pt x="76200" y="914400"/>
                  </a:moveTo>
                  <a:lnTo>
                    <a:pt x="0" y="914400"/>
                  </a:lnTo>
                  <a:lnTo>
                    <a:pt x="0" y="3017520"/>
                  </a:lnTo>
                  <a:lnTo>
                    <a:pt x="76200" y="3017520"/>
                  </a:lnTo>
                  <a:lnTo>
                    <a:pt x="76200" y="914400"/>
                  </a:lnTo>
                  <a:close/>
                </a:path>
                <a:path w="76200" h="3017520">
                  <a:moveTo>
                    <a:pt x="762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76200" y="838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80427" y="2558795"/>
              <a:ext cx="76200" cy="3017520"/>
            </a:xfrm>
            <a:custGeom>
              <a:avLst/>
              <a:gdLst/>
              <a:ahLst/>
              <a:cxnLst/>
              <a:rect l="l" t="t" r="r" b="b"/>
              <a:pathLst>
                <a:path w="76200" h="3017520">
                  <a:moveTo>
                    <a:pt x="0" y="0"/>
                  </a:moveTo>
                  <a:lnTo>
                    <a:pt x="0" y="3017519"/>
                  </a:lnTo>
                  <a:lnTo>
                    <a:pt x="76200" y="3017519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A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709027" y="5576316"/>
              <a:ext cx="381000" cy="411480"/>
            </a:xfrm>
            <a:custGeom>
              <a:avLst/>
              <a:gdLst/>
              <a:ahLst/>
              <a:cxnLst/>
              <a:rect l="l" t="t" r="r" b="b"/>
              <a:pathLst>
                <a:path w="381000" h="411479">
                  <a:moveTo>
                    <a:pt x="381000" y="0"/>
                  </a:moveTo>
                  <a:lnTo>
                    <a:pt x="0" y="0"/>
                  </a:lnTo>
                  <a:lnTo>
                    <a:pt x="190500" y="41148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09027" y="5576316"/>
              <a:ext cx="381000" cy="411480"/>
            </a:xfrm>
            <a:custGeom>
              <a:avLst/>
              <a:gdLst/>
              <a:ahLst/>
              <a:cxnLst/>
              <a:rect l="l" t="t" r="r" b="b"/>
              <a:pathLst>
                <a:path w="381000" h="411479">
                  <a:moveTo>
                    <a:pt x="190500" y="411480"/>
                  </a:moveTo>
                  <a:lnTo>
                    <a:pt x="0" y="0"/>
                  </a:lnTo>
                  <a:lnTo>
                    <a:pt x="381000" y="0"/>
                  </a:lnTo>
                  <a:lnTo>
                    <a:pt x="190500" y="411480"/>
                  </a:lnTo>
                  <a:close/>
                </a:path>
              </a:pathLst>
            </a:custGeom>
            <a:ln w="9525">
              <a:solidFill>
                <a:srgbClr val="9A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61427" y="2558808"/>
              <a:ext cx="76200" cy="3017520"/>
            </a:xfrm>
            <a:custGeom>
              <a:avLst/>
              <a:gdLst/>
              <a:ahLst/>
              <a:cxnLst/>
              <a:rect l="l" t="t" r="r" b="b"/>
              <a:pathLst>
                <a:path w="76200" h="3017520">
                  <a:moveTo>
                    <a:pt x="76200" y="914400"/>
                  </a:moveTo>
                  <a:lnTo>
                    <a:pt x="0" y="914400"/>
                  </a:lnTo>
                  <a:lnTo>
                    <a:pt x="0" y="3017520"/>
                  </a:lnTo>
                  <a:lnTo>
                    <a:pt x="76200" y="3017520"/>
                  </a:lnTo>
                  <a:lnTo>
                    <a:pt x="76200" y="914400"/>
                  </a:lnTo>
                  <a:close/>
                </a:path>
                <a:path w="76200" h="3017520">
                  <a:moveTo>
                    <a:pt x="762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76200" y="838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861427" y="2558795"/>
              <a:ext cx="76200" cy="3017520"/>
            </a:xfrm>
            <a:custGeom>
              <a:avLst/>
              <a:gdLst/>
              <a:ahLst/>
              <a:cxnLst/>
              <a:rect l="l" t="t" r="r" b="b"/>
              <a:pathLst>
                <a:path w="76200" h="3017520">
                  <a:moveTo>
                    <a:pt x="0" y="0"/>
                  </a:moveTo>
                  <a:lnTo>
                    <a:pt x="0" y="3017519"/>
                  </a:lnTo>
                  <a:lnTo>
                    <a:pt x="76200" y="3017519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A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090027" y="5576316"/>
              <a:ext cx="381000" cy="411480"/>
            </a:xfrm>
            <a:custGeom>
              <a:avLst/>
              <a:gdLst/>
              <a:ahLst/>
              <a:cxnLst/>
              <a:rect l="l" t="t" r="r" b="b"/>
              <a:pathLst>
                <a:path w="381000" h="411479">
                  <a:moveTo>
                    <a:pt x="381000" y="0"/>
                  </a:moveTo>
                  <a:lnTo>
                    <a:pt x="0" y="0"/>
                  </a:lnTo>
                  <a:lnTo>
                    <a:pt x="190500" y="41148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090027" y="5576316"/>
              <a:ext cx="381000" cy="411480"/>
            </a:xfrm>
            <a:custGeom>
              <a:avLst/>
              <a:gdLst/>
              <a:ahLst/>
              <a:cxnLst/>
              <a:rect l="l" t="t" r="r" b="b"/>
              <a:pathLst>
                <a:path w="381000" h="411479">
                  <a:moveTo>
                    <a:pt x="190500" y="411480"/>
                  </a:moveTo>
                  <a:lnTo>
                    <a:pt x="0" y="0"/>
                  </a:lnTo>
                  <a:lnTo>
                    <a:pt x="381000" y="0"/>
                  </a:lnTo>
                  <a:lnTo>
                    <a:pt x="190500" y="411480"/>
                  </a:lnTo>
                  <a:close/>
                </a:path>
              </a:pathLst>
            </a:custGeom>
            <a:ln w="9525">
              <a:solidFill>
                <a:srgbClr val="9A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42427" y="2558808"/>
              <a:ext cx="76200" cy="3017520"/>
            </a:xfrm>
            <a:custGeom>
              <a:avLst/>
              <a:gdLst/>
              <a:ahLst/>
              <a:cxnLst/>
              <a:rect l="l" t="t" r="r" b="b"/>
              <a:pathLst>
                <a:path w="76200" h="3017520">
                  <a:moveTo>
                    <a:pt x="76200" y="914400"/>
                  </a:moveTo>
                  <a:lnTo>
                    <a:pt x="0" y="914400"/>
                  </a:lnTo>
                  <a:lnTo>
                    <a:pt x="0" y="3017520"/>
                  </a:lnTo>
                  <a:lnTo>
                    <a:pt x="76200" y="3017520"/>
                  </a:lnTo>
                  <a:lnTo>
                    <a:pt x="76200" y="914400"/>
                  </a:lnTo>
                  <a:close/>
                </a:path>
                <a:path w="76200" h="3017520">
                  <a:moveTo>
                    <a:pt x="762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76200" y="838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42427" y="2558795"/>
              <a:ext cx="76200" cy="3017520"/>
            </a:xfrm>
            <a:custGeom>
              <a:avLst/>
              <a:gdLst/>
              <a:ahLst/>
              <a:cxnLst/>
              <a:rect l="l" t="t" r="r" b="b"/>
              <a:pathLst>
                <a:path w="76200" h="3017520">
                  <a:moveTo>
                    <a:pt x="0" y="0"/>
                  </a:moveTo>
                  <a:lnTo>
                    <a:pt x="0" y="3017519"/>
                  </a:lnTo>
                  <a:lnTo>
                    <a:pt x="76200" y="3017519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A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331335" y="6014720"/>
            <a:ext cx="1447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Requirements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712077" y="2554033"/>
            <a:ext cx="2755900" cy="3438525"/>
            <a:chOff x="6712077" y="2554033"/>
            <a:chExt cx="2755900" cy="3438525"/>
          </a:xfrm>
        </p:grpSpPr>
        <p:sp>
          <p:nvSpPr>
            <p:cNvPr id="22" name="object 22"/>
            <p:cNvSpPr/>
            <p:nvPr/>
          </p:nvSpPr>
          <p:spPr>
            <a:xfrm>
              <a:off x="7480427" y="3396995"/>
              <a:ext cx="1143000" cy="76200"/>
            </a:xfrm>
            <a:custGeom>
              <a:avLst/>
              <a:gdLst/>
              <a:ahLst/>
              <a:cxnLst/>
              <a:rect l="l" t="t" r="r" b="b"/>
              <a:pathLst>
                <a:path w="1143000" h="76200">
                  <a:moveTo>
                    <a:pt x="0" y="76200"/>
                  </a:moveTo>
                  <a:lnTo>
                    <a:pt x="1143000" y="762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223121" y="3244595"/>
              <a:ext cx="238760" cy="381000"/>
            </a:xfrm>
            <a:custGeom>
              <a:avLst/>
              <a:gdLst/>
              <a:ahLst/>
              <a:cxnLst/>
              <a:rect l="l" t="t" r="r" b="b"/>
              <a:pathLst>
                <a:path w="238759" h="381000">
                  <a:moveTo>
                    <a:pt x="238505" y="19050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38505" y="19050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223121" y="3244595"/>
              <a:ext cx="238760" cy="381000"/>
            </a:xfrm>
            <a:custGeom>
              <a:avLst/>
              <a:gdLst/>
              <a:ahLst/>
              <a:cxnLst/>
              <a:rect l="l" t="t" r="r" b="b"/>
              <a:pathLst>
                <a:path w="238759" h="381000">
                  <a:moveTo>
                    <a:pt x="238505" y="1905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238505" y="190500"/>
                  </a:lnTo>
                  <a:close/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699627" y="3396995"/>
              <a:ext cx="524510" cy="76200"/>
            </a:xfrm>
            <a:custGeom>
              <a:avLst/>
              <a:gdLst/>
              <a:ahLst/>
              <a:cxnLst/>
              <a:rect l="l" t="t" r="r" b="b"/>
              <a:pathLst>
                <a:path w="524509" h="76200">
                  <a:moveTo>
                    <a:pt x="0" y="76200"/>
                  </a:moveTo>
                  <a:lnTo>
                    <a:pt x="524255" y="76200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480427" y="3396995"/>
              <a:ext cx="1743075" cy="76200"/>
            </a:xfrm>
            <a:custGeom>
              <a:avLst/>
              <a:gdLst/>
              <a:ahLst/>
              <a:cxnLst/>
              <a:rect l="l" t="t" r="r" b="b"/>
              <a:pathLst>
                <a:path w="1743075" h="76200">
                  <a:moveTo>
                    <a:pt x="0" y="0"/>
                  </a:moveTo>
                  <a:lnTo>
                    <a:pt x="0" y="76200"/>
                  </a:lnTo>
                  <a:lnTo>
                    <a:pt x="1742694" y="76200"/>
                  </a:lnTo>
                  <a:lnTo>
                    <a:pt x="1742694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718427" y="3243071"/>
              <a:ext cx="238125" cy="381000"/>
            </a:xfrm>
            <a:custGeom>
              <a:avLst/>
              <a:gdLst/>
              <a:ahLst/>
              <a:cxnLst/>
              <a:rect l="l" t="t" r="r" b="b"/>
              <a:pathLst>
                <a:path w="238125" h="381000">
                  <a:moveTo>
                    <a:pt x="237744" y="381000"/>
                  </a:moveTo>
                  <a:lnTo>
                    <a:pt x="237744" y="0"/>
                  </a:lnTo>
                  <a:lnTo>
                    <a:pt x="0" y="190500"/>
                  </a:lnTo>
                  <a:lnTo>
                    <a:pt x="237744" y="38100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718427" y="3243071"/>
              <a:ext cx="238125" cy="381000"/>
            </a:xfrm>
            <a:custGeom>
              <a:avLst/>
              <a:gdLst/>
              <a:ahLst/>
              <a:cxnLst/>
              <a:rect l="l" t="t" r="r" b="b"/>
              <a:pathLst>
                <a:path w="238125" h="381000">
                  <a:moveTo>
                    <a:pt x="0" y="190500"/>
                  </a:moveTo>
                  <a:lnTo>
                    <a:pt x="237744" y="0"/>
                  </a:lnTo>
                  <a:lnTo>
                    <a:pt x="237744" y="38100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956945" y="3395471"/>
              <a:ext cx="1666875" cy="76200"/>
            </a:xfrm>
            <a:custGeom>
              <a:avLst/>
              <a:gdLst/>
              <a:ahLst/>
              <a:cxnLst/>
              <a:rect l="l" t="t" r="r" b="b"/>
              <a:pathLst>
                <a:path w="1666875" h="76200">
                  <a:moveTo>
                    <a:pt x="0" y="76200"/>
                  </a:moveTo>
                  <a:lnTo>
                    <a:pt x="1666481" y="76200"/>
                  </a:lnTo>
                  <a:lnTo>
                    <a:pt x="1666481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956171" y="3395471"/>
              <a:ext cx="1743710" cy="76200"/>
            </a:xfrm>
            <a:custGeom>
              <a:avLst/>
              <a:gdLst/>
              <a:ahLst/>
              <a:cxnLst/>
              <a:rect l="l" t="t" r="r" b="b"/>
              <a:pathLst>
                <a:path w="1743709" h="76200">
                  <a:moveTo>
                    <a:pt x="1743455" y="76200"/>
                  </a:moveTo>
                  <a:lnTo>
                    <a:pt x="1743455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1743455" y="76200"/>
                  </a:lnTo>
                  <a:close/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471027" y="5576316"/>
              <a:ext cx="381000" cy="411480"/>
            </a:xfrm>
            <a:custGeom>
              <a:avLst/>
              <a:gdLst/>
              <a:ahLst/>
              <a:cxnLst/>
              <a:rect l="l" t="t" r="r" b="b"/>
              <a:pathLst>
                <a:path w="381000" h="411479">
                  <a:moveTo>
                    <a:pt x="381000" y="0"/>
                  </a:moveTo>
                  <a:lnTo>
                    <a:pt x="0" y="0"/>
                  </a:lnTo>
                  <a:lnTo>
                    <a:pt x="190500" y="41148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71027" y="5576316"/>
              <a:ext cx="381000" cy="411480"/>
            </a:xfrm>
            <a:custGeom>
              <a:avLst/>
              <a:gdLst/>
              <a:ahLst/>
              <a:cxnLst/>
              <a:rect l="l" t="t" r="r" b="b"/>
              <a:pathLst>
                <a:path w="381000" h="411479">
                  <a:moveTo>
                    <a:pt x="190500" y="411480"/>
                  </a:moveTo>
                  <a:lnTo>
                    <a:pt x="0" y="0"/>
                  </a:lnTo>
                  <a:lnTo>
                    <a:pt x="381000" y="0"/>
                  </a:lnTo>
                  <a:lnTo>
                    <a:pt x="190500" y="411480"/>
                  </a:lnTo>
                  <a:close/>
                </a:path>
              </a:pathLst>
            </a:custGeom>
            <a:ln w="9525">
              <a:solidFill>
                <a:srgbClr val="9A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623427" y="2558795"/>
              <a:ext cx="76200" cy="3017520"/>
            </a:xfrm>
            <a:custGeom>
              <a:avLst/>
              <a:gdLst/>
              <a:ahLst/>
              <a:cxnLst/>
              <a:rect l="l" t="t" r="r" b="b"/>
              <a:pathLst>
                <a:path w="76200" h="3017520">
                  <a:moveTo>
                    <a:pt x="76200" y="3017519"/>
                  </a:moveTo>
                  <a:lnTo>
                    <a:pt x="76200" y="0"/>
                  </a:lnTo>
                  <a:lnTo>
                    <a:pt x="0" y="0"/>
                  </a:lnTo>
                  <a:lnTo>
                    <a:pt x="0" y="3017519"/>
                  </a:lnTo>
                  <a:lnTo>
                    <a:pt x="76200" y="3017519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623427" y="2558795"/>
              <a:ext cx="76200" cy="3017520"/>
            </a:xfrm>
            <a:custGeom>
              <a:avLst/>
              <a:gdLst/>
              <a:ahLst/>
              <a:cxnLst/>
              <a:rect l="l" t="t" r="r" b="b"/>
              <a:pathLst>
                <a:path w="76200" h="3017520">
                  <a:moveTo>
                    <a:pt x="0" y="0"/>
                  </a:moveTo>
                  <a:lnTo>
                    <a:pt x="0" y="3017519"/>
                  </a:lnTo>
                  <a:lnTo>
                    <a:pt x="76200" y="3017519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A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569335" y="2586482"/>
            <a:ext cx="695325" cy="664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 MT"/>
                <a:cs typeface="Arial MT"/>
              </a:rPr>
              <a:t>Cross- 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Cutting 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Concern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417449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</a:t>
            </a:r>
            <a:r>
              <a:rPr dirty="0" spc="-70"/>
              <a:t> </a:t>
            </a:r>
            <a:r>
              <a:rPr dirty="0" spc="-5"/>
              <a:t>Trends—Tools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4477" y="2325433"/>
            <a:ext cx="4470273" cy="42005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08889" y="4182871"/>
            <a:ext cx="901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6944" sz="3600" spc="-794">
                <a:latin typeface="Arial MT"/>
                <a:cs typeface="Arial MT"/>
              </a:rPr>
              <a:t>T</a:t>
            </a:r>
            <a:r>
              <a:rPr dirty="0" sz="2400" spc="-530">
                <a:solidFill>
                  <a:srgbClr val="E4EA0E"/>
                </a:solidFill>
                <a:latin typeface="Arial MT"/>
                <a:cs typeface="Arial MT"/>
              </a:rPr>
              <a:t>T</a:t>
            </a:r>
            <a:r>
              <a:rPr dirty="0" baseline="-6944" sz="3600" spc="-794">
                <a:latin typeface="Arial MT"/>
                <a:cs typeface="Arial MT"/>
              </a:rPr>
              <a:t>o</a:t>
            </a:r>
            <a:r>
              <a:rPr dirty="0" sz="2400" spc="-530">
                <a:solidFill>
                  <a:srgbClr val="E4EA0E"/>
                </a:solidFill>
                <a:latin typeface="Arial MT"/>
                <a:cs typeface="Arial MT"/>
              </a:rPr>
              <a:t>o</a:t>
            </a:r>
            <a:r>
              <a:rPr dirty="0" baseline="-6944" sz="3600" spc="-794">
                <a:latin typeface="Arial MT"/>
                <a:cs typeface="Arial MT"/>
              </a:rPr>
              <a:t>o</a:t>
            </a:r>
            <a:r>
              <a:rPr dirty="0" sz="2400" spc="-530">
                <a:solidFill>
                  <a:srgbClr val="E4EA0E"/>
                </a:solidFill>
                <a:latin typeface="Arial MT"/>
                <a:cs typeface="Arial MT"/>
              </a:rPr>
              <a:t>o</a:t>
            </a:r>
            <a:r>
              <a:rPr dirty="0" baseline="-6944" sz="3600" spc="-794">
                <a:latin typeface="Arial MT"/>
                <a:cs typeface="Arial MT"/>
              </a:rPr>
              <a:t>ls</a:t>
            </a:r>
            <a:r>
              <a:rPr dirty="0" sz="2400" spc="-530">
                <a:solidFill>
                  <a:srgbClr val="E4EA0E"/>
                </a:solidFill>
                <a:latin typeface="Arial MT"/>
                <a:cs typeface="Arial MT"/>
              </a:rPr>
              <a:t>ls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9699" y="5097271"/>
            <a:ext cx="1195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1223" y="5859271"/>
            <a:ext cx="1126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EAEAEA"/>
                </a:solidFill>
                <a:latin typeface="Arial MT"/>
                <a:cs typeface="Arial MT"/>
              </a:rPr>
              <a:t>Process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51477" y="3544633"/>
            <a:ext cx="3819525" cy="2143125"/>
            <a:chOff x="4351477" y="3544633"/>
            <a:chExt cx="3819525" cy="2143125"/>
          </a:xfrm>
        </p:grpSpPr>
        <p:sp>
          <p:nvSpPr>
            <p:cNvPr id="11" name="object 11"/>
            <p:cNvSpPr/>
            <p:nvPr/>
          </p:nvSpPr>
          <p:spPr>
            <a:xfrm>
              <a:off x="4356239" y="3549396"/>
              <a:ext cx="3810000" cy="2133600"/>
            </a:xfrm>
            <a:custGeom>
              <a:avLst/>
              <a:gdLst/>
              <a:ahLst/>
              <a:cxnLst/>
              <a:rect l="l" t="t" r="r" b="b"/>
              <a:pathLst>
                <a:path w="3810000" h="2133600">
                  <a:moveTo>
                    <a:pt x="3810000" y="2133600"/>
                  </a:moveTo>
                  <a:lnTo>
                    <a:pt x="3810000" y="0"/>
                  </a:lnTo>
                  <a:lnTo>
                    <a:pt x="1270253" y="0"/>
                  </a:lnTo>
                  <a:lnTo>
                    <a:pt x="1270253" y="800100"/>
                  </a:lnTo>
                  <a:lnTo>
                    <a:pt x="634745" y="800100"/>
                  </a:lnTo>
                  <a:lnTo>
                    <a:pt x="634745" y="533400"/>
                  </a:lnTo>
                  <a:lnTo>
                    <a:pt x="0" y="1066800"/>
                  </a:lnTo>
                  <a:lnTo>
                    <a:pt x="634745" y="1600200"/>
                  </a:lnTo>
                  <a:lnTo>
                    <a:pt x="634745" y="1333500"/>
                  </a:lnTo>
                  <a:lnTo>
                    <a:pt x="1270253" y="1333500"/>
                  </a:lnTo>
                  <a:lnTo>
                    <a:pt x="1270254" y="2133600"/>
                  </a:lnTo>
                  <a:lnTo>
                    <a:pt x="3810000" y="2133600"/>
                  </a:lnTo>
                  <a:close/>
                </a:path>
              </a:pathLst>
            </a:custGeom>
            <a:solidFill>
              <a:srgbClr val="E4EA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56239" y="3549396"/>
              <a:ext cx="3810000" cy="2133600"/>
            </a:xfrm>
            <a:custGeom>
              <a:avLst/>
              <a:gdLst/>
              <a:ahLst/>
              <a:cxnLst/>
              <a:rect l="l" t="t" r="r" b="b"/>
              <a:pathLst>
                <a:path w="3810000" h="2133600">
                  <a:moveTo>
                    <a:pt x="1270253" y="0"/>
                  </a:moveTo>
                  <a:lnTo>
                    <a:pt x="1270253" y="800100"/>
                  </a:lnTo>
                  <a:lnTo>
                    <a:pt x="634745" y="800100"/>
                  </a:lnTo>
                  <a:lnTo>
                    <a:pt x="634745" y="533400"/>
                  </a:lnTo>
                  <a:lnTo>
                    <a:pt x="0" y="1066800"/>
                  </a:lnTo>
                  <a:lnTo>
                    <a:pt x="634745" y="1600200"/>
                  </a:lnTo>
                  <a:lnTo>
                    <a:pt x="634745" y="1333500"/>
                  </a:lnTo>
                  <a:lnTo>
                    <a:pt x="1270253" y="1333500"/>
                  </a:lnTo>
                  <a:lnTo>
                    <a:pt x="1270254" y="2133600"/>
                  </a:lnTo>
                  <a:lnTo>
                    <a:pt x="3810000" y="2133600"/>
                  </a:lnTo>
                  <a:lnTo>
                    <a:pt x="3810000" y="0"/>
                  </a:lnTo>
                  <a:lnTo>
                    <a:pt x="127025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867533" y="3652520"/>
            <a:ext cx="1435735" cy="1947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Project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mgmt.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Modeling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Programming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Testing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Maintenance </a:t>
            </a:r>
            <a:r>
              <a:rPr dirty="0" sz="1800">
                <a:latin typeface="Arial MT"/>
                <a:cs typeface="Arial MT"/>
              </a:rPr>
              <a:t> SCM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>
                <a:latin typeface="Arial MT"/>
                <a:cs typeface="Arial MT"/>
              </a:rPr>
              <a:t>SEEs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739457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Tools</a:t>
            </a:r>
            <a:r>
              <a:rPr dirty="0" spc="-20"/>
              <a:t> </a:t>
            </a:r>
            <a:r>
              <a:rPr dirty="0" spc="-5"/>
              <a:t>Trends—RE</a:t>
            </a:r>
            <a:r>
              <a:rPr dirty="0" spc="-20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5"/>
              <a:t>Modeling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77871"/>
            <a:ext cx="6723380" cy="3750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2446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9A0000"/>
                </a:solidFill>
                <a:latin typeface="Arial MT"/>
                <a:cs typeface="Arial MT"/>
              </a:rPr>
              <a:t>Requirements engineering tools </a:t>
            </a:r>
            <a:r>
              <a:rPr dirty="0" sz="2400">
                <a:latin typeface="Arial MT"/>
                <a:cs typeface="Arial MT"/>
              </a:rPr>
              <a:t>will combine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voice recognition input with “text mining” </a:t>
            </a:r>
            <a:r>
              <a:rPr dirty="0" sz="2400" spc="-5">
                <a:latin typeface="Arial MT"/>
                <a:cs typeface="Arial MT"/>
              </a:rPr>
              <a:t>to </a:t>
            </a:r>
            <a:r>
              <a:rPr dirty="0" sz="2400">
                <a:latin typeface="Arial MT"/>
                <a:cs typeface="Arial MT"/>
              </a:rPr>
              <a:t> extract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requirements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informal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information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sources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5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As pervasive computing becomes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commonplace, </a:t>
            </a:r>
            <a:r>
              <a:rPr dirty="0" sz="2400">
                <a:solidFill>
                  <a:srgbClr val="9A0000"/>
                </a:solidFill>
                <a:latin typeface="Arial MT"/>
                <a:cs typeface="Arial MT"/>
              </a:rPr>
              <a:t>design modeling tools </a:t>
            </a:r>
            <a:r>
              <a:rPr dirty="0" sz="2400" spc="-5">
                <a:latin typeface="Arial MT"/>
                <a:cs typeface="Arial MT"/>
              </a:rPr>
              <a:t>must </a:t>
            </a:r>
            <a:r>
              <a:rPr dirty="0" sz="2400">
                <a:latin typeface="Arial MT"/>
                <a:cs typeface="Arial MT"/>
              </a:rPr>
              <a:t> allow the designer to consider the architecture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 behavior of the software </a:t>
            </a:r>
            <a:r>
              <a:rPr dirty="0" sz="2400" i="1">
                <a:latin typeface="Arial"/>
                <a:cs typeface="Arial"/>
              </a:rPr>
              <a:t>and </a:t>
            </a:r>
            <a:r>
              <a:rPr dirty="0" sz="2400">
                <a:latin typeface="Arial MT"/>
                <a:cs typeface="Arial MT"/>
              </a:rPr>
              <a:t>the physical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properties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devices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which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software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resides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516318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Tools</a:t>
            </a:r>
            <a:r>
              <a:rPr dirty="0" spc="-65"/>
              <a:t> </a:t>
            </a:r>
            <a:r>
              <a:rPr dirty="0" spc="-5"/>
              <a:t>Trends—Testing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48153"/>
            <a:ext cx="6759575" cy="386969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5600" marR="90805" indent="-342900">
              <a:lnSpc>
                <a:spcPct val="89800"/>
              </a:lnSpc>
              <a:spcBef>
                <a:spcPts val="39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As test-driven development approaches gain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momentum, </a:t>
            </a:r>
            <a:r>
              <a:rPr dirty="0" sz="2400" spc="-5">
                <a:solidFill>
                  <a:srgbClr val="9A0000"/>
                </a:solidFill>
                <a:latin typeface="Arial MT"/>
                <a:cs typeface="Arial MT"/>
              </a:rPr>
              <a:t>tools for selecting test cases </a:t>
            </a:r>
            <a:r>
              <a:rPr dirty="0" sz="24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based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requirements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and/or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models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must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developed. In addition, the software </a:t>
            </a:r>
            <a:r>
              <a:rPr dirty="0" sz="2400">
                <a:latin typeface="Arial MT"/>
                <a:cs typeface="Arial MT"/>
              </a:rPr>
              <a:t> engineering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community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needs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better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tools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for:</a:t>
            </a:r>
            <a:endParaRPr sz="2400">
              <a:latin typeface="Arial MT"/>
              <a:cs typeface="Arial MT"/>
            </a:endParaRPr>
          </a:p>
          <a:p>
            <a:pPr lvl="1" marL="755650" marR="1182370" indent="-285750">
              <a:lnSpc>
                <a:spcPts val="2170"/>
              </a:lnSpc>
              <a:spcBef>
                <a:spcPts val="505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Launching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selected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tests</a:t>
            </a:r>
            <a:r>
              <a:rPr dirty="0" sz="2000" spc="2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multiple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device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environments</a:t>
            </a:r>
            <a:endParaRPr sz="2000">
              <a:latin typeface="Arial MT"/>
              <a:cs typeface="Arial MT"/>
            </a:endParaRPr>
          </a:p>
          <a:p>
            <a:pPr lvl="1" marL="755015" marR="5080" indent="-285750">
              <a:lnSpc>
                <a:spcPts val="2170"/>
              </a:lnSpc>
              <a:spcBef>
                <a:spcPts val="459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Assessing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the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test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outcome</a:t>
            </a:r>
            <a:r>
              <a:rPr dirty="0" sz="2000" spc="1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(sometimes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called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“test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oracle”)</a:t>
            </a:r>
            <a:endParaRPr sz="2000">
              <a:latin typeface="Arial MT"/>
              <a:cs typeface="Arial MT"/>
            </a:endParaRPr>
          </a:p>
          <a:p>
            <a:pPr lvl="1" marL="755650" marR="85090" indent="-286385">
              <a:lnSpc>
                <a:spcPts val="2170"/>
              </a:lnSpc>
              <a:spcBef>
                <a:spcPts val="459"/>
              </a:spcBef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Evaluating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 the impact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of failures</a:t>
            </a:r>
            <a:r>
              <a:rPr dirty="0" sz="2000" spc="2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and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determining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root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cause of the </a:t>
            </a:r>
            <a:r>
              <a:rPr dirty="0" sz="2000" spc="-10">
                <a:latin typeface="Arial MT"/>
                <a:cs typeface="Arial MT"/>
              </a:rPr>
              <a:t>failure</a:t>
            </a:r>
            <a:endParaRPr sz="20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195"/>
              </a:spcBef>
              <a:buClr>
                <a:srgbClr val="9A0000"/>
              </a:buClr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10">
                <a:latin typeface="Arial MT"/>
                <a:cs typeface="Arial MT"/>
              </a:rPr>
              <a:t>Determining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whether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testing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regime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is</a:t>
            </a:r>
            <a:r>
              <a:rPr dirty="0" sz="2000" spc="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sufficient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451294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Tools</a:t>
            </a:r>
            <a:r>
              <a:rPr dirty="0" spc="-65"/>
              <a:t> </a:t>
            </a:r>
            <a:r>
              <a:rPr dirty="0" spc="-5"/>
              <a:t>Trends—SEE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9839" y="2330195"/>
            <a:ext cx="5638800" cy="39334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3865879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40"/>
              <a:t> </a:t>
            </a:r>
            <a:r>
              <a:rPr dirty="0" spc="-5"/>
              <a:t>Road</a:t>
            </a:r>
            <a:r>
              <a:rPr dirty="0" spc="-40"/>
              <a:t> </a:t>
            </a:r>
            <a:r>
              <a:rPr dirty="0" spc="-5"/>
              <a:t>Ahead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77871"/>
            <a:ext cx="6558280" cy="389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“We're driving faster and faster into the future,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trying to steer by using only the rear-view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mirror.”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Marshall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McLuhan</a:t>
            </a:r>
            <a:endParaRPr sz="2000">
              <a:latin typeface="Arial"/>
              <a:cs typeface="Arial"/>
            </a:endParaRPr>
          </a:p>
          <a:p>
            <a:pPr marL="355600" marR="244475" indent="-342900">
              <a:lnSpc>
                <a:spcPct val="100000"/>
              </a:lnSpc>
              <a:spcBef>
                <a:spcPts val="55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“Artificial intelligence is about at the same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place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personal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computer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industry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was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1978.”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BBC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News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875"/>
              </a:lnSpc>
              <a:spcBef>
                <a:spcPts val="56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  <a:tab pos="3913504" algn="l"/>
              </a:tabLst>
            </a:pPr>
            <a:r>
              <a:rPr dirty="0" sz="2400">
                <a:latin typeface="Arial MT"/>
                <a:cs typeface="Arial MT"/>
              </a:rPr>
              <a:t>Prediction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consensus:	</a:t>
            </a:r>
            <a:r>
              <a:rPr dirty="0" sz="2400" i="1">
                <a:latin typeface="Arial"/>
                <a:cs typeface="Arial"/>
              </a:rPr>
              <a:t>similar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875"/>
              </a:lnSpc>
            </a:pPr>
            <a:r>
              <a:rPr dirty="0" sz="2400">
                <a:latin typeface="Arial MT"/>
                <a:cs typeface="Arial MT"/>
                <a:hlinkClick r:id="rId4"/>
              </a:rPr>
              <a:t>www.hubdub.com</a:t>
            </a:r>
            <a:endParaRPr sz="2400">
              <a:latin typeface="Arial MT"/>
              <a:cs typeface="Arial MT"/>
            </a:endParaRPr>
          </a:p>
          <a:p>
            <a:pPr marL="355600" marR="724535" indent="-342900">
              <a:lnSpc>
                <a:spcPct val="100000"/>
              </a:lnSpc>
              <a:spcBef>
                <a:spcPts val="570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9A0000"/>
                </a:solidFill>
                <a:latin typeface="Arial MT"/>
                <a:cs typeface="Arial MT"/>
              </a:rPr>
              <a:t>“…the best way to predict the future is to </a:t>
            </a:r>
            <a:r>
              <a:rPr dirty="0" sz="2400" spc="-65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9A0000"/>
                </a:solidFill>
                <a:latin typeface="Arial MT"/>
                <a:cs typeface="Arial MT"/>
              </a:rPr>
              <a:t>invent</a:t>
            </a:r>
            <a:r>
              <a:rPr dirty="0" sz="24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9A0000"/>
                </a:solidFill>
                <a:latin typeface="Arial MT"/>
                <a:cs typeface="Arial MT"/>
              </a:rPr>
              <a:t>it.” </a:t>
            </a:r>
            <a:r>
              <a:rPr dirty="0" sz="2000" spc="-5" i="1">
                <a:latin typeface="Arial"/>
                <a:cs typeface="Arial"/>
              </a:rPr>
              <a:t>Alan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Kay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9735" y="1366519"/>
            <a:ext cx="494030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Additional</a:t>
            </a:r>
            <a:r>
              <a:rPr dirty="0" spc="-65"/>
              <a:t> </a:t>
            </a:r>
            <a:r>
              <a:rPr dirty="0" spc="-5"/>
              <a:t>Information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95375" marR="62865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1095375" algn="l"/>
                <a:tab pos="1096010" algn="l"/>
              </a:tabLst>
            </a:pPr>
            <a:r>
              <a:rPr dirty="0"/>
              <a:t>A </a:t>
            </a:r>
            <a:r>
              <a:rPr dirty="0" spc="-5"/>
              <a:t>new edition of my book covers trends in </a:t>
            </a:r>
            <a:r>
              <a:rPr dirty="0" spc="-655"/>
              <a:t> </a:t>
            </a:r>
            <a:r>
              <a:rPr dirty="0"/>
              <a:t>detail:</a:t>
            </a:r>
          </a:p>
          <a:p>
            <a:pPr lvl="1" marL="1495425" marR="116839" indent="-285750">
              <a:lnSpc>
                <a:spcPct val="100000"/>
              </a:lnSpc>
              <a:spcBef>
                <a:spcPts val="489"/>
              </a:spcBef>
              <a:buClr>
                <a:srgbClr val="9A0000"/>
              </a:buClr>
              <a:buSzPct val="70000"/>
              <a:buFont typeface="Wingdings"/>
              <a:buChar char=""/>
              <a:tabLst>
                <a:tab pos="1495425" algn="l"/>
                <a:tab pos="1496060" algn="l"/>
              </a:tabLst>
            </a:pPr>
            <a:r>
              <a:rPr dirty="0" sz="2000" spc="-10" b="1">
                <a:solidFill>
                  <a:srgbClr val="003365"/>
                </a:solidFill>
                <a:latin typeface="Arial"/>
                <a:cs typeface="Arial"/>
              </a:rPr>
              <a:t>Pressman</a:t>
            </a:r>
            <a:r>
              <a:rPr dirty="0" sz="2000" spc="5" b="1">
                <a:solidFill>
                  <a:srgbClr val="003365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3365"/>
                </a:solidFill>
                <a:latin typeface="Arial"/>
                <a:cs typeface="Arial"/>
              </a:rPr>
              <a:t>R.S.,</a:t>
            </a:r>
            <a:r>
              <a:rPr dirty="0" sz="2000" spc="10" b="1">
                <a:solidFill>
                  <a:srgbClr val="003365"/>
                </a:solidFill>
                <a:latin typeface="Arial"/>
                <a:cs typeface="Arial"/>
              </a:rPr>
              <a:t> </a:t>
            </a:r>
            <a:r>
              <a:rPr dirty="0" sz="2000" spc="-10" b="1" i="1">
                <a:solidFill>
                  <a:srgbClr val="003365"/>
                </a:solidFill>
                <a:latin typeface="Arial"/>
                <a:cs typeface="Arial"/>
              </a:rPr>
              <a:t>Software</a:t>
            </a:r>
            <a:r>
              <a:rPr dirty="0" sz="2000" spc="5" b="1" i="1">
                <a:solidFill>
                  <a:srgbClr val="003365"/>
                </a:solidFill>
                <a:latin typeface="Arial"/>
                <a:cs typeface="Arial"/>
              </a:rPr>
              <a:t> </a:t>
            </a:r>
            <a:r>
              <a:rPr dirty="0" sz="2000" spc="-10" b="1" i="1">
                <a:solidFill>
                  <a:srgbClr val="003365"/>
                </a:solidFill>
                <a:latin typeface="Arial"/>
                <a:cs typeface="Arial"/>
              </a:rPr>
              <a:t>Engineering:</a:t>
            </a:r>
            <a:r>
              <a:rPr dirty="0" sz="2000" spc="5" b="1" i="1">
                <a:solidFill>
                  <a:srgbClr val="003365"/>
                </a:solidFill>
                <a:latin typeface="Arial"/>
                <a:cs typeface="Arial"/>
              </a:rPr>
              <a:t> </a:t>
            </a:r>
            <a:r>
              <a:rPr dirty="0" sz="2000" spc="-5" b="1" i="1">
                <a:solidFill>
                  <a:srgbClr val="003365"/>
                </a:solidFill>
                <a:latin typeface="Arial"/>
                <a:cs typeface="Arial"/>
              </a:rPr>
              <a:t>A </a:t>
            </a:r>
            <a:r>
              <a:rPr dirty="0" sz="2000" b="1" i="1">
                <a:solidFill>
                  <a:srgbClr val="003365"/>
                </a:solidFill>
                <a:latin typeface="Arial"/>
                <a:cs typeface="Arial"/>
              </a:rPr>
              <a:t> </a:t>
            </a:r>
            <a:r>
              <a:rPr dirty="0" sz="2000" spc="-10" b="1" i="1">
                <a:solidFill>
                  <a:srgbClr val="003365"/>
                </a:solidFill>
                <a:latin typeface="Arial"/>
                <a:cs typeface="Arial"/>
              </a:rPr>
              <a:t>Practitioner’s</a:t>
            </a:r>
            <a:r>
              <a:rPr dirty="0" sz="2000" spc="25" b="1" i="1">
                <a:solidFill>
                  <a:srgbClr val="003365"/>
                </a:solidFill>
                <a:latin typeface="Arial"/>
                <a:cs typeface="Arial"/>
              </a:rPr>
              <a:t> </a:t>
            </a:r>
            <a:r>
              <a:rPr dirty="0" sz="2000" spc="-10" b="1" i="1">
                <a:solidFill>
                  <a:srgbClr val="003365"/>
                </a:solidFill>
                <a:latin typeface="Arial"/>
                <a:cs typeface="Arial"/>
              </a:rPr>
              <a:t>Approach,</a:t>
            </a:r>
            <a:r>
              <a:rPr dirty="0" sz="2000" spc="25" b="1" i="1">
                <a:solidFill>
                  <a:srgbClr val="00336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3365"/>
                </a:solidFill>
                <a:latin typeface="Arial"/>
                <a:cs typeface="Arial"/>
              </a:rPr>
              <a:t>McGraw-Hill,</a:t>
            </a:r>
            <a:r>
              <a:rPr dirty="0" sz="2000" spc="15" b="1">
                <a:solidFill>
                  <a:srgbClr val="00336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3365"/>
                </a:solidFill>
                <a:latin typeface="Arial"/>
                <a:cs typeface="Arial"/>
              </a:rPr>
              <a:t>2009 </a:t>
            </a:r>
            <a:r>
              <a:rPr dirty="0" sz="2000" spc="-540" b="1">
                <a:solidFill>
                  <a:srgbClr val="003365"/>
                </a:solidFill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(available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late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January,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2009)</a:t>
            </a:r>
            <a:endParaRPr sz="2000">
              <a:latin typeface="Arial MT"/>
              <a:cs typeface="Arial MT"/>
            </a:endParaRPr>
          </a:p>
          <a:p>
            <a:pPr lvl="1" marL="1495425" marR="5080" indent="-285750">
              <a:lnSpc>
                <a:spcPct val="100000"/>
              </a:lnSpc>
              <a:spcBef>
                <a:spcPts val="475"/>
              </a:spcBef>
              <a:buClr>
                <a:srgbClr val="9A0000"/>
              </a:buClr>
              <a:buSzPct val="70000"/>
              <a:buFont typeface="Wingdings"/>
              <a:buChar char=""/>
              <a:tabLst>
                <a:tab pos="1495425" algn="l"/>
                <a:tab pos="1496060" algn="l"/>
              </a:tabLst>
            </a:pPr>
            <a:r>
              <a:rPr dirty="0" sz="2000" spc="-5">
                <a:latin typeface="Arial MT"/>
                <a:cs typeface="Arial MT"/>
              </a:rPr>
              <a:t>Links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many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Software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Engineering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Trends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resources</a:t>
            </a:r>
            <a:r>
              <a:rPr dirty="0" sz="2000" spc="-5">
                <a:latin typeface="Arial MT"/>
                <a:cs typeface="Arial MT"/>
              </a:rPr>
              <a:t> can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found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at:</a:t>
            </a:r>
            <a:r>
              <a:rPr dirty="0" sz="2000" spc="5">
                <a:solidFill>
                  <a:srgbClr val="33659A"/>
                </a:solidFill>
                <a:latin typeface="Arial MT"/>
                <a:cs typeface="Arial MT"/>
              </a:rPr>
              <a:t> </a:t>
            </a:r>
            <a:r>
              <a:rPr dirty="0" u="sng" sz="2000" spc="-10" b="1">
                <a:solidFill>
                  <a:srgbClr val="33659A"/>
                </a:solidFill>
                <a:uFill>
                  <a:solidFill>
                    <a:srgbClr val="33659A"/>
                  </a:solidFill>
                </a:uFill>
                <a:latin typeface="Arial"/>
                <a:cs typeface="Arial"/>
                <a:hlinkClick r:id="rId4"/>
              </a:rPr>
              <a:t>www.rspa.com/spi</a:t>
            </a:r>
            <a:endParaRPr sz="2000">
              <a:latin typeface="Arial"/>
              <a:cs typeface="Arial"/>
            </a:endParaRPr>
          </a:p>
          <a:p>
            <a:pPr lvl="1" marL="1495425" indent="-285750">
              <a:lnSpc>
                <a:spcPct val="100000"/>
              </a:lnSpc>
              <a:spcBef>
                <a:spcPts val="470"/>
              </a:spcBef>
              <a:buClr>
                <a:srgbClr val="9A0000"/>
              </a:buClr>
              <a:buSzPct val="70000"/>
              <a:buFont typeface="Wingdings"/>
              <a:buChar char=""/>
              <a:tabLst>
                <a:tab pos="1495425" algn="l"/>
                <a:tab pos="1496060" algn="l"/>
              </a:tabLst>
            </a:pPr>
            <a:r>
              <a:rPr dirty="0" sz="2000" spc="-5">
                <a:latin typeface="Arial MT"/>
                <a:cs typeface="Arial MT"/>
              </a:rPr>
              <a:t>This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presentation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can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downloaded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from:</a:t>
            </a:r>
            <a:endParaRPr sz="2000">
              <a:latin typeface="Arial MT"/>
              <a:cs typeface="Arial MT"/>
            </a:endParaRPr>
          </a:p>
          <a:p>
            <a:pPr lvl="2" marL="1895475" indent="-228600">
              <a:lnSpc>
                <a:spcPct val="100000"/>
              </a:lnSpc>
              <a:spcBef>
                <a:spcPts val="440"/>
              </a:spcBef>
              <a:buClr>
                <a:srgbClr val="003365"/>
              </a:buClr>
              <a:buFont typeface="Arial MT"/>
              <a:buChar char="•"/>
              <a:tabLst>
                <a:tab pos="1895475" algn="l"/>
                <a:tab pos="1896110" algn="l"/>
              </a:tabLst>
            </a:pPr>
            <a:r>
              <a:rPr dirty="0" sz="1800" spc="-5" b="1">
                <a:solidFill>
                  <a:srgbClr val="9A0000"/>
                </a:solidFill>
                <a:latin typeface="Arial"/>
                <a:cs typeface="Arial"/>
                <a:hlinkClick r:id="rId5"/>
              </a:rPr>
              <a:t>www.rspa.com/download/JaSSTKeynote.ppt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3554729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45"/>
              <a:t> </a:t>
            </a:r>
            <a:r>
              <a:rPr dirty="0" spc="-5"/>
              <a:t>Harsh</a:t>
            </a:r>
            <a:r>
              <a:rPr dirty="0" spc="-40"/>
              <a:t> </a:t>
            </a:r>
            <a:r>
              <a:rPr dirty="0" spc="-5"/>
              <a:t>Reality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13627" y="6852020"/>
            <a:ext cx="1473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latin typeface="Arial MT"/>
                <a:cs typeface="Arial MT"/>
              </a:rPr>
              <a:t>1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3123" y="2277871"/>
            <a:ext cx="6505575" cy="2800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challenges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facing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software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engineers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will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get no easier as we move into the second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decade of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 21st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century</a:t>
            </a:r>
            <a:endParaRPr sz="2400">
              <a:latin typeface="Arial MT"/>
              <a:cs typeface="Arial MT"/>
            </a:endParaRPr>
          </a:p>
          <a:p>
            <a:pPr marL="355600" marR="309880" indent="-342900">
              <a:lnSpc>
                <a:spcPct val="100000"/>
              </a:lnSpc>
              <a:spcBef>
                <a:spcPts val="55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2400">
                <a:latin typeface="Arial MT"/>
                <a:cs typeface="Arial MT"/>
              </a:rPr>
              <a:t>New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process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models,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methods,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languages,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tools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will emerge,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400" spc="-5" i="1">
                <a:latin typeface="Arial"/>
                <a:cs typeface="Arial"/>
              </a:rPr>
              <a:t>But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0"/>
              </a:spcBef>
              <a:buSzPct val="75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dirty="0" sz="2400" i="1">
                <a:solidFill>
                  <a:srgbClr val="9A0000"/>
                </a:solidFill>
                <a:latin typeface="Arial"/>
                <a:cs typeface="Arial"/>
              </a:rPr>
              <a:t>There</a:t>
            </a:r>
            <a:r>
              <a:rPr dirty="0" sz="2400" spc="-20" i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9A0000"/>
                </a:solidFill>
                <a:latin typeface="Arial"/>
                <a:cs typeface="Arial"/>
              </a:rPr>
              <a:t>is</a:t>
            </a:r>
            <a:r>
              <a:rPr dirty="0" sz="2400" spc="-20" i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9A0000"/>
                </a:solidFill>
                <a:latin typeface="Arial"/>
                <a:cs typeface="Arial"/>
              </a:rPr>
              <a:t>no</a:t>
            </a:r>
            <a:r>
              <a:rPr dirty="0" sz="2400" spc="-15" i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9A0000"/>
                </a:solidFill>
                <a:latin typeface="Arial"/>
                <a:cs typeface="Arial"/>
              </a:rPr>
              <a:t>silver</a:t>
            </a:r>
            <a:r>
              <a:rPr dirty="0" sz="2400" spc="-20" i="1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9A0000"/>
                </a:solidFill>
                <a:latin typeface="Arial"/>
                <a:cs typeface="Arial"/>
              </a:rPr>
              <a:t>bullet!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759650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Software</a:t>
            </a:r>
            <a:r>
              <a:rPr dirty="0" spc="-20"/>
              <a:t> </a:t>
            </a:r>
            <a:r>
              <a:rPr dirty="0" spc="-5"/>
              <a:t>Intensive</a:t>
            </a:r>
            <a:r>
              <a:rPr dirty="0" spc="-15"/>
              <a:t> </a:t>
            </a:r>
            <a:r>
              <a:rPr dirty="0" spc="-5"/>
              <a:t>Systems</a:t>
            </a:r>
            <a:r>
              <a:rPr dirty="0" spc="-15"/>
              <a:t> </a:t>
            </a:r>
            <a:r>
              <a:rPr dirty="0" spc="-5"/>
              <a:t>(SIS)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056077" y="2249233"/>
            <a:ext cx="5953125" cy="1076325"/>
            <a:chOff x="3056077" y="2249233"/>
            <a:chExt cx="5953125" cy="1076325"/>
          </a:xfrm>
        </p:grpSpPr>
        <p:sp>
          <p:nvSpPr>
            <p:cNvPr id="7" name="object 7"/>
            <p:cNvSpPr/>
            <p:nvPr/>
          </p:nvSpPr>
          <p:spPr>
            <a:xfrm>
              <a:off x="3060839" y="2253995"/>
              <a:ext cx="2362200" cy="1066800"/>
            </a:xfrm>
            <a:custGeom>
              <a:avLst/>
              <a:gdLst/>
              <a:ahLst/>
              <a:cxnLst/>
              <a:rect l="l" t="t" r="r" b="b"/>
              <a:pathLst>
                <a:path w="2362200" h="1066800">
                  <a:moveTo>
                    <a:pt x="2362200" y="533399"/>
                  </a:moveTo>
                  <a:lnTo>
                    <a:pt x="1968245" y="266699"/>
                  </a:lnTo>
                  <a:lnTo>
                    <a:pt x="1968245" y="400049"/>
                  </a:lnTo>
                  <a:lnTo>
                    <a:pt x="1575054" y="400049"/>
                  </a:lnTo>
                  <a:lnTo>
                    <a:pt x="1575054" y="0"/>
                  </a:lnTo>
                  <a:lnTo>
                    <a:pt x="0" y="0"/>
                  </a:lnTo>
                  <a:lnTo>
                    <a:pt x="0" y="1066800"/>
                  </a:lnTo>
                  <a:lnTo>
                    <a:pt x="1575054" y="1066799"/>
                  </a:lnTo>
                  <a:lnTo>
                    <a:pt x="1575054" y="666749"/>
                  </a:lnTo>
                  <a:lnTo>
                    <a:pt x="1968245" y="666749"/>
                  </a:lnTo>
                  <a:lnTo>
                    <a:pt x="1968245" y="800099"/>
                  </a:lnTo>
                  <a:lnTo>
                    <a:pt x="2362200" y="533399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60839" y="2253995"/>
              <a:ext cx="2362200" cy="1066800"/>
            </a:xfrm>
            <a:custGeom>
              <a:avLst/>
              <a:gdLst/>
              <a:ahLst/>
              <a:cxnLst/>
              <a:rect l="l" t="t" r="r" b="b"/>
              <a:pathLst>
                <a:path w="2362200" h="1066800">
                  <a:moveTo>
                    <a:pt x="0" y="0"/>
                  </a:moveTo>
                  <a:lnTo>
                    <a:pt x="0" y="1066800"/>
                  </a:lnTo>
                  <a:lnTo>
                    <a:pt x="1575054" y="1066799"/>
                  </a:lnTo>
                  <a:lnTo>
                    <a:pt x="1575054" y="666749"/>
                  </a:lnTo>
                  <a:lnTo>
                    <a:pt x="1968245" y="666749"/>
                  </a:lnTo>
                  <a:lnTo>
                    <a:pt x="1968245" y="800099"/>
                  </a:lnTo>
                  <a:lnTo>
                    <a:pt x="2362200" y="533399"/>
                  </a:lnTo>
                  <a:lnTo>
                    <a:pt x="1968245" y="266699"/>
                  </a:lnTo>
                  <a:lnTo>
                    <a:pt x="1968245" y="400049"/>
                  </a:lnTo>
                  <a:lnTo>
                    <a:pt x="1575054" y="400049"/>
                  </a:lnTo>
                  <a:lnTo>
                    <a:pt x="157505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23039" y="2253995"/>
              <a:ext cx="1066800" cy="990600"/>
            </a:xfrm>
            <a:custGeom>
              <a:avLst/>
              <a:gdLst/>
              <a:ahLst/>
              <a:cxnLst/>
              <a:rect l="l" t="t" r="r" b="b"/>
              <a:pathLst>
                <a:path w="1066800" h="990600">
                  <a:moveTo>
                    <a:pt x="1066800" y="495300"/>
                  </a:moveTo>
                  <a:lnTo>
                    <a:pt x="1064622" y="450215"/>
                  </a:lnTo>
                  <a:lnTo>
                    <a:pt x="1058216" y="406266"/>
                  </a:lnTo>
                  <a:lnTo>
                    <a:pt x="1047767" y="363625"/>
                  </a:lnTo>
                  <a:lnTo>
                    <a:pt x="1033464" y="322469"/>
                  </a:lnTo>
                  <a:lnTo>
                    <a:pt x="1015493" y="282971"/>
                  </a:lnTo>
                  <a:lnTo>
                    <a:pt x="994043" y="245307"/>
                  </a:lnTo>
                  <a:lnTo>
                    <a:pt x="969299" y="209652"/>
                  </a:lnTo>
                  <a:lnTo>
                    <a:pt x="941451" y="176179"/>
                  </a:lnTo>
                  <a:lnTo>
                    <a:pt x="910685" y="145065"/>
                  </a:lnTo>
                  <a:lnTo>
                    <a:pt x="877188" y="116484"/>
                  </a:lnTo>
                  <a:lnTo>
                    <a:pt x="841148" y="90611"/>
                  </a:lnTo>
                  <a:lnTo>
                    <a:pt x="802752" y="67620"/>
                  </a:lnTo>
                  <a:lnTo>
                    <a:pt x="762188" y="47687"/>
                  </a:lnTo>
                  <a:lnTo>
                    <a:pt x="719643" y="30985"/>
                  </a:lnTo>
                  <a:lnTo>
                    <a:pt x="675304" y="17691"/>
                  </a:lnTo>
                  <a:lnTo>
                    <a:pt x="629359" y="7979"/>
                  </a:lnTo>
                  <a:lnTo>
                    <a:pt x="581995" y="2024"/>
                  </a:lnTo>
                  <a:lnTo>
                    <a:pt x="533400" y="0"/>
                  </a:lnTo>
                  <a:lnTo>
                    <a:pt x="484804" y="2024"/>
                  </a:lnTo>
                  <a:lnTo>
                    <a:pt x="437440" y="7979"/>
                  </a:lnTo>
                  <a:lnTo>
                    <a:pt x="391495" y="17691"/>
                  </a:lnTo>
                  <a:lnTo>
                    <a:pt x="347156" y="30985"/>
                  </a:lnTo>
                  <a:lnTo>
                    <a:pt x="304611" y="47687"/>
                  </a:lnTo>
                  <a:lnTo>
                    <a:pt x="264047" y="67620"/>
                  </a:lnTo>
                  <a:lnTo>
                    <a:pt x="225651" y="90611"/>
                  </a:lnTo>
                  <a:lnTo>
                    <a:pt x="189611" y="116484"/>
                  </a:lnTo>
                  <a:lnTo>
                    <a:pt x="156114" y="145065"/>
                  </a:lnTo>
                  <a:lnTo>
                    <a:pt x="125348" y="176179"/>
                  </a:lnTo>
                  <a:lnTo>
                    <a:pt x="97500" y="209652"/>
                  </a:lnTo>
                  <a:lnTo>
                    <a:pt x="72756" y="245307"/>
                  </a:lnTo>
                  <a:lnTo>
                    <a:pt x="51306" y="282971"/>
                  </a:lnTo>
                  <a:lnTo>
                    <a:pt x="33335" y="322469"/>
                  </a:lnTo>
                  <a:lnTo>
                    <a:pt x="19032" y="363625"/>
                  </a:lnTo>
                  <a:lnTo>
                    <a:pt x="8583" y="406266"/>
                  </a:lnTo>
                  <a:lnTo>
                    <a:pt x="2177" y="450215"/>
                  </a:lnTo>
                  <a:lnTo>
                    <a:pt x="0" y="495300"/>
                  </a:lnTo>
                  <a:lnTo>
                    <a:pt x="2177" y="540384"/>
                  </a:lnTo>
                  <a:lnTo>
                    <a:pt x="8583" y="584333"/>
                  </a:lnTo>
                  <a:lnTo>
                    <a:pt x="19032" y="626974"/>
                  </a:lnTo>
                  <a:lnTo>
                    <a:pt x="33335" y="668130"/>
                  </a:lnTo>
                  <a:lnTo>
                    <a:pt x="51306" y="707628"/>
                  </a:lnTo>
                  <a:lnTo>
                    <a:pt x="72756" y="745292"/>
                  </a:lnTo>
                  <a:lnTo>
                    <a:pt x="97500" y="780947"/>
                  </a:lnTo>
                  <a:lnTo>
                    <a:pt x="125348" y="814420"/>
                  </a:lnTo>
                  <a:lnTo>
                    <a:pt x="156114" y="845534"/>
                  </a:lnTo>
                  <a:lnTo>
                    <a:pt x="189611" y="874115"/>
                  </a:lnTo>
                  <a:lnTo>
                    <a:pt x="225651" y="899988"/>
                  </a:lnTo>
                  <a:lnTo>
                    <a:pt x="264047" y="922979"/>
                  </a:lnTo>
                  <a:lnTo>
                    <a:pt x="304611" y="942912"/>
                  </a:lnTo>
                  <a:lnTo>
                    <a:pt x="347156" y="959614"/>
                  </a:lnTo>
                  <a:lnTo>
                    <a:pt x="391495" y="972908"/>
                  </a:lnTo>
                  <a:lnTo>
                    <a:pt x="437440" y="982620"/>
                  </a:lnTo>
                  <a:lnTo>
                    <a:pt x="484804" y="988575"/>
                  </a:lnTo>
                  <a:lnTo>
                    <a:pt x="533400" y="990600"/>
                  </a:lnTo>
                  <a:lnTo>
                    <a:pt x="581995" y="988575"/>
                  </a:lnTo>
                  <a:lnTo>
                    <a:pt x="629359" y="982620"/>
                  </a:lnTo>
                  <a:lnTo>
                    <a:pt x="675304" y="972908"/>
                  </a:lnTo>
                  <a:lnTo>
                    <a:pt x="719643" y="959614"/>
                  </a:lnTo>
                  <a:lnTo>
                    <a:pt x="762188" y="942912"/>
                  </a:lnTo>
                  <a:lnTo>
                    <a:pt x="802752" y="922979"/>
                  </a:lnTo>
                  <a:lnTo>
                    <a:pt x="841148" y="899988"/>
                  </a:lnTo>
                  <a:lnTo>
                    <a:pt x="877188" y="874115"/>
                  </a:lnTo>
                  <a:lnTo>
                    <a:pt x="910685" y="845534"/>
                  </a:lnTo>
                  <a:lnTo>
                    <a:pt x="941451" y="814420"/>
                  </a:lnTo>
                  <a:lnTo>
                    <a:pt x="969299" y="780947"/>
                  </a:lnTo>
                  <a:lnTo>
                    <a:pt x="994043" y="745292"/>
                  </a:lnTo>
                  <a:lnTo>
                    <a:pt x="1015493" y="707628"/>
                  </a:lnTo>
                  <a:lnTo>
                    <a:pt x="1033464" y="668130"/>
                  </a:lnTo>
                  <a:lnTo>
                    <a:pt x="1047767" y="626974"/>
                  </a:lnTo>
                  <a:lnTo>
                    <a:pt x="1058216" y="584333"/>
                  </a:lnTo>
                  <a:lnTo>
                    <a:pt x="1064622" y="540384"/>
                  </a:lnTo>
                  <a:lnTo>
                    <a:pt x="1066800" y="495300"/>
                  </a:lnTo>
                  <a:close/>
                </a:path>
              </a:pathLst>
            </a:custGeom>
            <a:solidFill>
              <a:srgbClr val="9A0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23039" y="2253995"/>
              <a:ext cx="1066800" cy="990600"/>
            </a:xfrm>
            <a:custGeom>
              <a:avLst/>
              <a:gdLst/>
              <a:ahLst/>
              <a:cxnLst/>
              <a:rect l="l" t="t" r="r" b="b"/>
              <a:pathLst>
                <a:path w="1066800" h="990600">
                  <a:moveTo>
                    <a:pt x="533400" y="0"/>
                  </a:moveTo>
                  <a:lnTo>
                    <a:pt x="484804" y="2024"/>
                  </a:lnTo>
                  <a:lnTo>
                    <a:pt x="437440" y="7979"/>
                  </a:lnTo>
                  <a:lnTo>
                    <a:pt x="391495" y="17691"/>
                  </a:lnTo>
                  <a:lnTo>
                    <a:pt x="347156" y="30985"/>
                  </a:lnTo>
                  <a:lnTo>
                    <a:pt x="304611" y="47687"/>
                  </a:lnTo>
                  <a:lnTo>
                    <a:pt x="264047" y="67620"/>
                  </a:lnTo>
                  <a:lnTo>
                    <a:pt x="225651" y="90611"/>
                  </a:lnTo>
                  <a:lnTo>
                    <a:pt x="189611" y="116484"/>
                  </a:lnTo>
                  <a:lnTo>
                    <a:pt x="156114" y="145065"/>
                  </a:lnTo>
                  <a:lnTo>
                    <a:pt x="125348" y="176179"/>
                  </a:lnTo>
                  <a:lnTo>
                    <a:pt x="97500" y="209652"/>
                  </a:lnTo>
                  <a:lnTo>
                    <a:pt x="72756" y="245307"/>
                  </a:lnTo>
                  <a:lnTo>
                    <a:pt x="51306" y="282971"/>
                  </a:lnTo>
                  <a:lnTo>
                    <a:pt x="33335" y="322469"/>
                  </a:lnTo>
                  <a:lnTo>
                    <a:pt x="19032" y="363625"/>
                  </a:lnTo>
                  <a:lnTo>
                    <a:pt x="8583" y="406266"/>
                  </a:lnTo>
                  <a:lnTo>
                    <a:pt x="2177" y="450215"/>
                  </a:lnTo>
                  <a:lnTo>
                    <a:pt x="0" y="495300"/>
                  </a:lnTo>
                  <a:lnTo>
                    <a:pt x="2177" y="540384"/>
                  </a:lnTo>
                  <a:lnTo>
                    <a:pt x="8583" y="584333"/>
                  </a:lnTo>
                  <a:lnTo>
                    <a:pt x="19032" y="626974"/>
                  </a:lnTo>
                  <a:lnTo>
                    <a:pt x="33335" y="668130"/>
                  </a:lnTo>
                  <a:lnTo>
                    <a:pt x="51306" y="707628"/>
                  </a:lnTo>
                  <a:lnTo>
                    <a:pt x="72756" y="745292"/>
                  </a:lnTo>
                  <a:lnTo>
                    <a:pt x="97500" y="780947"/>
                  </a:lnTo>
                  <a:lnTo>
                    <a:pt x="125348" y="814420"/>
                  </a:lnTo>
                  <a:lnTo>
                    <a:pt x="156114" y="845534"/>
                  </a:lnTo>
                  <a:lnTo>
                    <a:pt x="189611" y="874115"/>
                  </a:lnTo>
                  <a:lnTo>
                    <a:pt x="225651" y="899988"/>
                  </a:lnTo>
                  <a:lnTo>
                    <a:pt x="264047" y="922979"/>
                  </a:lnTo>
                  <a:lnTo>
                    <a:pt x="304611" y="942912"/>
                  </a:lnTo>
                  <a:lnTo>
                    <a:pt x="347156" y="959614"/>
                  </a:lnTo>
                  <a:lnTo>
                    <a:pt x="391495" y="972908"/>
                  </a:lnTo>
                  <a:lnTo>
                    <a:pt x="437440" y="982620"/>
                  </a:lnTo>
                  <a:lnTo>
                    <a:pt x="484804" y="988575"/>
                  </a:lnTo>
                  <a:lnTo>
                    <a:pt x="533400" y="990600"/>
                  </a:lnTo>
                  <a:lnTo>
                    <a:pt x="581995" y="988575"/>
                  </a:lnTo>
                  <a:lnTo>
                    <a:pt x="629359" y="982620"/>
                  </a:lnTo>
                  <a:lnTo>
                    <a:pt x="675304" y="972908"/>
                  </a:lnTo>
                  <a:lnTo>
                    <a:pt x="719643" y="959614"/>
                  </a:lnTo>
                  <a:lnTo>
                    <a:pt x="762188" y="942912"/>
                  </a:lnTo>
                  <a:lnTo>
                    <a:pt x="802752" y="922979"/>
                  </a:lnTo>
                  <a:lnTo>
                    <a:pt x="841148" y="899988"/>
                  </a:lnTo>
                  <a:lnTo>
                    <a:pt x="877188" y="874115"/>
                  </a:lnTo>
                  <a:lnTo>
                    <a:pt x="910685" y="845534"/>
                  </a:lnTo>
                  <a:lnTo>
                    <a:pt x="941451" y="814420"/>
                  </a:lnTo>
                  <a:lnTo>
                    <a:pt x="969299" y="780947"/>
                  </a:lnTo>
                  <a:lnTo>
                    <a:pt x="994043" y="745292"/>
                  </a:lnTo>
                  <a:lnTo>
                    <a:pt x="1015493" y="707628"/>
                  </a:lnTo>
                  <a:lnTo>
                    <a:pt x="1033464" y="668130"/>
                  </a:lnTo>
                  <a:lnTo>
                    <a:pt x="1047767" y="626974"/>
                  </a:lnTo>
                  <a:lnTo>
                    <a:pt x="1058216" y="584333"/>
                  </a:lnTo>
                  <a:lnTo>
                    <a:pt x="1064622" y="540384"/>
                  </a:lnTo>
                  <a:lnTo>
                    <a:pt x="1066800" y="495300"/>
                  </a:lnTo>
                  <a:lnTo>
                    <a:pt x="1064622" y="450215"/>
                  </a:lnTo>
                  <a:lnTo>
                    <a:pt x="1058216" y="406266"/>
                  </a:lnTo>
                  <a:lnTo>
                    <a:pt x="1047767" y="363625"/>
                  </a:lnTo>
                  <a:lnTo>
                    <a:pt x="1033464" y="322469"/>
                  </a:lnTo>
                  <a:lnTo>
                    <a:pt x="1015493" y="282971"/>
                  </a:lnTo>
                  <a:lnTo>
                    <a:pt x="994043" y="245307"/>
                  </a:lnTo>
                  <a:lnTo>
                    <a:pt x="969299" y="209652"/>
                  </a:lnTo>
                  <a:lnTo>
                    <a:pt x="941451" y="176179"/>
                  </a:lnTo>
                  <a:lnTo>
                    <a:pt x="910685" y="145065"/>
                  </a:lnTo>
                  <a:lnTo>
                    <a:pt x="877188" y="116484"/>
                  </a:lnTo>
                  <a:lnTo>
                    <a:pt x="841148" y="90611"/>
                  </a:lnTo>
                  <a:lnTo>
                    <a:pt x="802752" y="67620"/>
                  </a:lnTo>
                  <a:lnTo>
                    <a:pt x="762188" y="47687"/>
                  </a:lnTo>
                  <a:lnTo>
                    <a:pt x="719643" y="30985"/>
                  </a:lnTo>
                  <a:lnTo>
                    <a:pt x="675304" y="17691"/>
                  </a:lnTo>
                  <a:lnTo>
                    <a:pt x="629359" y="7979"/>
                  </a:lnTo>
                  <a:lnTo>
                    <a:pt x="581995" y="2024"/>
                  </a:lnTo>
                  <a:lnTo>
                    <a:pt x="5334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89826" y="2253995"/>
              <a:ext cx="2514600" cy="1066800"/>
            </a:xfrm>
            <a:custGeom>
              <a:avLst/>
              <a:gdLst/>
              <a:ahLst/>
              <a:cxnLst/>
              <a:rect l="l" t="t" r="r" b="b"/>
              <a:pathLst>
                <a:path w="2514600" h="1066800">
                  <a:moveTo>
                    <a:pt x="2514600" y="1066799"/>
                  </a:moveTo>
                  <a:lnTo>
                    <a:pt x="2514600" y="0"/>
                  </a:lnTo>
                  <a:lnTo>
                    <a:pt x="838200" y="0"/>
                  </a:lnTo>
                  <a:lnTo>
                    <a:pt x="838200" y="400050"/>
                  </a:lnTo>
                  <a:lnTo>
                    <a:pt x="419100" y="400050"/>
                  </a:lnTo>
                  <a:lnTo>
                    <a:pt x="419100" y="266700"/>
                  </a:lnTo>
                  <a:lnTo>
                    <a:pt x="0" y="533400"/>
                  </a:lnTo>
                  <a:lnTo>
                    <a:pt x="419100" y="800100"/>
                  </a:lnTo>
                  <a:lnTo>
                    <a:pt x="419100" y="666750"/>
                  </a:lnTo>
                  <a:lnTo>
                    <a:pt x="838200" y="666750"/>
                  </a:lnTo>
                  <a:lnTo>
                    <a:pt x="838200" y="1066800"/>
                  </a:lnTo>
                  <a:lnTo>
                    <a:pt x="2514600" y="1066799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89826" y="2253995"/>
              <a:ext cx="2514600" cy="1066800"/>
            </a:xfrm>
            <a:custGeom>
              <a:avLst/>
              <a:gdLst/>
              <a:ahLst/>
              <a:cxnLst/>
              <a:rect l="l" t="t" r="r" b="b"/>
              <a:pathLst>
                <a:path w="2514600" h="1066800">
                  <a:moveTo>
                    <a:pt x="838200" y="0"/>
                  </a:moveTo>
                  <a:lnTo>
                    <a:pt x="838200" y="400050"/>
                  </a:lnTo>
                  <a:lnTo>
                    <a:pt x="419100" y="400050"/>
                  </a:lnTo>
                  <a:lnTo>
                    <a:pt x="419100" y="266700"/>
                  </a:lnTo>
                  <a:lnTo>
                    <a:pt x="0" y="533400"/>
                  </a:lnTo>
                  <a:lnTo>
                    <a:pt x="419100" y="800100"/>
                  </a:lnTo>
                  <a:lnTo>
                    <a:pt x="419100" y="666750"/>
                  </a:lnTo>
                  <a:lnTo>
                    <a:pt x="838200" y="666750"/>
                  </a:lnTo>
                  <a:lnTo>
                    <a:pt x="838200" y="1066800"/>
                  </a:lnTo>
                  <a:lnTo>
                    <a:pt x="2514600" y="1066799"/>
                  </a:lnTo>
                  <a:lnTo>
                    <a:pt x="2514600" y="0"/>
                  </a:lnTo>
                  <a:lnTo>
                    <a:pt x="8382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064135" y="3406394"/>
            <a:ext cx="6130290" cy="306070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355600" marR="558800" indent="-342900">
              <a:lnSpc>
                <a:spcPts val="1739"/>
              </a:lnSpc>
              <a:spcBef>
                <a:spcPts val="31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 MT"/>
                <a:cs typeface="Arial MT"/>
              </a:rPr>
              <a:t>Increasing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integration of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software</a:t>
            </a:r>
            <a:r>
              <a:rPr dirty="0" sz="1600" spc="-1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9A0000"/>
                </a:solidFill>
                <a:latin typeface="Arial MT"/>
                <a:cs typeface="Arial MT"/>
              </a:rPr>
              <a:t>engineering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3365"/>
                </a:solidFill>
                <a:latin typeface="Arial MT"/>
                <a:cs typeface="Arial MT"/>
              </a:rPr>
              <a:t>system </a:t>
            </a:r>
            <a:r>
              <a:rPr dirty="0" sz="1600" spc="-43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365"/>
                </a:solidFill>
                <a:latin typeface="Arial MT"/>
                <a:cs typeface="Arial MT"/>
              </a:rPr>
              <a:t>engineering</a:t>
            </a:r>
            <a:r>
              <a:rPr dirty="0" sz="1600" spc="-10">
                <a:solidFill>
                  <a:srgbClr val="003365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activities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 MT"/>
                <a:cs typeface="Arial MT"/>
              </a:rPr>
              <a:t>Increasing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emphasis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users 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end-value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 MT"/>
                <a:cs typeface="Arial MT"/>
              </a:rPr>
              <a:t>Increasing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SIS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criticality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dependability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 MT"/>
                <a:cs typeface="Arial MT"/>
              </a:rPr>
              <a:t>Increasing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need to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manage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rapid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change</a:t>
            </a:r>
            <a:endParaRPr sz="1600">
              <a:latin typeface="Arial MT"/>
              <a:cs typeface="Arial MT"/>
            </a:endParaRPr>
          </a:p>
          <a:p>
            <a:pPr marL="354965" marR="1047115" indent="-342900">
              <a:lnSpc>
                <a:spcPts val="1739"/>
              </a:lnSpc>
              <a:spcBef>
                <a:spcPts val="409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 MT"/>
                <a:cs typeface="Arial MT"/>
              </a:rPr>
              <a:t>Increasing project/product globalization and need for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interoperability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 MT"/>
                <a:cs typeface="Arial MT"/>
              </a:rPr>
              <a:t>Increasing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size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complexity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90500"/>
              </a:lnSpc>
              <a:spcBef>
                <a:spcPts val="3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 MT"/>
                <a:cs typeface="Arial MT"/>
              </a:rPr>
              <a:t>Increasing software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“autonomy”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(apps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that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independently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evaluate their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environment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 choose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-5">
                <a:latin typeface="Arial MT"/>
                <a:cs typeface="Arial MT"/>
              </a:rPr>
              <a:t>course of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action that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is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appropriate)</a:t>
            </a:r>
            <a:endParaRPr sz="1600">
              <a:latin typeface="Arial MT"/>
              <a:cs typeface="Arial MT"/>
            </a:endParaRPr>
          </a:p>
          <a:p>
            <a:pPr marL="3136900">
              <a:lnSpc>
                <a:spcPct val="100000"/>
              </a:lnSpc>
              <a:spcBef>
                <a:spcPts val="120"/>
              </a:spcBef>
            </a:pPr>
            <a:r>
              <a:rPr dirty="0" sz="1800" spc="-5" i="1">
                <a:latin typeface="Arial"/>
                <a:cs typeface="Arial"/>
              </a:rPr>
              <a:t>Barry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Boehm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413627" y="6852020"/>
            <a:ext cx="1473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latin typeface="Arial MT"/>
                <a:cs typeface="Arial MT"/>
              </a:rPr>
              <a:t>1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92745" y="2509520"/>
            <a:ext cx="1219835" cy="53467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420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Software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engineering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83743" y="2509520"/>
            <a:ext cx="1219835" cy="53467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420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System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engineering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522160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Technology</a:t>
            </a:r>
            <a:r>
              <a:rPr dirty="0" spc="-65"/>
              <a:t> </a:t>
            </a:r>
            <a:r>
              <a:rPr dirty="0" spc="-5"/>
              <a:t>“Evolution”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13627" y="6852020"/>
            <a:ext cx="1473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latin typeface="Arial MT"/>
                <a:cs typeface="Arial MT"/>
              </a:rPr>
              <a:t>1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3135" y="2277871"/>
            <a:ext cx="6456045" cy="3629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Ray Kurzweil argues that technological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evolution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similar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biological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evolution,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but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occurs at 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rate that is orders of magnitude 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faster.</a:t>
            </a:r>
            <a:endParaRPr sz="2400">
              <a:latin typeface="Arial MT"/>
              <a:cs typeface="Arial MT"/>
            </a:endParaRPr>
          </a:p>
          <a:p>
            <a:pPr algn="just" lvl="1" marL="755650" marR="109220" indent="-285750">
              <a:lnSpc>
                <a:spcPct val="100000"/>
              </a:lnSpc>
              <a:spcBef>
                <a:spcPts val="475"/>
              </a:spcBef>
              <a:buSzPct val="70000"/>
              <a:buFont typeface="Wingdings"/>
              <a:buChar char=""/>
              <a:tabLst>
                <a:tab pos="755650" algn="l"/>
              </a:tabLst>
            </a:pP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“ … the more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capable methods resulting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from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one </a:t>
            </a:r>
            <a:r>
              <a:rPr dirty="0" sz="2000" spc="-54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stage of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evolutionary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progress are used to </a:t>
            </a:r>
            <a:r>
              <a:rPr dirty="0" sz="2000" spc="-10">
                <a:solidFill>
                  <a:srgbClr val="9A0000"/>
                </a:solidFill>
                <a:latin typeface="Arial MT"/>
                <a:cs typeface="Arial MT"/>
              </a:rPr>
              <a:t>create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 the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next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9A0000"/>
                </a:solidFill>
                <a:latin typeface="Arial MT"/>
                <a:cs typeface="Arial MT"/>
              </a:rPr>
              <a:t>stage.”</a:t>
            </a:r>
            <a:r>
              <a:rPr dirty="0" sz="200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[Kurweil,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R., </a:t>
            </a:r>
            <a:r>
              <a:rPr dirty="0" sz="1400" spc="-5" i="1">
                <a:latin typeface="Arial"/>
                <a:cs typeface="Arial"/>
              </a:rPr>
              <a:t>The </a:t>
            </a:r>
            <a:r>
              <a:rPr dirty="0" sz="1400" spc="-10" i="1">
                <a:latin typeface="Arial"/>
                <a:cs typeface="Arial"/>
              </a:rPr>
              <a:t>Singularity</a:t>
            </a:r>
            <a:r>
              <a:rPr dirty="0" sz="1400" spc="-5" i="1">
                <a:latin typeface="Arial"/>
                <a:cs typeface="Arial"/>
              </a:rPr>
              <a:t> is</a:t>
            </a:r>
            <a:r>
              <a:rPr dirty="0" sz="140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Near, </a:t>
            </a:r>
            <a:r>
              <a:rPr dirty="0" sz="1400" spc="-10">
                <a:latin typeface="Arial MT"/>
                <a:cs typeface="Arial MT"/>
              </a:rPr>
              <a:t>2005]</a:t>
            </a:r>
            <a:endParaRPr sz="1400">
              <a:latin typeface="Arial MT"/>
              <a:cs typeface="Arial MT"/>
            </a:endParaRPr>
          </a:p>
          <a:p>
            <a:pPr marL="355600" marR="399415" indent="-342900">
              <a:lnSpc>
                <a:spcPct val="100000"/>
              </a:lnSpc>
              <a:spcBef>
                <a:spcPts val="55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What are “the more capable [process and]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methods [and tools]” for </a:t>
            </a:r>
            <a:r>
              <a:rPr dirty="0" sz="2400" spc="-5">
                <a:solidFill>
                  <a:srgbClr val="9A0000"/>
                </a:solidFill>
                <a:latin typeface="Arial MT"/>
                <a:cs typeface="Arial MT"/>
              </a:rPr>
              <a:t>software </a:t>
            </a:r>
            <a:r>
              <a:rPr dirty="0" sz="2400">
                <a:solidFill>
                  <a:srgbClr val="9A0000"/>
                </a:solidFill>
                <a:latin typeface="Arial MT"/>
                <a:cs typeface="Arial MT"/>
              </a:rPr>
              <a:t> engineering?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535" y="1477772"/>
            <a:ext cx="662178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Idealized</a:t>
            </a:r>
            <a:r>
              <a:rPr dirty="0" sz="2800" spc="-20"/>
              <a:t> </a:t>
            </a:r>
            <a:r>
              <a:rPr dirty="0" sz="2800"/>
              <a:t>Technology</a:t>
            </a:r>
            <a:r>
              <a:rPr dirty="0" sz="2800" spc="-15"/>
              <a:t> </a:t>
            </a:r>
            <a:r>
              <a:rPr dirty="0" sz="2800"/>
              <a:t>Innovation</a:t>
            </a:r>
            <a:r>
              <a:rPr dirty="0" sz="2800" spc="-20"/>
              <a:t> </a:t>
            </a:r>
            <a:r>
              <a:rPr dirty="0" sz="2800"/>
              <a:t>Lifecycle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2239" y="2253995"/>
            <a:ext cx="5367528" cy="4229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13627" y="6852020"/>
            <a:ext cx="1473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latin typeface="Arial MT"/>
                <a:cs typeface="Arial MT"/>
              </a:rPr>
              <a:t>1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3535" y="1290319"/>
            <a:ext cx="363982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40"/>
              <a:t> </a:t>
            </a:r>
            <a:r>
              <a:rPr dirty="0" spc="-5"/>
              <a:t>Hype</a:t>
            </a:r>
            <a:r>
              <a:rPr dirty="0" spc="-40"/>
              <a:t> </a:t>
            </a:r>
            <a:r>
              <a:rPr dirty="0" spc="-5"/>
              <a:t>Cycle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6039" y="2177795"/>
            <a:ext cx="6440423" cy="417804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88535" y="6456678"/>
            <a:ext cx="15138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i="1">
                <a:latin typeface="Courier New"/>
                <a:cs typeface="Courier New"/>
              </a:rPr>
              <a:t>Gartner</a:t>
            </a:r>
            <a:r>
              <a:rPr dirty="0" sz="1400" spc="-45" i="1">
                <a:latin typeface="Courier New"/>
                <a:cs typeface="Courier New"/>
              </a:rPr>
              <a:t> </a:t>
            </a:r>
            <a:r>
              <a:rPr dirty="0" sz="1400" spc="-10" i="1">
                <a:latin typeface="Courier New"/>
                <a:cs typeface="Courier New"/>
              </a:rPr>
              <a:t>Group,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88535" y="6700534"/>
            <a:ext cx="451484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i="1">
                <a:latin typeface="Courier New"/>
                <a:cs typeface="Courier New"/>
              </a:rPr>
              <a:t>2008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13627" y="6852020"/>
            <a:ext cx="1473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1000">
                <a:latin typeface="Arial MT"/>
                <a:cs typeface="Arial MT"/>
              </a:rPr>
              <a:t>8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867" y="348995"/>
              <a:ext cx="7395971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039" y="2055875"/>
              <a:ext cx="6021324" cy="739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Software</a:t>
            </a:r>
            <a:r>
              <a:rPr dirty="0" spc="-30"/>
              <a:t> </a:t>
            </a:r>
            <a:r>
              <a:rPr dirty="0" spc="-5"/>
              <a:t>Engineering</a:t>
            </a:r>
            <a:r>
              <a:rPr dirty="0" spc="-30"/>
              <a:t> </a:t>
            </a:r>
            <a:r>
              <a:rPr dirty="0" spc="-5"/>
              <a:t>Trends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Emerging</a:t>
            </a:r>
            <a:r>
              <a:rPr dirty="0" spc="-15"/>
              <a:t> </a:t>
            </a:r>
            <a:r>
              <a:rPr dirty="0" spc="-10"/>
              <a:t>Trends</a:t>
            </a:r>
            <a:r>
              <a:rPr dirty="0"/>
              <a:t> </a:t>
            </a:r>
            <a:r>
              <a:rPr dirty="0" spc="-5"/>
              <a:t>in</a:t>
            </a:r>
            <a:r>
              <a:rPr dirty="0" spc="-10"/>
              <a:t> Software Engineering</a:t>
            </a:r>
          </a:p>
          <a:p>
            <a:pPr marL="12700">
              <a:lnSpc>
                <a:spcPct val="100000"/>
              </a:lnSpc>
            </a:pPr>
            <a:r>
              <a:rPr dirty="0" spc="-5" i="0">
                <a:latin typeface="Arial MT"/>
                <a:cs typeface="Arial MT"/>
              </a:rPr>
              <a:t>Copyright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2009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by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Roger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S.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spc="-5" i="0">
                <a:latin typeface="Arial MT"/>
                <a:cs typeface="Arial MT"/>
              </a:rPr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683135" y="2211540"/>
            <a:ext cx="6571615" cy="41490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9A0000"/>
                </a:solidFill>
                <a:latin typeface="Arial MT"/>
                <a:cs typeface="Arial MT"/>
              </a:rPr>
              <a:t>Soft</a:t>
            </a:r>
            <a:r>
              <a:rPr dirty="0" sz="2400" spc="-55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9A0000"/>
                </a:solidFill>
                <a:latin typeface="Arial MT"/>
                <a:cs typeface="Arial MT"/>
              </a:rPr>
              <a:t>Trends</a:t>
            </a:r>
            <a:endParaRPr sz="2400">
              <a:latin typeface="Arial MT"/>
              <a:cs typeface="Arial MT"/>
            </a:endParaRPr>
          </a:p>
          <a:p>
            <a:pPr lvl="1" marL="755650" marR="325120" indent="-285750">
              <a:lnSpc>
                <a:spcPts val="217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latin typeface="Arial MT"/>
                <a:cs typeface="Arial MT"/>
              </a:rPr>
              <a:t>The broad </a:t>
            </a:r>
            <a:r>
              <a:rPr dirty="0" sz="2000" spc="-10">
                <a:latin typeface="Arial MT"/>
                <a:cs typeface="Arial MT"/>
              </a:rPr>
              <a:t>characteristics </a:t>
            </a:r>
            <a:r>
              <a:rPr dirty="0" sz="2000" spc="-5">
                <a:latin typeface="Arial MT"/>
                <a:cs typeface="Arial MT"/>
              </a:rPr>
              <a:t>of the new systems </a:t>
            </a:r>
            <a:r>
              <a:rPr dirty="0" sz="2000" spc="-10">
                <a:latin typeface="Arial MT"/>
                <a:cs typeface="Arial MT"/>
              </a:rPr>
              <a:t>we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build (and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test),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e.g.,</a:t>
            </a:r>
            <a:endParaRPr sz="2000">
              <a:latin typeface="Arial MT"/>
              <a:cs typeface="Arial MT"/>
            </a:endParaRPr>
          </a:p>
          <a:p>
            <a:pPr lvl="2" marL="1155700" indent="-228600">
              <a:lnSpc>
                <a:spcPct val="100000"/>
              </a:lnSpc>
              <a:spcBef>
                <a:spcPts val="185"/>
              </a:spcBef>
              <a:buClr>
                <a:srgbClr val="003365"/>
              </a:buClr>
              <a:buChar char="•"/>
              <a:tabLst>
                <a:tab pos="1155065" algn="l"/>
                <a:tab pos="1155700" algn="l"/>
              </a:tabLst>
            </a:pPr>
            <a:r>
              <a:rPr dirty="0" sz="1800" spc="-5">
                <a:latin typeface="Arial MT"/>
                <a:cs typeface="Arial MT"/>
              </a:rPr>
              <a:t>Emergent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requirements</a:t>
            </a:r>
            <a:endParaRPr sz="1800">
              <a:latin typeface="Arial MT"/>
              <a:cs typeface="Arial MT"/>
            </a:endParaRPr>
          </a:p>
          <a:p>
            <a:pPr lvl="2" marL="1155700" indent="-228600">
              <a:lnSpc>
                <a:spcPct val="100000"/>
              </a:lnSpc>
              <a:spcBef>
                <a:spcPts val="229"/>
              </a:spcBef>
              <a:buClr>
                <a:srgbClr val="003365"/>
              </a:buClr>
              <a:buChar char="•"/>
              <a:tabLst>
                <a:tab pos="1155065" algn="l"/>
                <a:tab pos="1155700" algn="l"/>
              </a:tabLst>
            </a:pPr>
            <a:r>
              <a:rPr dirty="0" sz="1800" spc="-5">
                <a:latin typeface="Arial MT"/>
                <a:cs typeface="Arial MT"/>
              </a:rPr>
              <a:t>Autonomy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action</a:t>
            </a:r>
            <a:endParaRPr sz="1800">
              <a:latin typeface="Arial MT"/>
              <a:cs typeface="Arial MT"/>
            </a:endParaRPr>
          </a:p>
          <a:p>
            <a:pPr lvl="1" marL="755650" marR="5080" indent="-285750">
              <a:lnSpc>
                <a:spcPct val="90100"/>
              </a:lnSpc>
              <a:spcBef>
                <a:spcPts val="475"/>
              </a:spcBef>
              <a:buClr>
                <a:srgbClr val="9A0000"/>
              </a:buClr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anthropological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sociological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characteristics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 the new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generation</a:t>
            </a:r>
            <a:r>
              <a:rPr dirty="0" sz="2000" spc="-5">
                <a:latin typeface="Arial MT"/>
                <a:cs typeface="Arial MT"/>
              </a:rPr>
              <a:t> of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people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who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software </a:t>
            </a:r>
            <a:r>
              <a:rPr dirty="0" sz="2000" spc="-5">
                <a:latin typeface="Arial MT"/>
                <a:cs typeface="Arial MT"/>
              </a:rPr>
              <a:t> engineering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work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9A0000"/>
                </a:solidFill>
                <a:latin typeface="Arial MT"/>
                <a:cs typeface="Arial MT"/>
              </a:rPr>
              <a:t>Hard</a:t>
            </a:r>
            <a:r>
              <a:rPr dirty="0" sz="2400" spc="-5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9A0000"/>
                </a:solidFill>
                <a:latin typeface="Arial MT"/>
                <a:cs typeface="Arial MT"/>
              </a:rPr>
              <a:t>Trends</a:t>
            </a:r>
            <a:endParaRPr sz="2400">
              <a:latin typeface="Arial MT"/>
              <a:cs typeface="Arial MT"/>
            </a:endParaRPr>
          </a:p>
          <a:p>
            <a:pPr lvl="1" marL="755650" marR="224790" indent="-285750">
              <a:lnSpc>
                <a:spcPts val="2160"/>
              </a:lnSpc>
              <a:spcBef>
                <a:spcPts val="515"/>
              </a:spcBef>
              <a:buClr>
                <a:srgbClr val="9A0000"/>
              </a:buClr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technical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aspects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next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generation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software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intensive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systems</a:t>
            </a:r>
            <a:endParaRPr sz="2000">
              <a:latin typeface="Arial MT"/>
              <a:cs typeface="Arial MT"/>
            </a:endParaRPr>
          </a:p>
          <a:p>
            <a:pPr lvl="1" marL="755650" marR="222250" indent="-285750">
              <a:lnSpc>
                <a:spcPts val="2160"/>
              </a:lnSpc>
              <a:spcBef>
                <a:spcPts val="480"/>
              </a:spcBef>
              <a:buClr>
                <a:srgbClr val="9A0000"/>
              </a:buClr>
              <a:buSzPct val="70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technical </a:t>
            </a:r>
            <a:r>
              <a:rPr dirty="0" sz="2000" spc="-10">
                <a:latin typeface="Arial MT"/>
                <a:cs typeface="Arial MT"/>
              </a:rPr>
              <a:t>directions</a:t>
            </a:r>
            <a:r>
              <a:rPr dirty="0" sz="2000" spc="-5">
                <a:latin typeface="Arial MT"/>
                <a:cs typeface="Arial MT"/>
              </a:rPr>
              <a:t> that software </a:t>
            </a:r>
            <a:r>
              <a:rPr dirty="0" sz="2000" spc="-10">
                <a:latin typeface="Arial MT"/>
                <a:cs typeface="Arial MT"/>
              </a:rPr>
              <a:t>engineering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process,</a:t>
            </a:r>
            <a:r>
              <a:rPr dirty="0" sz="2000" spc="-10">
                <a:latin typeface="Arial MT"/>
                <a:cs typeface="Arial MT"/>
              </a:rPr>
              <a:t> methods,</a:t>
            </a:r>
            <a:r>
              <a:rPr dirty="0" sz="2000" spc="-5">
                <a:latin typeface="Arial MT"/>
                <a:cs typeface="Arial MT"/>
              </a:rPr>
              <a:t> and tools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will </a:t>
            </a:r>
            <a:r>
              <a:rPr dirty="0" sz="2000" spc="-10">
                <a:latin typeface="Arial MT"/>
                <a:cs typeface="Arial MT"/>
              </a:rPr>
              <a:t>take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fx17762</dc:creator>
  <dc:title>Microsoft PowerPoint - JaSSTKeynote.ppt</dc:title>
  <dcterms:created xsi:type="dcterms:W3CDTF">2022-06-29T09:55:01Z</dcterms:created>
  <dcterms:modified xsi:type="dcterms:W3CDTF">2022-06-29T09:55:01Z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2009-02-02T00:00:00Z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2022-06-29T00:00:00Z</vt:filetime>
  </property>
</Properties>
</file>