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64"/>
  </p:notesMasterIdLst>
  <p:handoutMasterIdLst>
    <p:handoutMasterId r:id="rId65"/>
  </p:handoutMasterIdLst>
  <p:sldIdLst>
    <p:sldId id="866" r:id="rId2"/>
    <p:sldId id="1031" r:id="rId3"/>
    <p:sldId id="1034" r:id="rId4"/>
    <p:sldId id="968" r:id="rId5"/>
    <p:sldId id="970" r:id="rId6"/>
    <p:sldId id="972" r:id="rId7"/>
    <p:sldId id="980" r:id="rId8"/>
    <p:sldId id="974" r:id="rId9"/>
    <p:sldId id="976" r:id="rId10"/>
    <p:sldId id="1023" r:id="rId11"/>
    <p:sldId id="1038" r:id="rId12"/>
    <p:sldId id="1024" r:id="rId13"/>
    <p:sldId id="983" r:id="rId14"/>
    <p:sldId id="1062" r:id="rId15"/>
    <p:sldId id="978" r:id="rId16"/>
    <p:sldId id="979" r:id="rId17"/>
    <p:sldId id="981" r:id="rId18"/>
    <p:sldId id="1035" r:id="rId19"/>
    <p:sldId id="1036" r:id="rId20"/>
    <p:sldId id="1037" r:id="rId21"/>
    <p:sldId id="1032" r:id="rId22"/>
    <p:sldId id="987" r:id="rId23"/>
    <p:sldId id="1007" r:id="rId24"/>
    <p:sldId id="988" r:id="rId25"/>
    <p:sldId id="989" r:id="rId26"/>
    <p:sldId id="1015" r:id="rId27"/>
    <p:sldId id="1016" r:id="rId28"/>
    <p:sldId id="990" r:id="rId29"/>
    <p:sldId id="991" r:id="rId30"/>
    <p:sldId id="992" r:id="rId31"/>
    <p:sldId id="995" r:id="rId32"/>
    <p:sldId id="994" r:id="rId33"/>
    <p:sldId id="996" r:id="rId34"/>
    <p:sldId id="997" r:id="rId35"/>
    <p:sldId id="998" r:id="rId36"/>
    <p:sldId id="999" r:id="rId37"/>
    <p:sldId id="1000" r:id="rId38"/>
    <p:sldId id="1001" r:id="rId39"/>
    <p:sldId id="1002" r:id="rId40"/>
    <p:sldId id="1050" r:id="rId41"/>
    <p:sldId id="1039" r:id="rId42"/>
    <p:sldId id="1040" r:id="rId43"/>
    <p:sldId id="1041" r:id="rId44"/>
    <p:sldId id="1042" r:id="rId45"/>
    <p:sldId id="1043" r:id="rId46"/>
    <p:sldId id="1044" r:id="rId47"/>
    <p:sldId id="1045" r:id="rId48"/>
    <p:sldId id="1046" r:id="rId49"/>
    <p:sldId id="1047" r:id="rId50"/>
    <p:sldId id="1052" r:id="rId51"/>
    <p:sldId id="1053" r:id="rId52"/>
    <p:sldId id="1054" r:id="rId53"/>
    <p:sldId id="1055" r:id="rId54"/>
    <p:sldId id="1056" r:id="rId55"/>
    <p:sldId id="1057" r:id="rId56"/>
    <p:sldId id="1058" r:id="rId57"/>
    <p:sldId id="1059" r:id="rId58"/>
    <p:sldId id="1051" r:id="rId59"/>
    <p:sldId id="1060" r:id="rId60"/>
    <p:sldId id="1003" r:id="rId61"/>
    <p:sldId id="1019" r:id="rId62"/>
    <p:sldId id="1061" r:id="rId63"/>
  </p:sldIdLst>
  <p:sldSz cx="9144000" cy="6858000" type="screen4x3"/>
  <p:notesSz cx="7099300" cy="10234613"/>
  <p:defaultTextStyle>
    <a:defPPr>
      <a:defRPr lang="en-US"/>
    </a:defPPr>
    <a:lvl1pPr algn="l" rtl="0" eaLnBrk="0" fontAlgn="base" hangingPunct="0">
      <a:lnSpc>
        <a:spcPct val="90000"/>
      </a:lnSpc>
      <a:spcBef>
        <a:spcPct val="0"/>
      </a:spcBef>
      <a:spcAft>
        <a:spcPts val="1200"/>
      </a:spcAft>
      <a:buClr>
        <a:schemeClr val="bg1"/>
      </a:buClr>
      <a:buFont typeface="Times New Roman" pitchFamily="18" charset="0"/>
      <a:defRPr sz="1600" b="1" kern="1200">
        <a:solidFill>
          <a:schemeClr val="tx1"/>
        </a:solidFill>
        <a:latin typeface="Trebuchet MS" pitchFamily="34" charset="0"/>
        <a:ea typeface="+mn-ea"/>
        <a:cs typeface="+mn-cs"/>
      </a:defRPr>
    </a:lvl1pPr>
    <a:lvl2pPr marL="457200" algn="l" rtl="0" eaLnBrk="0" fontAlgn="base" hangingPunct="0">
      <a:lnSpc>
        <a:spcPct val="90000"/>
      </a:lnSpc>
      <a:spcBef>
        <a:spcPct val="0"/>
      </a:spcBef>
      <a:spcAft>
        <a:spcPts val="1200"/>
      </a:spcAft>
      <a:buClr>
        <a:schemeClr val="bg1"/>
      </a:buClr>
      <a:buFont typeface="Times New Roman" pitchFamily="18" charset="0"/>
      <a:defRPr sz="1600" b="1" kern="1200">
        <a:solidFill>
          <a:schemeClr val="tx1"/>
        </a:solidFill>
        <a:latin typeface="Trebuchet MS" pitchFamily="34" charset="0"/>
        <a:ea typeface="+mn-ea"/>
        <a:cs typeface="+mn-cs"/>
      </a:defRPr>
    </a:lvl2pPr>
    <a:lvl3pPr marL="914400" algn="l" rtl="0" eaLnBrk="0" fontAlgn="base" hangingPunct="0">
      <a:lnSpc>
        <a:spcPct val="90000"/>
      </a:lnSpc>
      <a:spcBef>
        <a:spcPct val="0"/>
      </a:spcBef>
      <a:spcAft>
        <a:spcPts val="1200"/>
      </a:spcAft>
      <a:buClr>
        <a:schemeClr val="bg1"/>
      </a:buClr>
      <a:buFont typeface="Times New Roman" pitchFamily="18" charset="0"/>
      <a:defRPr sz="1600" b="1" kern="1200">
        <a:solidFill>
          <a:schemeClr val="tx1"/>
        </a:solidFill>
        <a:latin typeface="Trebuchet MS" pitchFamily="34" charset="0"/>
        <a:ea typeface="+mn-ea"/>
        <a:cs typeface="+mn-cs"/>
      </a:defRPr>
    </a:lvl3pPr>
    <a:lvl4pPr marL="1371600" algn="l" rtl="0" eaLnBrk="0" fontAlgn="base" hangingPunct="0">
      <a:lnSpc>
        <a:spcPct val="90000"/>
      </a:lnSpc>
      <a:spcBef>
        <a:spcPct val="0"/>
      </a:spcBef>
      <a:spcAft>
        <a:spcPts val="1200"/>
      </a:spcAft>
      <a:buClr>
        <a:schemeClr val="bg1"/>
      </a:buClr>
      <a:buFont typeface="Times New Roman" pitchFamily="18" charset="0"/>
      <a:defRPr sz="1600" b="1" kern="1200">
        <a:solidFill>
          <a:schemeClr val="tx1"/>
        </a:solidFill>
        <a:latin typeface="Trebuchet MS" pitchFamily="34" charset="0"/>
        <a:ea typeface="+mn-ea"/>
        <a:cs typeface="+mn-cs"/>
      </a:defRPr>
    </a:lvl4pPr>
    <a:lvl5pPr marL="1828800" algn="l" rtl="0" eaLnBrk="0" fontAlgn="base" hangingPunct="0">
      <a:lnSpc>
        <a:spcPct val="90000"/>
      </a:lnSpc>
      <a:spcBef>
        <a:spcPct val="0"/>
      </a:spcBef>
      <a:spcAft>
        <a:spcPts val="1200"/>
      </a:spcAft>
      <a:buClr>
        <a:schemeClr val="bg1"/>
      </a:buClr>
      <a:buFont typeface="Times New Roman" pitchFamily="18" charset="0"/>
      <a:defRPr sz="1600" b="1" kern="1200">
        <a:solidFill>
          <a:schemeClr val="tx1"/>
        </a:solidFill>
        <a:latin typeface="Trebuchet MS" pitchFamily="34" charset="0"/>
        <a:ea typeface="+mn-ea"/>
        <a:cs typeface="+mn-cs"/>
      </a:defRPr>
    </a:lvl5pPr>
    <a:lvl6pPr marL="2286000" algn="l" defTabSz="914400" rtl="0" eaLnBrk="1" latinLnBrk="0" hangingPunct="1">
      <a:defRPr sz="1600" b="1" kern="1200">
        <a:solidFill>
          <a:schemeClr val="tx1"/>
        </a:solidFill>
        <a:latin typeface="Trebuchet MS" pitchFamily="34" charset="0"/>
        <a:ea typeface="+mn-ea"/>
        <a:cs typeface="+mn-cs"/>
      </a:defRPr>
    </a:lvl6pPr>
    <a:lvl7pPr marL="2743200" algn="l" defTabSz="914400" rtl="0" eaLnBrk="1" latinLnBrk="0" hangingPunct="1">
      <a:defRPr sz="1600" b="1" kern="1200">
        <a:solidFill>
          <a:schemeClr val="tx1"/>
        </a:solidFill>
        <a:latin typeface="Trebuchet MS" pitchFamily="34" charset="0"/>
        <a:ea typeface="+mn-ea"/>
        <a:cs typeface="+mn-cs"/>
      </a:defRPr>
    </a:lvl7pPr>
    <a:lvl8pPr marL="3200400" algn="l" defTabSz="914400" rtl="0" eaLnBrk="1" latinLnBrk="0" hangingPunct="1">
      <a:defRPr sz="1600" b="1" kern="1200">
        <a:solidFill>
          <a:schemeClr val="tx1"/>
        </a:solidFill>
        <a:latin typeface="Trebuchet MS" pitchFamily="34" charset="0"/>
        <a:ea typeface="+mn-ea"/>
        <a:cs typeface="+mn-cs"/>
      </a:defRPr>
    </a:lvl8pPr>
    <a:lvl9pPr marL="3657600" algn="l" defTabSz="914400" rtl="0" eaLnBrk="1" latinLnBrk="0" hangingPunct="1">
      <a:defRPr sz="1600" b="1"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AD00"/>
    <a:srgbClr val="EABD00"/>
    <a:srgbClr val="FFCC46"/>
    <a:srgbClr val="F03C00"/>
    <a:srgbClr val="F03C43"/>
    <a:srgbClr val="FFCC14"/>
    <a:srgbClr val="FF99FF"/>
    <a:srgbClr val="33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44" autoAdjust="0"/>
    <p:restoredTop sz="92199" autoAdjust="0"/>
  </p:normalViewPr>
  <p:slideViewPr>
    <p:cSldViewPr snapToGrid="0">
      <p:cViewPr>
        <p:scale>
          <a:sx n="80" d="100"/>
          <a:sy n="80" d="100"/>
        </p:scale>
        <p:origin x="-1044" y="-60"/>
      </p:cViewPr>
      <p:guideLst>
        <p:guide orient="horz" pos="229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6" name="Rectangle 6"/>
          <p:cNvSpPr>
            <a:spLocks noChangeArrowheads="1"/>
          </p:cNvSpPr>
          <p:nvPr/>
        </p:nvSpPr>
        <p:spPr bwMode="auto">
          <a:xfrm>
            <a:off x="0" y="0"/>
            <a:ext cx="7099300" cy="10234613"/>
          </a:xfrm>
          <a:prstGeom prst="rect">
            <a:avLst/>
          </a:prstGeom>
          <a:solidFill>
            <a:schemeClr val="bg1"/>
          </a:solidFill>
          <a:ln w="19050">
            <a:noFill/>
            <a:miter lim="800000"/>
            <a:headEnd/>
            <a:tailEnd/>
          </a:ln>
          <a:effectLst/>
        </p:spPr>
        <p:txBody>
          <a:bodyPr lIns="0" tIns="0" rIns="0" bIns="0" anchor="ctr">
            <a:spAutoFit/>
          </a:bodyPr>
          <a:lstStyle/>
          <a:p>
            <a:pPr defTabSz="971550">
              <a:spcAft>
                <a:spcPts val="1275"/>
              </a:spcAft>
            </a:pPr>
            <a:endParaRPr lang="en-US" sz="1700" b="0"/>
          </a:p>
        </p:txBody>
      </p:sp>
      <p:sp>
        <p:nvSpPr>
          <p:cNvPr id="256002" name="Rectangle 2"/>
          <p:cNvSpPr>
            <a:spLocks noGrp="1" noChangeArrowheads="1"/>
          </p:cNvSpPr>
          <p:nvPr>
            <p:ph type="hdr" sz="quarter"/>
          </p:nvPr>
        </p:nvSpPr>
        <p:spPr bwMode="auto">
          <a:xfrm>
            <a:off x="0" y="0"/>
            <a:ext cx="3043238" cy="509588"/>
          </a:xfrm>
          <a:prstGeom prst="rect">
            <a:avLst/>
          </a:prstGeom>
          <a:noFill/>
          <a:ln w="9525">
            <a:noFill/>
            <a:miter lim="800000"/>
            <a:headEnd/>
            <a:tailEnd/>
          </a:ln>
        </p:spPr>
        <p:txBody>
          <a:bodyPr vert="horz" wrap="square" lIns="99635" tIns="49819" rIns="99635" bIns="49819" numCol="1" anchor="t" anchorCtr="0" compatLnSpc="1">
            <a:prstTxWarp prst="textNoShape">
              <a:avLst/>
            </a:prstTxWarp>
          </a:bodyPr>
          <a:lstStyle>
            <a:lvl1pPr defTabSz="989013">
              <a:lnSpc>
                <a:spcPct val="100000"/>
              </a:lnSpc>
              <a:spcAft>
                <a:spcPct val="0"/>
              </a:spcAft>
              <a:buClrTx/>
              <a:buFontTx/>
              <a:buNone/>
              <a:defRPr sz="1300" b="0">
                <a:latin typeface="Arial" charset="0"/>
              </a:defRPr>
            </a:lvl1pPr>
          </a:lstStyle>
          <a:p>
            <a:endParaRPr lang="en-US"/>
          </a:p>
        </p:txBody>
      </p:sp>
      <p:sp>
        <p:nvSpPr>
          <p:cNvPr id="256003" name="Rectangle 3"/>
          <p:cNvSpPr>
            <a:spLocks noGrp="1" noChangeArrowheads="1"/>
          </p:cNvSpPr>
          <p:nvPr>
            <p:ph type="dt" sz="quarter" idx="1"/>
          </p:nvPr>
        </p:nvSpPr>
        <p:spPr bwMode="auto">
          <a:xfrm>
            <a:off x="4056063" y="0"/>
            <a:ext cx="3043237" cy="509588"/>
          </a:xfrm>
          <a:prstGeom prst="rect">
            <a:avLst/>
          </a:prstGeom>
          <a:noFill/>
          <a:ln w="9525">
            <a:noFill/>
            <a:miter lim="800000"/>
            <a:headEnd/>
            <a:tailEnd/>
          </a:ln>
        </p:spPr>
        <p:txBody>
          <a:bodyPr vert="horz" wrap="square" lIns="99635" tIns="49819" rIns="99635" bIns="49819" numCol="1" anchor="t" anchorCtr="0" compatLnSpc="1">
            <a:prstTxWarp prst="textNoShape">
              <a:avLst/>
            </a:prstTxWarp>
          </a:bodyPr>
          <a:lstStyle>
            <a:lvl1pPr algn="r" defTabSz="989013">
              <a:lnSpc>
                <a:spcPct val="100000"/>
              </a:lnSpc>
              <a:spcAft>
                <a:spcPct val="0"/>
              </a:spcAft>
              <a:buClrTx/>
              <a:buFontTx/>
              <a:buNone/>
              <a:defRPr sz="1300" b="0">
                <a:latin typeface="Arial" charset="0"/>
              </a:defRPr>
            </a:lvl1pPr>
          </a:lstStyle>
          <a:p>
            <a:endParaRPr lang="en-US"/>
          </a:p>
        </p:txBody>
      </p:sp>
      <p:sp>
        <p:nvSpPr>
          <p:cNvPr id="256004" name="Rectangle 4"/>
          <p:cNvSpPr>
            <a:spLocks noGrp="1" noChangeArrowheads="1"/>
          </p:cNvSpPr>
          <p:nvPr>
            <p:ph type="ftr" sz="quarter" idx="2"/>
          </p:nvPr>
        </p:nvSpPr>
        <p:spPr bwMode="auto">
          <a:xfrm>
            <a:off x="0" y="9682163"/>
            <a:ext cx="3043238" cy="508000"/>
          </a:xfrm>
          <a:prstGeom prst="rect">
            <a:avLst/>
          </a:prstGeom>
          <a:noFill/>
          <a:ln w="9525">
            <a:noFill/>
            <a:miter lim="800000"/>
            <a:headEnd/>
            <a:tailEnd/>
          </a:ln>
        </p:spPr>
        <p:txBody>
          <a:bodyPr vert="horz" wrap="square" lIns="99635" tIns="49819" rIns="99635" bIns="49819" numCol="1" anchor="b" anchorCtr="0" compatLnSpc="1">
            <a:prstTxWarp prst="textNoShape">
              <a:avLst/>
            </a:prstTxWarp>
          </a:bodyPr>
          <a:lstStyle>
            <a:lvl1pPr defTabSz="989013">
              <a:lnSpc>
                <a:spcPct val="100000"/>
              </a:lnSpc>
              <a:spcAft>
                <a:spcPct val="0"/>
              </a:spcAft>
              <a:buClrTx/>
              <a:buFontTx/>
              <a:buNone/>
              <a:defRPr sz="1300" b="0">
                <a:latin typeface="Arial" charset="0"/>
              </a:defRPr>
            </a:lvl1pPr>
          </a:lstStyle>
          <a:p>
            <a:endParaRPr lang="en-US"/>
          </a:p>
        </p:txBody>
      </p:sp>
      <p:sp>
        <p:nvSpPr>
          <p:cNvPr id="256005" name="Rectangle 5"/>
          <p:cNvSpPr>
            <a:spLocks noGrp="1" noChangeArrowheads="1"/>
          </p:cNvSpPr>
          <p:nvPr>
            <p:ph type="sldNum" sz="quarter" idx="3"/>
          </p:nvPr>
        </p:nvSpPr>
        <p:spPr bwMode="auto">
          <a:xfrm>
            <a:off x="4056063" y="9682163"/>
            <a:ext cx="3043237" cy="508000"/>
          </a:xfrm>
          <a:prstGeom prst="rect">
            <a:avLst/>
          </a:prstGeom>
          <a:noFill/>
          <a:ln w="9525">
            <a:noFill/>
            <a:miter lim="800000"/>
            <a:headEnd/>
            <a:tailEnd/>
          </a:ln>
        </p:spPr>
        <p:txBody>
          <a:bodyPr vert="horz" wrap="square" lIns="99635" tIns="49819" rIns="99635" bIns="49819" numCol="1" anchor="b" anchorCtr="0" compatLnSpc="1">
            <a:prstTxWarp prst="textNoShape">
              <a:avLst/>
            </a:prstTxWarp>
          </a:bodyPr>
          <a:lstStyle>
            <a:lvl1pPr algn="r" defTabSz="989013">
              <a:lnSpc>
                <a:spcPct val="100000"/>
              </a:lnSpc>
              <a:spcAft>
                <a:spcPct val="0"/>
              </a:spcAft>
              <a:buClrTx/>
              <a:buFontTx/>
              <a:buNone/>
              <a:defRPr sz="1300" b="0">
                <a:latin typeface="Arial" charset="0"/>
              </a:defRPr>
            </a:lvl1pPr>
          </a:lstStyle>
          <a:p>
            <a:fld id="{442ADE56-695A-4613-A0E4-32EB66A07BD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84" name="Rectangle 8"/>
          <p:cNvSpPr>
            <a:spLocks noChangeArrowheads="1"/>
          </p:cNvSpPr>
          <p:nvPr/>
        </p:nvSpPr>
        <p:spPr bwMode="auto">
          <a:xfrm>
            <a:off x="0" y="0"/>
            <a:ext cx="7359650" cy="10234613"/>
          </a:xfrm>
          <a:prstGeom prst="rect">
            <a:avLst/>
          </a:prstGeom>
          <a:solidFill>
            <a:schemeClr val="bg1"/>
          </a:solidFill>
          <a:ln w="19050">
            <a:noFill/>
            <a:miter lim="800000"/>
            <a:headEnd/>
            <a:tailEnd/>
          </a:ln>
          <a:effectLst/>
        </p:spPr>
        <p:txBody>
          <a:bodyPr lIns="0" tIns="0" rIns="0" bIns="0" anchor="ctr">
            <a:spAutoFit/>
          </a:bodyPr>
          <a:lstStyle/>
          <a:p>
            <a:pPr defTabSz="971550">
              <a:spcAft>
                <a:spcPts val="1275"/>
              </a:spcAft>
            </a:pPr>
            <a:endParaRPr lang="en-US" sz="1700" b="0"/>
          </a:p>
        </p:txBody>
      </p:sp>
      <p:sp>
        <p:nvSpPr>
          <p:cNvPr id="27651" name="Rectangle 4"/>
          <p:cNvSpPr>
            <a:spLocks noGrp="1" noRot="1" noChangeAspect="1" noChangeArrowheads="1" noTextEdit="1"/>
          </p:cNvSpPr>
          <p:nvPr>
            <p:ph type="sldImg" idx="2"/>
          </p:nvPr>
        </p:nvSpPr>
        <p:spPr bwMode="auto">
          <a:xfrm>
            <a:off x="1001713" y="763588"/>
            <a:ext cx="5097462" cy="3822700"/>
          </a:xfrm>
          <a:prstGeom prst="rect">
            <a:avLst/>
          </a:prstGeom>
          <a:noFill/>
          <a:ln w="9525">
            <a:solidFill>
              <a:srgbClr val="000000"/>
            </a:solidFill>
            <a:miter lim="800000"/>
            <a:headEnd/>
            <a:tailEnd/>
          </a:ln>
        </p:spPr>
      </p:sp>
      <p:sp>
        <p:nvSpPr>
          <p:cNvPr id="254981" name="Rectangle 5"/>
          <p:cNvSpPr>
            <a:spLocks noGrp="1" noChangeArrowheads="1"/>
          </p:cNvSpPr>
          <p:nvPr>
            <p:ph type="body" sz="quarter" idx="3"/>
          </p:nvPr>
        </p:nvSpPr>
        <p:spPr bwMode="auto">
          <a:xfrm>
            <a:off x="935038" y="4841875"/>
            <a:ext cx="5229225" cy="4584700"/>
          </a:xfrm>
          <a:prstGeom prst="rect">
            <a:avLst/>
          </a:prstGeom>
          <a:noFill/>
          <a:ln w="9525">
            <a:noFill/>
            <a:miter lim="800000"/>
            <a:headEnd/>
            <a:tailEnd/>
          </a:ln>
        </p:spPr>
        <p:txBody>
          <a:bodyPr vert="horz" wrap="square" lIns="99635" tIns="49819" rIns="99635" bIns="498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4983" name="Rectangle 7"/>
          <p:cNvSpPr>
            <a:spLocks noGrp="1" noChangeArrowheads="1"/>
          </p:cNvSpPr>
          <p:nvPr>
            <p:ph type="sldNum" sz="quarter" idx="5"/>
          </p:nvPr>
        </p:nvSpPr>
        <p:spPr bwMode="auto">
          <a:xfrm>
            <a:off x="4056063" y="9682163"/>
            <a:ext cx="3043237" cy="508000"/>
          </a:xfrm>
          <a:prstGeom prst="rect">
            <a:avLst/>
          </a:prstGeom>
          <a:noFill/>
          <a:ln w="9525">
            <a:noFill/>
            <a:miter lim="800000"/>
            <a:headEnd/>
            <a:tailEnd/>
          </a:ln>
        </p:spPr>
        <p:txBody>
          <a:bodyPr vert="horz" wrap="square" lIns="99635" tIns="49819" rIns="99635" bIns="49819" numCol="1" anchor="b" anchorCtr="0" compatLnSpc="1">
            <a:prstTxWarp prst="textNoShape">
              <a:avLst/>
            </a:prstTxWarp>
          </a:bodyPr>
          <a:lstStyle>
            <a:lvl1pPr algn="r" defTabSz="989013">
              <a:lnSpc>
                <a:spcPct val="100000"/>
              </a:lnSpc>
              <a:spcAft>
                <a:spcPct val="0"/>
              </a:spcAft>
              <a:buClrTx/>
              <a:buFontTx/>
              <a:buNone/>
              <a:defRPr sz="1100" b="0">
                <a:latin typeface="FuturaA Bk BT" pitchFamily="34" charset="0"/>
              </a:defRPr>
            </a:lvl1pPr>
          </a:lstStyle>
          <a:p>
            <a:fld id="{FB5D63E7-92E5-4912-9817-CFBDF50B02D6}" type="slidenum">
              <a:rPr lang="en-US"/>
              <a:pPr/>
              <a:t>‹#›</a:t>
            </a:fld>
            <a:endParaRPr lang="en-US"/>
          </a:p>
        </p:txBody>
      </p:sp>
    </p:spTree>
  </p:cSld>
  <p:clrMap bg1="lt1" tx1="dk1" bg2="lt2" tx2="dk2" accent1="accent1" accent2="accent2" accent3="accent3" accent4="accent4" accent5="accent5" accent6="accent6" hlink="hlink" folHlink="folHlink"/>
  <p:notesStyle>
    <a:lvl1pPr marL="117475" indent="-117475" algn="l" rtl="0" fontAlgn="base">
      <a:lnSpc>
        <a:spcPct val="90000"/>
      </a:lnSpc>
      <a:spcBef>
        <a:spcPct val="40000"/>
      </a:spcBef>
      <a:spcAft>
        <a:spcPct val="0"/>
      </a:spcAft>
      <a:buSzPct val="60000"/>
      <a:buFont typeface="Monotype Sorts" pitchFamily="2" charset="2"/>
      <a:defRPr sz="1200" kern="1200">
        <a:solidFill>
          <a:schemeClr val="tx1"/>
        </a:solidFill>
        <a:latin typeface="Trebuchet MS" pitchFamily="34" charset="0"/>
        <a:ea typeface="+mn-ea"/>
        <a:cs typeface="+mn-cs"/>
      </a:defRPr>
    </a:lvl1pPr>
    <a:lvl2pPr marL="342900" indent="-111125" algn="l" rtl="0" fontAlgn="base">
      <a:lnSpc>
        <a:spcPct val="90000"/>
      </a:lnSpc>
      <a:spcBef>
        <a:spcPct val="40000"/>
      </a:spcBef>
      <a:spcAft>
        <a:spcPct val="0"/>
      </a:spcAft>
      <a:buSzPct val="60000"/>
      <a:buFont typeface="Monotype Sorts" pitchFamily="2" charset="2"/>
      <a:buChar char="t"/>
      <a:defRPr sz="1200" kern="1200">
        <a:solidFill>
          <a:schemeClr val="tx1"/>
        </a:solidFill>
        <a:latin typeface="Trebuchet MS" pitchFamily="34" charset="0"/>
        <a:ea typeface="+mn-ea"/>
        <a:cs typeface="+mn-cs"/>
      </a:defRPr>
    </a:lvl2pPr>
    <a:lvl3pPr marL="571500" indent="-114300" algn="l" rtl="0" fontAlgn="base">
      <a:lnSpc>
        <a:spcPct val="90000"/>
      </a:lnSpc>
      <a:spcBef>
        <a:spcPct val="40000"/>
      </a:spcBef>
      <a:spcAft>
        <a:spcPct val="0"/>
      </a:spcAft>
      <a:buSzPct val="60000"/>
      <a:buFont typeface="Monotype Sorts" pitchFamily="2" charset="2"/>
      <a:buChar char="t"/>
      <a:defRPr sz="1200" kern="1200">
        <a:solidFill>
          <a:schemeClr val="tx1"/>
        </a:solidFill>
        <a:latin typeface="Trebuchet MS" pitchFamily="34" charset="0"/>
        <a:ea typeface="+mn-ea"/>
        <a:cs typeface="+mn-cs"/>
      </a:defRPr>
    </a:lvl3pPr>
    <a:lvl4pPr marL="800100" indent="-114300" algn="l" rtl="0" fontAlgn="base">
      <a:lnSpc>
        <a:spcPct val="90000"/>
      </a:lnSpc>
      <a:spcBef>
        <a:spcPct val="40000"/>
      </a:spcBef>
      <a:spcAft>
        <a:spcPct val="0"/>
      </a:spcAft>
      <a:buSzPct val="60000"/>
      <a:buFont typeface="Monotype Sorts" pitchFamily="2" charset="2"/>
      <a:buChar char="t"/>
      <a:defRPr sz="1200" kern="1200">
        <a:solidFill>
          <a:schemeClr val="tx1"/>
        </a:solidFill>
        <a:latin typeface="Trebuchet MS" pitchFamily="34" charset="0"/>
        <a:ea typeface="+mn-ea"/>
        <a:cs typeface="+mn-cs"/>
      </a:defRPr>
    </a:lvl4pPr>
    <a:lvl5pPr marL="1028700" indent="-114300" algn="l" rtl="0" fontAlgn="base">
      <a:lnSpc>
        <a:spcPct val="90000"/>
      </a:lnSpc>
      <a:spcBef>
        <a:spcPct val="40000"/>
      </a:spcBef>
      <a:spcAft>
        <a:spcPct val="0"/>
      </a:spcAft>
      <a:buSzPct val="60000"/>
      <a:buFont typeface="Monotype Sorts" pitchFamily="2"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amazon.com/Project-Retrospectives-Handbook-Team-Reviews/dp/0932633447/"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amazon.com/Agile-Retrospectives-Making-Teams-Great/dp/0977616649"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fld id="{8B9DD38B-684B-4EDD-A673-E44A22A54A4A}" type="slidenum">
              <a:rPr lang="zh-CN" altLang="en-US"/>
              <a:pPr/>
              <a:t>1</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35038" y="4679950"/>
            <a:ext cx="5229225" cy="4586288"/>
          </a:xfrm>
        </p:spPr>
        <p:txBody>
          <a:bodyPr/>
          <a:lstStyle/>
          <a:p>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708025" y="763588"/>
            <a:ext cx="5688013" cy="4265612"/>
          </a:xfrm>
          <a:ln/>
        </p:spPr>
      </p:sp>
      <p:sp>
        <p:nvSpPr>
          <p:cNvPr id="279555" name="Rectangle 3"/>
          <p:cNvSpPr>
            <a:spLocks noGrp="1" noChangeArrowheads="1"/>
          </p:cNvSpPr>
          <p:nvPr>
            <p:ph type="body" idx="1"/>
          </p:nvPr>
        </p:nvSpPr>
        <p:spPr>
          <a:xfrm>
            <a:off x="935038" y="5118100"/>
            <a:ext cx="5229225" cy="4310063"/>
          </a:xfrm>
        </p:spPr>
        <p:txBody>
          <a:bodyPr/>
          <a:lstStyle/>
          <a:p>
            <a:r>
              <a:rPr lang="en-US" smtClean="0"/>
              <a:t>http://www.agilemanifesto.org/principles.html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4056063" y="9682163"/>
            <a:ext cx="3043237" cy="508000"/>
          </a:xfrm>
          <a:prstGeom prst="rect">
            <a:avLst/>
          </a:prstGeom>
          <a:noFill/>
          <a:ln w="9525">
            <a:noFill/>
            <a:miter lim="800000"/>
            <a:headEnd/>
            <a:tailEnd/>
          </a:ln>
        </p:spPr>
        <p:txBody>
          <a:bodyPr lIns="96689" tIns="48346" rIns="96689" bIns="48346" anchor="b"/>
          <a:lstStyle/>
          <a:p>
            <a:pPr algn="r" defTabSz="960438">
              <a:lnSpc>
                <a:spcPct val="100000"/>
              </a:lnSpc>
              <a:spcAft>
                <a:spcPct val="0"/>
              </a:spcAft>
              <a:buClrTx/>
              <a:buFontTx/>
              <a:buNone/>
            </a:pPr>
            <a:fld id="{D254A018-7BC5-4014-B02D-E9AB810C50B5}" type="slidenum">
              <a:rPr lang="en-US" sz="1000" b="0">
                <a:latin typeface="FuturaA Bk BT" pitchFamily="34" charset="0"/>
              </a:rPr>
              <a:pPr algn="r" defTabSz="960438">
                <a:lnSpc>
                  <a:spcPct val="100000"/>
                </a:lnSpc>
                <a:spcAft>
                  <a:spcPct val="0"/>
                </a:spcAft>
                <a:buClrTx/>
                <a:buFontTx/>
                <a:buNone/>
              </a:pPr>
              <a:t>13</a:t>
            </a:fld>
            <a:endParaRPr lang="en-US" sz="1000" b="0">
              <a:latin typeface="FuturaA Bk BT" pitchFamily="34" charset="0"/>
            </a:endParaRPr>
          </a:p>
        </p:txBody>
      </p:sp>
      <p:sp>
        <p:nvSpPr>
          <p:cNvPr id="199683" name="Rectangle 2"/>
          <p:cNvSpPr>
            <a:spLocks noGrp="1" noRot="1" noChangeAspect="1" noChangeArrowheads="1" noTextEdit="1"/>
          </p:cNvSpPr>
          <p:nvPr>
            <p:ph type="sldImg"/>
          </p:nvPr>
        </p:nvSpPr>
        <p:spPr>
          <a:xfrm>
            <a:off x="612775" y="763588"/>
            <a:ext cx="5875338" cy="4406900"/>
          </a:xfrm>
          <a:ln/>
        </p:spPr>
      </p:sp>
      <p:sp>
        <p:nvSpPr>
          <p:cNvPr id="199684" name="Rectangle 3"/>
          <p:cNvSpPr>
            <a:spLocks noGrp="1" noChangeArrowheads="1"/>
          </p:cNvSpPr>
          <p:nvPr>
            <p:ph type="body" idx="1"/>
          </p:nvPr>
        </p:nvSpPr>
        <p:spPr>
          <a:xfrm>
            <a:off x="798513" y="5200650"/>
            <a:ext cx="5503862" cy="4227513"/>
          </a:xfrm>
        </p:spPr>
        <p:txBody>
          <a:bodyPr lIns="96689" tIns="48346" rIns="96689" bIns="48346"/>
          <a:lstStyle/>
          <a:p>
            <a:pPr marL="0" indent="0"/>
            <a:r>
              <a:rPr lang="en-US" smtClean="0"/>
              <a:t>User stories, scenarios, and use cases are popular methods of writing lightweight requirements – you write stories of how the system will be used from the viewpoint of one of the users.  It is a “scenario-based” requirements technique, and it always uses vocabulary that makes sense to the customer.</a:t>
            </a:r>
          </a:p>
          <a:p>
            <a:pPr marL="0" indent="0"/>
            <a:r>
              <a:rPr lang="en-US" smtClean="0"/>
              <a:t>A good requirement / use case / user story is never really “complete” – it is just an outline of what should happen, and it can’t possibly cover all possible errors and branches.  But – scenarios are a good thing to focus on during discussions with the customer.  A good agile team member will get the customer to talk about some of the alternatives that weren’t listed in the original requirement.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612775" y="763588"/>
            <a:ext cx="5875338" cy="4406900"/>
          </a:xfrm>
          <a:ln/>
        </p:spPr>
      </p:sp>
      <p:sp>
        <p:nvSpPr>
          <p:cNvPr id="189443" name="Rectangle 3"/>
          <p:cNvSpPr>
            <a:spLocks noGrp="1" noChangeArrowheads="1"/>
          </p:cNvSpPr>
          <p:nvPr>
            <p:ph type="body" idx="1"/>
          </p:nvPr>
        </p:nvSpPr>
        <p:spPr>
          <a:xfrm>
            <a:off x="798513" y="5200650"/>
            <a:ext cx="5503862" cy="4227513"/>
          </a:xfrm>
        </p:spPr>
        <p:txBody>
          <a:bodyPr/>
          <a:lstStyle/>
          <a:p>
            <a:pPr marL="0" indent="0"/>
            <a:r>
              <a:rPr lang="en-US" smtClean="0"/>
              <a:t>Documentation is not necessarily contrary to Agile values.  You should think about keeping the process lightweight -- eliminating documentation that isn’t providing value.  Scott Ambler has some interesting thoughts about what kinds of documentation make sense in an agile environment:</a:t>
            </a:r>
          </a:p>
          <a:p>
            <a:pPr lvl="1"/>
            <a:r>
              <a:rPr lang="en-US" smtClean="0"/>
              <a:t>http://www.agilemodeling.com/essays/agileDocumentation.htm</a:t>
            </a:r>
          </a:p>
          <a:p>
            <a:pPr marL="0" indent="0"/>
            <a:r>
              <a:rPr lang="en-US" smtClean="0"/>
              <a:t>Iterative development changes the way that development planning is done.  In Agile methodologies such as Scrum, there is an organized way of doing adaptive planning, and there is a special vocabulary for describing both long-term and short-term plans</a:t>
            </a:r>
          </a:p>
          <a:p>
            <a:pPr lvl="1"/>
            <a:r>
              <a:rPr lang="en-US" smtClean="0"/>
              <a:t>http://www.mountaingoatsoftware.com/product-backlog</a:t>
            </a:r>
          </a:p>
          <a:p>
            <a:pPr lvl="1"/>
            <a:r>
              <a:rPr lang="en-US" smtClean="0"/>
              <a:t>http://www.mountaingoatsoftware.com/sprint-backlog</a:t>
            </a:r>
          </a:p>
          <a:p>
            <a:pPr marL="0" indent="0"/>
            <a:r>
              <a:rPr lang="en-US" smtClean="0"/>
              <a:t>Alistair Cockburn has some good ideas about how to use Agile development techniques for situations such as fixed-price, fixed-scope contracts:</a:t>
            </a:r>
          </a:p>
          <a:p>
            <a:pPr lvl="1"/>
            <a:r>
              <a:rPr lang="en-US" smtClean="0"/>
              <a:t>http://alistair.cockburn.us/Agile+contracts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612775" y="763588"/>
            <a:ext cx="5875338" cy="4406900"/>
          </a:xfrm>
          <a:ln/>
        </p:spPr>
      </p:sp>
      <p:sp>
        <p:nvSpPr>
          <p:cNvPr id="191491" name="Rectangle 3"/>
          <p:cNvSpPr>
            <a:spLocks noGrp="1" noChangeArrowheads="1"/>
          </p:cNvSpPr>
          <p:nvPr>
            <p:ph type="body" idx="1"/>
          </p:nvPr>
        </p:nvSpPr>
        <p:spPr>
          <a:xfrm>
            <a:off x="798513" y="5200650"/>
            <a:ext cx="5503862" cy="4227513"/>
          </a:xfrm>
        </p:spPr>
        <p:txBody>
          <a:bodyPr/>
          <a:lstStyle/>
          <a:p>
            <a:pPr marL="0" indent="0"/>
            <a:r>
              <a:rPr lang="en-US" smtClean="0"/>
              <a:t>What is more important – delivering hundreds of features in a product, or delivering just the right set of features to meet your customer’s greatest needs?  The answer is not obvious.  But here is one consideration:</a:t>
            </a:r>
          </a:p>
          <a:p>
            <a:pPr lvl="1"/>
            <a:r>
              <a:rPr lang="en-US" smtClean="0"/>
              <a:t>A product with a lot of features can be costly to deploy and costly to maintain.  In today’s market, our customers are often looking to reduce their internal training and deployment costs – so it might be better to forget about delivering 92 features in a release… just think about the 16 features that are needed to implement the top 5 use cases.</a:t>
            </a:r>
          </a:p>
          <a:p>
            <a:pPr lvl="1"/>
            <a:r>
              <a:rPr lang="en-US" smtClean="0"/>
              <a:t>If you develop a product with a small but well-coordinated feature set, you might be able to get it on the market faster – beat the competition.</a:t>
            </a:r>
          </a:p>
          <a:p>
            <a:pPr marL="0" indent="0"/>
            <a:r>
              <a:rPr lang="en-US" smtClean="0"/>
              <a:t>Here are a few good articles on the benefits of keeping your code small:</a:t>
            </a:r>
          </a:p>
          <a:p>
            <a:pPr lvl="1"/>
            <a:r>
              <a:rPr lang="en-US" smtClean="0"/>
              <a:t>“Keep It Small” by Jack Ganssle - http://www.ganssle.com/articles/keepsmall.htm</a:t>
            </a:r>
          </a:p>
          <a:p>
            <a:pPr lvl="1"/>
            <a:r>
              <a:rPr lang="en-US" smtClean="0"/>
              <a:t>“Less Software” (from the online book </a:t>
            </a:r>
            <a:r>
              <a:rPr lang="en-US" i="1" smtClean="0"/>
              <a:t>Getting Real</a:t>
            </a:r>
            <a:r>
              <a:rPr lang="en-US" smtClean="0"/>
              <a:t> ) - http://gettingreal.37signals.com/ch10_Less_Software.php</a:t>
            </a:r>
          </a:p>
          <a:p>
            <a:pPr lvl="1"/>
            <a:r>
              <a:rPr lang="en-US" smtClean="0"/>
              <a:t>“Small is Beautiful” by John Mashey (slides from an ACM talk in the late 1970s) -- http://www.usenix.org/events/bsdcon/mashey_small/</a:t>
            </a:r>
          </a:p>
          <a:p>
            <a:pPr lvl="1">
              <a:buFont typeface="Monotype Sorts" pitchFamily="2" charset="2"/>
              <a:buNone/>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612775" y="763588"/>
            <a:ext cx="5875338" cy="4406900"/>
          </a:xfrm>
          <a:ln/>
        </p:spPr>
      </p:sp>
      <p:sp>
        <p:nvSpPr>
          <p:cNvPr id="195587" name="Rectangle 3"/>
          <p:cNvSpPr>
            <a:spLocks noGrp="1" noChangeArrowheads="1"/>
          </p:cNvSpPr>
          <p:nvPr>
            <p:ph type="body" idx="1"/>
          </p:nvPr>
        </p:nvSpPr>
        <p:spPr>
          <a:xfrm>
            <a:off x="798513" y="5200650"/>
            <a:ext cx="5503862" cy="4227513"/>
          </a:xfrm>
        </p:spPr>
        <p:txBody>
          <a:bodyPr/>
          <a:lstStyle/>
          <a:p>
            <a:pPr marL="0" indent="0"/>
            <a:r>
              <a:rPr lang="en-US" smtClean="0"/>
              <a:t>What does it mean to “Be Agile”?</a:t>
            </a:r>
          </a:p>
          <a:p>
            <a:pPr marL="233363" lvl="1" indent="-1588">
              <a:buFont typeface="Monotype Sorts" pitchFamily="2" charset="2"/>
              <a:buNone/>
            </a:pPr>
            <a:r>
              <a:rPr lang="en-US" smtClean="0"/>
              <a:t>“Agile is not a practice.  It is a quality of the organization and its people to be adaptive, responsive, continually learning and evolving – to be </a:t>
            </a:r>
            <a:r>
              <a:rPr lang="en-US" i="1" smtClean="0"/>
              <a:t>agile</a:t>
            </a:r>
            <a:r>
              <a:rPr lang="en-US" smtClean="0"/>
              <a:t>, with the goal of competitive business success and rapid delivery of economically valuable products and knowledge.”  (Craig Larman and Bas Vodde, </a:t>
            </a:r>
            <a:r>
              <a:rPr lang="en-US" i="1" smtClean="0"/>
              <a:t>Scaling Lean &amp; Agile Development</a:t>
            </a:r>
            <a:r>
              <a:rPr lang="en-US" smtClean="0"/>
              <a:t>, Chapter 6.)</a:t>
            </a:r>
          </a:p>
          <a:p>
            <a:pPr marL="0" indent="0"/>
            <a:r>
              <a:rPr lang="en-US" smtClean="0"/>
              <a:t>There are a number of Agile practices – you can “do iteration”, “do continuous integration”, “do automated testing”, “do regular customer demos”, and “do regular retrospectives”.  These practices will help you be more adaptive and responsive.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612775" y="763588"/>
            <a:ext cx="5875338" cy="4406900"/>
          </a:xfrm>
          <a:ln/>
        </p:spPr>
      </p:sp>
      <p:sp>
        <p:nvSpPr>
          <p:cNvPr id="207875" name="Rectangle 3"/>
          <p:cNvSpPr>
            <a:spLocks noGrp="1" noChangeArrowheads="1"/>
          </p:cNvSpPr>
          <p:nvPr>
            <p:ph type="body" idx="1"/>
          </p:nvPr>
        </p:nvSpPr>
        <p:spPr>
          <a:xfrm>
            <a:off x="798513" y="5200650"/>
            <a:ext cx="5503862" cy="4227513"/>
          </a:xfrm>
        </p:spPr>
        <p:txBody>
          <a:bodyPr/>
          <a:lstStyle/>
          <a:p>
            <a:pPr marL="0" indent="0"/>
            <a:r>
              <a:rPr lang="en-US" smtClean="0"/>
              <a:t>A “scrum” is “a meeting with an attitude”.</a:t>
            </a:r>
          </a:p>
          <a:p>
            <a:pPr marL="0" indent="0"/>
            <a:r>
              <a:rPr lang="en-US" smtClean="0"/>
              <a:t>In rugby, the linemen have their arms linked together, and they are working cooperatively to move their opponents back so they can get the ball back to their teammates.</a:t>
            </a:r>
          </a:p>
          <a:p>
            <a:pPr marL="0" indent="0"/>
            <a:r>
              <a:rPr lang="en-US" smtClean="0"/>
              <a:t>In a software scrum, it doesn’t look like the team is doing much, but they really are doing some hard work.  They are getting a report on the status of every team member – each person is giving a short summary of the problems they are faced with on their tasks in the current iteration.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612775" y="763588"/>
            <a:ext cx="5875338" cy="4406900"/>
          </a:xfrm>
          <a:ln/>
        </p:spPr>
      </p:sp>
      <p:sp>
        <p:nvSpPr>
          <p:cNvPr id="209923" name="Rectangle 3"/>
          <p:cNvSpPr>
            <a:spLocks noGrp="1" noChangeArrowheads="1"/>
          </p:cNvSpPr>
          <p:nvPr>
            <p:ph type="body" idx="1"/>
          </p:nvPr>
        </p:nvSpPr>
        <p:spPr>
          <a:xfrm>
            <a:off x="798513" y="5200650"/>
            <a:ext cx="5503862" cy="4227513"/>
          </a:xfrm>
        </p:spPr>
        <p:txBody>
          <a:bodyPr/>
          <a:lstStyle/>
          <a:p>
            <a:pPr marL="0" indent="0"/>
            <a:r>
              <a:rPr lang="en-US" smtClean="0"/>
              <a:t>A good Scrum overview:  </a:t>
            </a:r>
            <a:r>
              <a:rPr lang="en-US" i="1" smtClean="0"/>
              <a:t>Scrum Guide</a:t>
            </a:r>
            <a:r>
              <a:rPr lang="en-US" smtClean="0"/>
              <a:t>, a short (about 20-page) article by Ken Schwaber -- http://www.scrum.org/scrumguides</a:t>
            </a:r>
          </a:p>
          <a:p>
            <a:pPr marL="0" indent="0"/>
            <a:r>
              <a:rPr lang="en-US" smtClean="0"/>
              <a:t>See also:</a:t>
            </a:r>
          </a:p>
          <a:p>
            <a:pPr lvl="1"/>
            <a:r>
              <a:rPr lang="en-US" smtClean="0"/>
              <a:t>Mike Cohn’s Scrum introduction -- http://www.mountaingoatsoftware.com/scrum</a:t>
            </a:r>
          </a:p>
          <a:p>
            <a:pPr lvl="1"/>
            <a:r>
              <a:rPr lang="en-US" smtClean="0"/>
              <a:t>Short video on Scrum roles -- http://www.youtube.com/watch?v=vmGMpME_phg</a:t>
            </a:r>
          </a:p>
          <a:p>
            <a:pPr lvl="1"/>
            <a:r>
              <a:rPr lang="en-US" smtClean="0"/>
              <a:t>Notes on Scrum on the Alcatel-Lucent ACOS Be-Agile wiki: http://acos.alcatel-lucent.com/wiki/g/be-agile/Scrum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612775" y="763588"/>
            <a:ext cx="5875338" cy="4406900"/>
          </a:xfrm>
          <a:ln/>
        </p:spPr>
      </p:sp>
      <p:sp>
        <p:nvSpPr>
          <p:cNvPr id="211971" name="Rectangle 3"/>
          <p:cNvSpPr>
            <a:spLocks noGrp="1" noChangeArrowheads="1"/>
          </p:cNvSpPr>
          <p:nvPr>
            <p:ph type="body" idx="1"/>
          </p:nvPr>
        </p:nvSpPr>
        <p:spPr>
          <a:xfrm>
            <a:off x="798513" y="5200650"/>
            <a:ext cx="5503862" cy="4227513"/>
          </a:xfrm>
        </p:spPr>
        <p:txBody>
          <a:bodyPr/>
          <a:lstStyle/>
          <a:p>
            <a:pPr marL="0" indent="0"/>
            <a:r>
              <a:rPr lang="en-US" smtClean="0"/>
              <a:t>Scrum uses timeboxed iterations.  This is important.  Everyone on the team knows when the iteration will end – and this is useful information when the team members make estimates at the beginning of the iteration.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612775" y="763588"/>
            <a:ext cx="5875338" cy="4406900"/>
          </a:xfrm>
          <a:ln/>
        </p:spPr>
      </p:sp>
      <p:sp>
        <p:nvSpPr>
          <p:cNvPr id="214019" name="Rectangle 3"/>
          <p:cNvSpPr>
            <a:spLocks noGrp="1" noChangeArrowheads="1"/>
          </p:cNvSpPr>
          <p:nvPr>
            <p:ph type="body" idx="1"/>
          </p:nvPr>
        </p:nvSpPr>
        <p:spPr>
          <a:xfrm>
            <a:off x="798513" y="5200650"/>
            <a:ext cx="5503862" cy="4227513"/>
          </a:xfrm>
        </p:spPr>
        <p:txBody>
          <a:bodyPr/>
          <a:lstStyle/>
          <a:p>
            <a:pPr marL="0" indent="0"/>
            <a:r>
              <a:rPr lang="en-US" smtClean="0"/>
              <a:t>The Product Backlog is the list of “everything” – in priority order.</a:t>
            </a:r>
          </a:p>
          <a:p>
            <a:pPr marL="0" indent="0"/>
            <a:r>
              <a:rPr lang="en-US" smtClean="0"/>
              <a:t>In a Sprint, the team will work on a very small subset of the Product Backlog.  When planning the Sprint, the team will consider the business value they will be able to deliver at the end of the Sprint.</a:t>
            </a:r>
          </a:p>
          <a:p>
            <a:pPr marL="0" indent="0"/>
            <a:r>
              <a:rPr lang="en-US" smtClean="0"/>
              <a:t>The reasons for the Product Backlog:</a:t>
            </a:r>
          </a:p>
          <a:p>
            <a:pPr marL="231775" lvl="1" indent="-115888"/>
            <a:r>
              <a:rPr lang="en-US" smtClean="0"/>
              <a:t>The team can start doing the “most valuable” parts of the system in early iterations – the system features that have the highest business value to the customer.</a:t>
            </a:r>
          </a:p>
          <a:p>
            <a:pPr marL="231775" lvl="1" indent="-115888">
              <a:spcBef>
                <a:spcPct val="20000"/>
              </a:spcBef>
            </a:pPr>
            <a:r>
              <a:rPr lang="en-US" smtClean="0"/>
              <a:t>If some new “high-value features” are discovered later, they can be added to the Product Backlog – and they might actually push some other less valuable features out of the release.  This is OK – assuming that your customers really want you to build the newly discovered features (instead of just blindly delivering the items in the original release plan).</a:t>
            </a:r>
          </a:p>
          <a:p>
            <a:pPr marL="231775" lvl="1" indent="-115888">
              <a:spcBef>
                <a:spcPct val="20000"/>
              </a:spcBef>
            </a:pPr>
            <a:r>
              <a:rPr lang="en-US" smtClean="0"/>
              <a:t>The estimates in the Product Backlog help managers plan the release:  they should try not to promise more than the team thinks they can deliver.</a:t>
            </a:r>
          </a:p>
          <a:p>
            <a:pPr marL="231775" lvl="1" indent="-115888">
              <a:spcBef>
                <a:spcPct val="20000"/>
              </a:spcBef>
            </a:pPr>
            <a:r>
              <a:rPr lang="en-US" smtClean="0"/>
              <a:t>Even if there are problems delivering everything in the release plan, following the Product Backlog in each iteration will result in the team delivering the maximum customer value possible with the resources available.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612775" y="763588"/>
            <a:ext cx="5875338" cy="4406900"/>
          </a:xfrm>
          <a:ln/>
        </p:spPr>
      </p:sp>
      <p:sp>
        <p:nvSpPr>
          <p:cNvPr id="216067" name="Rectangle 3"/>
          <p:cNvSpPr>
            <a:spLocks noGrp="1" noChangeArrowheads="1"/>
          </p:cNvSpPr>
          <p:nvPr>
            <p:ph type="body" idx="1"/>
          </p:nvPr>
        </p:nvSpPr>
        <p:spPr>
          <a:xfrm>
            <a:off x="798513" y="5200650"/>
            <a:ext cx="5503862" cy="4227513"/>
          </a:xfrm>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C038F1-E374-48CF-9091-FC41DE76D413}" type="slidenum">
              <a:rPr lang="en-US"/>
              <a:pPr fontAlgn="base">
                <a:spcBef>
                  <a:spcPct val="0"/>
                </a:spcBef>
                <a:spcAft>
                  <a:spcPct val="0"/>
                </a:spcAft>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612775" y="763588"/>
            <a:ext cx="5875338" cy="4406900"/>
          </a:xfrm>
          <a:ln/>
        </p:spPr>
      </p:sp>
      <p:sp>
        <p:nvSpPr>
          <p:cNvPr id="218115" name="Rectangle 3"/>
          <p:cNvSpPr>
            <a:spLocks noGrp="1" noChangeArrowheads="1"/>
          </p:cNvSpPr>
          <p:nvPr>
            <p:ph type="body" idx="1"/>
          </p:nvPr>
        </p:nvSpPr>
        <p:spPr>
          <a:xfrm>
            <a:off x="798513" y="5200650"/>
            <a:ext cx="5503862" cy="4227513"/>
          </a:xfrm>
        </p:spPr>
        <p:txBody>
          <a:bodyPr/>
          <a:lstStyle/>
          <a:p>
            <a:pPr marL="0" indent="0"/>
            <a:r>
              <a:rPr lang="en-US" smtClean="0"/>
              <a:t>There are a number of commercial and open source tools that could be used to manage the Product Backlog.  See http://acos.alcatel-lucent.com/wiki/g/be-agile/Tools%20for%20Agile for more information.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612775" y="763588"/>
            <a:ext cx="5875338" cy="4406900"/>
          </a:xfrm>
          <a:ln/>
        </p:spPr>
      </p:sp>
      <p:sp>
        <p:nvSpPr>
          <p:cNvPr id="224259" name="Rectangle 3"/>
          <p:cNvSpPr>
            <a:spLocks noGrp="1" noChangeArrowheads="1"/>
          </p:cNvSpPr>
          <p:nvPr>
            <p:ph type="body" idx="1"/>
          </p:nvPr>
        </p:nvSpPr>
        <p:spPr>
          <a:xfrm>
            <a:off x="798513" y="5200650"/>
            <a:ext cx="5503862" cy="4227513"/>
          </a:xfrm>
        </p:spPr>
        <p:txBody>
          <a:bodyPr/>
          <a:lstStyle/>
          <a:p>
            <a:pPr marL="0" indent="0"/>
            <a:r>
              <a:rPr lang="en-US" smtClean="0"/>
              <a:t>The most common technique for doing estimates of the Product Backlog is to use an “artificial” estimation unit:  Story Points.  This often works better than trying to estimate the number of days of effort.</a:t>
            </a:r>
          </a:p>
          <a:p>
            <a:pPr marL="0" indent="0"/>
            <a:r>
              <a:rPr lang="en-US" smtClean="0"/>
              <a:t>Estimation for a single Sprint – estimating in days or hours makes more sense 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4056063" y="9682163"/>
            <a:ext cx="3043237" cy="508000"/>
          </a:xfrm>
          <a:prstGeom prst="rect">
            <a:avLst/>
          </a:prstGeom>
          <a:noFill/>
          <a:ln w="9525">
            <a:noFill/>
            <a:miter lim="800000"/>
            <a:headEnd/>
            <a:tailEnd/>
          </a:ln>
        </p:spPr>
        <p:txBody>
          <a:bodyPr lIns="96679" tIns="48342" rIns="96679" bIns="48342" anchor="b"/>
          <a:lstStyle/>
          <a:p>
            <a:pPr algn="r" defTabSz="960438">
              <a:lnSpc>
                <a:spcPct val="100000"/>
              </a:lnSpc>
              <a:spcAft>
                <a:spcPct val="0"/>
              </a:spcAft>
              <a:buClrTx/>
              <a:buFontTx/>
              <a:buNone/>
            </a:pPr>
            <a:fld id="{337089D1-5FDA-46A5-99E1-69803226101D}" type="slidenum">
              <a:rPr lang="en-US" sz="1000" b="0">
                <a:latin typeface="FuturaA Bk BT" pitchFamily="34" charset="0"/>
              </a:rPr>
              <a:pPr algn="r" defTabSz="960438">
                <a:lnSpc>
                  <a:spcPct val="100000"/>
                </a:lnSpc>
                <a:spcAft>
                  <a:spcPct val="0"/>
                </a:spcAft>
                <a:buClrTx/>
                <a:buFontTx/>
                <a:buNone/>
              </a:pPr>
              <a:t>32</a:t>
            </a:fld>
            <a:endParaRPr lang="en-US" sz="1000" b="0">
              <a:latin typeface="FuturaA Bk BT" pitchFamily="34"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xfrm>
            <a:off x="935038" y="4841875"/>
            <a:ext cx="5229225" cy="4586288"/>
          </a:xfrm>
        </p:spPr>
        <p:txBody>
          <a:bodyPr lIns="96679" tIns="48342" rIns="96679" bIns="48342"/>
          <a:lstStyle/>
          <a:p>
            <a:r>
              <a:rPr lang="en-US" smtClean="0"/>
              <a:t>For more information on how traditional project roles are changed when using Scrum, read Chapter 8 of Mike Cohn’s book </a:t>
            </a:r>
            <a:r>
              <a:rPr lang="en-US" i="1" smtClean="0"/>
              <a:t>Succeeding with Agile</a:t>
            </a:r>
            <a:r>
              <a:rPr lang="en-US" smtClean="0"/>
              <a:t> -- http://www.infoq.com/articles/cohn-chapter8</a:t>
            </a:r>
          </a:p>
          <a:p>
            <a:r>
              <a:rPr lang="en-US" smtClean="0"/>
              <a:t>The Scrum Master is not the “manager of the team” – the team is actually “self-organizing”.  But every team needs help staying organized, and every team needs help with obstacles and impediments.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612775" y="763588"/>
            <a:ext cx="5875338" cy="4406900"/>
          </a:xfrm>
          <a:ln/>
        </p:spPr>
      </p:sp>
      <p:sp>
        <p:nvSpPr>
          <p:cNvPr id="226307" name="Rectangle 3"/>
          <p:cNvSpPr>
            <a:spLocks noGrp="1" noChangeArrowheads="1"/>
          </p:cNvSpPr>
          <p:nvPr>
            <p:ph type="body" idx="1"/>
          </p:nvPr>
        </p:nvSpPr>
        <p:spPr>
          <a:xfrm>
            <a:off x="798513" y="5200650"/>
            <a:ext cx="5503862" cy="4227513"/>
          </a:xfrm>
        </p:spPr>
        <p:txBody>
          <a:bodyPr/>
          <a:lstStyle/>
          <a:p>
            <a:pPr marL="0" indent="0"/>
            <a:r>
              <a:rPr lang="en-US" smtClean="0"/>
              <a:t>More information on burndown charts:</a:t>
            </a:r>
          </a:p>
          <a:p>
            <a:pPr lvl="1"/>
            <a:r>
              <a:rPr lang="en-US" smtClean="0"/>
              <a:t>http://alistair.cockburn.us/Earned-value+and+burn+charts</a:t>
            </a:r>
          </a:p>
          <a:p>
            <a:pPr marL="0" indent="0"/>
            <a:r>
              <a:rPr lang="en-US" smtClean="0"/>
              <a:t>What are the units in the burndown chart?  Vertical axis is “person days”, horizontal axis is “days” – one point on the curve for each working day.</a:t>
            </a:r>
          </a:p>
          <a:p>
            <a:pPr marL="0" indent="0"/>
            <a:r>
              <a:rPr lang="en-US" smtClean="0"/>
              <a:t>How to create the curve??  Each day, go to the Task Board.  Each task should have an index card, with the remaining estimated effort to complete the task.  Just add up the numbers.</a:t>
            </a:r>
          </a:p>
          <a:p>
            <a:pPr marL="0" indent="0"/>
            <a:r>
              <a:rPr lang="en-US" smtClean="0"/>
              <a:t>At the end of the iteration, all of the cards should be “completed” – zero time left to complete.</a:t>
            </a:r>
          </a:p>
          <a:p>
            <a:pPr marL="0" indent="0"/>
            <a:r>
              <a:rPr lang="en-US" smtClean="0"/>
              <a:t>Why could the curve go higher?  You might have missed a task in the initial iteration planning, or you might discover as you start a task that it will take longer than the original estimate.</a:t>
            </a:r>
          </a:p>
          <a:p>
            <a:pPr marL="0" indent="0"/>
            <a:r>
              <a:rPr lang="en-US" smtClean="0"/>
              <a:t>If the burndown chart isn’t going down fast enough… the team has to take action to improve things – usually immediately.  Slide 19 listed the top three recovery actions:</a:t>
            </a:r>
          </a:p>
          <a:p>
            <a:pPr lvl="1"/>
            <a:r>
              <a:rPr lang="en-US" smtClean="0"/>
              <a:t>Get more resources</a:t>
            </a:r>
          </a:p>
          <a:p>
            <a:pPr lvl="1"/>
            <a:r>
              <a:rPr lang="en-US" smtClean="0"/>
              <a:t>Try to reduce scope (negotiate with the Product Owner)</a:t>
            </a:r>
          </a:p>
          <a:p>
            <a:pPr lvl="1"/>
            <a:r>
              <a:rPr lang="en-US" smtClean="0"/>
              <a:t>Revisit the product’s software architecture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612775" y="763588"/>
            <a:ext cx="5875338" cy="4406900"/>
          </a:xfrm>
          <a:ln/>
        </p:spPr>
      </p:sp>
      <p:sp>
        <p:nvSpPr>
          <p:cNvPr id="228355" name="Rectangle 3"/>
          <p:cNvSpPr>
            <a:spLocks noGrp="1" noChangeArrowheads="1"/>
          </p:cNvSpPr>
          <p:nvPr>
            <p:ph type="body" idx="1"/>
          </p:nvPr>
        </p:nvSpPr>
        <p:spPr>
          <a:xfrm>
            <a:off x="798513" y="5200650"/>
            <a:ext cx="5503862" cy="4227513"/>
          </a:xfrm>
        </p:spPr>
        <p:txBody>
          <a:bodyPr/>
          <a:lstStyle/>
          <a:p>
            <a:pPr marL="0" indent="0"/>
            <a:r>
              <a:rPr lang="en-US" smtClean="0"/>
              <a:t>The Daily Scrum Meeting (also known as the “standup meeting”) is a daily ritual.  It isn’t really a traditional status meeting.  Its main function:  to make sure that if someone in the team is stuck for one day, the rest of the team will help get them unstuck immediately.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612775" y="763588"/>
            <a:ext cx="5875338" cy="4406900"/>
          </a:xfrm>
          <a:ln/>
        </p:spPr>
      </p:sp>
      <p:sp>
        <p:nvSpPr>
          <p:cNvPr id="230403" name="Rectangle 3"/>
          <p:cNvSpPr>
            <a:spLocks noGrp="1" noChangeArrowheads="1"/>
          </p:cNvSpPr>
          <p:nvPr>
            <p:ph type="body" idx="1"/>
          </p:nvPr>
        </p:nvSpPr>
        <p:spPr>
          <a:xfrm>
            <a:off x="798513" y="5200650"/>
            <a:ext cx="5503862" cy="4227513"/>
          </a:xfrm>
        </p:spPr>
        <p:txBody>
          <a:bodyPr/>
          <a:lstStyle/>
          <a:p>
            <a:pPr marL="0" indent="0"/>
            <a:r>
              <a:rPr lang="en-US" smtClean="0"/>
              <a:t>A popular book on end-of-iteration retrospectives:  </a:t>
            </a:r>
            <a:r>
              <a:rPr lang="en-US" i="1" smtClean="0"/>
              <a:t>Agile Retrospectives</a:t>
            </a:r>
            <a:r>
              <a:rPr lang="en-US" smtClean="0"/>
              <a:t> by Esther Derby and Diana Larsen.</a:t>
            </a:r>
          </a:p>
          <a:p>
            <a:pPr marL="0" indent="0"/>
            <a:r>
              <a:rPr lang="en-US" smtClean="0"/>
              <a:t>The classic book on Retrospectives for software projects: </a:t>
            </a:r>
            <a:r>
              <a:rPr lang="en-US" i="1" smtClean="0"/>
              <a:t>Project Retrospectives</a:t>
            </a:r>
            <a:r>
              <a:rPr lang="en-US" smtClean="0"/>
              <a:t> by Norm Kerth.</a:t>
            </a:r>
          </a:p>
          <a:p>
            <a:pPr marL="0" indent="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244475" y="752475"/>
            <a:ext cx="6645275" cy="4984750"/>
          </a:xfrm>
          <a:ln/>
        </p:spPr>
      </p:sp>
      <p:sp>
        <p:nvSpPr>
          <p:cNvPr id="232451" name="Rectangle 3"/>
          <p:cNvSpPr>
            <a:spLocks noGrp="1" noChangeArrowheads="1"/>
          </p:cNvSpPr>
          <p:nvPr>
            <p:ph type="body" idx="1"/>
          </p:nvPr>
        </p:nvSpPr>
        <p:spPr>
          <a:xfrm>
            <a:off x="492125" y="5981700"/>
            <a:ext cx="6100763" cy="3509963"/>
          </a:xfrm>
        </p:spPr>
        <p:txBody>
          <a:bodyPr/>
          <a:lstStyle/>
          <a:p>
            <a:pPr marL="0" indent="0"/>
            <a:r>
              <a:rPr lang="en-US" smtClean="0"/>
              <a:t>Retrospectives should never be used as part of the “performance management” system for a company – you want the retrospective participants to be free to focus on learning the lessons of the past to make things work better in the future.  “Blame the process, not the person.”</a:t>
            </a:r>
          </a:p>
          <a:p>
            <a:pPr marL="0" indent="0"/>
            <a:r>
              <a:rPr lang="en-US" smtClean="0"/>
              <a:t>See the following InfoQ article for more information on the application of the Retrospectives Prime Directive:</a:t>
            </a:r>
          </a:p>
          <a:p>
            <a:pPr lvl="1"/>
            <a:r>
              <a:rPr lang="en-US" smtClean="0"/>
              <a:t>http://www.infoq.com/articles/retrospective-prime-directive</a:t>
            </a:r>
          </a:p>
          <a:p>
            <a:pPr lvl="1"/>
            <a:endParaRPr lang="en-US" smtClean="0"/>
          </a:p>
          <a:p>
            <a:pPr lvl="1"/>
            <a:r>
              <a:rPr lang="en-US" i="1" smtClean="0"/>
              <a:t>Norm Kerth’s book on </a:t>
            </a:r>
            <a:r>
              <a:rPr lang="en-US" i="1" smtClean="0">
                <a:hlinkClick r:id="rId3"/>
              </a:rPr>
              <a:t>Project Retrospectives</a:t>
            </a:r>
            <a:r>
              <a:rPr lang="en-US" i="1" smtClean="0"/>
              <a:t> or Esther Derby and Diana Larsen’s book on </a:t>
            </a:r>
            <a:r>
              <a:rPr lang="en-US" i="1" smtClean="0">
                <a:hlinkClick r:id="rId4"/>
              </a:rPr>
              <a:t>Agile Retrospectives</a:t>
            </a:r>
            <a:r>
              <a:rPr lang="en-US" i="1" smtClean="0"/>
              <a:t>.</a:t>
            </a:r>
            <a:r>
              <a:rPr lang="en-US" smtClean="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612775" y="763588"/>
            <a:ext cx="5875338" cy="4406900"/>
          </a:xfrm>
          <a:ln/>
        </p:spPr>
      </p:sp>
      <p:sp>
        <p:nvSpPr>
          <p:cNvPr id="234499" name="Rectangle 3"/>
          <p:cNvSpPr>
            <a:spLocks noGrp="1" noChangeArrowheads="1"/>
          </p:cNvSpPr>
          <p:nvPr>
            <p:ph type="body" idx="1"/>
          </p:nvPr>
        </p:nvSpPr>
        <p:spPr>
          <a:xfrm>
            <a:off x="798513" y="5200650"/>
            <a:ext cx="5503862" cy="4227513"/>
          </a:xfrm>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noChangeArrowheads="1"/>
          </p:cNvSpPr>
          <p:nvPr/>
        </p:nvSpPr>
        <p:spPr bwMode="auto">
          <a:xfrm>
            <a:off x="4056063" y="9682163"/>
            <a:ext cx="3043237" cy="508000"/>
          </a:xfrm>
          <a:prstGeom prst="rect">
            <a:avLst/>
          </a:prstGeom>
          <a:noFill/>
          <a:ln w="9525">
            <a:noFill/>
            <a:miter lim="800000"/>
            <a:headEnd/>
            <a:tailEnd/>
          </a:ln>
        </p:spPr>
        <p:txBody>
          <a:bodyPr lIns="96689" tIns="48346" rIns="96689" bIns="48346" anchor="b"/>
          <a:lstStyle/>
          <a:p>
            <a:pPr algn="r" defTabSz="960438">
              <a:lnSpc>
                <a:spcPct val="100000"/>
              </a:lnSpc>
              <a:spcAft>
                <a:spcPct val="0"/>
              </a:spcAft>
              <a:buClrTx/>
              <a:buFontTx/>
              <a:buNone/>
            </a:pPr>
            <a:fld id="{3950B985-4E4D-491B-AB8E-A73C2E151A94}" type="slidenum">
              <a:rPr lang="en-US" sz="1000" b="0">
                <a:latin typeface="FuturaA Bk BT" pitchFamily="34" charset="0"/>
              </a:rPr>
              <a:pPr algn="r" defTabSz="960438">
                <a:lnSpc>
                  <a:spcPct val="100000"/>
                </a:lnSpc>
                <a:spcAft>
                  <a:spcPct val="0"/>
                </a:spcAft>
                <a:buClrTx/>
                <a:buFontTx/>
                <a:buNone/>
              </a:pPr>
              <a:t>38</a:t>
            </a:fld>
            <a:endParaRPr lang="en-US" sz="1000" b="0">
              <a:latin typeface="FuturaA Bk BT" pitchFamily="34" charset="0"/>
            </a:endParaRPr>
          </a:p>
        </p:txBody>
      </p:sp>
      <p:sp>
        <p:nvSpPr>
          <p:cNvPr id="236547" name="Rectangle 2"/>
          <p:cNvSpPr>
            <a:spLocks noGrp="1" noRot="1" noChangeAspect="1" noChangeArrowheads="1" noTextEdit="1"/>
          </p:cNvSpPr>
          <p:nvPr>
            <p:ph type="sldImg"/>
          </p:nvPr>
        </p:nvSpPr>
        <p:spPr>
          <a:xfrm>
            <a:off x="612775" y="763588"/>
            <a:ext cx="5875338" cy="4406900"/>
          </a:xfrm>
          <a:ln/>
        </p:spPr>
      </p:sp>
      <p:sp>
        <p:nvSpPr>
          <p:cNvPr id="236548" name="Rectangle 3"/>
          <p:cNvSpPr>
            <a:spLocks noGrp="1" noChangeArrowheads="1"/>
          </p:cNvSpPr>
          <p:nvPr>
            <p:ph type="body" idx="1"/>
          </p:nvPr>
        </p:nvSpPr>
        <p:spPr>
          <a:xfrm>
            <a:off x="798513" y="5200650"/>
            <a:ext cx="5503862" cy="4227513"/>
          </a:xfrm>
        </p:spPr>
        <p:txBody>
          <a:bodyPr lIns="96689" tIns="48346" rIns="96689" bIns="48346"/>
          <a:lstStyle/>
          <a:p>
            <a:pPr marL="0" indent="0"/>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4056063" y="9682163"/>
            <a:ext cx="3043237" cy="508000"/>
          </a:xfrm>
          <a:prstGeom prst="rect">
            <a:avLst/>
          </a:prstGeom>
          <a:noFill/>
          <a:ln w="9525">
            <a:noFill/>
            <a:miter lim="800000"/>
            <a:headEnd/>
            <a:tailEnd/>
          </a:ln>
        </p:spPr>
        <p:txBody>
          <a:bodyPr lIns="96689" tIns="48346" rIns="96689" bIns="48346" anchor="b"/>
          <a:lstStyle/>
          <a:p>
            <a:pPr algn="r" defTabSz="960438">
              <a:lnSpc>
                <a:spcPct val="100000"/>
              </a:lnSpc>
              <a:spcAft>
                <a:spcPct val="0"/>
              </a:spcAft>
              <a:buClrTx/>
              <a:buFontTx/>
              <a:buNone/>
            </a:pPr>
            <a:fld id="{758A7F1A-BF13-4236-824D-180FF96B63C9}" type="slidenum">
              <a:rPr lang="en-US" sz="1000" b="0">
                <a:latin typeface="FuturaA Bk BT" pitchFamily="34" charset="0"/>
              </a:rPr>
              <a:pPr algn="r" defTabSz="960438">
                <a:lnSpc>
                  <a:spcPct val="100000"/>
                </a:lnSpc>
                <a:spcAft>
                  <a:spcPct val="0"/>
                </a:spcAft>
                <a:buClrTx/>
                <a:buFontTx/>
                <a:buNone/>
              </a:pPr>
              <a:t>39</a:t>
            </a:fld>
            <a:endParaRPr lang="en-US" sz="1000" b="0">
              <a:latin typeface="FuturaA Bk BT" pitchFamily="34" charset="0"/>
            </a:endParaRPr>
          </a:p>
        </p:txBody>
      </p:sp>
      <p:sp>
        <p:nvSpPr>
          <p:cNvPr id="238595" name="Rectangle 2"/>
          <p:cNvSpPr>
            <a:spLocks noGrp="1" noRot="1" noChangeAspect="1" noChangeArrowheads="1" noTextEdit="1"/>
          </p:cNvSpPr>
          <p:nvPr>
            <p:ph type="sldImg"/>
          </p:nvPr>
        </p:nvSpPr>
        <p:spPr>
          <a:xfrm>
            <a:off x="612775" y="763588"/>
            <a:ext cx="5875338" cy="4406900"/>
          </a:xfrm>
          <a:ln/>
        </p:spPr>
      </p:sp>
      <p:sp>
        <p:nvSpPr>
          <p:cNvPr id="238596" name="Rectangle 3"/>
          <p:cNvSpPr>
            <a:spLocks noGrp="1" noChangeArrowheads="1"/>
          </p:cNvSpPr>
          <p:nvPr>
            <p:ph type="body" idx="1"/>
          </p:nvPr>
        </p:nvSpPr>
        <p:spPr>
          <a:xfrm>
            <a:off x="798513" y="5200650"/>
            <a:ext cx="5503862" cy="4227513"/>
          </a:xfrm>
        </p:spPr>
        <p:txBody>
          <a:bodyPr lIns="96689" tIns="48346" rIns="96689" bIns="48346"/>
          <a:lstStyle/>
          <a:p>
            <a:pPr marL="0" indent="0"/>
            <a:r>
              <a:rPr lang="en-US" smtClean="0"/>
              <a:t>Big projects – look for information on the “Scrum of Scrums” approach.</a:t>
            </a:r>
          </a:p>
          <a:p>
            <a:pPr marL="0" indent="0"/>
            <a:r>
              <a:rPr lang="en-US" smtClean="0"/>
              <a:t>Managers can “cancel a Sprint” – a bit extreme, but sometimes necessary when the goals of a project change.  This “abnormal early termination process” is mentioned in many of the Scrum books.</a:t>
            </a:r>
          </a:p>
          <a:p>
            <a:pPr marL="0" indent="0"/>
            <a:r>
              <a:rPr lang="en-US" smtClean="0"/>
              <a:t>Fixed schedule and fixed contract is never easy, but an experienced Scrum team can do a pretty good job – because they have some practice at doing short term estimation.  It is still necessary to add some extra “slack” to the estimates to handle unexpected variation from the estimates.</a:t>
            </a:r>
          </a:p>
          <a:p>
            <a:pPr marL="0" indent="0"/>
            <a:r>
              <a:rPr lang="en-US" smtClean="0"/>
              <a:t>Part-time specialists are almost inevitable – there are specialists in our company who are in demand for their skills, so it may be necessary to adapt Scrum to use them in a part-time capacity.  Also, some part-time workers might be needed in the transition to Scrum – such as testers.</a:t>
            </a:r>
          </a:p>
          <a:p>
            <a:pPr marL="0" indent="0"/>
            <a:r>
              <a:rPr lang="en-US" smtClean="0"/>
              <a:t>Multiple-location teams are possible but difficult.  You need to think about using several kinds of communication technology to get the effect of face-to-face.</a:t>
            </a:r>
          </a:p>
          <a:p>
            <a:pPr marL="0" indent="0"/>
            <a:r>
              <a:rPr lang="en-US" smtClean="0"/>
              <a:t>Scrum doesn’t directly address architecture issues – but architecture has been discussed by many industry experts.</a:t>
            </a:r>
          </a:p>
          <a:p>
            <a:pPr marL="0" indent="0"/>
            <a:r>
              <a:rPr lang="en-US" smtClean="0"/>
              <a:t>CMMI, ISO9000, and TL9000 certification is possible, even for a team using Scrum.  There will be some extra “documentation” that needs to be created and maintained to meet certification requirements.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612775" y="763588"/>
            <a:ext cx="5875338" cy="4406900"/>
          </a:xfrm>
          <a:ln/>
        </p:spPr>
      </p:sp>
      <p:sp>
        <p:nvSpPr>
          <p:cNvPr id="168963" name="Rectangle 3"/>
          <p:cNvSpPr>
            <a:spLocks noGrp="1" noChangeArrowheads="1"/>
          </p:cNvSpPr>
          <p:nvPr>
            <p:ph type="body" idx="1"/>
          </p:nvPr>
        </p:nvSpPr>
        <p:spPr>
          <a:xfrm>
            <a:off x="798513" y="5200650"/>
            <a:ext cx="5503862" cy="4227513"/>
          </a:xfrm>
        </p:spPr>
        <p:txBody>
          <a:bodyPr/>
          <a:lstStyle/>
          <a:p>
            <a:pPr marL="0" indent="0"/>
            <a:r>
              <a:rPr lang="en-US" smtClean="0"/>
              <a:t>The main tasks of software development are still the same in Agile development – but the flow of activities will look a lot different.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612775" y="763588"/>
            <a:ext cx="5875338" cy="4406900"/>
          </a:xfrm>
          <a:ln/>
        </p:spPr>
      </p:sp>
      <p:sp>
        <p:nvSpPr>
          <p:cNvPr id="240643" name="Rectangle 3"/>
          <p:cNvSpPr>
            <a:spLocks noGrp="1" noChangeArrowheads="1"/>
          </p:cNvSpPr>
          <p:nvPr>
            <p:ph type="body" idx="1"/>
          </p:nvPr>
        </p:nvSpPr>
        <p:spPr>
          <a:xfrm>
            <a:off x="798513" y="5200650"/>
            <a:ext cx="5503862" cy="4227513"/>
          </a:xfrm>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612775" y="763588"/>
            <a:ext cx="5875338" cy="4406900"/>
          </a:xfrm>
          <a:ln/>
        </p:spPr>
      </p:sp>
      <p:sp>
        <p:nvSpPr>
          <p:cNvPr id="173059" name="Rectangle 3"/>
          <p:cNvSpPr>
            <a:spLocks noGrp="1" noChangeArrowheads="1"/>
          </p:cNvSpPr>
          <p:nvPr>
            <p:ph type="body" idx="1"/>
          </p:nvPr>
        </p:nvSpPr>
        <p:spPr>
          <a:xfrm>
            <a:off x="798513" y="5200650"/>
            <a:ext cx="5503862" cy="4227513"/>
          </a:xfrm>
        </p:spPr>
        <p:txBody>
          <a:bodyPr/>
          <a:lstStyle/>
          <a:p>
            <a:pPr marL="0" indent="0"/>
            <a:r>
              <a:rPr lang="en-US" smtClean="0"/>
              <a:t>The main ideas of Waterfall:</a:t>
            </a:r>
          </a:p>
          <a:p>
            <a:pPr lvl="1"/>
            <a:r>
              <a:rPr lang="en-US" smtClean="0"/>
              <a:t>Each of the development activities is a separate “stage” – with a “gate” that they must pass at the end of the stage</a:t>
            </a:r>
          </a:p>
          <a:p>
            <a:pPr lvl="1"/>
            <a:r>
              <a:rPr lang="en-US" smtClean="0"/>
              <a:t>We can think of team of specialists as working at its own station on a factory assembly line</a:t>
            </a:r>
          </a:p>
          <a:p>
            <a:pPr marL="0" indent="0"/>
            <a:r>
              <a:rPr lang="en-US" smtClean="0"/>
              <a:t>Waterfall can be thought of as an “efficient” process because the work is structured in a way that allows each team to be reassigned to other projects when their part of the project is complete.</a:t>
            </a:r>
          </a:p>
          <a:p>
            <a:pPr marL="0" indent="0"/>
            <a:r>
              <a:rPr lang="en-US" smtClean="0"/>
              <a:t>Unfortunately, this doesn’t always work so well.  The communication between teams is usually imperfect and inefficient.  It is a lot of work to create “complete” documentation at each stage of the process, and if the requirements or architecture teams have moved on to other projects, the design/development and test teams might not be able to get their questions answered promptly.</a:t>
            </a:r>
          </a:p>
          <a:p>
            <a:pPr marL="0" indent="0"/>
            <a:r>
              <a:rPr lang="en-US" smtClean="0"/>
              <a:t>If there are late requirements and architecture changes, the waterfall process has even more overhead costs – documents need to be updated, re-reviewed, and approved in order to conform to the overall process.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612775" y="763588"/>
            <a:ext cx="5875338" cy="4406900"/>
          </a:xfrm>
          <a:ln/>
        </p:spPr>
      </p:sp>
      <p:sp>
        <p:nvSpPr>
          <p:cNvPr id="177155" name="Rectangle 3"/>
          <p:cNvSpPr>
            <a:spLocks noGrp="1" noChangeArrowheads="1"/>
          </p:cNvSpPr>
          <p:nvPr>
            <p:ph type="body" idx="1"/>
          </p:nvPr>
        </p:nvSpPr>
        <p:spPr>
          <a:xfrm>
            <a:off x="798513" y="5200650"/>
            <a:ext cx="5503862" cy="4227513"/>
          </a:xfrm>
        </p:spPr>
        <p:txBody>
          <a:bodyPr/>
          <a:lstStyle/>
          <a:p>
            <a:pPr marL="0" indent="0"/>
            <a:r>
              <a:rPr lang="en-US" smtClean="0"/>
              <a:t>The list of “core ideas” is from this paper -- Noura Abbas, Andrew M. Gravell, and Gary B. Wills, “Historical Roots of Agile Methods: Where Did “Agile Thinking” Come From?”  Proceedings of XP 2008, pp. 94-103.</a:t>
            </a:r>
          </a:p>
          <a:p>
            <a:pPr marL="0" indent="0"/>
            <a:r>
              <a:rPr lang="en-US" smtClean="0"/>
              <a:t>In theory, the Waterfall Model could be used in an Adaptive and People-oriented way.  In practice, however, Waterfall projects are pretty rigid and bureaucratic.</a:t>
            </a:r>
          </a:p>
          <a:p>
            <a:pPr marL="0" indent="0"/>
            <a:r>
              <a:rPr lang="en-US" smtClean="0"/>
              <a:t>(It is interesting that most manufacturing work has been moving away from the old-fashioned rigid assembly line techniques of the early twentieth century – because management has found that they can get better quality and productivity with cross-trained cross-functional teams.  So why are “knowledge workers” (software professionals) are often managed in a more assembly-line style than factory workers?)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612775" y="763588"/>
            <a:ext cx="5875338" cy="4406900"/>
          </a:xfrm>
          <a:ln/>
        </p:spPr>
      </p:sp>
      <p:sp>
        <p:nvSpPr>
          <p:cNvPr id="193539" name="Rectangle 3"/>
          <p:cNvSpPr>
            <a:spLocks noGrp="1" noChangeArrowheads="1"/>
          </p:cNvSpPr>
          <p:nvPr>
            <p:ph type="body" idx="1"/>
          </p:nvPr>
        </p:nvSpPr>
        <p:spPr>
          <a:xfrm>
            <a:off x="798513" y="5200650"/>
            <a:ext cx="5503862" cy="4227513"/>
          </a:xfrm>
        </p:spPr>
        <p:txBody>
          <a:bodyPr/>
          <a:lstStyle/>
          <a:p>
            <a:pPr marL="0" indent="0"/>
            <a:r>
              <a:rPr lang="en-US" dirty="0" smtClean="0"/>
              <a:t>Why iteration?  It gives the development team a chance to change course several times during the course of development.</a:t>
            </a:r>
          </a:p>
          <a:p>
            <a:pPr marL="0" indent="0"/>
            <a:r>
              <a:rPr lang="en-US" dirty="0" smtClean="0"/>
              <a:t>In this example, with six iterations of 4 weeks each, the team can take a breath and say “we are done with part of the system” six times during a 24-week period – and they should be able to </a:t>
            </a:r>
            <a:r>
              <a:rPr lang="en-US" u="sng" dirty="0" smtClean="0"/>
              <a:t>demonstrate</a:t>
            </a:r>
            <a:r>
              <a:rPr lang="en-US" dirty="0" smtClean="0"/>
              <a:t> that they have implemented some real customer-visible functionality.  Then the team can ask some most important questions:</a:t>
            </a:r>
          </a:p>
          <a:p>
            <a:pPr lvl="1"/>
            <a:r>
              <a:rPr lang="en-US" dirty="0" smtClean="0"/>
              <a:t>“Are we building the right things?”</a:t>
            </a:r>
          </a:p>
          <a:p>
            <a:pPr lvl="1"/>
            <a:r>
              <a:rPr lang="en-US" dirty="0" smtClean="0"/>
              <a:t>“Will the performance be adequate for the customer?”</a:t>
            </a:r>
          </a:p>
          <a:p>
            <a:pPr lvl="1"/>
            <a:r>
              <a:rPr lang="en-US" dirty="0" smtClean="0"/>
              <a:t>“Can we find some tools, components, architecture changes, or development process changes that can improve the rest of the development work?”</a:t>
            </a:r>
          </a:p>
          <a:p>
            <a:pPr marL="0" indent="0"/>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612775" y="763588"/>
            <a:ext cx="5875338" cy="4406900"/>
          </a:xfrm>
          <a:ln/>
        </p:spPr>
      </p:sp>
      <p:sp>
        <p:nvSpPr>
          <p:cNvPr id="181251" name="Rectangle 3"/>
          <p:cNvSpPr>
            <a:spLocks noGrp="1" noChangeArrowheads="1"/>
          </p:cNvSpPr>
          <p:nvPr>
            <p:ph type="body" idx="1"/>
          </p:nvPr>
        </p:nvSpPr>
        <p:spPr>
          <a:xfrm>
            <a:off x="798513" y="5200650"/>
            <a:ext cx="5503862" cy="4227513"/>
          </a:xfrm>
        </p:spPr>
        <p:txBody>
          <a:bodyPr/>
          <a:lstStyle/>
          <a:p>
            <a:pPr marL="0" indent="0"/>
            <a:r>
              <a:rPr lang="en-US" smtClean="0"/>
              <a:t>Planning in Agile development:</a:t>
            </a:r>
          </a:p>
          <a:p>
            <a:pPr lvl="1"/>
            <a:r>
              <a:rPr lang="en-US" smtClean="0"/>
              <a:t>The most detailed plans are for the current iteration</a:t>
            </a:r>
          </a:p>
          <a:p>
            <a:pPr lvl="1"/>
            <a:r>
              <a:rPr lang="en-US" smtClean="0"/>
              <a:t>The work for future iterations can be adjusted after talking with the customers</a:t>
            </a:r>
          </a:p>
          <a:p>
            <a:pPr lvl="1"/>
            <a:r>
              <a:rPr lang="en-US" smtClean="0"/>
              <a:t>No “big design document” – because the future work might change, depending on the customers’ priorities</a:t>
            </a:r>
          </a:p>
          <a:p>
            <a:pPr marL="0" indent="0"/>
            <a:r>
              <a:rPr lang="en-US" smtClean="0"/>
              <a:t>In a good Agile project, the team “gets into a rhythm” – delivering a set of new features every cycle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612775" y="763588"/>
            <a:ext cx="5875338" cy="4406900"/>
          </a:xfrm>
          <a:ln/>
        </p:spPr>
      </p:sp>
      <p:sp>
        <p:nvSpPr>
          <p:cNvPr id="185347" name="Rectangle 3"/>
          <p:cNvSpPr>
            <a:spLocks noGrp="1" noChangeArrowheads="1"/>
          </p:cNvSpPr>
          <p:nvPr>
            <p:ph type="body" idx="1"/>
          </p:nvPr>
        </p:nvSpPr>
        <p:spPr>
          <a:xfrm>
            <a:off x="798513" y="5200650"/>
            <a:ext cx="5503862" cy="4227513"/>
          </a:xfrm>
        </p:spPr>
        <p:txBody>
          <a:bodyPr/>
          <a:lstStyle/>
          <a:p>
            <a:pPr marL="0" indent="0"/>
            <a:r>
              <a:rPr lang="en-US" smtClean="0"/>
              <a:t>This is a list of common Agile practices.  Most of these practices have been used in a range of projects – from small web-based applications to embedded real-time systems to complex communications systems.</a:t>
            </a:r>
          </a:p>
          <a:p>
            <a:pPr marL="0" indent="0"/>
            <a:r>
              <a:rPr lang="en-US" smtClean="0"/>
              <a:t>You don’t need to use every Agile practice to be an agile project.  It is more important to understand the set of agile values and principles – and to use the values and principles to select a reasonable set of practices.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990600" y="766763"/>
            <a:ext cx="5118100" cy="3838575"/>
          </a:xfrm>
          <a:ln/>
        </p:spPr>
      </p:sp>
      <p:sp>
        <p:nvSpPr>
          <p:cNvPr id="277507" name="Rectangle 3"/>
          <p:cNvSpPr>
            <a:spLocks noGrp="1" noChangeArrowheads="1"/>
          </p:cNvSpPr>
          <p:nvPr>
            <p:ph type="body" idx="1"/>
          </p:nvPr>
        </p:nvSpPr>
        <p:spPr>
          <a:xfrm>
            <a:off x="711200" y="4862513"/>
            <a:ext cx="5676900" cy="4605337"/>
          </a:xfrm>
          <a:noFill/>
          <a:ln/>
        </p:spPr>
        <p:txBody>
          <a:bodyPr/>
          <a:lstStyle/>
          <a:p>
            <a:r>
              <a:rPr lang="en-US" smtClean="0">
                <a:latin typeface="Helvetica" pitchFamily="34" charset="0"/>
                <a:sym typeface="Helvetica" pitchFamily="34" charset="0"/>
              </a:rPr>
              <a:t>Most of you have seen the Agile Manifesto. It is a brilliant document, and we let it speak for itself here. Let me ask you a couple of things about the Manifesto:</a:t>
            </a:r>
          </a:p>
          <a:p>
            <a:endParaRPr lang="en-US" smtClean="0">
              <a:latin typeface="Helvetica" pitchFamily="34" charset="0"/>
              <a:sym typeface="Helvetica" pitchFamily="34" charset="0"/>
            </a:endParaRPr>
          </a:p>
          <a:p>
            <a:r>
              <a:rPr lang="en-US" smtClean="0">
                <a:latin typeface="Helvetica" pitchFamily="34" charset="0"/>
                <a:sym typeface="Helvetica" pitchFamily="34" charset="0"/>
              </a:rPr>
              <a:t>What does it say about iteration?</a:t>
            </a:r>
          </a:p>
          <a:p>
            <a:r>
              <a:rPr lang="en-US" smtClean="0">
                <a:latin typeface="Helvetica" pitchFamily="34" charset="0"/>
                <a:sym typeface="Helvetica" pitchFamily="34" charset="0"/>
              </a:rPr>
              <a:t>What does it say about customer satisfaction with the product?</a:t>
            </a:r>
          </a:p>
          <a:p>
            <a:r>
              <a:rPr lang="en-US" smtClean="0">
                <a:latin typeface="Helvetica" pitchFamily="34" charset="0"/>
                <a:sym typeface="Helvetica" pitchFamily="34" charset="0"/>
              </a:rPr>
              <a:t>What new things does it tell you to do that you are not already doing?</a:t>
            </a:r>
          </a:p>
          <a:p>
            <a:r>
              <a:rPr lang="en-US" smtClean="0">
                <a:latin typeface="Helvetica" pitchFamily="34" charset="0"/>
                <a:sym typeface="Helvetica" pitchFamily="34" charset="0"/>
              </a:rPr>
              <a:t>What are the consequences of using processes, tools, documentation, contracts, and plans?</a:t>
            </a:r>
          </a:p>
          <a:p>
            <a:endParaRPr lang="en-US" smtClean="0">
              <a:latin typeface="Helvetica" pitchFamily="34" charset="0"/>
              <a:sym typeface="Helvetica" pitchFamily="34" charset="0"/>
            </a:endParaRPr>
          </a:p>
          <a:p>
            <a:r>
              <a:rPr lang="en-US" smtClean="0">
                <a:latin typeface="Helvetica" pitchFamily="34" charset="0"/>
                <a:sym typeface="Helvetica" pitchFamily="34" charset="0"/>
              </a:rPr>
              <a:t>You get the idea. The Manifesto is a framework for thinking about what you value; it is not a framework that you can fill in according to your needs.</a:t>
            </a:r>
          </a:p>
          <a:p>
            <a:endParaRPr lang="en-US" smtClean="0">
              <a:latin typeface="Helvetica" pitchFamily="34" charset="0"/>
              <a:sym typeface="Helvetica" pitchFamily="34" charset="0"/>
            </a:endParaRPr>
          </a:p>
          <a:p>
            <a:r>
              <a:rPr lang="en-US" smtClean="0">
                <a:latin typeface="Helvetica" pitchFamily="34" charset="0"/>
                <a:sym typeface="Helvetica" pitchFamily="34" charset="0"/>
              </a:rPr>
              <a:t>It is nonetheless a firm starting point for Scrum</a:t>
            </a:r>
            <a:r>
              <a:rPr lang="en-US" smtClean="0">
                <a:latin typeface="Trebuchet MS"/>
                <a:sym typeface="Helvetica" pitchFamily="34" charset="0"/>
              </a:rPr>
              <a:t>—</a:t>
            </a:r>
            <a:r>
              <a:rPr lang="en-US" smtClean="0">
                <a:latin typeface="Helvetica" pitchFamily="34" charset="0"/>
                <a:sym typeface="Helvetica" pitchFamily="34" charset="0"/>
              </a:rPr>
              <a:t>which itself is a framework that guides you and you can fill in. However, don</a:t>
            </a:r>
            <a:r>
              <a:rPr lang="en-US" smtClean="0">
                <a:latin typeface="Trebuchet MS"/>
                <a:sym typeface="Helvetica" pitchFamily="34" charset="0"/>
              </a:rPr>
              <a:t>’</a:t>
            </a:r>
            <a:r>
              <a:rPr lang="en-US" smtClean="0">
                <a:latin typeface="Helvetica" pitchFamily="34" charset="0"/>
                <a:sym typeface="Helvetica" pitchFamily="34" charset="0"/>
              </a:rPr>
              <a:t>t leave your brains behind: you will need your wits just as much as a Scrum practitioner as an Agile fan.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5"/>
          <p:cNvSpPr>
            <a:spLocks noChangeArrowheads="1"/>
          </p:cNvSpPr>
          <p:nvPr/>
        </p:nvSpPr>
        <p:spPr bwMode="auto">
          <a:xfrm>
            <a:off x="0" y="0"/>
            <a:ext cx="9144000" cy="6858000"/>
          </a:xfrm>
          <a:prstGeom prst="rect">
            <a:avLst/>
          </a:prstGeom>
          <a:solidFill>
            <a:schemeClr val="bg1"/>
          </a:solidFill>
          <a:ln w="19050">
            <a:noFill/>
            <a:miter lim="800000"/>
            <a:headEnd/>
            <a:tailEnd/>
          </a:ln>
          <a:effectLst/>
        </p:spPr>
        <p:txBody>
          <a:bodyPr lIns="0" tIns="0" rIns="0" bIns="0" anchor="ctr">
            <a:spAutoFit/>
          </a:bodyPr>
          <a:lstStyle/>
          <a:p>
            <a:pPr>
              <a:defRPr/>
            </a:pPr>
            <a:endParaRPr lang="en-US" b="0"/>
          </a:p>
        </p:txBody>
      </p:sp>
      <p:sp>
        <p:nvSpPr>
          <p:cNvPr id="5" name="Rectangle 68"/>
          <p:cNvSpPr>
            <a:spLocks noChangeArrowheads="1"/>
          </p:cNvSpPr>
          <p:nvPr/>
        </p:nvSpPr>
        <p:spPr bwMode="auto">
          <a:xfrm>
            <a:off x="0" y="2286000"/>
            <a:ext cx="9140825" cy="2286000"/>
          </a:xfrm>
          <a:prstGeom prst="rect">
            <a:avLst/>
          </a:prstGeom>
          <a:solidFill>
            <a:srgbClr val="64BE19"/>
          </a:solidFill>
          <a:ln w="19050">
            <a:noFill/>
            <a:miter lim="800000"/>
            <a:headEnd/>
            <a:tailEnd/>
          </a:ln>
          <a:effectLst/>
        </p:spPr>
        <p:txBody>
          <a:bodyPr wrap="none" lIns="0" tIns="0" rIns="0" bIns="0" anchor="ctr">
            <a:spAutoFit/>
          </a:bodyPr>
          <a:lstStyle/>
          <a:p>
            <a:pPr>
              <a:defRPr/>
            </a:pPr>
            <a:endParaRPr lang="en-US" b="0"/>
          </a:p>
        </p:txBody>
      </p:sp>
      <p:pic>
        <p:nvPicPr>
          <p:cNvPr id="6" name="Picture 69" descr="green"/>
          <p:cNvPicPr>
            <a:picLocks noChangeAspect="1" noChangeArrowheads="1"/>
          </p:cNvPicPr>
          <p:nvPr/>
        </p:nvPicPr>
        <p:blipFill>
          <a:blip r:embed="rId2"/>
          <a:srcRect/>
          <a:stretch>
            <a:fillRect/>
          </a:stretch>
        </p:blipFill>
        <p:spPr bwMode="auto">
          <a:xfrm>
            <a:off x="6861175" y="2287588"/>
            <a:ext cx="2286000" cy="2286000"/>
          </a:xfrm>
          <a:prstGeom prst="rect">
            <a:avLst/>
          </a:prstGeom>
          <a:noFill/>
          <a:ln w="9525">
            <a:noFill/>
            <a:miter lim="800000"/>
            <a:headEnd/>
            <a:tailEnd/>
          </a:ln>
        </p:spPr>
      </p:pic>
      <p:pic>
        <p:nvPicPr>
          <p:cNvPr id="7" name="Picture 64" descr="points"/>
          <p:cNvPicPr>
            <a:picLocks noChangeAspect="1" noChangeArrowheads="1"/>
          </p:cNvPicPr>
          <p:nvPr/>
        </p:nvPicPr>
        <p:blipFill>
          <a:blip r:embed="rId3"/>
          <a:srcRect/>
          <a:stretch>
            <a:fillRect/>
          </a:stretch>
        </p:blipFill>
        <p:spPr bwMode="auto">
          <a:xfrm>
            <a:off x="815975" y="4144963"/>
            <a:ext cx="7543800" cy="647700"/>
          </a:xfrm>
          <a:prstGeom prst="rect">
            <a:avLst/>
          </a:prstGeom>
          <a:noFill/>
          <a:ln w="9525">
            <a:noFill/>
            <a:miter lim="800000"/>
            <a:headEnd/>
            <a:tailEnd/>
          </a:ln>
        </p:spPr>
      </p:pic>
      <p:sp>
        <p:nvSpPr>
          <p:cNvPr id="1168388" name="Rectangle 4"/>
          <p:cNvSpPr>
            <a:spLocks noGrp="1" noChangeArrowheads="1"/>
          </p:cNvSpPr>
          <p:nvPr>
            <p:ph type="subTitle" idx="1"/>
          </p:nvPr>
        </p:nvSpPr>
        <p:spPr>
          <a:xfrm>
            <a:off x="433388" y="4935538"/>
            <a:ext cx="6238875" cy="825500"/>
          </a:xfrm>
        </p:spPr>
        <p:txBody>
          <a:bodyPr wrap="none"/>
          <a:lstStyle>
            <a:lvl1pPr marL="0" indent="0">
              <a:buFont typeface="Futura Md BT" pitchFamily="34" charset="0"/>
              <a:buNone/>
              <a:defRPr sz="1400"/>
            </a:lvl1pPr>
          </a:lstStyle>
          <a:p>
            <a:r>
              <a:rPr lang="en-US"/>
              <a:t>Click to edit Master subtitle style</a:t>
            </a:r>
          </a:p>
        </p:txBody>
      </p:sp>
      <p:sp>
        <p:nvSpPr>
          <p:cNvPr id="1168387" name="Rectangle 3"/>
          <p:cNvSpPr>
            <a:spLocks noGrp="1" noChangeArrowheads="1"/>
          </p:cNvSpPr>
          <p:nvPr>
            <p:ph type="ctrTitle"/>
          </p:nvPr>
        </p:nvSpPr>
        <p:spPr bwMode="gray">
          <a:xfrm>
            <a:off x="422275" y="2463800"/>
            <a:ext cx="6257925" cy="1470025"/>
          </a:xfrm>
        </p:spPr>
        <p:txBody>
          <a:bodyPr anchor="t"/>
          <a:lstStyle>
            <a:lvl1pPr>
              <a:lnSpc>
                <a:spcPts val="3800"/>
              </a:lnSpc>
              <a:spcAft>
                <a:spcPts val="1200"/>
              </a:spcAft>
              <a:defRPr sz="3200">
                <a:solidFill>
                  <a:schemeClr val="bg1"/>
                </a:solidFill>
              </a:defRPr>
            </a:lvl1pPr>
          </a:lstStyle>
          <a:p>
            <a:r>
              <a:rPr lang="en-US"/>
              <a:t>Click to edit Master title style</a:t>
            </a:r>
          </a:p>
        </p:txBody>
      </p:sp>
    </p:spTree>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EE653DB8-2ABD-47FF-BA35-8C20CEB12DD2}" type="slidenum">
              <a:rPr lang="en-US"/>
              <a:pPr>
                <a:defRPr/>
              </a:pPr>
              <a:t>‹#›</a:t>
            </a:fld>
            <a:r>
              <a:rPr lang="en-US"/>
              <a:t> | RDC presentation |June  2009 </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71438"/>
            <a:ext cx="2147887" cy="5635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71438"/>
            <a:ext cx="6294438" cy="5635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53DA7431-E83C-4B02-824E-A2FB2A6A0F98}" type="slidenum">
              <a:rPr lang="en-US"/>
              <a:pPr>
                <a:defRPr/>
              </a:pPr>
              <a:t>‹#›</a:t>
            </a:fld>
            <a:r>
              <a:rPr lang="en-US"/>
              <a:t> | RDC presentation |June  2009 </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0213" y="71438"/>
            <a:ext cx="8255000" cy="760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6700" y="1181100"/>
            <a:ext cx="42211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181100"/>
            <a:ext cx="42211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sldNum" sz="quarter" idx="10"/>
          </p:nvPr>
        </p:nvSpPr>
        <p:spPr>
          <a:ln/>
        </p:spPr>
        <p:txBody>
          <a:bodyPr/>
          <a:lstStyle>
            <a:lvl1pPr>
              <a:defRPr/>
            </a:lvl1pPr>
          </a:lstStyle>
          <a:p>
            <a:pPr>
              <a:defRPr/>
            </a:pPr>
            <a:fld id="{74AE1788-4A57-432C-B312-46412ABEA01B}" type="slidenum">
              <a:rPr lang="en-US"/>
              <a:pPr>
                <a:defRPr/>
              </a:pPr>
              <a:t>‹#›</a:t>
            </a:fld>
            <a:r>
              <a:rPr lang="en-US"/>
              <a:t> | RDC presentation |June  2009 </a:t>
            </a: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30213" y="71438"/>
            <a:ext cx="8255000" cy="760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6700" y="1181100"/>
            <a:ext cx="8594725"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6700" y="3519488"/>
            <a:ext cx="8594725"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sldNum" sz="quarter" idx="10"/>
          </p:nvPr>
        </p:nvSpPr>
        <p:spPr>
          <a:ln/>
        </p:spPr>
        <p:txBody>
          <a:bodyPr/>
          <a:lstStyle>
            <a:lvl1pPr>
              <a:defRPr/>
            </a:lvl1pPr>
          </a:lstStyle>
          <a:p>
            <a:pPr>
              <a:defRPr/>
            </a:pPr>
            <a:fld id="{EB8FB9EC-4ADC-4C52-91D1-B7F1A184544B}" type="slidenum">
              <a:rPr lang="en-US"/>
              <a:pPr>
                <a:defRPr/>
              </a:pPr>
              <a:t>‹#›</a:t>
            </a:fld>
            <a:r>
              <a:rPr lang="en-US"/>
              <a:t> | RDC presentation |June  2009 </a:t>
            </a: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0213" y="71438"/>
            <a:ext cx="8255000" cy="7604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6700" y="1181100"/>
            <a:ext cx="8594725" cy="4525963"/>
          </a:xfrm>
        </p:spPr>
        <p:txBody>
          <a:bodyPr/>
          <a:lstStyle/>
          <a:p>
            <a:pPr lvl="0"/>
            <a:endParaRPr lang="en-US" noProof="0" smtClean="0"/>
          </a:p>
        </p:txBody>
      </p:sp>
      <p:sp>
        <p:nvSpPr>
          <p:cNvPr id="4" name="Rectangle 30"/>
          <p:cNvSpPr>
            <a:spLocks noGrp="1" noChangeArrowheads="1"/>
          </p:cNvSpPr>
          <p:nvPr>
            <p:ph type="sldNum" sz="quarter" idx="10"/>
          </p:nvPr>
        </p:nvSpPr>
        <p:spPr>
          <a:ln/>
        </p:spPr>
        <p:txBody>
          <a:bodyPr/>
          <a:lstStyle>
            <a:lvl1pPr>
              <a:defRPr/>
            </a:lvl1pPr>
          </a:lstStyle>
          <a:p>
            <a:pPr>
              <a:defRPr/>
            </a:pPr>
            <a:fld id="{A6DAEA44-FFD1-469D-88F5-96DDF4EAD2EE}" type="slidenum">
              <a:rPr lang="en-US"/>
              <a:pPr>
                <a:defRPr/>
              </a:pPr>
              <a:t>‹#›</a:t>
            </a:fld>
            <a:r>
              <a:rPr lang="en-US"/>
              <a:t> | RDC presentation |June  2009 </a:t>
            </a: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30213" y="71438"/>
            <a:ext cx="8255000" cy="760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6700" y="1181100"/>
            <a:ext cx="42211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1181100"/>
            <a:ext cx="4221162"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3519488"/>
            <a:ext cx="4221162"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0"/>
          <p:cNvSpPr>
            <a:spLocks noGrp="1" noChangeArrowheads="1"/>
          </p:cNvSpPr>
          <p:nvPr>
            <p:ph type="sldNum" sz="quarter" idx="10"/>
          </p:nvPr>
        </p:nvSpPr>
        <p:spPr>
          <a:ln/>
        </p:spPr>
        <p:txBody>
          <a:bodyPr/>
          <a:lstStyle>
            <a:lvl1pPr>
              <a:defRPr/>
            </a:lvl1pPr>
          </a:lstStyle>
          <a:p>
            <a:pPr>
              <a:defRPr/>
            </a:pPr>
            <a:fld id="{90AE126E-A986-445F-A075-98CA87911A7C}" type="slidenum">
              <a:rPr lang="en-US"/>
              <a:pPr>
                <a:defRPr/>
              </a:pPr>
              <a:t>‹#›</a:t>
            </a:fld>
            <a:r>
              <a:rPr lang="en-US"/>
              <a:t> | RDC presentation |June  2009 </a:t>
            </a: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a:xfrm>
            <a:off x="355600" y="6526213"/>
            <a:ext cx="3192463" cy="207962"/>
          </a:xfrm>
        </p:spPr>
        <p:txBody>
          <a:bodyPr/>
          <a:lstStyle>
            <a:lvl1pPr>
              <a:defRPr smtClean="0"/>
            </a:lvl1pPr>
          </a:lstStyle>
          <a:p>
            <a:pPr>
              <a:defRPr/>
            </a:pPr>
            <a:fld id="{642D36C0-CB3F-4775-9A8A-BF2C8514D341}" type="slidenum">
              <a:rPr lang="en-US"/>
              <a:pPr>
                <a:defRPr/>
              </a:pPr>
              <a:t>‹#›</a:t>
            </a:fld>
            <a:r>
              <a:rPr lang="en-US"/>
              <a:t> | RDC presentation |June  2009 </a:t>
            </a:r>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30213" y="71438"/>
            <a:ext cx="8255000" cy="760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6700" y="1181100"/>
            <a:ext cx="42211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0263" y="1181100"/>
            <a:ext cx="4221162" cy="4525963"/>
          </a:xfrm>
        </p:spPr>
        <p:txBody>
          <a:bodyPr/>
          <a:lstStyle/>
          <a:p>
            <a:endParaRPr lang="en-US"/>
          </a:p>
        </p:txBody>
      </p:sp>
      <p:sp>
        <p:nvSpPr>
          <p:cNvPr id="5" name="Slide Number Placeholder 4"/>
          <p:cNvSpPr>
            <a:spLocks noGrp="1"/>
          </p:cNvSpPr>
          <p:nvPr>
            <p:ph type="sldNum" sz="quarter" idx="10"/>
          </p:nvPr>
        </p:nvSpPr>
        <p:spPr>
          <a:xfrm>
            <a:off x="355600" y="6526213"/>
            <a:ext cx="3192463" cy="207962"/>
          </a:xfrm>
        </p:spPr>
        <p:txBody>
          <a:bodyPr/>
          <a:lstStyle>
            <a:lvl1pPr>
              <a:defRPr smtClean="0"/>
            </a:lvl1pPr>
          </a:lstStyle>
          <a:p>
            <a:pPr>
              <a:defRPr/>
            </a:pPr>
            <a:fld id="{49DF6559-2FE9-4BD9-82FF-168C32742F0C}" type="slidenum">
              <a:rPr lang="en-US"/>
              <a:pPr>
                <a:defRPr/>
              </a:pPr>
              <a:t>‹#›</a:t>
            </a:fld>
            <a:r>
              <a:rPr lang="en-US"/>
              <a:t> | RDC presentation |June  2009 </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sldNum" sz="quarter" idx="10"/>
          </p:nvPr>
        </p:nvSpPr>
        <p:spPr>
          <a:ln/>
        </p:spPr>
        <p:txBody>
          <a:bodyPr/>
          <a:lstStyle>
            <a:lvl1pPr>
              <a:defRPr/>
            </a:lvl1pPr>
          </a:lstStyle>
          <a:p>
            <a:pPr>
              <a:defRPr/>
            </a:pPr>
            <a:fld id="{04317F44-92F7-4D2B-B755-EF6DB55943D4}" type="slidenum">
              <a:rPr lang="en-US"/>
              <a:pPr>
                <a:defRPr/>
              </a:pPr>
              <a:t>‹#›</a:t>
            </a:fld>
            <a:r>
              <a:rPr lang="en-US"/>
              <a:t> | RDC presentation |June  2009 </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sldNum" sz="quarter" idx="10"/>
          </p:nvPr>
        </p:nvSpPr>
        <p:spPr>
          <a:ln/>
        </p:spPr>
        <p:txBody>
          <a:bodyPr/>
          <a:lstStyle>
            <a:lvl1pPr>
              <a:defRPr/>
            </a:lvl1pPr>
          </a:lstStyle>
          <a:p>
            <a:pPr>
              <a:defRPr/>
            </a:pPr>
            <a:fld id="{75CFB7CC-5004-4FB3-84F9-9EC2CBBE1F38}" type="slidenum">
              <a:rPr lang="en-US"/>
              <a:pPr>
                <a:defRPr/>
              </a:pPr>
              <a:t>‹#›</a:t>
            </a:fld>
            <a:r>
              <a:rPr lang="en-US"/>
              <a:t> | RDC presentation |June  2009 </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181100"/>
            <a:ext cx="42211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181100"/>
            <a:ext cx="42211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sldNum" sz="quarter" idx="10"/>
          </p:nvPr>
        </p:nvSpPr>
        <p:spPr>
          <a:ln/>
        </p:spPr>
        <p:txBody>
          <a:bodyPr/>
          <a:lstStyle>
            <a:lvl1pPr>
              <a:defRPr/>
            </a:lvl1pPr>
          </a:lstStyle>
          <a:p>
            <a:pPr>
              <a:defRPr/>
            </a:pPr>
            <a:fld id="{4CE651CD-0588-4013-97CC-1F47CDA054B4}" type="slidenum">
              <a:rPr lang="en-US"/>
              <a:pPr>
                <a:defRPr/>
              </a:pPr>
              <a:t>‹#›</a:t>
            </a:fld>
            <a:r>
              <a:rPr lang="en-US"/>
              <a:t> | RDC presentation |June  2009 </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sldNum" sz="quarter" idx="10"/>
          </p:nvPr>
        </p:nvSpPr>
        <p:spPr>
          <a:ln/>
        </p:spPr>
        <p:txBody>
          <a:bodyPr/>
          <a:lstStyle>
            <a:lvl1pPr>
              <a:defRPr/>
            </a:lvl1pPr>
          </a:lstStyle>
          <a:p>
            <a:pPr>
              <a:defRPr/>
            </a:pPr>
            <a:fld id="{66D7944B-774F-4FDB-90BA-C0E15401AED6}" type="slidenum">
              <a:rPr lang="en-US"/>
              <a:pPr>
                <a:defRPr/>
              </a:pPr>
              <a:t>‹#›</a:t>
            </a:fld>
            <a:r>
              <a:rPr lang="en-US"/>
              <a:t> | RDC presentation |June  2009 </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sldNum" sz="quarter" idx="10"/>
          </p:nvPr>
        </p:nvSpPr>
        <p:spPr>
          <a:ln/>
        </p:spPr>
        <p:txBody>
          <a:bodyPr/>
          <a:lstStyle>
            <a:lvl1pPr>
              <a:defRPr/>
            </a:lvl1pPr>
          </a:lstStyle>
          <a:p>
            <a:pPr>
              <a:defRPr/>
            </a:pPr>
            <a:fld id="{DC32454F-B169-4888-82BB-722376D0BFC2}" type="slidenum">
              <a:rPr lang="en-US"/>
              <a:pPr>
                <a:defRPr/>
              </a:pPr>
              <a:t>‹#›</a:t>
            </a:fld>
            <a:r>
              <a:rPr lang="en-US"/>
              <a:t> | RDC presentation |June  2009 </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sldNum" sz="quarter" idx="10"/>
          </p:nvPr>
        </p:nvSpPr>
        <p:spPr>
          <a:ln/>
        </p:spPr>
        <p:txBody>
          <a:bodyPr/>
          <a:lstStyle>
            <a:lvl1pPr>
              <a:defRPr/>
            </a:lvl1pPr>
          </a:lstStyle>
          <a:p>
            <a:pPr>
              <a:defRPr/>
            </a:pPr>
            <a:fld id="{1151E4CA-CCF9-4C9F-8CED-92A61E9ED515}" type="slidenum">
              <a:rPr lang="en-US"/>
              <a:pPr>
                <a:defRPr/>
              </a:pPr>
              <a:t>‹#›</a:t>
            </a:fld>
            <a:r>
              <a:rPr lang="en-US"/>
              <a:t> | RDC presentation |June  2009 </a:t>
            </a: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sldNum" sz="quarter" idx="10"/>
          </p:nvPr>
        </p:nvSpPr>
        <p:spPr>
          <a:ln/>
        </p:spPr>
        <p:txBody>
          <a:bodyPr/>
          <a:lstStyle>
            <a:lvl1pPr>
              <a:defRPr/>
            </a:lvl1pPr>
          </a:lstStyle>
          <a:p>
            <a:pPr>
              <a:defRPr/>
            </a:pPr>
            <a:fld id="{4884F51B-E073-4B6A-858B-58113A6EE076}" type="slidenum">
              <a:rPr lang="en-US"/>
              <a:pPr>
                <a:defRPr/>
              </a:pPr>
              <a:t>‹#›</a:t>
            </a:fld>
            <a:r>
              <a:rPr lang="en-US"/>
              <a:t> | RDC presentation |June  2009 </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sldNum" sz="quarter" idx="10"/>
          </p:nvPr>
        </p:nvSpPr>
        <p:spPr>
          <a:ln/>
        </p:spPr>
        <p:txBody>
          <a:bodyPr/>
          <a:lstStyle>
            <a:lvl1pPr>
              <a:defRPr/>
            </a:lvl1pPr>
          </a:lstStyle>
          <a:p>
            <a:pPr>
              <a:defRPr/>
            </a:pPr>
            <a:fld id="{DB8A38B3-1F6B-4C78-B6CF-A5743A91B46F}" type="slidenum">
              <a:rPr lang="en-US"/>
              <a:pPr>
                <a:defRPr/>
              </a:pPr>
              <a:t>‹#›</a:t>
            </a:fld>
            <a:r>
              <a:rPr lang="en-US"/>
              <a:t> | RDC presentation |June  2009 </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167401" name="Rectangle 41"/>
          <p:cNvSpPr>
            <a:spLocks noChangeArrowheads="1"/>
          </p:cNvSpPr>
          <p:nvPr/>
        </p:nvSpPr>
        <p:spPr bwMode="auto">
          <a:xfrm>
            <a:off x="0" y="0"/>
            <a:ext cx="9144000" cy="6858000"/>
          </a:xfrm>
          <a:prstGeom prst="rect">
            <a:avLst/>
          </a:prstGeom>
          <a:solidFill>
            <a:schemeClr val="bg1"/>
          </a:solidFill>
          <a:ln w="19050">
            <a:noFill/>
            <a:miter lim="800000"/>
            <a:headEnd/>
            <a:tailEnd/>
          </a:ln>
          <a:effectLst/>
        </p:spPr>
        <p:txBody>
          <a:bodyPr wrap="none" lIns="0" tIns="0" rIns="0" bIns="0" anchor="ctr">
            <a:spAutoFit/>
          </a:bodyPr>
          <a:lstStyle/>
          <a:p>
            <a:pPr>
              <a:defRPr/>
            </a:pPr>
            <a:endParaRPr lang="en-US" b="0"/>
          </a:p>
        </p:txBody>
      </p:sp>
      <p:sp>
        <p:nvSpPr>
          <p:cNvPr id="3075" name="Rectangle 3"/>
          <p:cNvSpPr>
            <a:spLocks noGrp="1" noChangeArrowheads="1"/>
          </p:cNvSpPr>
          <p:nvPr>
            <p:ph type="title"/>
          </p:nvPr>
        </p:nvSpPr>
        <p:spPr bwMode="auto">
          <a:xfrm>
            <a:off x="430213" y="71438"/>
            <a:ext cx="8255000" cy="7604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CN" smtClean="0"/>
              <a:t>Click to edit Master title style</a:t>
            </a:r>
          </a:p>
        </p:txBody>
      </p:sp>
      <p:sp>
        <p:nvSpPr>
          <p:cNvPr id="1167364" name="Rectangle 4"/>
          <p:cNvSpPr>
            <a:spLocks noChangeArrowheads="1"/>
          </p:cNvSpPr>
          <p:nvPr/>
        </p:nvSpPr>
        <p:spPr bwMode="auto">
          <a:xfrm>
            <a:off x="9126538" y="6145213"/>
            <a:ext cx="6350" cy="19050"/>
          </a:xfrm>
          <a:prstGeom prst="rect">
            <a:avLst/>
          </a:prstGeom>
          <a:gradFill rotWithShape="1">
            <a:gsLst>
              <a:gs pos="0">
                <a:srgbClr val="808080"/>
              </a:gs>
              <a:gs pos="100000">
                <a:srgbClr val="808080">
                  <a:gamma/>
                  <a:tint val="31765"/>
                  <a:invGamma/>
                </a:srgbClr>
              </a:gs>
            </a:gsLst>
            <a:lin ang="0" scaled="1"/>
          </a:gradFill>
          <a:ln w="9525">
            <a:noFill/>
            <a:miter lim="800000"/>
            <a:headEnd/>
            <a:tailEnd/>
          </a:ln>
        </p:spPr>
        <p:txBody>
          <a:bodyPr/>
          <a:lstStyle/>
          <a:p>
            <a:pPr>
              <a:defRPr/>
            </a:pPr>
            <a:endParaRPr lang="en-US" b="0"/>
          </a:p>
        </p:txBody>
      </p:sp>
      <p:sp>
        <p:nvSpPr>
          <p:cNvPr id="1167376" name="Rectangle 16"/>
          <p:cNvSpPr>
            <a:spLocks noChangeArrowheads="1"/>
          </p:cNvSpPr>
          <p:nvPr/>
        </p:nvSpPr>
        <p:spPr bwMode="auto">
          <a:xfrm>
            <a:off x="0" y="0"/>
            <a:ext cx="9144000" cy="6858000"/>
          </a:xfrm>
          <a:prstGeom prst="rect">
            <a:avLst/>
          </a:prstGeom>
          <a:noFill/>
          <a:ln w="12700">
            <a:solidFill>
              <a:schemeClr val="tx1"/>
            </a:solidFill>
            <a:miter lim="800000"/>
            <a:headEnd/>
            <a:tailEnd/>
          </a:ln>
          <a:effectLst/>
        </p:spPr>
        <p:txBody>
          <a:bodyPr wrap="none" anchor="ctr"/>
          <a:lstStyle/>
          <a:p>
            <a:pPr>
              <a:defRPr/>
            </a:pPr>
            <a:endParaRPr lang="en-US" b="0"/>
          </a:p>
        </p:txBody>
      </p:sp>
      <p:sp>
        <p:nvSpPr>
          <p:cNvPr id="3078" name="Rectangle 25"/>
          <p:cNvSpPr>
            <a:spLocks noGrp="1" noChangeArrowheads="1"/>
          </p:cNvSpPr>
          <p:nvPr>
            <p:ph type="body" idx="1"/>
          </p:nvPr>
        </p:nvSpPr>
        <p:spPr bwMode="auto">
          <a:xfrm>
            <a:off x="266700" y="1181100"/>
            <a:ext cx="8594725" cy="4525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167390" name="Rectangle 30"/>
          <p:cNvSpPr>
            <a:spLocks noGrp="1" noChangeArrowheads="1"/>
          </p:cNvSpPr>
          <p:nvPr>
            <p:ph type="sldNum" sz="quarter" idx="4"/>
          </p:nvPr>
        </p:nvSpPr>
        <p:spPr bwMode="auto">
          <a:xfrm>
            <a:off x="355600" y="6526213"/>
            <a:ext cx="3192463" cy="207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Aft>
                <a:spcPct val="0"/>
              </a:spcAft>
              <a:buClrTx/>
              <a:buFontTx/>
              <a:buNone/>
              <a:defRPr sz="700" b="0"/>
            </a:lvl1pPr>
          </a:lstStyle>
          <a:p>
            <a:pPr>
              <a:defRPr/>
            </a:pPr>
            <a:fld id="{636E4D97-26C5-4810-8769-031AED489C39}" type="slidenum">
              <a:rPr lang="en-US"/>
              <a:pPr>
                <a:defRPr/>
              </a:pPr>
              <a:t>‹#›</a:t>
            </a:fld>
            <a:r>
              <a:rPr lang="en-US"/>
              <a:t> | RDC presentation |June  2009 </a:t>
            </a:r>
          </a:p>
        </p:txBody>
      </p:sp>
      <p:sp>
        <p:nvSpPr>
          <p:cNvPr id="1167396" name="Rectangle 36"/>
          <p:cNvSpPr>
            <a:spLocks noChangeArrowheads="1"/>
          </p:cNvSpPr>
          <p:nvPr/>
        </p:nvSpPr>
        <p:spPr bwMode="auto">
          <a:xfrm>
            <a:off x="454025" y="892175"/>
            <a:ext cx="8715375" cy="19050"/>
          </a:xfrm>
          <a:prstGeom prst="rect">
            <a:avLst/>
          </a:prstGeom>
          <a:gradFill rotWithShape="1">
            <a:gsLst>
              <a:gs pos="0">
                <a:srgbClr val="808080"/>
              </a:gs>
              <a:gs pos="100000">
                <a:srgbClr val="808080">
                  <a:gamma/>
                  <a:tint val="15686"/>
                  <a:invGamma/>
                </a:srgbClr>
              </a:gs>
            </a:gsLst>
            <a:lin ang="0" scaled="1"/>
          </a:gradFill>
          <a:ln w="9525" algn="ctr">
            <a:noFill/>
            <a:miter lim="800000"/>
            <a:headEnd/>
            <a:tailEnd/>
          </a:ln>
          <a:effectLst/>
        </p:spPr>
        <p:txBody>
          <a:bodyPr lIns="92075" tIns="46038" rIns="92075" bIns="46038" anchor="ctr">
            <a:spAutoFit/>
          </a:bodyPr>
          <a:lstStyle/>
          <a:p>
            <a:pPr>
              <a:defRPr/>
            </a:pPr>
            <a:endParaRPr lang="en-US" b="0"/>
          </a:p>
        </p:txBody>
      </p:sp>
      <p:sp>
        <p:nvSpPr>
          <p:cNvPr id="1167383" name="Rectangle 23"/>
          <p:cNvSpPr>
            <a:spLocks noChangeArrowheads="1"/>
          </p:cNvSpPr>
          <p:nvPr/>
        </p:nvSpPr>
        <p:spPr bwMode="auto">
          <a:xfrm>
            <a:off x="454025" y="6359525"/>
            <a:ext cx="8715375" cy="19050"/>
          </a:xfrm>
          <a:prstGeom prst="rect">
            <a:avLst/>
          </a:prstGeom>
          <a:gradFill rotWithShape="1">
            <a:gsLst>
              <a:gs pos="0">
                <a:srgbClr val="808080"/>
              </a:gs>
              <a:gs pos="100000">
                <a:srgbClr val="808080">
                  <a:gamma/>
                  <a:tint val="15686"/>
                  <a:invGamma/>
                </a:srgbClr>
              </a:gs>
            </a:gsLst>
            <a:lin ang="0" scaled="1"/>
          </a:gradFill>
          <a:ln w="9525" algn="ctr">
            <a:noFill/>
            <a:miter lim="800000"/>
            <a:headEnd/>
            <a:tailEnd/>
          </a:ln>
          <a:effectLst/>
        </p:spPr>
        <p:txBody>
          <a:bodyPr lIns="92075" tIns="46038" rIns="92075" bIns="46038" anchor="ctr">
            <a:spAutoFit/>
          </a:bodyPr>
          <a:lstStyle/>
          <a:p>
            <a:pPr>
              <a:defRPr/>
            </a:pPr>
            <a:endParaRPr lang="en-US" b="0"/>
          </a:p>
        </p:txBody>
      </p:sp>
    </p:spTree>
  </p:cSld>
  <p:clrMap bg1="lt1" tx1="dk1" bg2="lt2" tx2="dk2" accent1="accent1" accent2="accent2" accent3="accent3" accent4="accent4" accent5="accent5" accent6="accent6" hlink="hlink" folHlink="folHlink"/>
  <p:sldLayoutIdLst>
    <p:sldLayoutId id="2147483786" r:id="rId1"/>
    <p:sldLayoutId id="2147483783" r:id="rId2"/>
    <p:sldLayoutId id="2147483782" r:id="rId3"/>
    <p:sldLayoutId id="2147483781" r:id="rId4"/>
    <p:sldLayoutId id="2147483780" r:id="rId5"/>
    <p:sldLayoutId id="2147483779" r:id="rId6"/>
    <p:sldLayoutId id="2147483778" r:id="rId7"/>
    <p:sldLayoutId id="2147483777" r:id="rId8"/>
    <p:sldLayoutId id="2147483776" r:id="rId9"/>
    <p:sldLayoutId id="2147483775" r:id="rId10"/>
    <p:sldLayoutId id="2147483774" r:id="rId11"/>
    <p:sldLayoutId id="2147483773" r:id="rId12"/>
    <p:sldLayoutId id="2147483772" r:id="rId13"/>
    <p:sldLayoutId id="2147483771" r:id="rId14"/>
    <p:sldLayoutId id="2147483770" r:id="rId15"/>
    <p:sldLayoutId id="2147483784" r:id="rId16"/>
    <p:sldLayoutId id="2147483785" r:id="rId17"/>
  </p:sldLayoutIdLst>
  <p:transition>
    <p:wipe dir="r"/>
  </p:transition>
  <p:timing>
    <p:tnLst>
      <p:par>
        <p:cTn id="1" dur="indefinite" restart="never" nodeType="tmRoot"/>
      </p:par>
    </p:tnLst>
  </p:timing>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Trebuchet MS" pitchFamily="34" charset="0"/>
        </a:defRPr>
      </a:lvl2pPr>
      <a:lvl3pPr algn="l" rtl="0" eaLnBrk="0" fontAlgn="base" hangingPunct="0">
        <a:lnSpc>
          <a:spcPts val="2600"/>
        </a:lnSpc>
        <a:spcBef>
          <a:spcPct val="0"/>
        </a:spcBef>
        <a:spcAft>
          <a:spcPct val="0"/>
        </a:spcAft>
        <a:defRPr>
          <a:solidFill>
            <a:srgbClr val="323232"/>
          </a:solidFill>
          <a:latin typeface="Trebuchet MS" pitchFamily="34" charset="0"/>
        </a:defRPr>
      </a:lvl3pPr>
      <a:lvl4pPr algn="l" rtl="0" eaLnBrk="0" fontAlgn="base" hangingPunct="0">
        <a:lnSpc>
          <a:spcPts val="2600"/>
        </a:lnSpc>
        <a:spcBef>
          <a:spcPct val="0"/>
        </a:spcBef>
        <a:spcAft>
          <a:spcPct val="0"/>
        </a:spcAft>
        <a:defRPr>
          <a:solidFill>
            <a:srgbClr val="323232"/>
          </a:solidFill>
          <a:latin typeface="Trebuchet MS" pitchFamily="34" charset="0"/>
        </a:defRPr>
      </a:lvl4pPr>
      <a:lvl5pPr algn="l" rtl="0" eaLnBrk="0" fontAlgn="base" hangingPunct="0">
        <a:lnSpc>
          <a:spcPts val="2600"/>
        </a:lnSpc>
        <a:spcBef>
          <a:spcPct val="0"/>
        </a:spcBef>
        <a:spcAft>
          <a:spcPct val="0"/>
        </a:spcAft>
        <a:defRPr>
          <a:solidFill>
            <a:srgbClr val="323232"/>
          </a:solidFill>
          <a:latin typeface="Trebuchet MS" pitchFamily="34" charset="0"/>
        </a:defRPr>
      </a:lvl5pPr>
      <a:lvl6pPr marL="457200" algn="l" rtl="0" eaLnBrk="0" fontAlgn="base" hangingPunct="0">
        <a:lnSpc>
          <a:spcPts val="2600"/>
        </a:lnSpc>
        <a:spcBef>
          <a:spcPct val="0"/>
        </a:spcBef>
        <a:spcAft>
          <a:spcPct val="0"/>
        </a:spcAft>
        <a:defRPr>
          <a:solidFill>
            <a:srgbClr val="323232"/>
          </a:solidFill>
          <a:latin typeface="Trebuchet MS" pitchFamily="34" charset="0"/>
        </a:defRPr>
      </a:lvl6pPr>
      <a:lvl7pPr marL="914400" algn="l" rtl="0" eaLnBrk="0" fontAlgn="base" hangingPunct="0">
        <a:lnSpc>
          <a:spcPts val="2600"/>
        </a:lnSpc>
        <a:spcBef>
          <a:spcPct val="0"/>
        </a:spcBef>
        <a:spcAft>
          <a:spcPct val="0"/>
        </a:spcAft>
        <a:defRPr>
          <a:solidFill>
            <a:srgbClr val="323232"/>
          </a:solidFill>
          <a:latin typeface="Trebuchet MS" pitchFamily="34" charset="0"/>
        </a:defRPr>
      </a:lvl7pPr>
      <a:lvl8pPr marL="1371600" algn="l" rtl="0" eaLnBrk="0" fontAlgn="base" hangingPunct="0">
        <a:lnSpc>
          <a:spcPts val="2600"/>
        </a:lnSpc>
        <a:spcBef>
          <a:spcPct val="0"/>
        </a:spcBef>
        <a:spcAft>
          <a:spcPct val="0"/>
        </a:spcAft>
        <a:defRPr>
          <a:solidFill>
            <a:srgbClr val="323232"/>
          </a:solidFill>
          <a:latin typeface="Trebuchet MS" pitchFamily="34" charset="0"/>
        </a:defRPr>
      </a:lvl8pPr>
      <a:lvl9pPr marL="1828800" algn="l" rtl="0" eaLnBrk="0" fontAlgn="base" hangingPunct="0">
        <a:lnSpc>
          <a:spcPts val="2600"/>
        </a:lnSpc>
        <a:spcBef>
          <a:spcPct val="0"/>
        </a:spcBef>
        <a:spcAft>
          <a:spcPct val="0"/>
        </a:spcAft>
        <a:defRPr>
          <a:solidFill>
            <a:srgbClr val="323232"/>
          </a:solidFill>
          <a:latin typeface="Trebuchet MS" pitchFamily="34" charset="0"/>
        </a:defRPr>
      </a:lvl9pPr>
    </p:titleStyle>
    <p:bodyStyle>
      <a:lvl1pPr marL="168275" indent="-168275" algn="l" rtl="0" eaLnBrk="0" fontAlgn="base" hangingPunct="0">
        <a:lnSpc>
          <a:spcPct val="90000"/>
        </a:lnSpc>
        <a:spcBef>
          <a:spcPct val="0"/>
        </a:spcBef>
        <a:spcAft>
          <a:spcPct val="250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407988" indent="-238125" algn="l" rtl="0" eaLnBrk="0" fontAlgn="base" hangingPunct="0">
        <a:lnSpc>
          <a:spcPct val="95000"/>
        </a:lnSpc>
        <a:spcBef>
          <a:spcPct val="20000"/>
        </a:spcBef>
        <a:spcAft>
          <a:spcPct val="25000"/>
        </a:spcAft>
        <a:buClr>
          <a:srgbClr val="969696"/>
        </a:buClr>
        <a:buFont typeface="Wingdings" pitchFamily="2" charset="2"/>
        <a:buChar char="§"/>
        <a:tabLst>
          <a:tab pos="3946525" algn="l"/>
        </a:tabLst>
        <a:defRPr>
          <a:solidFill>
            <a:srgbClr val="323232"/>
          </a:solidFill>
          <a:latin typeface="+mn-lt"/>
          <a:cs typeface="Arial" pitchFamily="34" charset="0"/>
        </a:defRPr>
      </a:lvl2pPr>
      <a:lvl3pPr marL="574675" indent="-165100" algn="l" rtl="0" eaLnBrk="0" fontAlgn="base" hangingPunct="0">
        <a:lnSpc>
          <a:spcPct val="95000"/>
        </a:lnSpc>
        <a:spcBef>
          <a:spcPct val="30000"/>
        </a:spcBef>
        <a:spcAft>
          <a:spcPct val="10000"/>
        </a:spcAft>
        <a:buClr>
          <a:srgbClr val="969696"/>
        </a:buClr>
        <a:buFont typeface="Wingdings" pitchFamily="2" charset="2"/>
        <a:buChar char=""/>
        <a:tabLst>
          <a:tab pos="3946525" algn="l"/>
        </a:tabLst>
        <a:defRPr sz="1600">
          <a:solidFill>
            <a:srgbClr val="323232"/>
          </a:solidFill>
          <a:latin typeface="+mn-lt"/>
          <a:cs typeface="Arial" pitchFamily="34" charset="0"/>
        </a:defRPr>
      </a:lvl3pPr>
      <a:lvl4pPr marL="1506538" indent="-168275" algn="l" rtl="0" eaLnBrk="0" fontAlgn="base" hangingPunct="0">
        <a:lnSpc>
          <a:spcPts val="1400"/>
        </a:lnSpc>
        <a:spcBef>
          <a:spcPct val="0"/>
        </a:spcBef>
        <a:spcAft>
          <a:spcPts val="600"/>
        </a:spcAft>
        <a:buClr>
          <a:schemeClr val="tx1"/>
        </a:buClr>
        <a:buChar char="–"/>
        <a:tabLst>
          <a:tab pos="3946525" algn="l"/>
        </a:tabLst>
        <a:defRPr sz="1400">
          <a:solidFill>
            <a:schemeClr val="tx1"/>
          </a:solidFill>
          <a:latin typeface="+mn-lt"/>
          <a:cs typeface="Arial" pitchFamily="34" charset="0"/>
        </a:defRPr>
      </a:lvl4pPr>
      <a:lvl5pPr marL="18542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pitchFamily="34" charset="0"/>
        </a:defRPr>
      </a:lvl5pPr>
      <a:lvl6pPr marL="23114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pitchFamily="34" charset="0"/>
        </a:defRPr>
      </a:lvl6pPr>
      <a:lvl7pPr marL="27686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pitchFamily="34" charset="0"/>
        </a:defRPr>
      </a:lvl7pPr>
      <a:lvl8pPr marL="32258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pitchFamily="34" charset="0"/>
        </a:defRPr>
      </a:lvl8pPr>
      <a:lvl9pPr marL="36830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agileallianc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youtube.com/watch?v=vmGMpME_ph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mazon.com/Project-Retrospectives-Handbook-Team-Reviews/dp/093263344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retrospectives.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6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1800" y="2416175"/>
            <a:ext cx="8482013" cy="1470025"/>
          </a:xfrm>
        </p:spPr>
        <p:txBody>
          <a:bodyPr/>
          <a:lstStyle/>
          <a:p>
            <a:r>
              <a:rPr lang="en-US" altLang="zh-CN" sz="2800" smtClean="0">
                <a:ea typeface="SimSun" pitchFamily="2" charset="-122"/>
              </a:rPr>
              <a:t>Agile Introduction</a:t>
            </a:r>
            <a:br>
              <a:rPr lang="en-US" altLang="zh-CN" sz="2800" smtClean="0">
                <a:ea typeface="SimSun" pitchFamily="2" charset="-122"/>
              </a:rPr>
            </a:br>
            <a:endParaRPr lang="en-US" altLang="zh-CN" sz="2000" smtClean="0">
              <a:ea typeface="SimSun" pitchFamily="2" charset="-122"/>
            </a:endParaRPr>
          </a:p>
        </p:txBody>
      </p:sp>
      <p:sp>
        <p:nvSpPr>
          <p:cNvPr id="5123" name="Rectangle 3"/>
          <p:cNvSpPr>
            <a:spLocks noGrp="1" noChangeArrowheads="1"/>
          </p:cNvSpPr>
          <p:nvPr>
            <p:ph type="subTitle" idx="1"/>
          </p:nvPr>
        </p:nvSpPr>
        <p:spPr>
          <a:xfrm>
            <a:off x="434975" y="4935538"/>
            <a:ext cx="6238875" cy="1377950"/>
          </a:xfrm>
        </p:spPr>
        <p:txBody>
          <a:bodyPr/>
          <a:lstStyle/>
          <a:p>
            <a:endParaRPr lang="zh-CN" altLang="en-US" sz="1800" smtClean="0">
              <a:ea typeface="SimSun" pitchFamily="2" charset="-122"/>
            </a:endParaRPr>
          </a:p>
          <a:p>
            <a:endParaRPr lang="zh-CN" altLang="en-US" smtClean="0">
              <a:ea typeface="SimSun" pitchFamily="2" charset="-122"/>
            </a:endParaRPr>
          </a:p>
        </p:txBody>
      </p:sp>
      <p:sp>
        <p:nvSpPr>
          <p:cNvPr id="5126" name="Text Box 6"/>
          <p:cNvSpPr txBox="1">
            <a:spLocks noChangeArrowheads="1"/>
          </p:cNvSpPr>
          <p:nvPr/>
        </p:nvSpPr>
        <p:spPr bwMode="auto">
          <a:xfrm>
            <a:off x="-1463675" y="884238"/>
            <a:ext cx="396875" cy="220662"/>
          </a:xfrm>
          <a:prstGeom prst="rect">
            <a:avLst/>
          </a:prstGeom>
          <a:noFill/>
          <a:ln w="19050" algn="ctr">
            <a:noFill/>
            <a:miter lim="800000"/>
            <a:headEnd/>
            <a:tailEnd/>
          </a:ln>
          <a:effectLst/>
        </p:spPr>
        <p:txBody>
          <a:bodyPr lIns="0" tIns="0" rIns="0" bIns="0">
            <a:spAutoFit/>
          </a:bodyPr>
          <a:lstStyle/>
          <a:p>
            <a:pPr>
              <a:spcBef>
                <a:spcPct val="50000"/>
              </a:spcBef>
              <a:tabLst>
                <a:tab pos="3946525" algn="l"/>
              </a:tabLst>
            </a:pPr>
            <a:endParaRPr lang="en-US"/>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ln/>
        </p:spPr>
        <p:txBody>
          <a:bodyPr rIns="35717" anchor="ctr"/>
          <a:lstStyle/>
          <a:p>
            <a:r>
              <a:rPr lang="en-US" smtClean="0"/>
              <a:t>The Agile Manifesto: An Eloquent Statement of Agile Values or Goals </a:t>
            </a:r>
          </a:p>
        </p:txBody>
      </p:sp>
      <p:sp>
        <p:nvSpPr>
          <p:cNvPr id="276483" name="Rectangle 3"/>
          <p:cNvSpPr>
            <a:spLocks noGrp="1" noChangeArrowheads="1"/>
          </p:cNvSpPr>
          <p:nvPr>
            <p:ph type="body" idx="1"/>
          </p:nvPr>
        </p:nvSpPr>
        <p:spPr>
          <a:xfrm>
            <a:off x="1155700" y="1119188"/>
            <a:ext cx="6831013" cy="3162300"/>
          </a:xfrm>
          <a:solidFill>
            <a:srgbClr val="A4DE00"/>
          </a:solidFill>
          <a:ln/>
        </p:spPr>
        <p:txBody>
          <a:bodyPr rIns="22605"/>
          <a:lstStyle/>
          <a:p>
            <a:pPr marL="374650" indent="-342900">
              <a:lnSpc>
                <a:spcPct val="100000"/>
              </a:lnSpc>
              <a:spcBef>
                <a:spcPct val="5000"/>
              </a:spcBef>
              <a:spcAft>
                <a:spcPct val="15000"/>
              </a:spcAft>
              <a:buClr>
                <a:srgbClr val="2B353E"/>
              </a:buClr>
              <a:buFont typeface="Lucida Grande" charset="0"/>
              <a:buChar char=" "/>
              <a:tabLst/>
            </a:pPr>
            <a:r>
              <a:rPr lang="en-US" sz="1600" smtClean="0">
                <a:sym typeface="Chalkboard Bold" charset="0"/>
              </a:rPr>
              <a:t>We are uncovering better ways of developing software by doing it and helping others do it. Through this work we have come to value:</a:t>
            </a:r>
          </a:p>
          <a:p>
            <a:pPr marL="774700" lvl="1" indent="-285750">
              <a:lnSpc>
                <a:spcPct val="100000"/>
              </a:lnSpc>
              <a:spcBef>
                <a:spcPct val="5000"/>
              </a:spcBef>
              <a:spcAft>
                <a:spcPct val="15000"/>
              </a:spcAft>
              <a:buSzPct val="54000"/>
              <a:buFont typeface="Wingdings" pitchFamily="2" charset="2"/>
              <a:buBlip>
                <a:blip r:embed="rId3"/>
              </a:buBlip>
              <a:tabLst/>
            </a:pPr>
            <a:r>
              <a:rPr lang="en-US" sz="1600" b="1" smtClean="0">
                <a:solidFill>
                  <a:schemeClr val="bg1"/>
                </a:solidFill>
                <a:cs typeface="Arial" charset="0"/>
                <a:sym typeface="Chalkboard Bold" charset="0"/>
              </a:rPr>
              <a:t>Individuals and interactions </a:t>
            </a:r>
            <a:r>
              <a:rPr lang="en-US" sz="1600" b="1" smtClean="0">
                <a:solidFill>
                  <a:schemeClr val="tx1"/>
                </a:solidFill>
                <a:cs typeface="Arial" charset="0"/>
                <a:sym typeface="Chalkboard Bold" charset="0"/>
              </a:rPr>
              <a:t>over</a:t>
            </a:r>
            <a:r>
              <a:rPr lang="en-US" sz="1600" b="1" smtClean="0">
                <a:solidFill>
                  <a:schemeClr val="bg1"/>
                </a:solidFill>
                <a:cs typeface="Arial" charset="0"/>
                <a:sym typeface="Chalkboard Bold" charset="0"/>
              </a:rPr>
              <a:t> processes and tools</a:t>
            </a:r>
          </a:p>
          <a:p>
            <a:pPr marL="774700" lvl="1" indent="-285750">
              <a:lnSpc>
                <a:spcPct val="100000"/>
              </a:lnSpc>
              <a:spcBef>
                <a:spcPct val="5000"/>
              </a:spcBef>
              <a:spcAft>
                <a:spcPct val="15000"/>
              </a:spcAft>
              <a:buSzPct val="54000"/>
              <a:buFont typeface="Wingdings" pitchFamily="2" charset="2"/>
              <a:buBlip>
                <a:blip r:embed="rId3"/>
              </a:buBlip>
              <a:tabLst/>
            </a:pPr>
            <a:r>
              <a:rPr lang="en-US" sz="1600" b="1" smtClean="0">
                <a:solidFill>
                  <a:schemeClr val="bg1"/>
                </a:solidFill>
                <a:cs typeface="Arial" charset="0"/>
                <a:sym typeface="Chalkboard Bold" charset="0"/>
              </a:rPr>
              <a:t>Working software </a:t>
            </a:r>
            <a:r>
              <a:rPr lang="en-US" sz="1600" b="1" smtClean="0">
                <a:solidFill>
                  <a:schemeClr val="tx1"/>
                </a:solidFill>
                <a:cs typeface="Arial" charset="0"/>
                <a:sym typeface="Chalkboard Bold" charset="0"/>
              </a:rPr>
              <a:t>over</a:t>
            </a:r>
            <a:r>
              <a:rPr lang="en-US" sz="1600" b="1" smtClean="0">
                <a:solidFill>
                  <a:schemeClr val="bg1"/>
                </a:solidFill>
                <a:cs typeface="Arial" charset="0"/>
                <a:sym typeface="Chalkboard Bold" charset="0"/>
              </a:rPr>
              <a:t> comprehensive documentation</a:t>
            </a:r>
          </a:p>
          <a:p>
            <a:pPr marL="774700" lvl="1" indent="-285750">
              <a:lnSpc>
                <a:spcPct val="100000"/>
              </a:lnSpc>
              <a:spcBef>
                <a:spcPct val="5000"/>
              </a:spcBef>
              <a:spcAft>
                <a:spcPct val="15000"/>
              </a:spcAft>
              <a:buSzPct val="54000"/>
              <a:buFont typeface="Wingdings" pitchFamily="2" charset="2"/>
              <a:buBlip>
                <a:blip r:embed="rId3"/>
              </a:buBlip>
              <a:tabLst/>
            </a:pPr>
            <a:r>
              <a:rPr lang="en-US" sz="1600" b="1" smtClean="0">
                <a:solidFill>
                  <a:schemeClr val="bg1"/>
                </a:solidFill>
                <a:cs typeface="Arial" charset="0"/>
                <a:sym typeface="Chalkboard Bold" charset="0"/>
              </a:rPr>
              <a:t>Customer collaboration </a:t>
            </a:r>
            <a:r>
              <a:rPr lang="en-US" sz="1600" b="1" smtClean="0">
                <a:solidFill>
                  <a:schemeClr val="tx1"/>
                </a:solidFill>
                <a:cs typeface="Arial" charset="0"/>
                <a:sym typeface="Chalkboard Bold" charset="0"/>
              </a:rPr>
              <a:t>over</a:t>
            </a:r>
            <a:r>
              <a:rPr lang="en-US" sz="1600" b="1" smtClean="0">
                <a:solidFill>
                  <a:schemeClr val="bg1"/>
                </a:solidFill>
                <a:cs typeface="Arial" charset="0"/>
                <a:sym typeface="Chalkboard Bold" charset="0"/>
              </a:rPr>
              <a:t> contract negotiation</a:t>
            </a:r>
          </a:p>
          <a:p>
            <a:pPr marL="774700" lvl="1" indent="-285750">
              <a:lnSpc>
                <a:spcPct val="100000"/>
              </a:lnSpc>
              <a:spcBef>
                <a:spcPct val="5000"/>
              </a:spcBef>
              <a:spcAft>
                <a:spcPct val="15000"/>
              </a:spcAft>
              <a:buSzPct val="54000"/>
              <a:buFont typeface="Wingdings" pitchFamily="2" charset="2"/>
              <a:buBlip>
                <a:blip r:embed="rId3"/>
              </a:buBlip>
              <a:tabLst/>
            </a:pPr>
            <a:r>
              <a:rPr lang="en-US" sz="1600" b="1" smtClean="0">
                <a:solidFill>
                  <a:schemeClr val="bg1"/>
                </a:solidFill>
                <a:cs typeface="Arial" charset="0"/>
                <a:sym typeface="Chalkboard Bold" charset="0"/>
              </a:rPr>
              <a:t>Responding to change </a:t>
            </a:r>
            <a:r>
              <a:rPr lang="en-US" sz="1600" b="1" smtClean="0">
                <a:solidFill>
                  <a:schemeClr val="tx1"/>
                </a:solidFill>
                <a:cs typeface="Arial" charset="0"/>
                <a:sym typeface="Chalkboard Bold" charset="0"/>
              </a:rPr>
              <a:t>over</a:t>
            </a:r>
            <a:r>
              <a:rPr lang="en-US" sz="1600" b="1" smtClean="0">
                <a:solidFill>
                  <a:schemeClr val="bg1"/>
                </a:solidFill>
                <a:cs typeface="Arial" charset="0"/>
                <a:sym typeface="Chalkboard Bold" charset="0"/>
              </a:rPr>
              <a:t> following a plan</a:t>
            </a:r>
          </a:p>
          <a:p>
            <a:pPr marL="374650" indent="-342900">
              <a:lnSpc>
                <a:spcPct val="100000"/>
              </a:lnSpc>
              <a:spcBef>
                <a:spcPct val="5000"/>
              </a:spcBef>
              <a:spcAft>
                <a:spcPct val="15000"/>
              </a:spcAft>
              <a:buClr>
                <a:srgbClr val="2B353E"/>
              </a:buClr>
              <a:buFont typeface="Lucida Grande" charset="0"/>
              <a:buChar char=" "/>
              <a:tabLst/>
            </a:pPr>
            <a:r>
              <a:rPr lang="en-US" sz="1600" smtClean="0">
                <a:sym typeface="Chalkboard Bold" charset="0"/>
              </a:rPr>
              <a:t>That is, while there is value in the items on the right, we value the items on the left more.</a:t>
            </a:r>
          </a:p>
          <a:p>
            <a:pPr marL="374650" indent="-342900">
              <a:lnSpc>
                <a:spcPct val="100000"/>
              </a:lnSpc>
              <a:spcBef>
                <a:spcPct val="5000"/>
              </a:spcBef>
              <a:spcAft>
                <a:spcPct val="15000"/>
              </a:spcAft>
              <a:buClr>
                <a:srgbClr val="2B353E"/>
              </a:buClr>
              <a:buFont typeface="Lucida Grande" charset="0"/>
              <a:buChar char=" "/>
              <a:tabLst/>
            </a:pPr>
            <a:endParaRPr lang="en-US" sz="1600" smtClean="0">
              <a:sym typeface="Chalkboard Bold" charset="0"/>
            </a:endParaRPr>
          </a:p>
          <a:p>
            <a:pPr marL="374650" indent="-342900" algn="ctr">
              <a:lnSpc>
                <a:spcPct val="100000"/>
              </a:lnSpc>
              <a:spcBef>
                <a:spcPct val="15000"/>
              </a:spcBef>
              <a:spcAft>
                <a:spcPct val="0"/>
              </a:spcAft>
              <a:buClr>
                <a:schemeClr val="bg1"/>
              </a:buClr>
              <a:buFont typeface="Wingdings" pitchFamily="2" charset="2"/>
              <a:buNone/>
              <a:tabLst/>
            </a:pPr>
            <a:r>
              <a:rPr lang="en-US" sz="1600" b="1" smtClean="0">
                <a:solidFill>
                  <a:schemeClr val="tx1"/>
                </a:solidFill>
              </a:rPr>
              <a:t>Agile Alliance:  </a:t>
            </a:r>
            <a:r>
              <a:rPr lang="en-US" sz="1600" b="1" smtClean="0">
                <a:solidFill>
                  <a:schemeClr val="tx1"/>
                </a:solidFill>
                <a:hlinkClick r:id="rId4"/>
              </a:rPr>
              <a:t>http://www.agilealliance.org</a:t>
            </a:r>
            <a:r>
              <a:rPr lang="en-US" sz="1600" b="1" smtClean="0">
                <a:solidFill>
                  <a:schemeClr val="tx1"/>
                </a:solidFill>
              </a:rPr>
              <a:t> </a:t>
            </a:r>
          </a:p>
          <a:p>
            <a:pPr marL="374650" indent="-342900">
              <a:lnSpc>
                <a:spcPct val="100000"/>
              </a:lnSpc>
              <a:spcBef>
                <a:spcPct val="5000"/>
              </a:spcBef>
              <a:spcAft>
                <a:spcPct val="15000"/>
              </a:spcAft>
              <a:buClr>
                <a:srgbClr val="2B353E"/>
              </a:buClr>
              <a:buFont typeface="Lucida Grande" charset="0"/>
              <a:buChar char=" "/>
              <a:tabLst/>
            </a:pPr>
            <a:endParaRPr lang="en-US" sz="1600" smtClean="0">
              <a:sym typeface="Chalkboard Bold" charset="0"/>
            </a:endParaRPr>
          </a:p>
        </p:txBody>
      </p:sp>
      <p:sp>
        <p:nvSpPr>
          <p:cNvPr id="276484" name="Rectangle 4"/>
          <p:cNvSpPr>
            <a:spLocks/>
          </p:cNvSpPr>
          <p:nvPr/>
        </p:nvSpPr>
        <p:spPr bwMode="auto">
          <a:xfrm>
            <a:off x="3727450" y="4730750"/>
            <a:ext cx="1285875" cy="1062038"/>
          </a:xfrm>
          <a:prstGeom prst="rect">
            <a:avLst/>
          </a:prstGeom>
          <a:noFill/>
          <a:ln w="12700">
            <a:noFill/>
            <a:miter lim="800000"/>
            <a:headEnd/>
            <a:tailEnd/>
          </a:ln>
        </p:spPr>
        <p:txBody>
          <a:bodyPr lIns="0" tIns="0" rIns="22605" bIns="0"/>
          <a:lstStyle/>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James Grenning</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Jim Highsmith</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Andrew Hunt</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Ron Jeffries</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Jon Kern</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Brian Marick</a:t>
            </a:r>
          </a:p>
        </p:txBody>
      </p:sp>
      <p:sp>
        <p:nvSpPr>
          <p:cNvPr id="276485" name="Rectangle 5"/>
          <p:cNvSpPr>
            <a:spLocks/>
          </p:cNvSpPr>
          <p:nvPr/>
        </p:nvSpPr>
        <p:spPr bwMode="auto">
          <a:xfrm>
            <a:off x="5459413" y="4748213"/>
            <a:ext cx="1473200" cy="884237"/>
          </a:xfrm>
          <a:prstGeom prst="rect">
            <a:avLst/>
          </a:prstGeom>
          <a:noFill/>
          <a:ln w="12700">
            <a:noFill/>
            <a:miter lim="800000"/>
            <a:headEnd/>
            <a:tailEnd/>
          </a:ln>
        </p:spPr>
        <p:txBody>
          <a:bodyPr lIns="0" tIns="0" rIns="22605" bIns="0"/>
          <a:lstStyle/>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Robert Cecil Martin</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Steve Mellor</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Ken Schwaber</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Jeff Sutherland</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Dave Thomas</a:t>
            </a:r>
          </a:p>
        </p:txBody>
      </p:sp>
      <p:sp>
        <p:nvSpPr>
          <p:cNvPr id="276486" name="Rectangle 6"/>
          <p:cNvSpPr>
            <a:spLocks/>
          </p:cNvSpPr>
          <p:nvPr/>
        </p:nvSpPr>
        <p:spPr bwMode="auto">
          <a:xfrm>
            <a:off x="1789113" y="4730750"/>
            <a:ext cx="1446212" cy="1062038"/>
          </a:xfrm>
          <a:prstGeom prst="rect">
            <a:avLst/>
          </a:prstGeom>
          <a:noFill/>
          <a:ln w="12700">
            <a:noFill/>
            <a:miter lim="800000"/>
            <a:headEnd/>
            <a:tailEnd/>
          </a:ln>
        </p:spPr>
        <p:txBody>
          <a:bodyPr lIns="0" tIns="0" rIns="22605" bIns="0"/>
          <a:lstStyle/>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Kent Beck</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Mike Beedle</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Arie van Bennekun</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Alistair Cockburn</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Ward Cunningham</a:t>
            </a:r>
          </a:p>
          <a:p>
            <a:pPr marL="263525" indent="-241300" defTabSz="642938" eaLnBrk="1" hangingPunct="1">
              <a:lnSpc>
                <a:spcPct val="85000"/>
              </a:lnSpc>
              <a:spcBef>
                <a:spcPts val="338"/>
              </a:spcBef>
              <a:spcAft>
                <a:spcPct val="0"/>
              </a:spcAft>
              <a:buClr>
                <a:srgbClr val="2B353E"/>
              </a:buClr>
              <a:buSzPct val="100000"/>
              <a:buFont typeface="Lucida Grande" charset="0"/>
              <a:buChar char="•"/>
            </a:pPr>
            <a:r>
              <a:rPr lang="en-US" sz="1000" b="0">
                <a:latin typeface="Chalkboard" charset="0"/>
                <a:sym typeface="Chalkboard" charset="0"/>
              </a:rPr>
              <a:t>Martin Fowler</a:t>
            </a:r>
          </a:p>
        </p:txBody>
      </p:sp>
      <p:sp>
        <p:nvSpPr>
          <p:cNvPr id="276487" name="Rectangle 7"/>
          <p:cNvSpPr>
            <a:spLocks/>
          </p:cNvSpPr>
          <p:nvPr/>
        </p:nvSpPr>
        <p:spPr bwMode="auto">
          <a:xfrm>
            <a:off x="3463925" y="5934075"/>
            <a:ext cx="2205038" cy="365125"/>
          </a:xfrm>
          <a:prstGeom prst="rect">
            <a:avLst/>
          </a:prstGeom>
          <a:noFill/>
          <a:ln w="12700">
            <a:noFill/>
            <a:miter lim="800000"/>
            <a:headEnd/>
            <a:tailEnd/>
          </a:ln>
        </p:spPr>
        <p:txBody>
          <a:bodyPr lIns="0" tIns="0" rIns="28573" bIns="0"/>
          <a:lstStyle/>
          <a:p>
            <a:pPr marL="28575" defTabSz="642938" eaLnBrk="1" hangingPunct="1">
              <a:lnSpc>
                <a:spcPct val="100000"/>
              </a:lnSpc>
              <a:spcAft>
                <a:spcPct val="0"/>
              </a:spcAft>
              <a:buClrTx/>
              <a:buFontTx/>
              <a:buNone/>
            </a:pPr>
            <a:r>
              <a:rPr lang="en-US" sz="600" b="0">
                <a:solidFill>
                  <a:srgbClr val="000000"/>
                </a:solidFill>
                <a:latin typeface="Lucida Grande" charset="0"/>
                <a:sym typeface="Lucida Grande" charset="0"/>
              </a:rPr>
              <a:t>© 2001, the above authors</a:t>
            </a:r>
          </a:p>
          <a:p>
            <a:pPr marL="28575" defTabSz="642938" eaLnBrk="1" hangingPunct="1">
              <a:lnSpc>
                <a:spcPct val="100000"/>
              </a:lnSpc>
              <a:spcAft>
                <a:spcPct val="0"/>
              </a:spcAft>
              <a:buClrTx/>
              <a:buFontTx/>
              <a:buNone/>
            </a:pPr>
            <a:r>
              <a:rPr lang="en-US" sz="600" b="0">
                <a:solidFill>
                  <a:srgbClr val="000000"/>
                </a:solidFill>
                <a:latin typeface="Lucida Grande" charset="0"/>
                <a:sym typeface="Lucida Grande" charset="0"/>
              </a:rPr>
              <a:t>this declaration may be freely copied in any form,</a:t>
            </a:r>
          </a:p>
          <a:p>
            <a:pPr marL="28575" defTabSz="642938" eaLnBrk="1" hangingPunct="1">
              <a:lnSpc>
                <a:spcPct val="100000"/>
              </a:lnSpc>
              <a:spcAft>
                <a:spcPct val="0"/>
              </a:spcAft>
              <a:buClrTx/>
              <a:buFontTx/>
              <a:buNone/>
            </a:pPr>
            <a:r>
              <a:rPr lang="en-US" sz="600" b="0">
                <a:solidFill>
                  <a:srgbClr val="000000"/>
                </a:solidFill>
                <a:latin typeface="Lucida Grande" charset="0"/>
                <a:sym typeface="Lucida Grande" charset="0"/>
              </a:rPr>
              <a:t>but only in its entirety through this notice. </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p>
        </p:txBody>
      </p:sp>
      <p:graphicFrame>
        <p:nvGraphicFramePr>
          <p:cNvPr id="4" name="Table 3"/>
          <p:cNvGraphicFramePr>
            <a:graphicFrameLocks noGrp="1"/>
          </p:cNvGraphicFramePr>
          <p:nvPr/>
        </p:nvGraphicFramePr>
        <p:xfrm>
          <a:off x="360947" y="1096243"/>
          <a:ext cx="8271317" cy="5509094"/>
        </p:xfrm>
        <a:graphic>
          <a:graphicData uri="http://schemas.openxmlformats.org/drawingml/2006/table">
            <a:tbl>
              <a:tblPr/>
              <a:tblGrid>
                <a:gridCol w="2300606"/>
                <a:gridCol w="5844958"/>
                <a:gridCol w="125753"/>
              </a:tblGrid>
              <a:tr h="50183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2742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85847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103719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80012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103719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11</a:t>
            </a:fld>
            <a:endParaRPr lang="en-US"/>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59" name="Rectangle 31"/>
          <p:cNvSpPr>
            <a:spLocks noChangeArrowheads="1"/>
          </p:cNvSpPr>
          <p:nvPr/>
        </p:nvSpPr>
        <p:spPr bwMode="auto">
          <a:xfrm>
            <a:off x="365125" y="1063625"/>
            <a:ext cx="8478838" cy="5254625"/>
          </a:xfrm>
          <a:prstGeom prst="rect">
            <a:avLst/>
          </a:prstGeom>
          <a:solidFill>
            <a:schemeClr val="accent2"/>
          </a:solidFill>
          <a:ln w="19050" algn="ctr">
            <a:solidFill>
              <a:schemeClr val="tx1"/>
            </a:solidFill>
            <a:miter lim="800000"/>
            <a:headEnd/>
            <a:tailEnd/>
          </a:ln>
          <a:effectLst/>
        </p:spPr>
        <p:txBody>
          <a:bodyPr wrap="none" lIns="0" tIns="0" rIns="0" bIns="0" anchor="ctr">
            <a:spAutoFit/>
          </a:bodyPr>
          <a:lstStyle/>
          <a:p>
            <a:endParaRPr lang="en-US"/>
          </a:p>
        </p:txBody>
      </p:sp>
      <p:sp>
        <p:nvSpPr>
          <p:cNvPr id="278530" name="Rectangle 2"/>
          <p:cNvSpPr>
            <a:spLocks noGrp="1" noChangeArrowheads="1"/>
          </p:cNvSpPr>
          <p:nvPr>
            <p:ph type="title"/>
          </p:nvPr>
        </p:nvSpPr>
        <p:spPr/>
        <p:txBody>
          <a:bodyPr/>
          <a:lstStyle/>
          <a:p>
            <a:r>
              <a:rPr lang="en-US" smtClean="0"/>
              <a:t>Agile principles</a:t>
            </a:r>
          </a:p>
        </p:txBody>
      </p:sp>
      <p:grpSp>
        <p:nvGrpSpPr>
          <p:cNvPr id="278531" name="Group 3"/>
          <p:cNvGrpSpPr>
            <a:grpSpLocks/>
          </p:cNvGrpSpPr>
          <p:nvPr/>
        </p:nvGrpSpPr>
        <p:grpSpPr bwMode="auto">
          <a:xfrm>
            <a:off x="381000" y="1066800"/>
            <a:ext cx="8458200" cy="5257800"/>
            <a:chOff x="4176" y="624"/>
            <a:chExt cx="5328" cy="3312"/>
          </a:xfrm>
        </p:grpSpPr>
        <p:sp>
          <p:nvSpPr>
            <p:cNvPr id="278532" name="Rectangle 4"/>
            <p:cNvSpPr>
              <a:spLocks noChangeArrowheads="1"/>
            </p:cNvSpPr>
            <p:nvPr/>
          </p:nvSpPr>
          <p:spPr bwMode="gray">
            <a:xfrm>
              <a:off x="4176" y="62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3" name="Rectangle 5"/>
            <p:cNvSpPr>
              <a:spLocks noChangeArrowheads="1"/>
            </p:cNvSpPr>
            <p:nvPr/>
          </p:nvSpPr>
          <p:spPr bwMode="gray">
            <a:xfrm>
              <a:off x="5952" y="62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4" name="Rectangle 6"/>
            <p:cNvSpPr>
              <a:spLocks noChangeArrowheads="1"/>
            </p:cNvSpPr>
            <p:nvPr/>
          </p:nvSpPr>
          <p:spPr bwMode="gray">
            <a:xfrm>
              <a:off x="7728" y="62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5" name="Rectangle 7"/>
            <p:cNvSpPr>
              <a:spLocks noChangeArrowheads="1"/>
            </p:cNvSpPr>
            <p:nvPr/>
          </p:nvSpPr>
          <p:spPr bwMode="gray">
            <a:xfrm>
              <a:off x="4176" y="1392"/>
              <a:ext cx="1776" cy="912"/>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6" name="Rectangle 8"/>
            <p:cNvSpPr>
              <a:spLocks noChangeArrowheads="1"/>
            </p:cNvSpPr>
            <p:nvPr/>
          </p:nvSpPr>
          <p:spPr bwMode="gray">
            <a:xfrm>
              <a:off x="5952" y="1392"/>
              <a:ext cx="1776" cy="912"/>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7" name="Rectangle 9"/>
            <p:cNvSpPr>
              <a:spLocks noChangeArrowheads="1"/>
            </p:cNvSpPr>
            <p:nvPr/>
          </p:nvSpPr>
          <p:spPr bwMode="gray">
            <a:xfrm>
              <a:off x="7728" y="1392"/>
              <a:ext cx="1776" cy="912"/>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8" name="Rectangle 10"/>
            <p:cNvSpPr>
              <a:spLocks noChangeArrowheads="1"/>
            </p:cNvSpPr>
            <p:nvPr/>
          </p:nvSpPr>
          <p:spPr bwMode="gray">
            <a:xfrm>
              <a:off x="4176" y="230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39" name="Rectangle 11"/>
            <p:cNvSpPr>
              <a:spLocks noChangeArrowheads="1"/>
            </p:cNvSpPr>
            <p:nvPr/>
          </p:nvSpPr>
          <p:spPr bwMode="gray">
            <a:xfrm>
              <a:off x="5952" y="230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40" name="Rectangle 12"/>
            <p:cNvSpPr>
              <a:spLocks noChangeArrowheads="1"/>
            </p:cNvSpPr>
            <p:nvPr/>
          </p:nvSpPr>
          <p:spPr bwMode="gray">
            <a:xfrm>
              <a:off x="7728" y="2304"/>
              <a:ext cx="1776" cy="768"/>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41" name="Rectangle 13"/>
            <p:cNvSpPr>
              <a:spLocks noChangeArrowheads="1"/>
            </p:cNvSpPr>
            <p:nvPr/>
          </p:nvSpPr>
          <p:spPr bwMode="gray">
            <a:xfrm>
              <a:off x="4176" y="3072"/>
              <a:ext cx="1776" cy="864"/>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42" name="Rectangle 14"/>
            <p:cNvSpPr>
              <a:spLocks noChangeArrowheads="1"/>
            </p:cNvSpPr>
            <p:nvPr/>
          </p:nvSpPr>
          <p:spPr bwMode="gray">
            <a:xfrm>
              <a:off x="5952" y="3072"/>
              <a:ext cx="1776" cy="864"/>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43" name="Rectangle 15"/>
            <p:cNvSpPr>
              <a:spLocks noChangeArrowheads="1"/>
            </p:cNvSpPr>
            <p:nvPr/>
          </p:nvSpPr>
          <p:spPr bwMode="gray">
            <a:xfrm>
              <a:off x="7728" y="3072"/>
              <a:ext cx="1776" cy="864"/>
            </a:xfrm>
            <a:prstGeom prst="rect">
              <a:avLst/>
            </a:prstGeom>
            <a:noFill/>
            <a:ln w="12700" algn="ctr">
              <a:solidFill>
                <a:schemeClr val="tx1"/>
              </a:solidFill>
              <a:miter lim="800000"/>
              <a:headEnd/>
              <a:tailEnd/>
            </a:ln>
            <a:effectLst/>
          </p:spPr>
          <p:txBody>
            <a:bodyPr wrap="none" lIns="108000" tIns="108000" rIns="108000" bIns="108000" anchor="ctr"/>
            <a:lstStyle/>
            <a:p>
              <a:endParaRPr lang="en-US"/>
            </a:p>
          </p:txBody>
        </p:sp>
        <p:sp>
          <p:nvSpPr>
            <p:cNvPr id="278544" name="Text Box 16"/>
            <p:cNvSpPr txBox="1">
              <a:spLocks noChangeArrowheads="1"/>
            </p:cNvSpPr>
            <p:nvPr/>
          </p:nvSpPr>
          <p:spPr bwMode="gray">
            <a:xfrm>
              <a:off x="7776" y="624"/>
              <a:ext cx="1632" cy="538"/>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9. Continuous attention to technical excellence and good design enhances agility.</a:t>
              </a:r>
            </a:p>
          </p:txBody>
        </p:sp>
        <p:sp>
          <p:nvSpPr>
            <p:cNvPr id="278545" name="Text Box 17"/>
            <p:cNvSpPr txBox="1">
              <a:spLocks noChangeArrowheads="1"/>
            </p:cNvSpPr>
            <p:nvPr/>
          </p:nvSpPr>
          <p:spPr bwMode="gray">
            <a:xfrm>
              <a:off x="7728" y="1382"/>
              <a:ext cx="1632" cy="538"/>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10. Simplicity--the art of maximizing the amount of work not done--is essential.</a:t>
              </a:r>
            </a:p>
          </p:txBody>
        </p:sp>
        <p:sp>
          <p:nvSpPr>
            <p:cNvPr id="278546" name="Text Box 18"/>
            <p:cNvSpPr txBox="1">
              <a:spLocks noChangeArrowheads="1"/>
            </p:cNvSpPr>
            <p:nvPr/>
          </p:nvSpPr>
          <p:spPr bwMode="gray">
            <a:xfrm>
              <a:off x="7728" y="2304"/>
              <a:ext cx="1680" cy="82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11. The best architectures, requirements, and designs emerge from self-organizing teams.</a:t>
              </a:r>
            </a:p>
            <a:p>
              <a:pPr>
                <a:lnSpc>
                  <a:spcPct val="100000"/>
                </a:lnSpc>
                <a:spcBef>
                  <a:spcPct val="15000"/>
                </a:spcBef>
                <a:spcAft>
                  <a:spcPct val="0"/>
                </a:spcAft>
                <a:buFont typeface="Wingdings" pitchFamily="2" charset="2"/>
                <a:buNone/>
              </a:pPr>
              <a:endParaRPr lang="en-US" sz="1400" b="0"/>
            </a:p>
          </p:txBody>
        </p:sp>
        <p:sp>
          <p:nvSpPr>
            <p:cNvPr id="278547" name="Text Box 19"/>
            <p:cNvSpPr txBox="1">
              <a:spLocks noChangeArrowheads="1"/>
            </p:cNvSpPr>
            <p:nvPr/>
          </p:nvSpPr>
          <p:spPr bwMode="gray">
            <a:xfrm>
              <a:off x="7728" y="3072"/>
              <a:ext cx="1680" cy="80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12. At regular intervals, the team reflects on how to become more effective, then tunes and adjusts its behavior accordingly. </a:t>
              </a:r>
            </a:p>
          </p:txBody>
        </p:sp>
        <p:sp>
          <p:nvSpPr>
            <p:cNvPr id="278548" name="Text Box 20"/>
            <p:cNvSpPr txBox="1">
              <a:spLocks noChangeArrowheads="1"/>
            </p:cNvSpPr>
            <p:nvPr/>
          </p:nvSpPr>
          <p:spPr bwMode="gray">
            <a:xfrm>
              <a:off x="5952" y="624"/>
              <a:ext cx="1728" cy="80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5. Build projects around motivated individuals.  Give them the environment and support they need, and trust them to get the job done.</a:t>
              </a:r>
            </a:p>
          </p:txBody>
        </p:sp>
        <p:sp>
          <p:nvSpPr>
            <p:cNvPr id="278549" name="Text Box 21"/>
            <p:cNvSpPr txBox="1">
              <a:spLocks noChangeArrowheads="1"/>
            </p:cNvSpPr>
            <p:nvPr/>
          </p:nvSpPr>
          <p:spPr bwMode="gray">
            <a:xfrm>
              <a:off x="5952" y="1392"/>
              <a:ext cx="1728" cy="80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6. The most efficient and effective method of conveying information to and within a development team is face-to-face conversation.</a:t>
              </a:r>
            </a:p>
          </p:txBody>
        </p:sp>
        <p:sp>
          <p:nvSpPr>
            <p:cNvPr id="278550" name="Text Box 22"/>
            <p:cNvSpPr txBox="1">
              <a:spLocks noChangeArrowheads="1"/>
            </p:cNvSpPr>
            <p:nvPr/>
          </p:nvSpPr>
          <p:spPr bwMode="gray">
            <a:xfrm>
              <a:off x="5952" y="2304"/>
              <a:ext cx="1728" cy="404"/>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7. Working software is the primary measure of progress.</a:t>
              </a:r>
            </a:p>
          </p:txBody>
        </p:sp>
        <p:sp>
          <p:nvSpPr>
            <p:cNvPr id="278551" name="Text Box 23"/>
            <p:cNvSpPr txBox="1">
              <a:spLocks noChangeArrowheads="1"/>
            </p:cNvSpPr>
            <p:nvPr/>
          </p:nvSpPr>
          <p:spPr bwMode="gray">
            <a:xfrm>
              <a:off x="5952" y="3072"/>
              <a:ext cx="1728" cy="80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8. Agile processes promote sustainable development.  The sponsors, developers, and users should be able to maintain a constant pace indefinitely.</a:t>
              </a:r>
            </a:p>
          </p:txBody>
        </p:sp>
        <p:sp>
          <p:nvSpPr>
            <p:cNvPr id="278552" name="Text Box 24"/>
            <p:cNvSpPr txBox="1">
              <a:spLocks noChangeArrowheads="1"/>
            </p:cNvSpPr>
            <p:nvPr/>
          </p:nvSpPr>
          <p:spPr bwMode="gray">
            <a:xfrm>
              <a:off x="4224" y="624"/>
              <a:ext cx="1680" cy="672"/>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1. Our highest priority is to satisfy the customer through early and continuous delivery of valuable software.</a:t>
              </a:r>
            </a:p>
          </p:txBody>
        </p:sp>
        <p:sp>
          <p:nvSpPr>
            <p:cNvPr id="278553" name="Text Box 25"/>
            <p:cNvSpPr txBox="1">
              <a:spLocks noChangeArrowheads="1"/>
            </p:cNvSpPr>
            <p:nvPr/>
          </p:nvSpPr>
          <p:spPr bwMode="gray">
            <a:xfrm>
              <a:off x="4224" y="1392"/>
              <a:ext cx="1680" cy="940"/>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2. Welcome changing requirements, even late in development. Agile processes harness change for the customer's competitive advantage. </a:t>
              </a:r>
            </a:p>
          </p:txBody>
        </p:sp>
        <p:sp>
          <p:nvSpPr>
            <p:cNvPr id="278554" name="Text Box 26"/>
            <p:cNvSpPr txBox="1">
              <a:spLocks noChangeArrowheads="1"/>
            </p:cNvSpPr>
            <p:nvPr/>
          </p:nvSpPr>
          <p:spPr bwMode="gray">
            <a:xfrm>
              <a:off x="4224" y="2304"/>
              <a:ext cx="1680" cy="806"/>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3. Deliver working software frequently, from a couple of weeks to a couple of months, with a preference to the shorter timescale.</a:t>
              </a:r>
            </a:p>
          </p:txBody>
        </p:sp>
        <p:sp>
          <p:nvSpPr>
            <p:cNvPr id="278555" name="Text Box 27"/>
            <p:cNvSpPr txBox="1">
              <a:spLocks noChangeArrowheads="1"/>
            </p:cNvSpPr>
            <p:nvPr/>
          </p:nvSpPr>
          <p:spPr bwMode="gray">
            <a:xfrm>
              <a:off x="4224" y="3072"/>
              <a:ext cx="1680" cy="672"/>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400" b="0"/>
                <a:t>4. Business people and developers must work together daily throughout the project.</a:t>
              </a:r>
            </a:p>
          </p:txBody>
        </p:sp>
      </p:gr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3"/>
          <p:cNvSpPr txBox="1">
            <a:spLocks noGrp="1"/>
          </p:cNvSpPr>
          <p:nvPr/>
        </p:nvSpPr>
        <p:spPr bwMode="auto">
          <a:xfrm>
            <a:off x="427038" y="6486525"/>
            <a:ext cx="3876675" cy="207963"/>
          </a:xfrm>
          <a:prstGeom prst="rect">
            <a:avLst/>
          </a:prstGeom>
          <a:noFill/>
          <a:ln w="9525">
            <a:noFill/>
            <a:miter lim="800000"/>
            <a:headEnd/>
            <a:tailEnd/>
          </a:ln>
        </p:spPr>
        <p:txBody>
          <a:bodyPr lIns="0"/>
          <a:lstStyle/>
          <a:p>
            <a:pPr>
              <a:lnSpc>
                <a:spcPct val="100000"/>
              </a:lnSpc>
              <a:spcAft>
                <a:spcPct val="0"/>
              </a:spcAft>
              <a:buClrTx/>
              <a:buFontTx/>
              <a:buNone/>
            </a:pPr>
            <a:fld id="{BB8513E0-6FC1-4C80-A560-5B6F18CFA04E}" type="slidenum">
              <a:rPr lang="en-US" sz="1000" b="0"/>
              <a:pPr>
                <a:lnSpc>
                  <a:spcPct val="100000"/>
                </a:lnSpc>
                <a:spcAft>
                  <a:spcPct val="0"/>
                </a:spcAft>
                <a:buClrTx/>
                <a:buFontTx/>
                <a:buNone/>
              </a:pPr>
              <a:t>13</a:t>
            </a:fld>
            <a:r>
              <a:rPr lang="en-US" sz="1000" b="0"/>
              <a:t> | </a:t>
            </a:r>
            <a:r>
              <a:rPr lang="fr-FR" sz="1000" b="0"/>
              <a:t>Agile Intro | June 2010</a:t>
            </a:r>
            <a:endParaRPr lang="en-US" sz="1000" b="0"/>
          </a:p>
        </p:txBody>
      </p:sp>
      <p:sp>
        <p:nvSpPr>
          <p:cNvPr id="198659" name="Rectangle 2"/>
          <p:cNvSpPr>
            <a:spLocks noGrp="1" noChangeArrowheads="1"/>
          </p:cNvSpPr>
          <p:nvPr>
            <p:ph type="title" idx="4294967295"/>
          </p:nvPr>
        </p:nvSpPr>
        <p:spPr/>
        <p:txBody>
          <a:bodyPr/>
          <a:lstStyle/>
          <a:p>
            <a:r>
              <a:rPr lang="en-US" smtClean="0"/>
              <a:t>Requirements process</a:t>
            </a:r>
          </a:p>
        </p:txBody>
      </p:sp>
      <p:sp>
        <p:nvSpPr>
          <p:cNvPr id="198660" name="Rectangle 3"/>
          <p:cNvSpPr>
            <a:spLocks noGrp="1" noChangeArrowheads="1"/>
          </p:cNvSpPr>
          <p:nvPr>
            <p:ph type="body" idx="4294967295"/>
          </p:nvPr>
        </p:nvSpPr>
        <p:spPr/>
        <p:txBody>
          <a:bodyPr/>
          <a:lstStyle/>
          <a:p>
            <a:r>
              <a:rPr lang="en-US" sz="1600" smtClean="0"/>
              <a:t>There is no “standard way” to do requirements in Agile development</a:t>
            </a:r>
          </a:p>
          <a:p>
            <a:pPr lvl="1"/>
            <a:r>
              <a:rPr lang="en-US" sz="1600" smtClean="0">
                <a:cs typeface="Arial" charset="0"/>
              </a:rPr>
              <a:t>Could be a normal “Software Requirements Document”</a:t>
            </a:r>
          </a:p>
          <a:p>
            <a:pPr lvl="1"/>
            <a:r>
              <a:rPr lang="en-US" sz="1600" smtClean="0">
                <a:cs typeface="Arial" charset="0"/>
              </a:rPr>
              <a:t>But it is better to be more lightweight</a:t>
            </a:r>
          </a:p>
          <a:p>
            <a:endParaRPr lang="en-US" sz="1600" smtClean="0"/>
          </a:p>
        </p:txBody>
      </p:sp>
      <p:sp>
        <p:nvSpPr>
          <p:cNvPr id="198661" name="Text Box 5"/>
          <p:cNvSpPr txBox="1">
            <a:spLocks noChangeArrowheads="1"/>
          </p:cNvSpPr>
          <p:nvPr/>
        </p:nvSpPr>
        <p:spPr bwMode="gray">
          <a:xfrm>
            <a:off x="484188" y="2241550"/>
            <a:ext cx="4151312" cy="3508375"/>
          </a:xfrm>
          <a:prstGeom prst="rect">
            <a:avLst/>
          </a:prstGeom>
          <a:noFill/>
          <a:ln w="28575" algn="ctr">
            <a:noFill/>
            <a:miter lim="800000"/>
            <a:headEnd/>
            <a:tailEnd/>
          </a:ln>
        </p:spPr>
        <p:txBody>
          <a:bodyPr lIns="108000" tIns="108000" rIns="108000" bIns="108000">
            <a:spAutoFit/>
          </a:bodyPr>
          <a:lstStyle/>
          <a:p>
            <a:pPr>
              <a:lnSpc>
                <a:spcPct val="100000"/>
              </a:lnSpc>
              <a:spcBef>
                <a:spcPct val="15000"/>
              </a:spcBef>
              <a:spcAft>
                <a:spcPct val="0"/>
              </a:spcAft>
              <a:buFont typeface="Wingdings" pitchFamily="2" charset="2"/>
              <a:buNone/>
            </a:pPr>
            <a:r>
              <a:rPr lang="en-US" b="0"/>
              <a:t>One way to do requirements:</a:t>
            </a:r>
          </a:p>
          <a:p>
            <a:pPr>
              <a:lnSpc>
                <a:spcPct val="100000"/>
              </a:lnSpc>
              <a:spcBef>
                <a:spcPct val="15000"/>
              </a:spcBef>
              <a:spcAft>
                <a:spcPct val="0"/>
              </a:spcAft>
              <a:buFont typeface="Wingdings" pitchFamily="2" charset="2"/>
              <a:buNone/>
            </a:pPr>
            <a:r>
              <a:rPr lang="en-US" b="0"/>
              <a:t>Start with a much slimmer </a:t>
            </a:r>
            <a:r>
              <a:rPr lang="en-US" b="0">
                <a:latin typeface="FuturaA Bk BT" pitchFamily="34" charset="0"/>
              </a:rPr>
              <a:t>“</a:t>
            </a:r>
            <a:r>
              <a:rPr lang="en-US" b="0"/>
              <a:t>initial requirements document</a:t>
            </a:r>
            <a:r>
              <a:rPr lang="en-US" b="0">
                <a:latin typeface="FuturaA Bk BT" pitchFamily="34" charset="0"/>
              </a:rPr>
              <a:t>”</a:t>
            </a:r>
            <a:r>
              <a:rPr lang="en-US" b="0"/>
              <a:t> at the beginning of the iterations</a:t>
            </a:r>
            <a:r>
              <a:rPr lang="en-US" b="0">
                <a:latin typeface="FuturaA Bk BT" pitchFamily="34" charset="0"/>
              </a:rPr>
              <a:t>…</a:t>
            </a:r>
            <a:endParaRPr lang="en-US" b="0"/>
          </a:p>
          <a:p>
            <a:pPr marL="404813" lvl="1" indent="-173038">
              <a:lnSpc>
                <a:spcPct val="100000"/>
              </a:lnSpc>
              <a:spcBef>
                <a:spcPct val="30000"/>
              </a:spcBef>
              <a:spcAft>
                <a:spcPct val="0"/>
              </a:spcAft>
              <a:buClr>
                <a:srgbClr val="4D4D4D"/>
              </a:buClr>
              <a:buFont typeface="Wingdings" pitchFamily="2" charset="2"/>
              <a:buChar char="§"/>
            </a:pPr>
            <a:r>
              <a:rPr lang="en-US" sz="1500" b="0"/>
              <a:t>Initial list of overall </a:t>
            </a:r>
            <a:r>
              <a:rPr lang="en-US" sz="1500" b="0">
                <a:latin typeface="FuturaA Bk BT" pitchFamily="34" charset="0"/>
              </a:rPr>
              <a:t>“</a:t>
            </a:r>
            <a:r>
              <a:rPr lang="en-US" sz="1500" b="0"/>
              <a:t>systems capabilities</a:t>
            </a:r>
            <a:r>
              <a:rPr lang="en-US" sz="1500" b="0">
                <a:latin typeface="FuturaA Bk BT" pitchFamily="34" charset="0"/>
              </a:rPr>
              <a:t>”</a:t>
            </a:r>
            <a:r>
              <a:rPr lang="en-US" sz="1500" b="0"/>
              <a:t> </a:t>
            </a:r>
            <a:r>
              <a:rPr lang="en-US" sz="1500" b="0">
                <a:latin typeface="FuturaA Bk BT" pitchFamily="34" charset="0"/>
              </a:rPr>
              <a:t>–</a:t>
            </a:r>
            <a:r>
              <a:rPr lang="en-US" sz="1500" b="0"/>
              <a:t> written in the form of User Stories</a:t>
            </a:r>
          </a:p>
          <a:p>
            <a:pPr marL="404813" lvl="1" indent="-173038">
              <a:lnSpc>
                <a:spcPct val="100000"/>
              </a:lnSpc>
              <a:spcBef>
                <a:spcPct val="30000"/>
              </a:spcBef>
              <a:spcAft>
                <a:spcPct val="0"/>
              </a:spcAft>
              <a:buClr>
                <a:srgbClr val="4D4D4D"/>
              </a:buClr>
              <a:buFont typeface="Wingdings" pitchFamily="2" charset="2"/>
              <a:buChar char="§"/>
            </a:pPr>
            <a:r>
              <a:rPr lang="en-US" sz="1500" b="0"/>
              <a:t>Plus a section containing </a:t>
            </a:r>
            <a:r>
              <a:rPr lang="en-US" sz="1500" b="0">
                <a:latin typeface="FuturaA Bk BT" pitchFamily="34" charset="0"/>
              </a:rPr>
              <a:t>“</a:t>
            </a:r>
            <a:r>
              <a:rPr lang="en-US" sz="1500" b="0"/>
              <a:t>global non-functional requirements</a:t>
            </a:r>
            <a:r>
              <a:rPr lang="en-US" sz="1500" b="0">
                <a:latin typeface="FuturaA Bk BT" pitchFamily="34" charset="0"/>
              </a:rPr>
              <a:t>”</a:t>
            </a:r>
            <a:r>
              <a:rPr lang="en-US" sz="1500" b="0"/>
              <a:t> (security, reliability, performance, usability, etc.)</a:t>
            </a:r>
          </a:p>
          <a:p>
            <a:pPr>
              <a:lnSpc>
                <a:spcPct val="100000"/>
              </a:lnSpc>
              <a:spcBef>
                <a:spcPct val="15000"/>
              </a:spcBef>
              <a:spcAft>
                <a:spcPct val="0"/>
              </a:spcAft>
              <a:buFont typeface="Wingdings" pitchFamily="2" charset="2"/>
              <a:buNone/>
            </a:pPr>
            <a:r>
              <a:rPr lang="en-US" b="0"/>
              <a:t>The list of system capabilities and global non functional requirements will be the first draft of the SRD.</a:t>
            </a:r>
          </a:p>
        </p:txBody>
      </p:sp>
      <p:sp>
        <p:nvSpPr>
          <p:cNvPr id="198662" name="Rectangle 6"/>
          <p:cNvSpPr>
            <a:spLocks noChangeArrowheads="1"/>
          </p:cNvSpPr>
          <p:nvPr/>
        </p:nvSpPr>
        <p:spPr bwMode="gray">
          <a:xfrm>
            <a:off x="393700" y="2209800"/>
            <a:ext cx="8521700" cy="3962400"/>
          </a:xfrm>
          <a:prstGeom prst="rect">
            <a:avLst/>
          </a:prstGeom>
          <a:noFill/>
          <a:ln w="28575" algn="ctr">
            <a:solidFill>
              <a:schemeClr val="tx1"/>
            </a:solidFill>
            <a:miter lim="800000"/>
            <a:headEnd/>
            <a:tailEnd/>
          </a:ln>
        </p:spPr>
        <p:txBody>
          <a:bodyPr wrap="none" lIns="108000" tIns="108000" rIns="108000" bIns="108000" anchor="ctr"/>
          <a:lstStyle/>
          <a:p>
            <a:pPr algn="ctr">
              <a:lnSpc>
                <a:spcPct val="100000"/>
              </a:lnSpc>
              <a:spcBef>
                <a:spcPct val="15000"/>
              </a:spcBef>
              <a:spcAft>
                <a:spcPct val="0"/>
              </a:spcAft>
              <a:buFont typeface="Wingdings" pitchFamily="2" charset="2"/>
              <a:buNone/>
            </a:pPr>
            <a:endParaRPr lang="en-US">
              <a:solidFill>
                <a:schemeClr val="bg1"/>
              </a:solidFill>
            </a:endParaRPr>
          </a:p>
        </p:txBody>
      </p:sp>
      <p:sp>
        <p:nvSpPr>
          <p:cNvPr id="198663" name="Text Box 9"/>
          <p:cNvSpPr txBox="1">
            <a:spLocks noChangeArrowheads="1"/>
          </p:cNvSpPr>
          <p:nvPr/>
        </p:nvSpPr>
        <p:spPr bwMode="gray">
          <a:xfrm>
            <a:off x="4814888" y="2238375"/>
            <a:ext cx="4151312" cy="3789363"/>
          </a:xfrm>
          <a:prstGeom prst="rect">
            <a:avLst/>
          </a:prstGeom>
          <a:noFill/>
          <a:ln w="28575" algn="ctr">
            <a:noFill/>
            <a:miter lim="800000"/>
            <a:headEnd/>
            <a:tailEnd/>
          </a:ln>
        </p:spPr>
        <p:txBody>
          <a:bodyPr lIns="108000" tIns="108000" rIns="108000" bIns="108000">
            <a:spAutoFit/>
          </a:bodyPr>
          <a:lstStyle/>
          <a:p>
            <a:pPr>
              <a:lnSpc>
                <a:spcPct val="100000"/>
              </a:lnSpc>
              <a:spcBef>
                <a:spcPct val="15000"/>
              </a:spcBef>
              <a:spcAft>
                <a:spcPct val="0"/>
              </a:spcAft>
              <a:buFont typeface="Wingdings" pitchFamily="2" charset="2"/>
              <a:buNone/>
            </a:pPr>
            <a:r>
              <a:rPr lang="en-US" b="0"/>
              <a:t>In each iteration, elaborate a small set of the functional requirements (the high-priority behavior)</a:t>
            </a:r>
          </a:p>
          <a:p>
            <a:pPr marL="404813" lvl="1" indent="-173038">
              <a:lnSpc>
                <a:spcPct val="100000"/>
              </a:lnSpc>
              <a:spcBef>
                <a:spcPct val="30000"/>
              </a:spcBef>
              <a:spcAft>
                <a:spcPct val="0"/>
              </a:spcAft>
              <a:buClr>
                <a:srgbClr val="4D4D4D"/>
              </a:buClr>
              <a:buFont typeface="Wingdings" pitchFamily="2" charset="2"/>
              <a:buChar char="§"/>
            </a:pPr>
            <a:r>
              <a:rPr lang="en-US" sz="1500" b="0"/>
              <a:t>This avoids creating a big requirements document too soon</a:t>
            </a:r>
          </a:p>
          <a:p>
            <a:pPr marL="404813" lvl="1" indent="-173038">
              <a:lnSpc>
                <a:spcPct val="100000"/>
              </a:lnSpc>
              <a:spcBef>
                <a:spcPct val="30000"/>
              </a:spcBef>
              <a:spcAft>
                <a:spcPct val="0"/>
              </a:spcAft>
              <a:buClr>
                <a:srgbClr val="4D4D4D"/>
              </a:buClr>
              <a:buFont typeface="Wingdings" pitchFamily="2" charset="2"/>
              <a:buChar char="§"/>
            </a:pPr>
            <a:r>
              <a:rPr lang="en-US" sz="1500" b="0"/>
              <a:t>A good strategy is to delay writing most of the </a:t>
            </a:r>
            <a:r>
              <a:rPr lang="en-US" sz="1500" b="0">
                <a:latin typeface="FuturaA Bk BT" pitchFamily="34" charset="0"/>
              </a:rPr>
              <a:t>“</a:t>
            </a:r>
            <a:r>
              <a:rPr lang="en-US" sz="1500" b="0"/>
              <a:t>fine details</a:t>
            </a:r>
            <a:r>
              <a:rPr lang="en-US" sz="1500" b="0">
                <a:latin typeface="FuturaA Bk BT" pitchFamily="34" charset="0"/>
              </a:rPr>
              <a:t>”</a:t>
            </a:r>
            <a:r>
              <a:rPr lang="en-US" sz="1500" b="0"/>
              <a:t> in the requirements until the iteration when they will be implemented</a:t>
            </a:r>
          </a:p>
          <a:p>
            <a:pPr marL="404813" lvl="1" indent="-173038">
              <a:lnSpc>
                <a:spcPct val="100000"/>
              </a:lnSpc>
              <a:spcBef>
                <a:spcPct val="30000"/>
              </a:spcBef>
              <a:spcAft>
                <a:spcPct val="0"/>
              </a:spcAft>
              <a:buClr>
                <a:srgbClr val="4D4D4D"/>
              </a:buClr>
              <a:buFont typeface="Wingdings" pitchFamily="2" charset="2"/>
              <a:buChar char="§"/>
            </a:pPr>
            <a:r>
              <a:rPr lang="en-US" sz="1500" b="0"/>
              <a:t>Why?  Because you will have learned more about the problem</a:t>
            </a:r>
            <a:r>
              <a:rPr lang="en-US" sz="1500" b="0">
                <a:latin typeface="FuturaA Bk BT" pitchFamily="34" charset="0"/>
              </a:rPr>
              <a:t>…</a:t>
            </a:r>
            <a:endParaRPr lang="en-US" sz="1500" b="0"/>
          </a:p>
          <a:p>
            <a:pPr>
              <a:lnSpc>
                <a:spcPct val="100000"/>
              </a:lnSpc>
              <a:spcBef>
                <a:spcPct val="30000"/>
              </a:spcBef>
              <a:spcAft>
                <a:spcPct val="0"/>
              </a:spcAft>
              <a:buClr>
                <a:srgbClr val="969696"/>
              </a:buClr>
              <a:buFont typeface="Wingdings" pitchFamily="2" charset="2"/>
              <a:buNone/>
            </a:pPr>
            <a:r>
              <a:rPr lang="en-US" b="0">
                <a:solidFill>
                  <a:srgbClr val="000000"/>
                </a:solidFill>
              </a:rPr>
              <a:t>For some key requirements, create some acceptance tests at the same time as you write the requirements</a:t>
            </a:r>
            <a:endParaRPr lang="en-US" sz="1500" b="0"/>
          </a:p>
        </p:txBody>
      </p:sp>
      <p:sp>
        <p:nvSpPr>
          <p:cNvPr id="198664" name="Line 11"/>
          <p:cNvSpPr>
            <a:spLocks noChangeShapeType="1"/>
          </p:cNvSpPr>
          <p:nvPr/>
        </p:nvSpPr>
        <p:spPr bwMode="gray">
          <a:xfrm>
            <a:off x="4648200" y="2438400"/>
            <a:ext cx="0" cy="3429000"/>
          </a:xfrm>
          <a:prstGeom prst="line">
            <a:avLst/>
          </a:prstGeom>
          <a:noFill/>
          <a:ln w="28575">
            <a:solidFill>
              <a:schemeClr val="tx1"/>
            </a:solidFill>
            <a:round/>
            <a:headEnd/>
            <a:tailEnd/>
          </a:ln>
        </p:spPr>
        <p:txBody>
          <a:bodyPr lIns="108000" tIns="108000" rIns="108000" bIns="108000" anchor="ctr"/>
          <a:lstStyle/>
          <a:p>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
              <a:stretch>
                <a:fillRect/>
              </a:stretch>
            </p:blipFill>
          </mc:Choice>
          <mc:Fallback>
            <p:blipFill>
              <a:blip r:embed="rId2"/>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14</a:t>
            </a:fld>
            <a:endParaRPr 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mtClean="0"/>
              <a:t>Agile – questions and challenges?</a:t>
            </a:r>
          </a:p>
        </p:txBody>
      </p:sp>
      <p:sp>
        <p:nvSpPr>
          <p:cNvPr id="188419" name="Rectangle 3"/>
          <p:cNvSpPr>
            <a:spLocks noGrp="1" noChangeArrowheads="1"/>
          </p:cNvSpPr>
          <p:nvPr>
            <p:ph type="body" idx="1"/>
          </p:nvPr>
        </p:nvSpPr>
        <p:spPr/>
        <p:txBody>
          <a:bodyPr/>
          <a:lstStyle/>
          <a:p>
            <a:pPr lvl="1"/>
            <a:r>
              <a:rPr lang="en-US" b="1" smtClean="0">
                <a:cs typeface="Arial" charset="0"/>
              </a:rPr>
              <a:t>Documentation</a:t>
            </a:r>
            <a:r>
              <a:rPr lang="en-US" smtClean="0">
                <a:cs typeface="Arial" charset="0"/>
              </a:rPr>
              <a:t> – it is still important in an Agile project.</a:t>
            </a:r>
          </a:p>
          <a:p>
            <a:pPr lvl="2">
              <a:spcBef>
                <a:spcPct val="20000"/>
              </a:spcBef>
            </a:pPr>
            <a:r>
              <a:rPr lang="en-US" smtClean="0">
                <a:cs typeface="Arial" charset="0"/>
              </a:rPr>
              <a:t>If it is the only kind of communication in your project, it isn’t good</a:t>
            </a:r>
          </a:p>
          <a:p>
            <a:pPr lvl="2">
              <a:spcBef>
                <a:spcPct val="20000"/>
              </a:spcBef>
            </a:pPr>
            <a:r>
              <a:rPr lang="en-US" smtClean="0">
                <a:cs typeface="Arial" charset="0"/>
              </a:rPr>
              <a:t>Real working code is more valuable than documents – less ambiguous</a:t>
            </a:r>
          </a:p>
          <a:p>
            <a:pPr lvl="2">
              <a:spcBef>
                <a:spcPct val="20000"/>
              </a:spcBef>
            </a:pPr>
            <a:r>
              <a:rPr lang="en-US" smtClean="0">
                <a:cs typeface="Arial" charset="0"/>
              </a:rPr>
              <a:t>Documents – easy to leave something out, easy to misinterpret</a:t>
            </a:r>
          </a:p>
          <a:p>
            <a:pPr lvl="1"/>
            <a:r>
              <a:rPr lang="en-US" b="1" smtClean="0">
                <a:cs typeface="Arial" charset="0"/>
              </a:rPr>
              <a:t>Development plans</a:t>
            </a:r>
            <a:r>
              <a:rPr lang="en-US" smtClean="0">
                <a:cs typeface="Arial" charset="0"/>
              </a:rPr>
              <a:t> – also important in an Agile project</a:t>
            </a:r>
          </a:p>
          <a:p>
            <a:pPr lvl="2">
              <a:spcBef>
                <a:spcPct val="20000"/>
              </a:spcBef>
            </a:pPr>
            <a:r>
              <a:rPr lang="en-US" smtClean="0">
                <a:cs typeface="Arial" charset="0"/>
              </a:rPr>
              <a:t>the format of an Agile development schedule is a bit different from a conventional project plan.</a:t>
            </a:r>
          </a:p>
          <a:p>
            <a:pPr lvl="2">
              <a:spcBef>
                <a:spcPct val="20000"/>
              </a:spcBef>
            </a:pPr>
            <a:r>
              <a:rPr lang="en-US" smtClean="0">
                <a:cs typeface="Arial" charset="0"/>
              </a:rPr>
              <a:t>Development plan includes “iterations”</a:t>
            </a:r>
          </a:p>
          <a:p>
            <a:pPr lvl="2">
              <a:spcBef>
                <a:spcPct val="20000"/>
              </a:spcBef>
            </a:pPr>
            <a:r>
              <a:rPr lang="en-US" smtClean="0">
                <a:cs typeface="Arial" charset="0"/>
              </a:rPr>
              <a:t>Each iteration gives the team has a chance to incorporate what they learn, rather than just following a non-adaptive plan</a:t>
            </a:r>
          </a:p>
          <a:p>
            <a:pPr lvl="1"/>
            <a:r>
              <a:rPr lang="en-US" b="1" smtClean="0">
                <a:cs typeface="Arial" charset="0"/>
              </a:rPr>
              <a:t>Contracts</a:t>
            </a:r>
            <a:r>
              <a:rPr lang="en-US" smtClean="0">
                <a:cs typeface="Arial" charset="0"/>
              </a:rPr>
              <a:t> – we expect to have contracts, but we need to talk with the customers as well.</a:t>
            </a:r>
          </a:p>
          <a:p>
            <a:pPr lvl="2">
              <a:spcBef>
                <a:spcPct val="20000"/>
              </a:spcBef>
            </a:pPr>
            <a:r>
              <a:rPr lang="en-US" smtClean="0">
                <a:cs typeface="Arial" charset="0"/>
              </a:rPr>
              <a:t>Customer collaboration is one way to reduce development costs</a:t>
            </a:r>
          </a:p>
          <a:p>
            <a:pPr lvl="2">
              <a:spcBef>
                <a:spcPct val="20000"/>
              </a:spcBef>
            </a:pPr>
            <a:r>
              <a:rPr lang="en-US" smtClean="0">
                <a:cs typeface="Arial" charset="0"/>
              </a:rPr>
              <a:t>Do you want to deliver “everything” the customer asked for in the original contract?  No – if the customer no longer needs it, the extra code will increase maintenance costs</a:t>
            </a:r>
          </a:p>
          <a:p>
            <a:pPr lvl="2">
              <a:spcBef>
                <a:spcPct val="20000"/>
              </a:spcBef>
            </a:pPr>
            <a:r>
              <a:rPr lang="en-US" smtClean="0">
                <a:cs typeface="Arial" charset="0"/>
              </a:rPr>
              <a:t>Always ask:  Who needs this feature and how does it contribute to the value of the product?</a:t>
            </a:r>
          </a:p>
          <a:p>
            <a:pPr lvl="1"/>
            <a:endParaRPr lang="en-US" smtClean="0">
              <a:cs typeface="Arial"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mtClean="0"/>
              <a:t>Why is Agile Development important? </a:t>
            </a:r>
          </a:p>
        </p:txBody>
      </p:sp>
      <p:sp>
        <p:nvSpPr>
          <p:cNvPr id="190467" name="Rectangle 3"/>
          <p:cNvSpPr>
            <a:spLocks noGrp="1" noChangeArrowheads="1"/>
          </p:cNvSpPr>
          <p:nvPr>
            <p:ph type="body" idx="1"/>
          </p:nvPr>
        </p:nvSpPr>
        <p:spPr/>
        <p:txBody>
          <a:bodyPr/>
          <a:lstStyle/>
          <a:p>
            <a:pPr marL="0" indent="0"/>
            <a:r>
              <a:rPr lang="en-US" smtClean="0"/>
              <a:t>The world is a lot different today.  A large feature set might only increase costs for the customer.	</a:t>
            </a:r>
          </a:p>
          <a:p>
            <a:pPr marL="531813" lvl="1"/>
            <a:r>
              <a:rPr lang="en-US" smtClean="0">
                <a:cs typeface="Arial" charset="0"/>
              </a:rPr>
              <a:t>There is a constant introduction of new technology</a:t>
            </a:r>
          </a:p>
          <a:p>
            <a:pPr marL="531813" lvl="1"/>
            <a:r>
              <a:rPr lang="en-US" smtClean="0">
                <a:cs typeface="Arial" charset="0"/>
              </a:rPr>
              <a:t>New players enter the market, </a:t>
            </a:r>
          </a:p>
          <a:p>
            <a:pPr marL="531813" lvl="1"/>
            <a:r>
              <a:rPr lang="en-US" smtClean="0">
                <a:cs typeface="Arial" charset="0"/>
              </a:rPr>
              <a:t>New requirements are added</a:t>
            </a:r>
          </a:p>
          <a:p>
            <a:pPr marL="531813" lvl="1"/>
            <a:r>
              <a:rPr lang="en-US" smtClean="0">
                <a:cs typeface="Arial" charset="0"/>
              </a:rPr>
              <a:t>“Small is Beautiful”</a:t>
            </a:r>
          </a:p>
          <a:p>
            <a:pPr marL="531813" lvl="1"/>
            <a:r>
              <a:rPr lang="en-US" smtClean="0">
                <a:cs typeface="Arial" charset="0"/>
              </a:rPr>
              <a:t>If we are listening to the customer, we will reduce our chances of being “blindsided” by a smaller, more flexible competitor</a:t>
            </a:r>
          </a:p>
          <a:p>
            <a:pPr marL="531813" lvl="1"/>
            <a:r>
              <a:rPr lang="en-US" smtClean="0">
                <a:cs typeface="Arial" charset="0"/>
              </a:rPr>
              <a:t>Anything that helps reduce maintenance costs will contribute to the bottom line</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mtClean="0"/>
              <a:t>How hard is it to be Agile?</a:t>
            </a:r>
          </a:p>
        </p:txBody>
      </p:sp>
      <p:sp>
        <p:nvSpPr>
          <p:cNvPr id="194563" name="Rectangle 3"/>
          <p:cNvSpPr>
            <a:spLocks noGrp="1" noChangeArrowheads="1"/>
          </p:cNvSpPr>
          <p:nvPr>
            <p:ph type="body" idx="1"/>
          </p:nvPr>
        </p:nvSpPr>
        <p:spPr/>
        <p:txBody>
          <a:bodyPr/>
          <a:lstStyle/>
          <a:p>
            <a:r>
              <a:rPr lang="en-US" smtClean="0"/>
              <a:t>“Don’t do Agile, </a:t>
            </a:r>
            <a:r>
              <a:rPr lang="en-US" u="sng" smtClean="0"/>
              <a:t>be</a:t>
            </a:r>
            <a:r>
              <a:rPr lang="en-US" smtClean="0"/>
              <a:t> Agile”</a:t>
            </a:r>
          </a:p>
          <a:p>
            <a:pPr lvl="1"/>
            <a:r>
              <a:rPr lang="en-US" smtClean="0">
                <a:cs typeface="Arial" charset="0"/>
              </a:rPr>
              <a:t>Just doing “development in iterations” isn’t enough</a:t>
            </a:r>
          </a:p>
          <a:p>
            <a:r>
              <a:rPr lang="en-US" smtClean="0"/>
              <a:t>Agile Development is about:</a:t>
            </a:r>
          </a:p>
          <a:p>
            <a:pPr lvl="1"/>
            <a:r>
              <a:rPr lang="en-US" smtClean="0">
                <a:cs typeface="Arial" charset="0"/>
              </a:rPr>
              <a:t>Keeping the process lightweight</a:t>
            </a:r>
          </a:p>
          <a:p>
            <a:pPr lvl="1"/>
            <a:r>
              <a:rPr lang="en-US" smtClean="0">
                <a:cs typeface="Arial" charset="0"/>
              </a:rPr>
              <a:t>Making real progress in each iteration</a:t>
            </a:r>
          </a:p>
          <a:p>
            <a:pPr lvl="1"/>
            <a:r>
              <a:rPr lang="en-US" smtClean="0">
                <a:cs typeface="Arial" charset="0"/>
              </a:rPr>
              <a:t>Communicating – face-to-face when possible</a:t>
            </a:r>
          </a:p>
          <a:p>
            <a:pPr lvl="1"/>
            <a:r>
              <a:rPr lang="en-US" smtClean="0">
                <a:cs typeface="Arial" charset="0"/>
              </a:rPr>
              <a:t>Actively gathering customer input – early and often</a:t>
            </a:r>
          </a:p>
          <a:p>
            <a:pPr lvl="1"/>
            <a:r>
              <a:rPr lang="en-US" smtClean="0">
                <a:cs typeface="Arial" charset="0"/>
              </a:rPr>
              <a:t>Being willing to make minor changes to your process</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800" dirty="0" smtClean="0"/>
              <a:t>Product development where a software company is developing a small or medium-sized product for sale.</a:t>
            </a:r>
          </a:p>
          <a:p>
            <a:pPr>
              <a:buFont typeface="Wingdings" pitchFamily="2" charset="2"/>
              <a:buChar char="§"/>
            </a:pPr>
            <a:r>
              <a:rPr lang="en-GB" sz="2800" dirty="0" smtClean="0"/>
              <a:t>Custom system development within an organization, where there is a clear commitment from the customer to become involved in the development process and where there are not a lot of external rules and regulations that affect the software.</a:t>
            </a:r>
          </a:p>
          <a:p>
            <a:pPr>
              <a:buFont typeface="Wingdings" pitchFamily="2" charset="2"/>
              <a:buChar char="§"/>
            </a:pPr>
            <a:r>
              <a:rPr lang="en-GB" sz="2800" dirty="0" smtClean="0"/>
              <a:t>Because of their focus on small, tightly-integrated teams, there are problems in scaling agile methods to large systems.</a:t>
            </a:r>
          </a:p>
          <a:p>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18</a:t>
            </a:fld>
            <a:endParaRPr lang="en-US"/>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pPr>
              <a:buFont typeface="Wingdings" pitchFamily="2" charset="2"/>
              <a:buChar char="§"/>
            </a:pPr>
            <a:r>
              <a:rPr lang="en-US" sz="2800" dirty="0"/>
              <a:t>It can be difficult to keep the interest of customers who are involved in the process.</a:t>
            </a:r>
          </a:p>
          <a:p>
            <a:pPr>
              <a:buFont typeface="Wingdings" pitchFamily="2" charset="2"/>
              <a:buChar char="§"/>
            </a:pPr>
            <a:r>
              <a:rPr lang="en-US" sz="2800" dirty="0"/>
              <a:t>Team members may be unsuited to the intense involvement that </a:t>
            </a:r>
            <a:r>
              <a:rPr lang="en-US" sz="2800" dirty="0" err="1"/>
              <a:t>characterises</a:t>
            </a:r>
            <a:r>
              <a:rPr lang="en-US" sz="2800" dirty="0"/>
              <a:t> agile methods.</a:t>
            </a:r>
          </a:p>
          <a:p>
            <a:pPr>
              <a:buFont typeface="Wingdings" pitchFamily="2" charset="2"/>
              <a:buChar char="§"/>
            </a:pPr>
            <a:r>
              <a:rPr lang="en-US" sz="2800" dirty="0" err="1"/>
              <a:t>Prioritising</a:t>
            </a:r>
            <a:r>
              <a:rPr lang="en-US" sz="2800" dirty="0"/>
              <a:t> changes can be difficult where there are multiple stakeholders.</a:t>
            </a:r>
          </a:p>
          <a:p>
            <a:pPr>
              <a:buFont typeface="Wingdings" pitchFamily="2" charset="2"/>
              <a:buChar char="§"/>
            </a:pPr>
            <a:r>
              <a:rPr lang="en-US" sz="2800" dirty="0"/>
              <a:t>Maintaining simplicity requires extra work.</a:t>
            </a:r>
          </a:p>
          <a:p>
            <a:pPr>
              <a:buFont typeface="Wingdings" pitchFamily="2" charset="2"/>
              <a:buChar char="§"/>
            </a:pPr>
            <a:r>
              <a:rPr lang="en-US" sz="2800" dirty="0"/>
              <a:t>Contracts may be a problem as with other approaches to iterative development.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19</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3 Agile software development</a:t>
            </a:r>
            <a:endParaRPr lang="en-US"/>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ctrTitle"/>
          </p:nvPr>
        </p:nvSpPr>
        <p:spPr/>
        <p:txBody>
          <a:bodyPr/>
          <a:lstStyle/>
          <a:p>
            <a:r>
              <a:rPr lang="en-US" sz="4800" smtClean="0"/>
              <a:t>Agile Basics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sz="2400" dirty="0" smtClean="0"/>
              <a:t>Most organizations spend more on maintaining existing software than they do on new software development. So, if agile methods are to be successful, they have to support maintenance as well as original development.</a:t>
            </a:r>
          </a:p>
          <a:p>
            <a:r>
              <a:rPr lang="en-US" sz="2400" dirty="0" smtClean="0"/>
              <a:t>Two key issues:</a:t>
            </a:r>
          </a:p>
          <a:p>
            <a:pPr lvl="1"/>
            <a:r>
              <a:rPr lang="en-GB" sz="2400" dirty="0" smtClean="0"/>
              <a:t>Are systems that are developed using an agile approach maintainable, given the emphasis in the development process of minimizing formal documentation?</a:t>
            </a:r>
          </a:p>
          <a:p>
            <a:pPr lvl="1"/>
            <a:r>
              <a:rPr lang="en-GB" sz="2400" dirty="0" smtClean="0"/>
              <a:t>Can agile methods be used effectively for evolving a system in response to customer change requests?</a:t>
            </a:r>
          </a:p>
          <a:p>
            <a:r>
              <a:rPr lang="en-GB" sz="2400" dirty="0" smtClean="0"/>
              <a:t>Problems may arise if original development team cannot be maintained.</a:t>
            </a:r>
          </a:p>
          <a:p>
            <a:pPr lvl="1"/>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20</a:t>
            </a:fld>
            <a:endParaRPr lang="en-US"/>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p:txBody>
          <a:bodyPr/>
          <a:lstStyle/>
          <a:p>
            <a:r>
              <a:rPr lang="en-US" sz="4800" smtClean="0"/>
              <a:t>Agile Methods: Scrum</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mtClean="0"/>
              <a:t>Agile methodologies</a:t>
            </a:r>
          </a:p>
        </p:txBody>
      </p:sp>
      <p:sp>
        <p:nvSpPr>
          <p:cNvPr id="206851" name="Rectangle 3"/>
          <p:cNvSpPr>
            <a:spLocks noGrp="1" noChangeArrowheads="1"/>
          </p:cNvSpPr>
          <p:nvPr>
            <p:ph type="body" idx="1"/>
          </p:nvPr>
        </p:nvSpPr>
        <p:spPr/>
        <p:txBody>
          <a:bodyPr/>
          <a:lstStyle/>
          <a:p>
            <a:pPr marL="0" indent="0"/>
            <a:r>
              <a:rPr lang="en-US" smtClean="0"/>
              <a:t>In this course, we will discuss the Scrum methodology</a:t>
            </a:r>
          </a:p>
          <a:p>
            <a:pPr marL="471488" lvl="1"/>
            <a:r>
              <a:rPr lang="en-US" smtClean="0">
                <a:cs typeface="Arial" charset="0"/>
              </a:rPr>
              <a:t>Scrum has been around since the early 1990s</a:t>
            </a:r>
          </a:p>
          <a:p>
            <a:pPr marL="471488" lvl="1"/>
            <a:r>
              <a:rPr lang="en-US" smtClean="0">
                <a:cs typeface="Arial" charset="0"/>
              </a:rPr>
              <a:t>The structure of Scrum is very simple (3 roles, 3 meetings)</a:t>
            </a:r>
          </a:p>
          <a:p>
            <a:pPr marL="471488" lvl="1"/>
            <a:r>
              <a:rPr lang="en-US" smtClean="0">
                <a:cs typeface="Arial" charset="0"/>
              </a:rPr>
              <a:t>Scrum is not as “extreme” as some other methodologies</a:t>
            </a:r>
          </a:p>
          <a:p>
            <a:pPr marL="0" indent="0"/>
            <a:r>
              <a:rPr lang="en-US" smtClean="0"/>
              <a:t>What is a Scrum?</a:t>
            </a:r>
          </a:p>
          <a:p>
            <a:pPr marL="471488" lvl="1"/>
            <a:r>
              <a:rPr lang="en-US" smtClean="0">
                <a:cs typeface="Arial" charset="0"/>
              </a:rPr>
              <a:t>It is a meeting with attitude – good teamwork is necessary</a:t>
            </a:r>
          </a:p>
        </p:txBody>
      </p:sp>
      <p:pic>
        <p:nvPicPr>
          <p:cNvPr id="206852" name="Picture 4"/>
          <p:cNvPicPr>
            <a:picLocks noChangeAspect="1" noChangeArrowheads="1"/>
          </p:cNvPicPr>
          <p:nvPr/>
        </p:nvPicPr>
        <p:blipFill>
          <a:blip r:embed="rId3" cstate="print"/>
          <a:srcRect/>
          <a:stretch>
            <a:fillRect/>
          </a:stretch>
        </p:blipFill>
        <p:spPr bwMode="gray">
          <a:xfrm>
            <a:off x="4692650" y="3867150"/>
            <a:ext cx="3195638" cy="2128838"/>
          </a:xfrm>
          <a:prstGeom prst="rect">
            <a:avLst/>
          </a:prstGeom>
          <a:noFill/>
          <a:ln w="28575" algn="ctr">
            <a:noFill/>
            <a:miter lim="800000"/>
            <a:headEnd/>
            <a:tailEnd/>
          </a:ln>
          <a:effectLst/>
        </p:spPr>
      </p:pic>
      <p:sp>
        <p:nvSpPr>
          <p:cNvPr id="206853" name="Text Box 5"/>
          <p:cNvSpPr txBox="1">
            <a:spLocks noChangeArrowheads="1"/>
          </p:cNvSpPr>
          <p:nvPr/>
        </p:nvSpPr>
        <p:spPr bwMode="gray">
          <a:xfrm>
            <a:off x="4505325" y="3427413"/>
            <a:ext cx="1557338" cy="460375"/>
          </a:xfrm>
          <a:prstGeom prst="rect">
            <a:avLst/>
          </a:prstGeom>
          <a:noFill/>
          <a:ln w="28575" algn="ctr">
            <a:noFill/>
            <a:miter lim="800000"/>
            <a:headEnd/>
            <a:tailEnd/>
          </a:ln>
          <a:effectLst/>
        </p:spPr>
        <p:txBody>
          <a:bodyPr wrap="none" lIns="108000" tIns="108000" rIns="108000" bIns="108000">
            <a:spAutoFit/>
          </a:bodyPr>
          <a:lstStyle/>
          <a:p>
            <a:pPr>
              <a:lnSpc>
                <a:spcPct val="100000"/>
              </a:lnSpc>
              <a:spcBef>
                <a:spcPct val="15000"/>
              </a:spcBef>
              <a:spcAft>
                <a:spcPct val="0"/>
              </a:spcAft>
              <a:buFont typeface="Wingdings" pitchFamily="2" charset="2"/>
              <a:buNone/>
            </a:pPr>
            <a:r>
              <a:rPr lang="en-US"/>
              <a:t>a rugby scrum</a:t>
            </a:r>
          </a:p>
        </p:txBody>
      </p:sp>
      <p:pic>
        <p:nvPicPr>
          <p:cNvPr id="206854" name="Picture 6"/>
          <p:cNvPicPr>
            <a:picLocks noChangeAspect="1" noChangeArrowheads="1"/>
          </p:cNvPicPr>
          <p:nvPr/>
        </p:nvPicPr>
        <p:blipFill>
          <a:blip r:embed="rId4" cstate="print"/>
          <a:srcRect/>
          <a:stretch>
            <a:fillRect/>
          </a:stretch>
        </p:blipFill>
        <p:spPr bwMode="gray">
          <a:xfrm>
            <a:off x="762000" y="3868738"/>
            <a:ext cx="2898775" cy="2174875"/>
          </a:xfrm>
          <a:prstGeom prst="rect">
            <a:avLst/>
          </a:prstGeom>
          <a:noFill/>
          <a:ln w="28575" algn="ctr">
            <a:noFill/>
            <a:miter lim="800000"/>
            <a:headEnd/>
            <a:tailEnd/>
          </a:ln>
          <a:effectLst/>
        </p:spPr>
      </p:pic>
      <p:sp>
        <p:nvSpPr>
          <p:cNvPr id="206855" name="Text Box 7"/>
          <p:cNvSpPr txBox="1">
            <a:spLocks noChangeArrowheads="1"/>
          </p:cNvSpPr>
          <p:nvPr/>
        </p:nvSpPr>
        <p:spPr bwMode="gray">
          <a:xfrm>
            <a:off x="496888" y="3438525"/>
            <a:ext cx="1851025" cy="460375"/>
          </a:xfrm>
          <a:prstGeom prst="rect">
            <a:avLst/>
          </a:prstGeom>
          <a:noFill/>
          <a:ln w="28575" algn="ctr">
            <a:noFill/>
            <a:miter lim="800000"/>
            <a:headEnd/>
            <a:tailEnd/>
          </a:ln>
          <a:effectLst/>
        </p:spPr>
        <p:txBody>
          <a:bodyPr wrap="none" lIns="108000" tIns="108000" rIns="108000" bIns="108000">
            <a:spAutoFit/>
          </a:bodyPr>
          <a:lstStyle/>
          <a:p>
            <a:pPr>
              <a:lnSpc>
                <a:spcPct val="100000"/>
              </a:lnSpc>
              <a:spcBef>
                <a:spcPct val="15000"/>
              </a:spcBef>
              <a:spcAft>
                <a:spcPct val="0"/>
              </a:spcAft>
              <a:buFont typeface="Wingdings" pitchFamily="2" charset="2"/>
              <a:buNone/>
            </a:pPr>
            <a:r>
              <a:rPr lang="en-US"/>
              <a:t>a software scrum</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smtClean="0"/>
              <a:t>Let’s Scrum</a:t>
            </a:r>
          </a:p>
        </p:txBody>
      </p:sp>
      <p:pic>
        <p:nvPicPr>
          <p:cNvPr id="245763" name="Picture 3"/>
          <p:cNvPicPr>
            <a:picLocks noChangeAspect="1" noChangeArrowheads="1"/>
          </p:cNvPicPr>
          <p:nvPr/>
        </p:nvPicPr>
        <p:blipFill>
          <a:blip r:embed="rId2"/>
          <a:srcRect/>
          <a:stretch>
            <a:fillRect/>
          </a:stretch>
        </p:blipFill>
        <p:spPr bwMode="auto">
          <a:xfrm>
            <a:off x="822325" y="1062038"/>
            <a:ext cx="7359650" cy="5262562"/>
          </a:xfrm>
          <a:prstGeom prst="rect">
            <a:avLst/>
          </a:prstGeom>
          <a:noFill/>
          <a:ln w="19050" algn="ctr">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mtClean="0"/>
              <a:t>Scrum overview</a:t>
            </a:r>
          </a:p>
        </p:txBody>
      </p:sp>
      <p:sp>
        <p:nvSpPr>
          <p:cNvPr id="208899" name="Rectangle 3"/>
          <p:cNvSpPr>
            <a:spLocks noGrp="1" noChangeArrowheads="1"/>
          </p:cNvSpPr>
          <p:nvPr>
            <p:ph type="body" idx="1"/>
          </p:nvPr>
        </p:nvSpPr>
        <p:spPr/>
        <p:txBody>
          <a:bodyPr/>
          <a:lstStyle/>
          <a:p>
            <a:r>
              <a:rPr lang="en-US" smtClean="0"/>
              <a:t>The Scrum presentation is short and simple:</a:t>
            </a:r>
          </a:p>
          <a:p>
            <a:pPr lvl="1"/>
            <a:r>
              <a:rPr lang="en-US" smtClean="0">
                <a:cs typeface="Arial" charset="0"/>
              </a:rPr>
              <a:t>Scrum iteration process</a:t>
            </a:r>
          </a:p>
          <a:p>
            <a:pPr lvl="1"/>
            <a:r>
              <a:rPr lang="en-US" smtClean="0">
                <a:cs typeface="Arial" charset="0"/>
              </a:rPr>
              <a:t>Product Backlog</a:t>
            </a:r>
          </a:p>
          <a:p>
            <a:pPr lvl="1"/>
            <a:r>
              <a:rPr lang="en-US" smtClean="0">
                <a:cs typeface="Arial" charset="0"/>
              </a:rPr>
              <a:t>Roles:  Team Member, Product Owner, and Scrum Master</a:t>
            </a:r>
          </a:p>
          <a:p>
            <a:pPr lvl="1"/>
            <a:r>
              <a:rPr lang="en-US" smtClean="0">
                <a:cs typeface="Arial" charset="0"/>
              </a:rPr>
              <a:t>Project estimation and iteration estimation</a:t>
            </a:r>
          </a:p>
          <a:p>
            <a:pPr lvl="1"/>
            <a:r>
              <a:rPr lang="en-US" smtClean="0">
                <a:cs typeface="Arial" charset="0"/>
              </a:rPr>
              <a:t>Daily Scrum Meeting</a:t>
            </a:r>
          </a:p>
          <a:p>
            <a:pPr lvl="1"/>
            <a:r>
              <a:rPr lang="en-US" smtClean="0">
                <a:cs typeface="Arial" charset="0"/>
              </a:rPr>
              <a:t>Management</a:t>
            </a:r>
          </a:p>
          <a:p>
            <a:pPr lvl="1"/>
            <a:r>
              <a:rPr lang="en-US" smtClean="0">
                <a:cs typeface="Arial" charset="0"/>
              </a:rPr>
              <a:t>Retrospectives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mtClean="0"/>
              <a:t>Scrum iteration process</a:t>
            </a:r>
          </a:p>
        </p:txBody>
      </p:sp>
      <p:sp>
        <p:nvSpPr>
          <p:cNvPr id="210947" name="Rectangle 3"/>
          <p:cNvSpPr>
            <a:spLocks noGrp="1" noChangeArrowheads="1"/>
          </p:cNvSpPr>
          <p:nvPr>
            <p:ph type="body" idx="1"/>
          </p:nvPr>
        </p:nvSpPr>
        <p:spPr/>
        <p:txBody>
          <a:bodyPr/>
          <a:lstStyle/>
          <a:p>
            <a:pPr marL="342900" indent="-342900">
              <a:tabLst>
                <a:tab pos="1719263" algn="l"/>
                <a:tab pos="3946525" algn="l"/>
              </a:tabLst>
            </a:pPr>
            <a:r>
              <a:rPr lang="en-US" smtClean="0"/>
              <a:t>Scrum is designed to organize the work of a single cross-functional team</a:t>
            </a:r>
          </a:p>
          <a:p>
            <a:pPr marL="342900" indent="-342900">
              <a:tabLst>
                <a:tab pos="1719263" algn="l"/>
                <a:tab pos="3946525" algn="l"/>
              </a:tabLst>
            </a:pPr>
            <a:r>
              <a:rPr lang="en-US" smtClean="0"/>
              <a:t>The team will do software product development this way:</a:t>
            </a:r>
          </a:p>
          <a:p>
            <a:pPr marL="625475" lvl="1" indent="-342900">
              <a:buClr>
                <a:schemeClr val="tx1"/>
              </a:buClr>
              <a:buFont typeface="Wingdings" pitchFamily="2" charset="2"/>
              <a:buAutoNum type="arabicPeriod"/>
              <a:tabLst>
                <a:tab pos="1719263" algn="l"/>
                <a:tab pos="3946525" algn="l"/>
              </a:tabLst>
            </a:pPr>
            <a:r>
              <a:rPr lang="en-US" smtClean="0">
                <a:cs typeface="Arial" charset="0"/>
              </a:rPr>
              <a:t>Iteration planning – create a plan for one iteration</a:t>
            </a:r>
          </a:p>
          <a:p>
            <a:pPr marL="995363" lvl="2" indent="-304800">
              <a:tabLst>
                <a:tab pos="1719263" algn="l"/>
                <a:tab pos="3946525" algn="l"/>
              </a:tabLst>
            </a:pPr>
            <a:r>
              <a:rPr lang="en-US" smtClean="0">
                <a:cs typeface="Arial" charset="0"/>
              </a:rPr>
              <a:t>Select next features or sub-features to deliver (choose from highest priority items), define and estimate tasks, negotiate scope of the delivered product</a:t>
            </a:r>
          </a:p>
          <a:p>
            <a:pPr marL="625475" lvl="1" indent="-342900">
              <a:buClr>
                <a:schemeClr val="tx1"/>
              </a:buClr>
              <a:buFont typeface="Wingdings" pitchFamily="2" charset="2"/>
              <a:buAutoNum type="arabicPeriod"/>
              <a:tabLst>
                <a:tab pos="1719263" algn="l"/>
                <a:tab pos="3946525" algn="l"/>
              </a:tabLst>
            </a:pPr>
            <a:r>
              <a:rPr lang="en-US" smtClean="0">
                <a:cs typeface="Arial" charset="0"/>
              </a:rPr>
              <a:t>Iteration execution – implement the items in the plan</a:t>
            </a:r>
          </a:p>
          <a:p>
            <a:pPr marL="995363" lvl="2" indent="-304800">
              <a:buFont typeface="Wingdings" pitchFamily="2" charset="2"/>
              <a:buChar char="§"/>
              <a:tabLst>
                <a:tab pos="1719263" algn="l"/>
                <a:tab pos="3946525" algn="l"/>
              </a:tabLst>
            </a:pPr>
            <a:r>
              <a:rPr lang="en-US" smtClean="0">
                <a:cs typeface="Arial" charset="0"/>
              </a:rPr>
              <a:t>Fill in missing requirements, design, code, integrate/build, and test the modules needed in the plan</a:t>
            </a:r>
          </a:p>
          <a:p>
            <a:pPr marL="625475" lvl="1" indent="-342900">
              <a:buClr>
                <a:schemeClr val="tx1"/>
              </a:buClr>
              <a:buFont typeface="Wingdings" pitchFamily="2" charset="2"/>
              <a:buAutoNum type="arabicPeriod"/>
              <a:tabLst>
                <a:tab pos="1719263" algn="l"/>
                <a:tab pos="3946525" algn="l"/>
              </a:tabLst>
            </a:pPr>
            <a:r>
              <a:rPr lang="en-US" smtClean="0">
                <a:cs typeface="Arial" charset="0"/>
              </a:rPr>
              <a:t>Deliver the results of the iteration – give a demo</a:t>
            </a:r>
          </a:p>
          <a:p>
            <a:pPr marL="342900" indent="-342900">
              <a:spcBef>
                <a:spcPct val="50000"/>
              </a:spcBef>
              <a:buFont typeface="Wingdings" pitchFamily="2" charset="2"/>
              <a:buChar char="§"/>
              <a:tabLst>
                <a:tab pos="1719263" algn="l"/>
                <a:tab pos="3946525" algn="l"/>
              </a:tabLst>
            </a:pPr>
            <a:r>
              <a:rPr lang="en-US" smtClean="0"/>
              <a:t>Steps 1 – 3 will be executed many times – based on the Release Plan</a:t>
            </a:r>
          </a:p>
          <a:p>
            <a:pPr marL="342900" indent="-342900">
              <a:buFont typeface="Wingdings" pitchFamily="2" charset="2"/>
              <a:buChar char="§"/>
              <a:tabLst>
                <a:tab pos="1719263" algn="l"/>
                <a:tab pos="3946525" algn="l"/>
              </a:tabLst>
            </a:pPr>
            <a:r>
              <a:rPr lang="en-US" smtClean="0"/>
              <a:t>Each cycle is a fixed-length timebox:</a:t>
            </a:r>
          </a:p>
          <a:p>
            <a:pPr marL="625475" lvl="1" indent="-342900">
              <a:tabLst>
                <a:tab pos="1719263" algn="l"/>
                <a:tab pos="3946525" algn="l"/>
              </a:tabLst>
            </a:pPr>
            <a:r>
              <a:rPr lang="en-US" smtClean="0">
                <a:cs typeface="Arial" charset="0"/>
              </a:rPr>
              <a:t>Always end each iteration on schedule, even if it isn’t complete</a:t>
            </a:r>
          </a:p>
          <a:p>
            <a:pPr marL="995363" lvl="2" indent="-304800">
              <a:tabLst>
                <a:tab pos="1719263" algn="l"/>
                <a:tab pos="3946525" algn="l"/>
              </a:tabLst>
            </a:pPr>
            <a:r>
              <a:rPr lang="en-US" smtClean="0">
                <a:cs typeface="Arial" charset="0"/>
              </a:rPr>
              <a:t>(Don’t say – “we can finish everything in this iteration in 2 more days”.  Just deliver and run the next iteration planning meeting.) </a:t>
            </a:r>
          </a:p>
          <a:p>
            <a:pPr marL="625475" lvl="1" indent="-342900">
              <a:tabLst>
                <a:tab pos="1719263" algn="l"/>
                <a:tab pos="3946525" algn="l"/>
              </a:tabLst>
            </a:pPr>
            <a:r>
              <a:rPr lang="en-US" smtClean="0">
                <a:cs typeface="Arial" charset="0"/>
              </a:rPr>
              <a:t>The team learns to make good short-term estimates – so over time, most of the iterations will deliver as expected   </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smtClean="0"/>
              <a:t>Scrum Elements</a:t>
            </a:r>
          </a:p>
        </p:txBody>
      </p:sp>
      <p:sp>
        <p:nvSpPr>
          <p:cNvPr id="267267" name="Rectangle 3"/>
          <p:cNvSpPr>
            <a:spLocks noGrp="1" noChangeArrowheads="1"/>
          </p:cNvSpPr>
          <p:nvPr>
            <p:ph type="body" idx="1"/>
          </p:nvPr>
        </p:nvSpPr>
        <p:spPr>
          <a:xfrm>
            <a:off x="549275" y="1114425"/>
            <a:ext cx="8594725" cy="4525963"/>
          </a:xfrm>
        </p:spPr>
        <p:txBody>
          <a:bodyPr/>
          <a:lstStyle/>
          <a:p>
            <a:pPr>
              <a:buFont typeface="Futura Md BT" pitchFamily="34" charset="0"/>
              <a:buNone/>
            </a:pPr>
            <a:r>
              <a:rPr lang="en-US" sz="1600" smtClean="0"/>
              <a:t>	THREE Roles</a:t>
            </a:r>
          </a:p>
          <a:p>
            <a:pPr lvl="1"/>
            <a:r>
              <a:rPr lang="en-US" sz="1600" smtClean="0">
                <a:cs typeface="Arial" charset="0"/>
              </a:rPr>
              <a:t>Product Owner</a:t>
            </a:r>
          </a:p>
          <a:p>
            <a:pPr lvl="1"/>
            <a:r>
              <a:rPr lang="en-US" sz="1600" smtClean="0">
                <a:cs typeface="Arial" charset="0"/>
              </a:rPr>
              <a:t>Scrum Master</a:t>
            </a:r>
          </a:p>
          <a:p>
            <a:pPr lvl="1"/>
            <a:r>
              <a:rPr lang="en-US" sz="1600" smtClean="0">
                <a:cs typeface="Arial" charset="0"/>
              </a:rPr>
              <a:t>Team Member </a:t>
            </a:r>
          </a:p>
          <a:p>
            <a:endParaRPr lang="en-US" sz="1600" smtClean="0"/>
          </a:p>
          <a:p>
            <a:r>
              <a:rPr lang="en-US" sz="1600" smtClean="0"/>
              <a:t>THREE Meetings</a:t>
            </a:r>
          </a:p>
          <a:p>
            <a:pPr lvl="1"/>
            <a:r>
              <a:rPr lang="en-US" sz="1600" smtClean="0">
                <a:cs typeface="Arial" charset="0"/>
              </a:rPr>
              <a:t>Planning (Release &amp; Sprint)</a:t>
            </a:r>
          </a:p>
          <a:p>
            <a:pPr lvl="1"/>
            <a:r>
              <a:rPr lang="en-US" sz="1600" smtClean="0">
                <a:cs typeface="Arial" charset="0"/>
              </a:rPr>
              <a:t>Daily Scrum</a:t>
            </a:r>
          </a:p>
          <a:p>
            <a:pPr lvl="1"/>
            <a:r>
              <a:rPr lang="en-US" sz="1600" smtClean="0">
                <a:cs typeface="Arial" charset="0"/>
              </a:rPr>
              <a:t>Sprint Review</a:t>
            </a:r>
          </a:p>
          <a:p>
            <a:endParaRPr lang="en-US" sz="1600" smtClean="0"/>
          </a:p>
          <a:p>
            <a:r>
              <a:rPr lang="en-US" sz="1600" smtClean="0"/>
              <a:t>THREE Lists </a:t>
            </a:r>
          </a:p>
          <a:p>
            <a:pPr lvl="1"/>
            <a:r>
              <a:rPr lang="en-US" sz="1600" smtClean="0">
                <a:cs typeface="Arial" charset="0"/>
              </a:rPr>
              <a:t>Product Backlog</a:t>
            </a:r>
          </a:p>
          <a:p>
            <a:pPr lvl="1"/>
            <a:r>
              <a:rPr lang="en-US" sz="1600" smtClean="0">
                <a:cs typeface="Arial" charset="0"/>
              </a:rPr>
              <a:t>Spring Backlog</a:t>
            </a:r>
          </a:p>
          <a:p>
            <a:pPr lvl="1"/>
            <a:r>
              <a:rPr lang="en-US" sz="1600" smtClean="0">
                <a:cs typeface="Arial" charset="0"/>
              </a:rPr>
              <a:t>Impediments List</a:t>
            </a:r>
          </a:p>
          <a:p>
            <a:pPr lvl="1"/>
            <a:endParaRPr lang="en-US" sz="1600" smtClean="0">
              <a:cs typeface="Arial" charset="0"/>
            </a:endParaRPr>
          </a:p>
          <a:p>
            <a:pPr lvl="1"/>
            <a:endParaRPr lang="en-US" sz="1600" smtClean="0">
              <a:cs typeface="Arial" charset="0"/>
            </a:endParaRPr>
          </a:p>
        </p:txBody>
      </p:sp>
      <p:sp>
        <p:nvSpPr>
          <p:cNvPr id="267269" name="Rectangle 5"/>
          <p:cNvSpPr>
            <a:spLocks noChangeArrowheads="1"/>
          </p:cNvSpPr>
          <p:nvPr/>
        </p:nvSpPr>
        <p:spPr bwMode="auto">
          <a:xfrm>
            <a:off x="3252788" y="5707063"/>
            <a:ext cx="5203825" cy="463550"/>
          </a:xfrm>
          <a:prstGeom prst="rect">
            <a:avLst/>
          </a:prstGeom>
          <a:noFill/>
          <a:ln w="19050" algn="ctr">
            <a:noFill/>
            <a:miter lim="800000"/>
            <a:headEnd/>
            <a:tailEnd/>
          </a:ln>
          <a:effectLst/>
        </p:spPr>
        <p:txBody>
          <a:bodyPr wrap="none" lIns="0" tIns="0" rIns="0" bIns="0">
            <a:spAutoFit/>
          </a:bodyPr>
          <a:lstStyle/>
          <a:p>
            <a:pPr lvl="1">
              <a:lnSpc>
                <a:spcPct val="95000"/>
              </a:lnSpc>
              <a:spcBef>
                <a:spcPct val="20000"/>
              </a:spcBef>
              <a:spcAft>
                <a:spcPct val="25000"/>
              </a:spcAft>
              <a:buClr>
                <a:srgbClr val="969696"/>
              </a:buClr>
              <a:buFont typeface="Wingdings" pitchFamily="2" charset="2"/>
              <a:buNone/>
              <a:tabLst>
                <a:tab pos="3946525" algn="l"/>
              </a:tabLst>
            </a:pPr>
            <a:r>
              <a:rPr lang="en-US" b="0">
                <a:solidFill>
                  <a:srgbClr val="323232"/>
                </a:solidFill>
              </a:rPr>
              <a:t>For details, see </a:t>
            </a:r>
            <a:br>
              <a:rPr lang="en-US" b="0">
                <a:solidFill>
                  <a:srgbClr val="323232"/>
                </a:solidFill>
              </a:rPr>
            </a:br>
            <a:r>
              <a:rPr lang="en-US" b="0">
                <a:solidFill>
                  <a:srgbClr val="323232"/>
                </a:solidFill>
              </a:rPr>
              <a:t>Scrum</a:t>
            </a:r>
            <a:r>
              <a:rPr lang="fr-FR" b="0">
                <a:solidFill>
                  <a:srgbClr val="323232"/>
                </a:solidFill>
              </a:rPr>
              <a:t> Guide:  </a:t>
            </a:r>
            <a:r>
              <a:rPr lang="fr-FR">
                <a:solidFill>
                  <a:srgbClr val="323232"/>
                </a:solidFill>
              </a:rPr>
              <a:t>http://www.scrum.org/scrumguides</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mtClean="0"/>
              <a:t>More on Scrum Introductopn </a:t>
            </a:r>
          </a:p>
        </p:txBody>
      </p:sp>
      <p:sp>
        <p:nvSpPr>
          <p:cNvPr id="268291" name="Rectangle 3"/>
          <p:cNvSpPr>
            <a:spLocks noChangeArrowheads="1"/>
          </p:cNvSpPr>
          <p:nvPr/>
        </p:nvSpPr>
        <p:spPr bwMode="auto">
          <a:xfrm>
            <a:off x="569913" y="5605463"/>
            <a:ext cx="6259512" cy="593725"/>
          </a:xfrm>
          <a:prstGeom prst="rect">
            <a:avLst/>
          </a:prstGeom>
          <a:noFill/>
          <a:ln w="19050" algn="ctr">
            <a:noFill/>
            <a:miter lim="800000"/>
            <a:headEnd/>
            <a:tailEnd/>
          </a:ln>
          <a:effectLst/>
        </p:spPr>
        <p:txBody>
          <a:bodyPr lIns="0" tIns="0" rIns="0" bIns="0">
            <a:spAutoFit/>
          </a:bodyPr>
          <a:lstStyle/>
          <a:p>
            <a:pPr>
              <a:tabLst>
                <a:tab pos="3946525" algn="l"/>
              </a:tabLst>
            </a:pPr>
            <a:r>
              <a:rPr lang="en-US" b="0">
                <a:solidFill>
                  <a:srgbClr val="323232"/>
                </a:solidFill>
              </a:rPr>
              <a:t> </a:t>
            </a:r>
          </a:p>
          <a:p>
            <a:pPr>
              <a:tabLst>
                <a:tab pos="3946525" algn="l"/>
              </a:tabLst>
            </a:pPr>
            <a:r>
              <a:rPr lang="en-US" b="0">
                <a:solidFill>
                  <a:srgbClr val="323232"/>
                </a:solidFill>
                <a:hlinkClick r:id="rId2"/>
              </a:rPr>
              <a:t>http://www.youtube.com/watch?v=vmGMpME_phg</a:t>
            </a:r>
            <a:endParaRPr lang="en-US" b="0">
              <a:solidFill>
                <a:srgbClr val="323232"/>
              </a:solidFill>
            </a:endParaRPr>
          </a:p>
        </p:txBody>
      </p:sp>
      <p:sp>
        <p:nvSpPr>
          <p:cNvPr id="268292" name="AutoShape 4"/>
          <p:cNvSpPr>
            <a:spLocks noChangeAspect="1" noChangeArrowheads="1" noTextEdit="1"/>
          </p:cNvSpPr>
          <p:nvPr/>
        </p:nvSpPr>
        <p:spPr bwMode="auto">
          <a:xfrm>
            <a:off x="147638" y="1065213"/>
            <a:ext cx="8847137" cy="4703762"/>
          </a:xfrm>
          <a:prstGeom prst="rect">
            <a:avLst/>
          </a:prstGeom>
          <a:noFill/>
          <a:ln w="9525">
            <a:noFill/>
            <a:miter lim="800000"/>
            <a:headEnd/>
            <a:tailEnd/>
          </a:ln>
        </p:spPr>
        <p:txBody>
          <a:bodyPr/>
          <a:lstStyle/>
          <a:p>
            <a:endParaRPr lang="en-US"/>
          </a:p>
        </p:txBody>
      </p:sp>
      <p:pic>
        <p:nvPicPr>
          <p:cNvPr id="268293" name="Picture 5"/>
          <p:cNvPicPr>
            <a:picLocks noChangeAspect="1" noChangeArrowheads="1"/>
          </p:cNvPicPr>
          <p:nvPr/>
        </p:nvPicPr>
        <p:blipFill>
          <a:blip r:embed="rId3"/>
          <a:srcRect/>
          <a:stretch>
            <a:fillRect/>
          </a:stretch>
        </p:blipFill>
        <p:spPr bwMode="auto">
          <a:xfrm>
            <a:off x="287338" y="930275"/>
            <a:ext cx="8856662" cy="48783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mtClean="0"/>
              <a:t>Scrum iteration process</a:t>
            </a:r>
          </a:p>
        </p:txBody>
      </p:sp>
      <p:sp>
        <p:nvSpPr>
          <p:cNvPr id="212995" name="Rectangle 3"/>
          <p:cNvSpPr>
            <a:spLocks noGrp="1" noChangeArrowheads="1"/>
          </p:cNvSpPr>
          <p:nvPr>
            <p:ph type="body" idx="1"/>
          </p:nvPr>
        </p:nvSpPr>
        <p:spPr>
          <a:xfrm>
            <a:off x="266700" y="1181100"/>
            <a:ext cx="5992813" cy="4525963"/>
          </a:xfrm>
        </p:spPr>
        <p:txBody>
          <a:bodyPr/>
          <a:lstStyle/>
          <a:p>
            <a:pPr marL="0" indent="0">
              <a:spcBef>
                <a:spcPct val="50000"/>
              </a:spcBef>
              <a:spcAft>
                <a:spcPct val="20000"/>
              </a:spcAft>
            </a:pPr>
            <a:r>
              <a:rPr lang="en-US" smtClean="0"/>
              <a:t>The </a:t>
            </a:r>
            <a:r>
              <a:rPr lang="en-US" b="1" i="1" smtClean="0"/>
              <a:t>Product Backlog</a:t>
            </a:r>
            <a:r>
              <a:rPr lang="en-US" smtClean="0"/>
              <a:t> is the set of all features and sub-features that you know you need to do to build the product</a:t>
            </a:r>
          </a:p>
          <a:p>
            <a:pPr marL="471488" lvl="1"/>
            <a:r>
              <a:rPr lang="en-US" sz="1500" smtClean="0">
                <a:cs typeface="Arial" charset="0"/>
              </a:rPr>
              <a:t>This is the “plan” for multiple iterations</a:t>
            </a:r>
          </a:p>
          <a:p>
            <a:pPr marL="471488" lvl="1"/>
            <a:r>
              <a:rPr lang="en-US" sz="1500" smtClean="0">
                <a:cs typeface="Arial" charset="0"/>
              </a:rPr>
              <a:t>The items in the Product Backlog is ordered by priority – value to the customer</a:t>
            </a:r>
          </a:p>
          <a:p>
            <a:pPr marL="750888" lvl="2">
              <a:spcBef>
                <a:spcPct val="20000"/>
              </a:spcBef>
            </a:pPr>
            <a:r>
              <a:rPr lang="en-US" sz="1500" smtClean="0">
                <a:cs typeface="Arial" charset="0"/>
              </a:rPr>
              <a:t>you want to deliver some value to the customer in each iteration, so you put the most important things early</a:t>
            </a:r>
          </a:p>
          <a:p>
            <a:pPr marL="471488" lvl="1"/>
            <a:r>
              <a:rPr lang="en-US" sz="1500" smtClean="0">
                <a:cs typeface="Arial" charset="0"/>
              </a:rPr>
              <a:t>It is OK to add things to the Product Backlog at any time</a:t>
            </a:r>
          </a:p>
        </p:txBody>
      </p:sp>
      <p:sp>
        <p:nvSpPr>
          <p:cNvPr id="212996" name="Rectangle 4"/>
          <p:cNvSpPr>
            <a:spLocks noChangeArrowheads="1"/>
          </p:cNvSpPr>
          <p:nvPr/>
        </p:nvSpPr>
        <p:spPr bwMode="gray">
          <a:xfrm>
            <a:off x="546100" y="5783263"/>
            <a:ext cx="7197725" cy="500062"/>
          </a:xfrm>
          <a:prstGeom prst="rect">
            <a:avLst/>
          </a:prstGeom>
          <a:solidFill>
            <a:srgbClr val="C0C0C0">
              <a:alpha val="50000"/>
            </a:srgbClr>
          </a:solidFill>
          <a:ln w="28575" algn="ctr">
            <a:noFill/>
            <a:miter lim="800000"/>
            <a:headEnd/>
            <a:tailEnd/>
          </a:ln>
          <a:effectLst/>
        </p:spPr>
        <p:txBody>
          <a:bodyPr wrap="none" lIns="108000" tIns="108000" rIns="108000" bIns="108000" anchor="ctr"/>
          <a:lstStyle/>
          <a:p>
            <a:pPr>
              <a:lnSpc>
                <a:spcPct val="100000"/>
              </a:lnSpc>
              <a:spcAft>
                <a:spcPct val="0"/>
              </a:spcAft>
              <a:buClr>
                <a:srgbClr val="969696"/>
              </a:buClr>
              <a:buFont typeface="Wingdings" pitchFamily="2" charset="2"/>
              <a:buNone/>
            </a:pPr>
            <a:r>
              <a:rPr lang="en-US" b="0">
                <a:solidFill>
                  <a:srgbClr val="000000"/>
                </a:solidFill>
              </a:rPr>
              <a:t>* (30-day iteration in the original Scrum articles </a:t>
            </a:r>
            <a:r>
              <a:rPr lang="en-US" b="0">
                <a:solidFill>
                  <a:srgbClr val="000000"/>
                </a:solidFill>
                <a:latin typeface="FuturaA Bk BT"/>
              </a:rPr>
              <a:t>–</a:t>
            </a:r>
            <a:r>
              <a:rPr lang="en-US" b="0">
                <a:solidFill>
                  <a:srgbClr val="000000"/>
                </a:solidFill>
              </a:rPr>
              <a:t> most teams use a 2-week</a:t>
            </a:r>
          </a:p>
          <a:p>
            <a:pPr>
              <a:lnSpc>
                <a:spcPct val="100000"/>
              </a:lnSpc>
              <a:spcAft>
                <a:spcPct val="0"/>
              </a:spcAft>
              <a:buClr>
                <a:srgbClr val="969696"/>
              </a:buClr>
              <a:buFont typeface="Wingdings" pitchFamily="2" charset="2"/>
              <a:buNone/>
            </a:pPr>
            <a:r>
              <a:rPr lang="en-US" b="0">
                <a:solidFill>
                  <a:srgbClr val="000000"/>
                </a:solidFill>
              </a:rPr>
              <a:t>to 6-week iteration)</a:t>
            </a:r>
            <a:endParaRPr lang="en-US">
              <a:solidFill>
                <a:schemeClr val="bg1"/>
              </a:solidFill>
            </a:endParaRPr>
          </a:p>
        </p:txBody>
      </p:sp>
      <p:sp>
        <p:nvSpPr>
          <p:cNvPr id="212997" name="Text Box 5"/>
          <p:cNvSpPr txBox="1">
            <a:spLocks noChangeArrowheads="1"/>
          </p:cNvSpPr>
          <p:nvPr/>
        </p:nvSpPr>
        <p:spPr bwMode="gray">
          <a:xfrm>
            <a:off x="6342063" y="1320800"/>
            <a:ext cx="2251075" cy="2139950"/>
          </a:xfrm>
          <a:prstGeom prst="rect">
            <a:avLst/>
          </a:prstGeom>
          <a:noFill/>
          <a:ln w="28575" algn="ctr">
            <a:noFill/>
            <a:miter lim="800000"/>
            <a:headEnd/>
            <a:tailEnd/>
          </a:ln>
          <a:effectLst/>
        </p:spPr>
        <p:txBody>
          <a:bodyPr wrap="none" lIns="108000" tIns="108000" rIns="108000" bIns="108000">
            <a:spAutoFit/>
          </a:bodyPr>
          <a:lstStyle/>
          <a:p>
            <a:pPr>
              <a:lnSpc>
                <a:spcPct val="100000"/>
              </a:lnSpc>
              <a:spcBef>
                <a:spcPct val="15000"/>
              </a:spcBef>
              <a:spcAft>
                <a:spcPct val="0"/>
              </a:spcAft>
              <a:buFont typeface="Wingdings" pitchFamily="2" charset="2"/>
              <a:buNone/>
            </a:pPr>
            <a:r>
              <a:rPr lang="en-US" sz="1400" b="0"/>
              <a:t>Backlog item     Prio  Size</a:t>
            </a:r>
          </a:p>
          <a:p>
            <a:pPr>
              <a:lnSpc>
                <a:spcPct val="100000"/>
              </a:lnSpc>
              <a:spcBef>
                <a:spcPct val="25000"/>
              </a:spcBef>
              <a:spcAft>
                <a:spcPct val="0"/>
              </a:spcAft>
              <a:buFont typeface="Wingdings" pitchFamily="2" charset="2"/>
              <a:buNone/>
            </a:pPr>
            <a:r>
              <a:rPr lang="en-US" b="0"/>
              <a:t>Subfeature 1    1    5</a:t>
            </a:r>
          </a:p>
          <a:p>
            <a:pPr>
              <a:lnSpc>
                <a:spcPct val="100000"/>
              </a:lnSpc>
              <a:spcBef>
                <a:spcPct val="15000"/>
              </a:spcBef>
              <a:spcAft>
                <a:spcPct val="0"/>
              </a:spcAft>
              <a:buFont typeface="Wingdings" pitchFamily="2" charset="2"/>
              <a:buNone/>
            </a:pPr>
            <a:r>
              <a:rPr lang="en-US" b="0"/>
              <a:t>Subfeature 2    2    8</a:t>
            </a:r>
          </a:p>
          <a:p>
            <a:pPr>
              <a:lnSpc>
                <a:spcPct val="100000"/>
              </a:lnSpc>
              <a:spcBef>
                <a:spcPct val="15000"/>
              </a:spcBef>
              <a:spcAft>
                <a:spcPct val="0"/>
              </a:spcAft>
              <a:buFont typeface="Wingdings" pitchFamily="2" charset="2"/>
              <a:buNone/>
            </a:pPr>
            <a:r>
              <a:rPr lang="en-US" b="0"/>
              <a:t>Subfeature 5    3   13</a:t>
            </a:r>
          </a:p>
          <a:p>
            <a:pPr>
              <a:lnSpc>
                <a:spcPct val="100000"/>
              </a:lnSpc>
              <a:spcBef>
                <a:spcPct val="15000"/>
              </a:spcBef>
              <a:spcAft>
                <a:spcPct val="0"/>
              </a:spcAft>
              <a:buFont typeface="Wingdings" pitchFamily="2" charset="2"/>
              <a:buNone/>
            </a:pPr>
            <a:r>
              <a:rPr lang="en-US" b="0"/>
              <a:t>Subfeature 4    4    1</a:t>
            </a:r>
          </a:p>
          <a:p>
            <a:pPr>
              <a:lnSpc>
                <a:spcPct val="100000"/>
              </a:lnSpc>
              <a:spcBef>
                <a:spcPct val="15000"/>
              </a:spcBef>
              <a:spcAft>
                <a:spcPct val="0"/>
              </a:spcAft>
              <a:buFont typeface="Wingdings" pitchFamily="2" charset="2"/>
              <a:buNone/>
            </a:pPr>
            <a:r>
              <a:rPr lang="en-US" b="0"/>
              <a:t>Subfeature 3    5    2</a:t>
            </a:r>
          </a:p>
          <a:p>
            <a:pPr>
              <a:lnSpc>
                <a:spcPct val="100000"/>
              </a:lnSpc>
              <a:spcBef>
                <a:spcPct val="15000"/>
              </a:spcBef>
              <a:spcAft>
                <a:spcPct val="0"/>
              </a:spcAft>
              <a:buFont typeface="Wingdings" pitchFamily="2" charset="2"/>
              <a:buNone/>
            </a:pPr>
            <a:r>
              <a:rPr lang="en-US" b="0">
                <a:latin typeface="FuturaA Bk BT"/>
              </a:rPr>
              <a:t>…</a:t>
            </a:r>
            <a:endParaRPr lang="en-US" b="0"/>
          </a:p>
        </p:txBody>
      </p:sp>
      <p:sp>
        <p:nvSpPr>
          <p:cNvPr id="212998" name="Rectangle 6"/>
          <p:cNvSpPr>
            <a:spLocks noChangeArrowheads="1"/>
          </p:cNvSpPr>
          <p:nvPr/>
        </p:nvSpPr>
        <p:spPr bwMode="gray">
          <a:xfrm>
            <a:off x="6324600" y="1371600"/>
            <a:ext cx="2209800" cy="2057400"/>
          </a:xfrm>
          <a:prstGeom prst="rect">
            <a:avLst/>
          </a:prstGeom>
          <a:noFill/>
          <a:ln w="9525" algn="ctr">
            <a:solidFill>
              <a:schemeClr val="tx1"/>
            </a:solidFill>
            <a:miter lim="800000"/>
            <a:headEnd/>
            <a:tailEnd/>
          </a:ln>
          <a:effectLst/>
        </p:spPr>
        <p:txBody>
          <a:bodyPr wrap="none" lIns="108000" tIns="108000" rIns="108000" bIns="108000" anchor="ctr"/>
          <a:lstStyle/>
          <a:p>
            <a:endParaRPr lang="en-US"/>
          </a:p>
        </p:txBody>
      </p:sp>
      <p:sp>
        <p:nvSpPr>
          <p:cNvPr id="212999" name="Line 7"/>
          <p:cNvSpPr>
            <a:spLocks noChangeShapeType="1"/>
          </p:cNvSpPr>
          <p:nvPr/>
        </p:nvSpPr>
        <p:spPr bwMode="gray">
          <a:xfrm>
            <a:off x="6324600" y="1676400"/>
            <a:ext cx="2209800" cy="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13000" name="Line 8"/>
          <p:cNvSpPr>
            <a:spLocks noChangeShapeType="1"/>
          </p:cNvSpPr>
          <p:nvPr/>
        </p:nvSpPr>
        <p:spPr bwMode="gray">
          <a:xfrm flipH="1" flipV="1">
            <a:off x="7696200" y="1676400"/>
            <a:ext cx="0" cy="175260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13001" name="Line 9"/>
          <p:cNvSpPr>
            <a:spLocks noChangeShapeType="1"/>
          </p:cNvSpPr>
          <p:nvPr/>
        </p:nvSpPr>
        <p:spPr bwMode="gray">
          <a:xfrm flipH="1" flipV="1">
            <a:off x="8077200" y="1676400"/>
            <a:ext cx="0" cy="175260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13002" name="Text Box 10"/>
          <p:cNvSpPr txBox="1">
            <a:spLocks noChangeArrowheads="1"/>
          </p:cNvSpPr>
          <p:nvPr/>
        </p:nvSpPr>
        <p:spPr bwMode="gray">
          <a:xfrm>
            <a:off x="319088" y="3676650"/>
            <a:ext cx="8434387" cy="2046288"/>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800" b="0"/>
              <a:t>A Scrum iteration (called a </a:t>
            </a:r>
            <a:r>
              <a:rPr lang="en-US" sz="1800" i="1"/>
              <a:t>Sprint</a:t>
            </a:r>
            <a:r>
              <a:rPr lang="en-US" sz="1800" b="0"/>
              <a:t>) contains a list of tasks and work product outputs that will be done in a 4-week* timebox</a:t>
            </a:r>
          </a:p>
          <a:p>
            <a:pPr marL="465138" lvl="1" indent="-233363">
              <a:lnSpc>
                <a:spcPct val="100000"/>
              </a:lnSpc>
              <a:spcBef>
                <a:spcPct val="20000"/>
              </a:spcBef>
              <a:spcAft>
                <a:spcPct val="0"/>
              </a:spcAft>
              <a:buClr>
                <a:srgbClr val="969696"/>
              </a:buClr>
              <a:buFont typeface="Wingdings" pitchFamily="2" charset="2"/>
              <a:buChar char="§"/>
            </a:pPr>
            <a:r>
              <a:rPr lang="en-US" sz="1500" b="0"/>
              <a:t>At the beginning of the 4 weeks, each team member has a pretty good idea of what they will be working on</a:t>
            </a:r>
          </a:p>
          <a:p>
            <a:pPr marL="465138" lvl="1" indent="-233363">
              <a:lnSpc>
                <a:spcPct val="100000"/>
              </a:lnSpc>
              <a:spcBef>
                <a:spcPct val="20000"/>
              </a:spcBef>
              <a:spcAft>
                <a:spcPct val="0"/>
              </a:spcAft>
              <a:buClr>
                <a:srgbClr val="969696"/>
              </a:buClr>
              <a:buFont typeface="Wingdings" pitchFamily="2" charset="2"/>
              <a:buChar char="§"/>
            </a:pPr>
            <a:r>
              <a:rPr lang="en-US" sz="1500" b="0"/>
              <a:t>Management should not add new work product outputs to the Sprint </a:t>
            </a:r>
            <a:r>
              <a:rPr lang="en-US" sz="1500" b="0">
                <a:latin typeface="FuturaA Bk BT"/>
              </a:rPr>
              <a:t>–</a:t>
            </a:r>
            <a:r>
              <a:rPr lang="en-US" sz="1500" b="0"/>
              <a:t> any new items should be added to the Product Backlog instead</a:t>
            </a:r>
          </a:p>
          <a:p>
            <a:pPr marL="465138" lvl="1" indent="-233363">
              <a:lnSpc>
                <a:spcPct val="100000"/>
              </a:lnSpc>
              <a:spcBef>
                <a:spcPct val="20000"/>
              </a:spcBef>
              <a:spcAft>
                <a:spcPct val="0"/>
              </a:spcAft>
              <a:buClr>
                <a:srgbClr val="969696"/>
              </a:buClr>
              <a:buFont typeface="Wingdings" pitchFamily="2" charset="2"/>
              <a:buChar char="§"/>
            </a:pPr>
            <a:r>
              <a:rPr lang="en-US" sz="1500" b="0"/>
              <a:t>If new work items are important enough, they will get done in the next 4 week iteration</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p:cNvPicPr>
            <a:picLocks noChangeAspect="1" noChangeArrowheads="1"/>
          </p:cNvPicPr>
          <p:nvPr/>
        </p:nvPicPr>
        <p:blipFill>
          <a:blip r:embed="rId3"/>
          <a:srcRect t="8888" b="3555"/>
          <a:stretch>
            <a:fillRect/>
          </a:stretch>
        </p:blipFill>
        <p:spPr bwMode="auto">
          <a:xfrm>
            <a:off x="427038" y="623888"/>
            <a:ext cx="8564562" cy="5624512"/>
          </a:xfrm>
          <a:prstGeom prst="rect">
            <a:avLst/>
          </a:prstGeom>
          <a:noFill/>
          <a:ln w="19050" algn="ctr">
            <a:noFill/>
            <a:miter lim="800000"/>
            <a:headEnd/>
            <a:tailEnd/>
          </a:ln>
          <a:effectLst/>
        </p:spPr>
      </p:pic>
      <p:sp>
        <p:nvSpPr>
          <p:cNvPr id="215043" name="Oval 3"/>
          <p:cNvSpPr>
            <a:spLocks noChangeArrowheads="1"/>
          </p:cNvSpPr>
          <p:nvPr/>
        </p:nvSpPr>
        <p:spPr bwMode="gray">
          <a:xfrm>
            <a:off x="4648200" y="3581400"/>
            <a:ext cx="609600" cy="533400"/>
          </a:xfrm>
          <a:prstGeom prst="ellipse">
            <a:avLst/>
          </a:prstGeom>
          <a:solidFill>
            <a:schemeClr val="bg1"/>
          </a:solidFill>
          <a:ln w="28575" algn="ctr">
            <a:noFill/>
            <a:round/>
            <a:headEnd/>
            <a:tailEnd/>
          </a:ln>
          <a:effectLst/>
        </p:spPr>
        <p:txBody>
          <a:bodyPr wrap="none" lIns="108000" tIns="108000" rIns="108000" bIns="108000" anchor="ctr"/>
          <a:lstStyle/>
          <a:p>
            <a:endParaRPr lang="en-US"/>
          </a:p>
        </p:txBody>
      </p:sp>
      <p:sp>
        <p:nvSpPr>
          <p:cNvPr id="215044" name="Text Box 4"/>
          <p:cNvSpPr txBox="1">
            <a:spLocks noChangeArrowheads="1"/>
          </p:cNvSpPr>
          <p:nvPr/>
        </p:nvSpPr>
        <p:spPr bwMode="gray">
          <a:xfrm>
            <a:off x="4500563" y="3505200"/>
            <a:ext cx="860425" cy="673100"/>
          </a:xfrm>
          <a:prstGeom prst="rect">
            <a:avLst/>
          </a:prstGeom>
          <a:noFill/>
          <a:ln w="28575" algn="ctr">
            <a:noFill/>
            <a:miter lim="800000"/>
            <a:headEnd/>
            <a:tailEnd/>
          </a:ln>
          <a:effectLst/>
        </p:spPr>
        <p:txBody>
          <a:bodyPr lIns="108000" tIns="108000" rIns="108000" bIns="108000">
            <a:spAutoFit/>
          </a:bodyPr>
          <a:lstStyle/>
          <a:p>
            <a:pPr algn="ctr">
              <a:lnSpc>
                <a:spcPct val="100000"/>
              </a:lnSpc>
              <a:spcBef>
                <a:spcPct val="15000"/>
              </a:spcBef>
              <a:spcAft>
                <a:spcPct val="0"/>
              </a:spcAft>
              <a:buFont typeface="Wingdings" pitchFamily="2" charset="2"/>
              <a:buNone/>
            </a:pPr>
            <a:r>
              <a:rPr lang="en-US" sz="1500" b="0">
                <a:latin typeface="Arial" charset="0"/>
              </a:rPr>
              <a:t>2 to 4 weeks</a:t>
            </a:r>
          </a:p>
        </p:txBody>
      </p:sp>
      <p:sp>
        <p:nvSpPr>
          <p:cNvPr id="215045" name="Rectangle 5"/>
          <p:cNvSpPr>
            <a:spLocks noChangeArrowheads="1"/>
          </p:cNvSpPr>
          <p:nvPr/>
        </p:nvSpPr>
        <p:spPr bwMode="gray">
          <a:xfrm>
            <a:off x="6705600" y="3367088"/>
            <a:ext cx="1233488" cy="207962"/>
          </a:xfrm>
          <a:prstGeom prst="rect">
            <a:avLst/>
          </a:prstGeom>
          <a:solidFill>
            <a:schemeClr val="bg1"/>
          </a:solidFill>
          <a:ln w="28575" algn="ctr">
            <a:noFill/>
            <a:miter lim="800000"/>
            <a:headEnd/>
            <a:tailEnd/>
          </a:ln>
          <a:effectLst/>
        </p:spPr>
        <p:txBody>
          <a:bodyPr wrap="none" lIns="108000" tIns="108000" rIns="108000" bIns="108000" anchor="ctr"/>
          <a:lstStyle/>
          <a:p>
            <a:endParaRPr lang="en-US"/>
          </a:p>
        </p:txBody>
      </p:sp>
      <p:sp>
        <p:nvSpPr>
          <p:cNvPr id="215046" name="Text Box 6"/>
          <p:cNvSpPr txBox="1">
            <a:spLocks noChangeArrowheads="1"/>
          </p:cNvSpPr>
          <p:nvPr/>
        </p:nvSpPr>
        <p:spPr bwMode="gray">
          <a:xfrm>
            <a:off x="6613525" y="3275013"/>
            <a:ext cx="1703388" cy="398462"/>
          </a:xfrm>
          <a:prstGeom prst="rect">
            <a:avLst/>
          </a:prstGeom>
          <a:noFill/>
          <a:ln w="28575" algn="ctr">
            <a:noFill/>
            <a:miter lim="800000"/>
            <a:headEnd/>
            <a:tailEnd/>
          </a:ln>
          <a:effectLst/>
        </p:spPr>
        <p:txBody>
          <a:bodyPr wrap="none" lIns="108000" tIns="108000" rIns="108000" bIns="108000">
            <a:spAutoFit/>
          </a:bodyPr>
          <a:lstStyle/>
          <a:p>
            <a:pPr>
              <a:lnSpc>
                <a:spcPct val="100000"/>
              </a:lnSpc>
              <a:spcBef>
                <a:spcPct val="15000"/>
              </a:spcBef>
              <a:spcAft>
                <a:spcPct val="0"/>
              </a:spcAft>
              <a:buFont typeface="Wingdings" pitchFamily="2" charset="2"/>
              <a:buNone/>
            </a:pPr>
            <a:r>
              <a:rPr lang="en-US" sz="1200" b="0">
                <a:latin typeface="Arial" charset="0"/>
              </a:rPr>
              <a:t>a 2 to 4 week iteration</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Agile</a:t>
            </a:r>
          </a:p>
        </p:txBody>
      </p:sp>
      <p:sp>
        <p:nvSpPr>
          <p:cNvPr id="3" name="Content Placeholder 2"/>
          <p:cNvSpPr>
            <a:spLocks noGrp="1"/>
          </p:cNvSpPr>
          <p:nvPr>
            <p:ph idx="1"/>
          </p:nvPr>
        </p:nvSpPr>
        <p:spPr/>
        <p:txBody>
          <a:bodyPr>
            <a:normAutofit/>
          </a:bodyPr>
          <a:lstStyle/>
          <a:p>
            <a:pPr marL="274320" indent="-274320" fontAlgn="auto">
              <a:lnSpc>
                <a:spcPct val="90000"/>
              </a:lnSpc>
              <a:spcAft>
                <a:spcPts val="0"/>
              </a:spcAft>
              <a:buClr>
                <a:schemeClr val="accent3"/>
              </a:buClr>
              <a:buFont typeface="Wingdings 2"/>
              <a:buChar char=""/>
              <a:defRPr/>
            </a:pPr>
            <a:r>
              <a:rPr lang="en-US" sz="2200" dirty="0" smtClean="0"/>
              <a:t>Agile --readiness for motion,  activity, dexterity in motion</a:t>
            </a:r>
          </a:p>
          <a:p>
            <a:pPr marL="274320" indent="-274320" fontAlgn="auto">
              <a:lnSpc>
                <a:spcPct val="90000"/>
              </a:lnSpc>
              <a:spcAft>
                <a:spcPts val="0"/>
              </a:spcAft>
              <a:buClr>
                <a:schemeClr val="accent3"/>
              </a:buClr>
              <a:buFont typeface="Wingdings 2"/>
              <a:buChar char=""/>
              <a:defRPr/>
            </a:pPr>
            <a:endParaRPr lang="en-US" sz="2200" dirty="0"/>
          </a:p>
          <a:p>
            <a:pPr marL="274320" indent="-274320" fontAlgn="auto">
              <a:lnSpc>
                <a:spcPct val="90000"/>
              </a:lnSpc>
              <a:spcAft>
                <a:spcPts val="0"/>
              </a:spcAft>
              <a:buClr>
                <a:schemeClr val="accent3"/>
              </a:buClr>
              <a:buFont typeface="Wingdings 2"/>
              <a:buChar char=""/>
              <a:defRPr/>
            </a:pPr>
            <a:r>
              <a:rPr lang="en-US" sz="2200" dirty="0" smtClean="0"/>
              <a:t>Agility</a:t>
            </a:r>
          </a:p>
          <a:p>
            <a:pPr marL="640080" lvl="1" indent="-246888" fontAlgn="auto">
              <a:lnSpc>
                <a:spcPct val="90000"/>
              </a:lnSpc>
              <a:spcAft>
                <a:spcPts val="0"/>
              </a:spcAft>
              <a:buFont typeface="Wingdings 2"/>
              <a:buNone/>
              <a:defRPr/>
            </a:pPr>
            <a:r>
              <a:rPr lang="en-US" sz="2000" dirty="0" smtClean="0"/>
              <a:t>The ability to both create and respond to change in order to profit in a turbulent business environment</a:t>
            </a:r>
          </a:p>
          <a:p>
            <a:pPr lvl="2" indent="-246888" fontAlgn="auto">
              <a:lnSpc>
                <a:spcPct val="90000"/>
              </a:lnSpc>
              <a:spcAft>
                <a:spcPts val="0"/>
              </a:spcAft>
              <a:buFont typeface="Wingdings 2"/>
              <a:buChar char=""/>
              <a:defRPr/>
            </a:pPr>
            <a:r>
              <a:rPr lang="en-US" sz="1800" dirty="0" smtClean="0"/>
              <a:t>Companies need to determine the amount of agility they need to be  competitive</a:t>
            </a:r>
          </a:p>
          <a:p>
            <a:pPr marL="274320" indent="-274320" fontAlgn="auto">
              <a:lnSpc>
                <a:spcPct val="90000"/>
              </a:lnSpc>
              <a:spcAft>
                <a:spcPts val="0"/>
              </a:spcAft>
              <a:buClr>
                <a:schemeClr val="accent3"/>
              </a:buClr>
              <a:buFont typeface="Wingdings 2"/>
              <a:buChar char=""/>
              <a:defRPr/>
            </a:pPr>
            <a:r>
              <a:rPr lang="en-US" sz="2200" dirty="0" smtClean="0"/>
              <a:t>Chaordic</a:t>
            </a:r>
          </a:p>
          <a:p>
            <a:pPr marL="640080" lvl="1" indent="-246888" fontAlgn="auto">
              <a:lnSpc>
                <a:spcPct val="90000"/>
              </a:lnSpc>
              <a:spcAft>
                <a:spcPts val="0"/>
              </a:spcAft>
              <a:buFont typeface="Wingdings 2"/>
              <a:buChar char=""/>
              <a:defRPr/>
            </a:pPr>
            <a:r>
              <a:rPr lang="en-US" sz="2000" dirty="0" smtClean="0"/>
              <a:t>Exhibiting properties of both </a:t>
            </a:r>
            <a:r>
              <a:rPr lang="en-US" sz="2000" b="1" i="1" dirty="0" smtClean="0"/>
              <a:t>cha</a:t>
            </a:r>
            <a:r>
              <a:rPr lang="en-US" sz="2000" dirty="0" smtClean="0"/>
              <a:t>os and </a:t>
            </a:r>
            <a:r>
              <a:rPr lang="en-US" sz="2000" b="1" i="1" dirty="0" smtClean="0"/>
              <a:t>ord</a:t>
            </a:r>
            <a:r>
              <a:rPr lang="en-US" sz="2000" dirty="0" smtClean="0"/>
              <a:t>er</a:t>
            </a:r>
          </a:p>
          <a:p>
            <a:pPr lvl="2" indent="-246888" fontAlgn="auto">
              <a:lnSpc>
                <a:spcPct val="90000"/>
              </a:lnSpc>
              <a:spcAft>
                <a:spcPts val="0"/>
              </a:spcAft>
              <a:buFont typeface="Wingdings 2"/>
              <a:buChar char=""/>
              <a:defRPr/>
            </a:pPr>
            <a:r>
              <a:rPr lang="en-US" sz="1800" dirty="0" smtClean="0"/>
              <a:t>The blend of chaos and order inherent in the external environment and in people themselves, argues against the prevailing wisdom about predictability and planning</a:t>
            </a:r>
          </a:p>
          <a:p>
            <a:pPr lvl="2" indent="-246888" fontAlgn="auto">
              <a:lnSpc>
                <a:spcPct val="90000"/>
              </a:lnSpc>
              <a:spcAft>
                <a:spcPts val="0"/>
              </a:spcAft>
              <a:buFont typeface="Wingdings 2"/>
              <a:buChar char=""/>
              <a:defRPr/>
            </a:pPr>
            <a:r>
              <a:rPr lang="en-US" sz="1800" dirty="0" smtClean="0"/>
              <a:t>Things get done because people adapt, not because they slavishly follow processes</a:t>
            </a:r>
          </a:p>
          <a:p>
            <a:pPr marL="274320" indent="-274320" fontAlgn="auto">
              <a:spcAft>
                <a:spcPts val="0"/>
              </a:spcAft>
              <a:buClr>
                <a:schemeClr val="accent3"/>
              </a:buClr>
              <a:buFont typeface="Wingdings 2"/>
              <a:buChar char=""/>
              <a:defRPr/>
            </a:pPr>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smtClean="0"/>
              <a:t>Product Backlog</a:t>
            </a:r>
          </a:p>
        </p:txBody>
      </p:sp>
      <p:sp>
        <p:nvSpPr>
          <p:cNvPr id="217091" name="Rectangle 3"/>
          <p:cNvSpPr>
            <a:spLocks noGrp="1" noChangeArrowheads="1"/>
          </p:cNvSpPr>
          <p:nvPr>
            <p:ph type="body" idx="1"/>
          </p:nvPr>
        </p:nvSpPr>
        <p:spPr/>
        <p:txBody>
          <a:bodyPr/>
          <a:lstStyle/>
          <a:p>
            <a:pPr marL="0" indent="0"/>
            <a:r>
              <a:rPr lang="en-US" smtClean="0"/>
              <a:t>What does a Product Backlog look like?</a:t>
            </a:r>
          </a:p>
          <a:p>
            <a:pPr marL="527050" lvl="1"/>
            <a:r>
              <a:rPr lang="en-US" smtClean="0">
                <a:cs typeface="Arial" charset="0"/>
              </a:rPr>
              <a:t>It is a simple spreadsheet</a:t>
            </a:r>
          </a:p>
          <a:p>
            <a:pPr marL="527050" lvl="1"/>
            <a:r>
              <a:rPr lang="en-US" smtClean="0">
                <a:cs typeface="Arial" charset="0"/>
              </a:rPr>
              <a:t>All “Product Backlog Items (PBIs)” are in priority order</a:t>
            </a:r>
          </a:p>
          <a:p>
            <a:pPr marL="527050" lvl="1"/>
            <a:r>
              <a:rPr lang="en-US" smtClean="0">
                <a:cs typeface="Arial" charset="0"/>
              </a:rPr>
              <a:t>Some PBIs are the names of “customer features”</a:t>
            </a:r>
          </a:p>
          <a:p>
            <a:pPr marL="806450" lvl="2"/>
            <a:r>
              <a:rPr lang="en-US" smtClean="0">
                <a:cs typeface="Arial" charset="0"/>
              </a:rPr>
              <a:t>Could be a user screen, an interaction scenario or use case, a new report, a new algorithm</a:t>
            </a:r>
          </a:p>
          <a:p>
            <a:pPr marL="806450" lvl="2"/>
            <a:r>
              <a:rPr lang="en-US" smtClean="0">
                <a:cs typeface="Arial" charset="0"/>
              </a:rPr>
              <a:t>Much, much smaller than a telecom system feature</a:t>
            </a:r>
          </a:p>
          <a:p>
            <a:pPr marL="527050" lvl="1"/>
            <a:r>
              <a:rPr lang="en-US" smtClean="0">
                <a:cs typeface="Arial" charset="0"/>
              </a:rPr>
              <a:t>Some PBIs are internal tasks that contribute to the value of the product</a:t>
            </a:r>
          </a:p>
          <a:p>
            <a:pPr marL="806450" lvl="2"/>
            <a:r>
              <a:rPr lang="en-US" smtClean="0">
                <a:cs typeface="Arial" charset="0"/>
              </a:rPr>
              <a:t>Can a design document be a PBI?  Maybe.</a:t>
            </a:r>
          </a:p>
          <a:p>
            <a:pPr marL="806450" lvl="2"/>
            <a:r>
              <a:rPr lang="en-US" smtClean="0">
                <a:cs typeface="Arial" charset="0"/>
              </a:rPr>
              <a:t>If it is a document that nobody reads, leave it out (because you are Agile)</a:t>
            </a:r>
          </a:p>
          <a:p>
            <a:pPr marL="806450" lvl="2"/>
            <a:r>
              <a:rPr lang="en-US" smtClean="0">
                <a:cs typeface="Arial" charset="0"/>
              </a:rPr>
              <a:t>Can an early GUI prototype be a PBI?  Certainly.</a:t>
            </a:r>
          </a:p>
          <a:p>
            <a:pPr marL="0" indent="0">
              <a:spcBef>
                <a:spcPct val="50000"/>
              </a:spcBef>
              <a:buFont typeface="Futura Md BT" pitchFamily="34" charset="0"/>
              <a:buNone/>
            </a:pPr>
            <a:r>
              <a:rPr lang="en-US" smtClean="0"/>
              <a:t>Effort estimates – each PBI should have an “estimated effort” that is assigned by the team</a:t>
            </a:r>
          </a:p>
          <a:p>
            <a:pPr marL="527050" lvl="1"/>
            <a:r>
              <a:rPr lang="en-US" smtClean="0">
                <a:cs typeface="Arial" charset="0"/>
              </a:rPr>
              <a:t>Should managers do the estimation of Product Backlog Items?  No, never.</a:t>
            </a:r>
          </a:p>
          <a:p>
            <a:pPr marL="527050" lvl="1"/>
            <a:r>
              <a:rPr lang="en-US" smtClean="0">
                <a:cs typeface="Arial" charset="0"/>
              </a:rPr>
              <a:t>Estimates must come from the team – and they should be realistic</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smtClean="0"/>
              <a:t>Project estimation and iteration estimation</a:t>
            </a:r>
          </a:p>
        </p:txBody>
      </p:sp>
      <p:sp>
        <p:nvSpPr>
          <p:cNvPr id="223235" name="Rectangle 3"/>
          <p:cNvSpPr>
            <a:spLocks noGrp="1" noChangeArrowheads="1"/>
          </p:cNvSpPr>
          <p:nvPr>
            <p:ph type="body" idx="1"/>
          </p:nvPr>
        </p:nvSpPr>
        <p:spPr>
          <a:xfrm>
            <a:off x="266700" y="1181100"/>
            <a:ext cx="5881688" cy="4525963"/>
          </a:xfrm>
        </p:spPr>
        <p:txBody>
          <a:bodyPr/>
          <a:lstStyle/>
          <a:p>
            <a:pPr marL="0" indent="0"/>
            <a:r>
              <a:rPr lang="en-US" smtClean="0"/>
              <a:t>The Product Backlog – managers and customers use it to set the working agenda of the development team</a:t>
            </a:r>
          </a:p>
          <a:p>
            <a:pPr marL="471488" lvl="1"/>
            <a:r>
              <a:rPr lang="en-US" smtClean="0">
                <a:cs typeface="Arial" charset="0"/>
              </a:rPr>
              <a:t>Managers and customers work with Product Owner to set the priority of each item</a:t>
            </a:r>
          </a:p>
          <a:p>
            <a:pPr marL="471488" lvl="1"/>
            <a:r>
              <a:rPr lang="en-US" smtClean="0">
                <a:cs typeface="Arial" charset="0"/>
              </a:rPr>
              <a:t>Development team estimates the size/effort for each item</a:t>
            </a:r>
          </a:p>
          <a:p>
            <a:pPr marL="471488" lvl="1"/>
            <a:r>
              <a:rPr lang="en-US" smtClean="0">
                <a:cs typeface="Arial" charset="0"/>
              </a:rPr>
              <a:t>Even if the managers and customers don’t like the estimates, they are not allowed to change them</a:t>
            </a:r>
          </a:p>
        </p:txBody>
      </p:sp>
      <p:sp>
        <p:nvSpPr>
          <p:cNvPr id="223236" name="Text Box 4"/>
          <p:cNvSpPr txBox="1">
            <a:spLocks noChangeArrowheads="1"/>
          </p:cNvSpPr>
          <p:nvPr/>
        </p:nvSpPr>
        <p:spPr bwMode="gray">
          <a:xfrm>
            <a:off x="6342063" y="1320800"/>
            <a:ext cx="2251075" cy="2139950"/>
          </a:xfrm>
          <a:prstGeom prst="rect">
            <a:avLst/>
          </a:prstGeom>
          <a:noFill/>
          <a:ln w="28575" algn="ctr">
            <a:noFill/>
            <a:miter lim="800000"/>
            <a:headEnd/>
            <a:tailEnd/>
          </a:ln>
          <a:effectLst/>
        </p:spPr>
        <p:txBody>
          <a:bodyPr wrap="none" lIns="108000" tIns="108000" rIns="108000" bIns="108000">
            <a:spAutoFit/>
          </a:bodyPr>
          <a:lstStyle/>
          <a:p>
            <a:pPr>
              <a:lnSpc>
                <a:spcPct val="100000"/>
              </a:lnSpc>
              <a:spcBef>
                <a:spcPct val="15000"/>
              </a:spcBef>
              <a:spcAft>
                <a:spcPct val="0"/>
              </a:spcAft>
              <a:buFont typeface="Wingdings" pitchFamily="2" charset="2"/>
              <a:buNone/>
            </a:pPr>
            <a:r>
              <a:rPr lang="en-US" sz="1400" b="0"/>
              <a:t>Backlog item     Prio  Size</a:t>
            </a:r>
          </a:p>
          <a:p>
            <a:pPr>
              <a:lnSpc>
                <a:spcPct val="100000"/>
              </a:lnSpc>
              <a:spcBef>
                <a:spcPct val="25000"/>
              </a:spcBef>
              <a:spcAft>
                <a:spcPct val="0"/>
              </a:spcAft>
              <a:buFont typeface="Wingdings" pitchFamily="2" charset="2"/>
              <a:buNone/>
            </a:pPr>
            <a:r>
              <a:rPr lang="en-US" b="0"/>
              <a:t>Subfeature 1    1    5</a:t>
            </a:r>
          </a:p>
          <a:p>
            <a:pPr>
              <a:lnSpc>
                <a:spcPct val="100000"/>
              </a:lnSpc>
              <a:spcBef>
                <a:spcPct val="15000"/>
              </a:spcBef>
              <a:spcAft>
                <a:spcPct val="0"/>
              </a:spcAft>
              <a:buFont typeface="Wingdings" pitchFamily="2" charset="2"/>
              <a:buNone/>
            </a:pPr>
            <a:r>
              <a:rPr lang="en-US" b="0"/>
              <a:t>Subfeature 2    2    8</a:t>
            </a:r>
          </a:p>
          <a:p>
            <a:pPr>
              <a:lnSpc>
                <a:spcPct val="100000"/>
              </a:lnSpc>
              <a:spcBef>
                <a:spcPct val="15000"/>
              </a:spcBef>
              <a:spcAft>
                <a:spcPct val="0"/>
              </a:spcAft>
              <a:buFont typeface="Wingdings" pitchFamily="2" charset="2"/>
              <a:buNone/>
            </a:pPr>
            <a:r>
              <a:rPr lang="en-US" b="0"/>
              <a:t>Subfeature 5    3   13</a:t>
            </a:r>
          </a:p>
          <a:p>
            <a:pPr>
              <a:lnSpc>
                <a:spcPct val="100000"/>
              </a:lnSpc>
              <a:spcBef>
                <a:spcPct val="15000"/>
              </a:spcBef>
              <a:spcAft>
                <a:spcPct val="0"/>
              </a:spcAft>
              <a:buFont typeface="Wingdings" pitchFamily="2" charset="2"/>
              <a:buNone/>
            </a:pPr>
            <a:r>
              <a:rPr lang="en-US" b="0"/>
              <a:t>Subfeature 4    4    1</a:t>
            </a:r>
          </a:p>
          <a:p>
            <a:pPr>
              <a:lnSpc>
                <a:spcPct val="100000"/>
              </a:lnSpc>
              <a:spcBef>
                <a:spcPct val="15000"/>
              </a:spcBef>
              <a:spcAft>
                <a:spcPct val="0"/>
              </a:spcAft>
              <a:buFont typeface="Wingdings" pitchFamily="2" charset="2"/>
              <a:buNone/>
            </a:pPr>
            <a:r>
              <a:rPr lang="en-US" b="0"/>
              <a:t>Subfeature 3    5    2</a:t>
            </a:r>
          </a:p>
          <a:p>
            <a:pPr>
              <a:lnSpc>
                <a:spcPct val="100000"/>
              </a:lnSpc>
              <a:spcBef>
                <a:spcPct val="15000"/>
              </a:spcBef>
              <a:spcAft>
                <a:spcPct val="0"/>
              </a:spcAft>
              <a:buFont typeface="Wingdings" pitchFamily="2" charset="2"/>
              <a:buNone/>
            </a:pPr>
            <a:r>
              <a:rPr lang="en-US" b="0">
                <a:latin typeface="FuturaA Bk BT"/>
              </a:rPr>
              <a:t>…</a:t>
            </a:r>
            <a:endParaRPr lang="en-US" b="0"/>
          </a:p>
        </p:txBody>
      </p:sp>
      <p:sp>
        <p:nvSpPr>
          <p:cNvPr id="223237" name="Rectangle 5"/>
          <p:cNvSpPr>
            <a:spLocks noChangeArrowheads="1"/>
          </p:cNvSpPr>
          <p:nvPr/>
        </p:nvSpPr>
        <p:spPr bwMode="gray">
          <a:xfrm>
            <a:off x="6324600" y="1371600"/>
            <a:ext cx="2209800" cy="2057400"/>
          </a:xfrm>
          <a:prstGeom prst="rect">
            <a:avLst/>
          </a:prstGeom>
          <a:noFill/>
          <a:ln w="9525" algn="ctr">
            <a:solidFill>
              <a:schemeClr val="tx1"/>
            </a:solidFill>
            <a:miter lim="800000"/>
            <a:headEnd/>
            <a:tailEnd/>
          </a:ln>
          <a:effectLst/>
        </p:spPr>
        <p:txBody>
          <a:bodyPr wrap="none" lIns="108000" tIns="108000" rIns="108000" bIns="108000" anchor="ctr"/>
          <a:lstStyle/>
          <a:p>
            <a:endParaRPr lang="en-US"/>
          </a:p>
        </p:txBody>
      </p:sp>
      <p:sp>
        <p:nvSpPr>
          <p:cNvPr id="223238" name="Line 6"/>
          <p:cNvSpPr>
            <a:spLocks noChangeShapeType="1"/>
          </p:cNvSpPr>
          <p:nvPr/>
        </p:nvSpPr>
        <p:spPr bwMode="gray">
          <a:xfrm>
            <a:off x="6324600" y="1676400"/>
            <a:ext cx="2209800" cy="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23239" name="Line 7"/>
          <p:cNvSpPr>
            <a:spLocks noChangeShapeType="1"/>
          </p:cNvSpPr>
          <p:nvPr/>
        </p:nvSpPr>
        <p:spPr bwMode="gray">
          <a:xfrm flipH="1" flipV="1">
            <a:off x="7696200" y="1676400"/>
            <a:ext cx="0" cy="175260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23240" name="Line 8"/>
          <p:cNvSpPr>
            <a:spLocks noChangeShapeType="1"/>
          </p:cNvSpPr>
          <p:nvPr/>
        </p:nvSpPr>
        <p:spPr bwMode="gray">
          <a:xfrm flipH="1" flipV="1">
            <a:off x="8077200" y="1676400"/>
            <a:ext cx="0" cy="1752600"/>
          </a:xfrm>
          <a:prstGeom prst="line">
            <a:avLst/>
          </a:prstGeom>
          <a:noFill/>
          <a:ln w="9525">
            <a:solidFill>
              <a:schemeClr val="tx1"/>
            </a:solidFill>
            <a:round/>
            <a:headEnd/>
            <a:tailEnd/>
          </a:ln>
          <a:effectLst/>
        </p:spPr>
        <p:txBody>
          <a:bodyPr lIns="108000" tIns="108000" rIns="108000" bIns="108000" anchor="ctr"/>
          <a:lstStyle/>
          <a:p>
            <a:endParaRPr lang="en-US"/>
          </a:p>
        </p:txBody>
      </p:sp>
      <p:sp>
        <p:nvSpPr>
          <p:cNvPr id="223241" name="Text Box 9"/>
          <p:cNvSpPr txBox="1">
            <a:spLocks noChangeArrowheads="1"/>
          </p:cNvSpPr>
          <p:nvPr/>
        </p:nvSpPr>
        <p:spPr bwMode="gray">
          <a:xfrm>
            <a:off x="304800" y="3810000"/>
            <a:ext cx="8229600" cy="2303463"/>
          </a:xfrm>
          <a:prstGeom prst="rect">
            <a:avLst/>
          </a:prstGeom>
          <a:noFill/>
          <a:ln w="28575" algn="ctr">
            <a:noFill/>
            <a:miter lim="800000"/>
            <a:headEnd/>
            <a:tailEnd/>
          </a:ln>
          <a:effectLst/>
        </p:spPr>
        <p:txBody>
          <a:bodyPr lIns="108000" tIns="108000" rIns="108000" bIns="108000">
            <a:spAutoFit/>
          </a:bodyPr>
          <a:lstStyle/>
          <a:p>
            <a:pPr>
              <a:lnSpc>
                <a:spcPct val="100000"/>
              </a:lnSpc>
              <a:spcBef>
                <a:spcPct val="15000"/>
              </a:spcBef>
              <a:spcAft>
                <a:spcPct val="0"/>
              </a:spcAft>
              <a:buFont typeface="Wingdings" pitchFamily="2" charset="2"/>
              <a:buNone/>
            </a:pPr>
            <a:r>
              <a:rPr lang="en-US" sz="1800" b="0"/>
              <a:t>Within an iteration, the team divides the Product Backlog Items into individual tasks </a:t>
            </a:r>
            <a:r>
              <a:rPr lang="en-US" sz="1800" b="0">
                <a:latin typeface="FuturaA Bk BT"/>
              </a:rPr>
              <a:t>–</a:t>
            </a:r>
            <a:r>
              <a:rPr lang="en-US" sz="1800" b="0"/>
              <a:t> the </a:t>
            </a:r>
            <a:r>
              <a:rPr lang="en-US" sz="1800" b="0">
                <a:latin typeface="FuturaA Bk BT"/>
              </a:rPr>
              <a:t>“</a:t>
            </a:r>
            <a:r>
              <a:rPr lang="en-US" sz="1800" b="0"/>
              <a:t>task view</a:t>
            </a:r>
            <a:r>
              <a:rPr lang="en-US" sz="1800" b="0">
                <a:latin typeface="FuturaA Bk BT"/>
              </a:rPr>
              <a:t>”</a:t>
            </a:r>
            <a:r>
              <a:rPr lang="en-US" sz="1800" b="0"/>
              <a:t> is only used within the iteration</a:t>
            </a:r>
          </a:p>
          <a:p>
            <a:pPr lvl="1" indent="-220663">
              <a:lnSpc>
                <a:spcPct val="100000"/>
              </a:lnSpc>
              <a:spcBef>
                <a:spcPct val="15000"/>
              </a:spcBef>
              <a:spcAft>
                <a:spcPct val="0"/>
              </a:spcAft>
              <a:buClr>
                <a:srgbClr val="969696"/>
              </a:buClr>
              <a:buFont typeface="Wingdings" pitchFamily="2" charset="2"/>
              <a:buChar char="§"/>
            </a:pPr>
            <a:r>
              <a:rPr lang="en-US" sz="1800" b="0">
                <a:solidFill>
                  <a:srgbClr val="000000"/>
                </a:solidFill>
              </a:rPr>
              <a:t>Development team defines tasks and the estimated effort</a:t>
            </a:r>
          </a:p>
          <a:p>
            <a:pPr lvl="1" indent="-220663">
              <a:lnSpc>
                <a:spcPct val="100000"/>
              </a:lnSpc>
              <a:spcBef>
                <a:spcPct val="15000"/>
              </a:spcBef>
              <a:spcAft>
                <a:spcPct val="0"/>
              </a:spcAft>
              <a:buClr>
                <a:srgbClr val="969696"/>
              </a:buClr>
              <a:buFont typeface="Wingdings" pitchFamily="2" charset="2"/>
              <a:buChar char="§"/>
            </a:pPr>
            <a:r>
              <a:rPr lang="en-US" sz="1800" b="0">
                <a:solidFill>
                  <a:srgbClr val="000000"/>
                </a:solidFill>
              </a:rPr>
              <a:t>The list of tasks is flexible </a:t>
            </a:r>
            <a:r>
              <a:rPr lang="en-US" sz="1800" b="0">
                <a:solidFill>
                  <a:srgbClr val="000000"/>
                </a:solidFill>
                <a:latin typeface="FuturaA Bk BT"/>
              </a:rPr>
              <a:t>–</a:t>
            </a:r>
            <a:r>
              <a:rPr lang="en-US" sz="1800" b="0">
                <a:solidFill>
                  <a:srgbClr val="000000"/>
                </a:solidFill>
              </a:rPr>
              <a:t> new items might be discovered during the iteration, some items might be combined or eliminated</a:t>
            </a:r>
          </a:p>
          <a:p>
            <a:pPr lvl="1" indent="-220663">
              <a:lnSpc>
                <a:spcPct val="100000"/>
              </a:lnSpc>
              <a:spcBef>
                <a:spcPct val="15000"/>
              </a:spcBef>
              <a:spcAft>
                <a:spcPct val="0"/>
              </a:spcAft>
              <a:buClr>
                <a:srgbClr val="969696"/>
              </a:buClr>
              <a:buFont typeface="Wingdings" pitchFamily="2" charset="2"/>
              <a:buChar char="§"/>
            </a:pPr>
            <a:r>
              <a:rPr lang="en-US" sz="1800" b="0">
                <a:solidFill>
                  <a:srgbClr val="000000"/>
                </a:solidFill>
              </a:rPr>
              <a:t>Development team tracks all </a:t>
            </a:r>
            <a:r>
              <a:rPr lang="en-US" sz="1800" b="0">
                <a:solidFill>
                  <a:srgbClr val="000000"/>
                </a:solidFill>
                <a:latin typeface="FuturaA Bk BT"/>
              </a:rPr>
              <a:t>“</a:t>
            </a:r>
            <a:r>
              <a:rPr lang="en-US" sz="1800" b="0">
                <a:solidFill>
                  <a:srgbClr val="000000"/>
                </a:solidFill>
              </a:rPr>
              <a:t>tasks</a:t>
            </a:r>
            <a:r>
              <a:rPr lang="en-US" sz="1800" b="0">
                <a:solidFill>
                  <a:srgbClr val="000000"/>
                </a:solidFill>
                <a:latin typeface="FuturaA Bk BT"/>
              </a:rPr>
              <a:t>”</a:t>
            </a:r>
            <a:r>
              <a:rPr lang="en-US" sz="1800" b="0">
                <a:solidFill>
                  <a:srgbClr val="000000"/>
                </a:solidFill>
              </a:rPr>
              <a:t> on a Task Board</a:t>
            </a:r>
          </a:p>
          <a:p>
            <a:pPr lvl="1" indent="-220663">
              <a:lnSpc>
                <a:spcPct val="100000"/>
              </a:lnSpc>
              <a:spcBef>
                <a:spcPct val="15000"/>
              </a:spcBef>
              <a:spcAft>
                <a:spcPct val="0"/>
              </a:spcAft>
              <a:buClr>
                <a:srgbClr val="969696"/>
              </a:buClr>
              <a:buFont typeface="Wingdings" pitchFamily="2" charset="2"/>
              <a:buChar char="§"/>
            </a:pPr>
            <a:r>
              <a:rPr lang="en-US" sz="1800" b="0">
                <a:solidFill>
                  <a:srgbClr val="000000"/>
                </a:solidFill>
              </a:rPr>
              <a:t>Development team tracks progress with a burndown chart</a:t>
            </a:r>
            <a:endParaRPr lang="en-US" sz="180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p:txBody>
          <a:bodyPr/>
          <a:lstStyle/>
          <a:p>
            <a:r>
              <a:rPr lang="en-US" smtClean="0"/>
              <a:t>Roles on a Scrum team</a:t>
            </a:r>
          </a:p>
        </p:txBody>
      </p:sp>
      <p:sp>
        <p:nvSpPr>
          <p:cNvPr id="221187" name="Rectangle 3"/>
          <p:cNvSpPr>
            <a:spLocks noGrp="1" noChangeArrowheads="1"/>
          </p:cNvSpPr>
          <p:nvPr>
            <p:ph type="body" idx="4294967295"/>
          </p:nvPr>
        </p:nvSpPr>
        <p:spPr>
          <a:xfrm>
            <a:off x="266700" y="1181100"/>
            <a:ext cx="4379913" cy="4525963"/>
          </a:xfrm>
        </p:spPr>
        <p:txBody>
          <a:bodyPr/>
          <a:lstStyle/>
          <a:p>
            <a:r>
              <a:rPr lang="en-US" sz="1600" b="1" smtClean="0"/>
              <a:t>Product Owner</a:t>
            </a:r>
          </a:p>
          <a:p>
            <a:pPr lvl="1"/>
            <a:r>
              <a:rPr lang="en-US" sz="1600" smtClean="0">
                <a:solidFill>
                  <a:schemeClr val="tx1"/>
                </a:solidFill>
                <a:cs typeface="Arial" charset="0"/>
              </a:rPr>
              <a:t>Responsible</a:t>
            </a:r>
            <a:r>
              <a:rPr lang="fr-FR" sz="1600" smtClean="0">
                <a:solidFill>
                  <a:schemeClr val="tx1"/>
                </a:solidFill>
                <a:cs typeface="Arial" charset="0"/>
              </a:rPr>
              <a:t> for the ROI</a:t>
            </a:r>
            <a:endParaRPr lang="en-US" sz="1600" smtClean="0">
              <a:solidFill>
                <a:schemeClr val="tx1"/>
              </a:solidFill>
              <a:cs typeface="Arial" charset="0"/>
            </a:endParaRPr>
          </a:p>
          <a:p>
            <a:pPr lvl="1"/>
            <a:r>
              <a:rPr lang="en-US" sz="1600" smtClean="0">
                <a:solidFill>
                  <a:schemeClr val="tx1"/>
                </a:solidFill>
                <a:cs typeface="Arial" charset="0"/>
              </a:rPr>
              <a:t>Available for the Team during the whole product development period</a:t>
            </a:r>
          </a:p>
          <a:p>
            <a:pPr lvl="1"/>
            <a:r>
              <a:rPr lang="en-US" sz="1600" smtClean="0">
                <a:solidFill>
                  <a:schemeClr val="tx1"/>
                </a:solidFill>
                <a:cs typeface="Arial" charset="0"/>
              </a:rPr>
              <a:t>Gets answers to all requirements questions</a:t>
            </a:r>
          </a:p>
          <a:p>
            <a:pPr lvl="1"/>
            <a:r>
              <a:rPr lang="en-US" sz="1600" smtClean="0">
                <a:solidFill>
                  <a:schemeClr val="tx1"/>
                </a:solidFill>
                <a:cs typeface="Arial" charset="0"/>
              </a:rPr>
              <a:t>Talks with customers and understands their priorities</a:t>
            </a:r>
          </a:p>
          <a:p>
            <a:pPr lvl="1"/>
            <a:r>
              <a:rPr lang="en-US" sz="1600" smtClean="0">
                <a:solidFill>
                  <a:schemeClr val="tx1"/>
                </a:solidFill>
                <a:cs typeface="Arial" charset="0"/>
              </a:rPr>
              <a:t>Keeps the Product Backlog current</a:t>
            </a:r>
            <a:endParaRPr lang="en-US" sz="1600" b="1" smtClean="0">
              <a:cs typeface="Arial" charset="0"/>
            </a:endParaRPr>
          </a:p>
          <a:p>
            <a:r>
              <a:rPr lang="en-US" sz="1600" b="1" smtClean="0"/>
              <a:t>Scrum Master</a:t>
            </a:r>
            <a:endParaRPr lang="en-US" sz="1600" smtClean="0"/>
          </a:p>
          <a:p>
            <a:pPr lvl="1"/>
            <a:r>
              <a:rPr lang="en-US" sz="1600" smtClean="0">
                <a:solidFill>
                  <a:schemeClr val="tx1"/>
                </a:solidFill>
                <a:cs typeface="Arial" charset="0"/>
              </a:rPr>
              <a:t>Scrum rules guardian</a:t>
            </a:r>
          </a:p>
          <a:p>
            <a:pPr lvl="1"/>
            <a:r>
              <a:rPr lang="fr-FR" sz="1600" smtClean="0">
                <a:solidFill>
                  <a:schemeClr val="tx1"/>
                </a:solidFill>
                <a:cs typeface="Arial" charset="0"/>
              </a:rPr>
              <a:t>Coach the team</a:t>
            </a:r>
            <a:endParaRPr lang="en-US" sz="1600" smtClean="0">
              <a:solidFill>
                <a:schemeClr val="tx1"/>
              </a:solidFill>
              <a:cs typeface="Arial" charset="0"/>
            </a:endParaRPr>
          </a:p>
          <a:p>
            <a:pPr lvl="1"/>
            <a:r>
              <a:rPr lang="en-US" sz="1600" smtClean="0">
                <a:solidFill>
                  <a:schemeClr val="tx1"/>
                </a:solidFill>
                <a:cs typeface="Arial" charset="0"/>
              </a:rPr>
              <a:t>Removes impediments</a:t>
            </a:r>
          </a:p>
          <a:p>
            <a:pPr lvl="1"/>
            <a:r>
              <a:rPr lang="en-US" sz="1600" smtClean="0">
                <a:solidFill>
                  <a:schemeClr val="tx1"/>
                </a:solidFill>
                <a:cs typeface="Arial" charset="0"/>
              </a:rPr>
              <a:t>Prevents outside interference during an iteration</a:t>
            </a:r>
          </a:p>
          <a:p>
            <a:pPr lvl="1"/>
            <a:r>
              <a:rPr lang="en-US" sz="1600" smtClean="0">
                <a:cs typeface="Arial" charset="0"/>
              </a:rPr>
              <a:t>Scrum Master is both a teacher and a referee</a:t>
            </a:r>
          </a:p>
          <a:p>
            <a:endParaRPr lang="en-US" sz="1600" smtClean="0"/>
          </a:p>
        </p:txBody>
      </p:sp>
      <p:pic>
        <p:nvPicPr>
          <p:cNvPr id="221188" name="Picture 6" descr="j0443913"/>
          <p:cNvPicPr>
            <a:picLocks noChangeAspect="1" noChangeArrowheads="1"/>
          </p:cNvPicPr>
          <p:nvPr/>
        </p:nvPicPr>
        <p:blipFill>
          <a:blip r:embed="rId3" cstate="print"/>
          <a:srcRect t="2095" b="10477"/>
          <a:stretch>
            <a:fillRect/>
          </a:stretch>
        </p:blipFill>
        <p:spPr bwMode="auto">
          <a:xfrm>
            <a:off x="7294563" y="3910013"/>
            <a:ext cx="1316037" cy="1724025"/>
          </a:xfrm>
          <a:prstGeom prst="rect">
            <a:avLst/>
          </a:prstGeom>
          <a:noFill/>
          <a:ln w="9525">
            <a:noFill/>
            <a:miter lim="800000"/>
            <a:headEnd/>
            <a:tailEnd/>
          </a:ln>
        </p:spPr>
      </p:pic>
      <p:pic>
        <p:nvPicPr>
          <p:cNvPr id="221189" name="Picture 7" descr="j0430615"/>
          <p:cNvPicPr>
            <a:picLocks noChangeAspect="1" noChangeArrowheads="1"/>
          </p:cNvPicPr>
          <p:nvPr/>
        </p:nvPicPr>
        <p:blipFill>
          <a:blip r:embed="rId4" cstate="print"/>
          <a:srcRect b="22461"/>
          <a:stretch>
            <a:fillRect/>
          </a:stretch>
        </p:blipFill>
        <p:spPr bwMode="auto">
          <a:xfrm>
            <a:off x="4911725" y="3910013"/>
            <a:ext cx="2230438" cy="1728787"/>
          </a:xfrm>
          <a:prstGeom prst="rect">
            <a:avLst/>
          </a:prstGeom>
          <a:noFill/>
          <a:ln w="9525">
            <a:noFill/>
            <a:miter lim="800000"/>
            <a:headEnd/>
            <a:tailEnd/>
          </a:ln>
        </p:spPr>
      </p:pic>
      <p:pic>
        <p:nvPicPr>
          <p:cNvPr id="221190" name="Picture 5" descr="j0285168"/>
          <p:cNvPicPr>
            <a:picLocks noChangeAspect="1" noChangeArrowheads="1"/>
          </p:cNvPicPr>
          <p:nvPr/>
        </p:nvPicPr>
        <p:blipFill>
          <a:blip r:embed="rId5"/>
          <a:srcRect l="2499" t="15495" r="7500" b="6198"/>
          <a:stretch>
            <a:fillRect/>
          </a:stretch>
        </p:blipFill>
        <p:spPr bwMode="auto">
          <a:xfrm>
            <a:off x="4891088" y="1066800"/>
            <a:ext cx="2797175" cy="19637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smtClean="0"/>
              <a:t>Burndown chart</a:t>
            </a:r>
          </a:p>
        </p:txBody>
      </p:sp>
      <p:sp>
        <p:nvSpPr>
          <p:cNvPr id="225283" name="Rectangle 3"/>
          <p:cNvSpPr>
            <a:spLocks noGrp="1" noChangeArrowheads="1"/>
          </p:cNvSpPr>
          <p:nvPr>
            <p:ph type="body" idx="1"/>
          </p:nvPr>
        </p:nvSpPr>
        <p:spPr>
          <a:xfrm>
            <a:off x="266700" y="1181100"/>
            <a:ext cx="4506913" cy="4525963"/>
          </a:xfrm>
        </p:spPr>
        <p:txBody>
          <a:bodyPr/>
          <a:lstStyle/>
          <a:p>
            <a:pPr>
              <a:spcBef>
                <a:spcPct val="15000"/>
              </a:spcBef>
              <a:spcAft>
                <a:spcPct val="30000"/>
              </a:spcAft>
            </a:pPr>
            <a:r>
              <a:rPr lang="en-US" sz="2000" smtClean="0"/>
              <a:t>Tracking an iteration:</a:t>
            </a:r>
          </a:p>
          <a:p>
            <a:pPr lvl="1">
              <a:spcBef>
                <a:spcPct val="15000"/>
              </a:spcBef>
              <a:spcAft>
                <a:spcPct val="30000"/>
              </a:spcAft>
            </a:pPr>
            <a:r>
              <a:rPr lang="en-US" sz="1900" smtClean="0">
                <a:cs typeface="Arial" charset="0"/>
              </a:rPr>
              <a:t>A burndown chart tracks the amount of estimated effort remaining in the current iteration</a:t>
            </a:r>
          </a:p>
          <a:p>
            <a:pPr lvl="2">
              <a:spcBef>
                <a:spcPct val="15000"/>
              </a:spcBef>
              <a:spcAft>
                <a:spcPct val="30000"/>
              </a:spcAft>
            </a:pPr>
            <a:r>
              <a:rPr lang="en-US" smtClean="0">
                <a:cs typeface="Arial" charset="0"/>
              </a:rPr>
              <a:t>it should go down each day</a:t>
            </a:r>
          </a:p>
          <a:p>
            <a:pPr lvl="2">
              <a:spcBef>
                <a:spcPct val="15000"/>
              </a:spcBef>
              <a:spcAft>
                <a:spcPct val="30000"/>
              </a:spcAft>
            </a:pPr>
            <a:r>
              <a:rPr lang="en-US" smtClean="0">
                <a:cs typeface="Arial" charset="0"/>
              </a:rPr>
              <a:t>but if you discover that something is missing, or you have mis-estimated a difficult task, it could go up</a:t>
            </a:r>
          </a:p>
          <a:p>
            <a:pPr lvl="2">
              <a:spcBef>
                <a:spcPct val="15000"/>
              </a:spcBef>
              <a:spcAft>
                <a:spcPct val="30000"/>
              </a:spcAft>
            </a:pPr>
            <a:r>
              <a:rPr lang="en-US" smtClean="0">
                <a:cs typeface="Arial" charset="0"/>
              </a:rPr>
              <a:t>it’s OK:  better to acknowledge reality early</a:t>
            </a:r>
          </a:p>
          <a:p>
            <a:pPr lvl="1">
              <a:spcBef>
                <a:spcPct val="15000"/>
              </a:spcBef>
              <a:spcAft>
                <a:spcPct val="30000"/>
              </a:spcAft>
            </a:pPr>
            <a:r>
              <a:rPr lang="en-US" sz="1900" smtClean="0">
                <a:cs typeface="Arial" charset="0"/>
              </a:rPr>
              <a:t>Don’t make your estimates too pessimistic</a:t>
            </a:r>
          </a:p>
          <a:p>
            <a:pPr lvl="2">
              <a:spcBef>
                <a:spcPct val="15000"/>
              </a:spcBef>
              <a:spcAft>
                <a:spcPct val="30000"/>
              </a:spcAft>
            </a:pPr>
            <a:r>
              <a:rPr lang="en-US" smtClean="0">
                <a:cs typeface="Arial" charset="0"/>
              </a:rPr>
              <a:t>you will get a burndown chart that gets to zero well before the end of the iteration</a:t>
            </a:r>
          </a:p>
          <a:p>
            <a:pPr>
              <a:spcBef>
                <a:spcPct val="15000"/>
              </a:spcBef>
            </a:pPr>
            <a:endParaRPr lang="en-US" smtClean="0"/>
          </a:p>
        </p:txBody>
      </p:sp>
      <p:grpSp>
        <p:nvGrpSpPr>
          <p:cNvPr id="225284" name="Group 4"/>
          <p:cNvGrpSpPr>
            <a:grpSpLocks/>
          </p:cNvGrpSpPr>
          <p:nvPr/>
        </p:nvGrpSpPr>
        <p:grpSpPr bwMode="auto">
          <a:xfrm>
            <a:off x="5140325" y="3937000"/>
            <a:ext cx="3317875" cy="2117725"/>
            <a:chOff x="3168" y="2480"/>
            <a:chExt cx="2090" cy="1334"/>
          </a:xfrm>
        </p:grpSpPr>
        <p:sp>
          <p:nvSpPr>
            <p:cNvPr id="225285" name="Line 5"/>
            <p:cNvSpPr>
              <a:spLocks noChangeShapeType="1"/>
            </p:cNvSpPr>
            <p:nvPr/>
          </p:nvSpPr>
          <p:spPr bwMode="auto">
            <a:xfrm>
              <a:off x="3338" y="3536"/>
              <a:ext cx="1920" cy="0"/>
            </a:xfrm>
            <a:prstGeom prst="line">
              <a:avLst/>
            </a:prstGeom>
            <a:noFill/>
            <a:ln w="9525">
              <a:solidFill>
                <a:schemeClr val="tx1"/>
              </a:solidFill>
              <a:miter lim="800000"/>
              <a:headEnd/>
              <a:tailEnd/>
            </a:ln>
            <a:effectLst/>
          </p:spPr>
          <p:txBody>
            <a:bodyPr lIns="0" tIns="0" rIns="0" bIns="0"/>
            <a:lstStyle/>
            <a:p>
              <a:endParaRPr lang="en-US"/>
            </a:p>
          </p:txBody>
        </p:sp>
        <p:grpSp>
          <p:nvGrpSpPr>
            <p:cNvPr id="225286" name="Group 6"/>
            <p:cNvGrpSpPr>
              <a:grpSpLocks/>
            </p:cNvGrpSpPr>
            <p:nvPr/>
          </p:nvGrpSpPr>
          <p:grpSpPr bwMode="auto">
            <a:xfrm>
              <a:off x="3530" y="3491"/>
              <a:ext cx="1728" cy="45"/>
              <a:chOff x="3456" y="1920"/>
              <a:chExt cx="1728" cy="96"/>
            </a:xfrm>
          </p:grpSpPr>
          <p:sp>
            <p:nvSpPr>
              <p:cNvPr id="225287" name="Line 7"/>
              <p:cNvSpPr>
                <a:spLocks noChangeShapeType="1"/>
              </p:cNvSpPr>
              <p:nvPr/>
            </p:nvSpPr>
            <p:spPr bwMode="auto">
              <a:xfrm flipV="1">
                <a:off x="345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88" name="Line 8"/>
              <p:cNvSpPr>
                <a:spLocks noChangeShapeType="1"/>
              </p:cNvSpPr>
              <p:nvPr/>
            </p:nvSpPr>
            <p:spPr bwMode="auto">
              <a:xfrm flipV="1">
                <a:off x="364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89" name="Line 9"/>
              <p:cNvSpPr>
                <a:spLocks noChangeShapeType="1"/>
              </p:cNvSpPr>
              <p:nvPr/>
            </p:nvSpPr>
            <p:spPr bwMode="auto">
              <a:xfrm flipV="1">
                <a:off x="384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0" name="Line 10"/>
              <p:cNvSpPr>
                <a:spLocks noChangeShapeType="1"/>
              </p:cNvSpPr>
              <p:nvPr/>
            </p:nvSpPr>
            <p:spPr bwMode="auto">
              <a:xfrm flipV="1">
                <a:off x="403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1" name="Line 11"/>
              <p:cNvSpPr>
                <a:spLocks noChangeShapeType="1"/>
              </p:cNvSpPr>
              <p:nvPr/>
            </p:nvSpPr>
            <p:spPr bwMode="auto">
              <a:xfrm flipV="1">
                <a:off x="4224"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2" name="Line 12"/>
              <p:cNvSpPr>
                <a:spLocks noChangeShapeType="1"/>
              </p:cNvSpPr>
              <p:nvPr/>
            </p:nvSpPr>
            <p:spPr bwMode="auto">
              <a:xfrm flipV="1">
                <a:off x="441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3" name="Line 13"/>
              <p:cNvSpPr>
                <a:spLocks noChangeShapeType="1"/>
              </p:cNvSpPr>
              <p:nvPr/>
            </p:nvSpPr>
            <p:spPr bwMode="auto">
              <a:xfrm flipV="1">
                <a:off x="460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4" name="Line 14"/>
              <p:cNvSpPr>
                <a:spLocks noChangeShapeType="1"/>
              </p:cNvSpPr>
              <p:nvPr/>
            </p:nvSpPr>
            <p:spPr bwMode="auto">
              <a:xfrm flipV="1">
                <a:off x="480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5" name="Line 15"/>
              <p:cNvSpPr>
                <a:spLocks noChangeShapeType="1"/>
              </p:cNvSpPr>
              <p:nvPr/>
            </p:nvSpPr>
            <p:spPr bwMode="auto">
              <a:xfrm flipV="1">
                <a:off x="499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296" name="Line 16"/>
              <p:cNvSpPr>
                <a:spLocks noChangeShapeType="1"/>
              </p:cNvSpPr>
              <p:nvPr/>
            </p:nvSpPr>
            <p:spPr bwMode="auto">
              <a:xfrm flipV="1">
                <a:off x="5184" y="1920"/>
                <a:ext cx="0" cy="96"/>
              </a:xfrm>
              <a:prstGeom prst="line">
                <a:avLst/>
              </a:prstGeom>
              <a:noFill/>
              <a:ln w="9525">
                <a:solidFill>
                  <a:schemeClr val="tx1"/>
                </a:solidFill>
                <a:miter lim="800000"/>
                <a:headEnd/>
                <a:tailEnd/>
              </a:ln>
              <a:effectLst/>
            </p:spPr>
            <p:txBody>
              <a:bodyPr lIns="0" tIns="0" rIns="0" bIns="0"/>
              <a:lstStyle/>
              <a:p>
                <a:endParaRPr lang="en-US"/>
              </a:p>
            </p:txBody>
          </p:sp>
        </p:grpSp>
        <p:sp>
          <p:nvSpPr>
            <p:cNvPr id="225297" name="Line 17"/>
            <p:cNvSpPr>
              <a:spLocks noChangeShapeType="1"/>
            </p:cNvSpPr>
            <p:nvPr/>
          </p:nvSpPr>
          <p:spPr bwMode="auto">
            <a:xfrm>
              <a:off x="3338" y="2528"/>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298" name="Line 18"/>
            <p:cNvSpPr>
              <a:spLocks noChangeShapeType="1"/>
            </p:cNvSpPr>
            <p:nvPr/>
          </p:nvSpPr>
          <p:spPr bwMode="auto">
            <a:xfrm>
              <a:off x="3338" y="2720"/>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299" name="Line 19"/>
            <p:cNvSpPr>
              <a:spLocks noChangeShapeType="1"/>
            </p:cNvSpPr>
            <p:nvPr/>
          </p:nvSpPr>
          <p:spPr bwMode="auto">
            <a:xfrm>
              <a:off x="3338" y="2912"/>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00" name="Line 20"/>
            <p:cNvSpPr>
              <a:spLocks noChangeShapeType="1"/>
            </p:cNvSpPr>
            <p:nvPr/>
          </p:nvSpPr>
          <p:spPr bwMode="auto">
            <a:xfrm>
              <a:off x="3338" y="3104"/>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01" name="Line 21"/>
            <p:cNvSpPr>
              <a:spLocks noChangeShapeType="1"/>
            </p:cNvSpPr>
            <p:nvPr/>
          </p:nvSpPr>
          <p:spPr bwMode="auto">
            <a:xfrm>
              <a:off x="3338" y="3296"/>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02" name="Line 22"/>
            <p:cNvSpPr>
              <a:spLocks noChangeShapeType="1"/>
            </p:cNvSpPr>
            <p:nvPr/>
          </p:nvSpPr>
          <p:spPr bwMode="auto">
            <a:xfrm>
              <a:off x="3338" y="2528"/>
              <a:ext cx="0" cy="1008"/>
            </a:xfrm>
            <a:prstGeom prst="line">
              <a:avLst/>
            </a:prstGeom>
            <a:noFill/>
            <a:ln w="9525">
              <a:solidFill>
                <a:schemeClr val="tx1"/>
              </a:solidFill>
              <a:miter lim="800000"/>
              <a:headEnd/>
              <a:tailEnd/>
            </a:ln>
            <a:effectLst/>
          </p:spPr>
          <p:txBody>
            <a:bodyPr lIns="0" tIns="0" rIns="0" bIns="0"/>
            <a:lstStyle/>
            <a:p>
              <a:endParaRPr lang="en-US"/>
            </a:p>
          </p:txBody>
        </p:sp>
        <p:sp>
          <p:nvSpPr>
            <p:cNvPr id="225303" name="Text Box 23"/>
            <p:cNvSpPr txBox="1">
              <a:spLocks noChangeArrowheads="1"/>
            </p:cNvSpPr>
            <p:nvPr/>
          </p:nvSpPr>
          <p:spPr bwMode="auto">
            <a:xfrm>
              <a:off x="3194" y="3248"/>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20</a:t>
              </a:r>
            </a:p>
          </p:txBody>
        </p:sp>
        <p:sp>
          <p:nvSpPr>
            <p:cNvPr id="225304" name="Text Box 24"/>
            <p:cNvSpPr txBox="1">
              <a:spLocks noChangeArrowheads="1"/>
            </p:cNvSpPr>
            <p:nvPr/>
          </p:nvSpPr>
          <p:spPr bwMode="auto">
            <a:xfrm>
              <a:off x="3194" y="3056"/>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40</a:t>
              </a:r>
            </a:p>
          </p:txBody>
        </p:sp>
        <p:sp>
          <p:nvSpPr>
            <p:cNvPr id="225305" name="Text Box 25"/>
            <p:cNvSpPr txBox="1">
              <a:spLocks noChangeArrowheads="1"/>
            </p:cNvSpPr>
            <p:nvPr/>
          </p:nvSpPr>
          <p:spPr bwMode="auto">
            <a:xfrm>
              <a:off x="3194" y="2864"/>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60</a:t>
              </a:r>
            </a:p>
          </p:txBody>
        </p:sp>
        <p:sp>
          <p:nvSpPr>
            <p:cNvPr id="225306" name="Text Box 26"/>
            <p:cNvSpPr txBox="1">
              <a:spLocks noChangeArrowheads="1"/>
            </p:cNvSpPr>
            <p:nvPr/>
          </p:nvSpPr>
          <p:spPr bwMode="auto">
            <a:xfrm>
              <a:off x="3194" y="2672"/>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80</a:t>
              </a:r>
            </a:p>
          </p:txBody>
        </p:sp>
        <p:sp>
          <p:nvSpPr>
            <p:cNvPr id="225307" name="Text Box 27"/>
            <p:cNvSpPr txBox="1">
              <a:spLocks noChangeArrowheads="1"/>
            </p:cNvSpPr>
            <p:nvPr/>
          </p:nvSpPr>
          <p:spPr bwMode="auto">
            <a:xfrm>
              <a:off x="3168" y="2480"/>
              <a:ext cx="159"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100</a:t>
              </a:r>
            </a:p>
          </p:txBody>
        </p:sp>
        <p:sp>
          <p:nvSpPr>
            <p:cNvPr id="225308" name="Freeform 28"/>
            <p:cNvSpPr>
              <a:spLocks/>
            </p:cNvSpPr>
            <p:nvPr/>
          </p:nvSpPr>
          <p:spPr bwMode="auto">
            <a:xfrm>
              <a:off x="3482" y="2672"/>
              <a:ext cx="1764" cy="861"/>
            </a:xfrm>
            <a:custGeom>
              <a:avLst/>
              <a:gdLst/>
              <a:ahLst/>
              <a:cxnLst>
                <a:cxn ang="0">
                  <a:pos x="0" y="0"/>
                </a:cxn>
                <a:cxn ang="0">
                  <a:pos x="192" y="48"/>
                </a:cxn>
                <a:cxn ang="0">
                  <a:pos x="328" y="180"/>
                </a:cxn>
                <a:cxn ang="0">
                  <a:pos x="448" y="318"/>
                </a:cxn>
                <a:cxn ang="0">
                  <a:pos x="586" y="0"/>
                </a:cxn>
                <a:cxn ang="0">
                  <a:pos x="778" y="138"/>
                </a:cxn>
                <a:cxn ang="0">
                  <a:pos x="1042" y="216"/>
                </a:cxn>
                <a:cxn ang="0">
                  <a:pos x="1198" y="402"/>
                </a:cxn>
                <a:cxn ang="0">
                  <a:pos x="1270" y="552"/>
                </a:cxn>
                <a:cxn ang="0">
                  <a:pos x="1450" y="696"/>
                </a:cxn>
                <a:cxn ang="0">
                  <a:pos x="1584" y="768"/>
                </a:cxn>
                <a:cxn ang="0">
                  <a:pos x="1677" y="804"/>
                </a:cxn>
                <a:cxn ang="0">
                  <a:pos x="1764" y="861"/>
                </a:cxn>
              </a:cxnLst>
              <a:rect l="0" t="0" r="r" b="b"/>
              <a:pathLst>
                <a:path w="1764" h="861">
                  <a:moveTo>
                    <a:pt x="0" y="0"/>
                  </a:moveTo>
                  <a:lnTo>
                    <a:pt x="192" y="48"/>
                  </a:lnTo>
                  <a:lnTo>
                    <a:pt x="328" y="180"/>
                  </a:lnTo>
                  <a:lnTo>
                    <a:pt x="448" y="318"/>
                  </a:lnTo>
                  <a:lnTo>
                    <a:pt x="586" y="0"/>
                  </a:lnTo>
                  <a:lnTo>
                    <a:pt x="778" y="138"/>
                  </a:lnTo>
                  <a:lnTo>
                    <a:pt x="1042" y="216"/>
                  </a:lnTo>
                  <a:lnTo>
                    <a:pt x="1198" y="402"/>
                  </a:lnTo>
                  <a:lnTo>
                    <a:pt x="1270" y="552"/>
                  </a:lnTo>
                  <a:lnTo>
                    <a:pt x="1450" y="696"/>
                  </a:lnTo>
                  <a:lnTo>
                    <a:pt x="1584" y="768"/>
                  </a:lnTo>
                  <a:lnTo>
                    <a:pt x="1677" y="804"/>
                  </a:lnTo>
                  <a:lnTo>
                    <a:pt x="1764" y="861"/>
                  </a:lnTo>
                </a:path>
              </a:pathLst>
            </a:custGeom>
            <a:noFill/>
            <a:ln w="9525" cap="flat" cmpd="sng">
              <a:solidFill>
                <a:schemeClr val="tx1"/>
              </a:solidFill>
              <a:prstDash val="solid"/>
              <a:miter lim="800000"/>
              <a:headEnd type="none" w="med" len="med"/>
              <a:tailEnd type="none" w="med" len="med"/>
            </a:ln>
            <a:effectLst/>
          </p:spPr>
          <p:txBody>
            <a:bodyPr lIns="0" tIns="0" rIns="0" bIns="0"/>
            <a:lstStyle/>
            <a:p>
              <a:endParaRPr lang="en-US"/>
            </a:p>
          </p:txBody>
        </p:sp>
        <p:sp>
          <p:nvSpPr>
            <p:cNvPr id="225309" name="Text Box 29"/>
            <p:cNvSpPr txBox="1">
              <a:spLocks noChangeArrowheads="1"/>
            </p:cNvSpPr>
            <p:nvPr/>
          </p:nvSpPr>
          <p:spPr bwMode="auto">
            <a:xfrm>
              <a:off x="3375" y="3680"/>
              <a:ext cx="944" cy="134"/>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400" b="0"/>
                <a:t>Burndown chart #2</a:t>
              </a:r>
            </a:p>
          </p:txBody>
        </p:sp>
        <p:sp>
          <p:nvSpPr>
            <p:cNvPr id="225310" name="Text Box 30"/>
            <p:cNvSpPr txBox="1">
              <a:spLocks noChangeArrowheads="1"/>
            </p:cNvSpPr>
            <p:nvPr/>
          </p:nvSpPr>
          <p:spPr bwMode="auto">
            <a:xfrm>
              <a:off x="3232" y="3469"/>
              <a:ext cx="53"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0</a:t>
              </a:r>
            </a:p>
          </p:txBody>
        </p:sp>
      </p:grpSp>
      <p:grpSp>
        <p:nvGrpSpPr>
          <p:cNvPr id="225311" name="Group 31"/>
          <p:cNvGrpSpPr>
            <a:grpSpLocks/>
          </p:cNvGrpSpPr>
          <p:nvPr/>
        </p:nvGrpSpPr>
        <p:grpSpPr bwMode="auto">
          <a:xfrm>
            <a:off x="4757738" y="1489075"/>
            <a:ext cx="3944937" cy="2082800"/>
            <a:chOff x="2927" y="938"/>
            <a:chExt cx="2485" cy="1312"/>
          </a:xfrm>
        </p:grpSpPr>
        <p:grpSp>
          <p:nvGrpSpPr>
            <p:cNvPr id="225312" name="Group 32"/>
            <p:cNvGrpSpPr>
              <a:grpSpLocks/>
            </p:cNvGrpSpPr>
            <p:nvPr/>
          </p:nvGrpSpPr>
          <p:grpSpPr bwMode="auto">
            <a:xfrm>
              <a:off x="3190" y="944"/>
              <a:ext cx="2090" cy="1056"/>
              <a:chOff x="3094" y="960"/>
              <a:chExt cx="2090" cy="1056"/>
            </a:xfrm>
          </p:grpSpPr>
          <p:sp>
            <p:nvSpPr>
              <p:cNvPr id="225313" name="Line 33"/>
              <p:cNvSpPr>
                <a:spLocks noChangeShapeType="1"/>
              </p:cNvSpPr>
              <p:nvPr/>
            </p:nvSpPr>
            <p:spPr bwMode="auto">
              <a:xfrm>
                <a:off x="3264" y="2016"/>
                <a:ext cx="1920" cy="0"/>
              </a:xfrm>
              <a:prstGeom prst="line">
                <a:avLst/>
              </a:prstGeom>
              <a:noFill/>
              <a:ln w="9525">
                <a:solidFill>
                  <a:schemeClr val="tx1"/>
                </a:solidFill>
                <a:miter lim="800000"/>
                <a:headEnd/>
                <a:tailEnd/>
              </a:ln>
              <a:effectLst/>
            </p:spPr>
            <p:txBody>
              <a:bodyPr lIns="0" tIns="0" rIns="0" bIns="0"/>
              <a:lstStyle/>
              <a:p>
                <a:endParaRPr lang="en-US"/>
              </a:p>
            </p:txBody>
          </p:sp>
          <p:grpSp>
            <p:nvGrpSpPr>
              <p:cNvPr id="225314" name="Group 34"/>
              <p:cNvGrpSpPr>
                <a:grpSpLocks/>
              </p:cNvGrpSpPr>
              <p:nvPr/>
            </p:nvGrpSpPr>
            <p:grpSpPr bwMode="auto">
              <a:xfrm>
                <a:off x="3456" y="1971"/>
                <a:ext cx="1728" cy="45"/>
                <a:chOff x="3456" y="1920"/>
                <a:chExt cx="1728" cy="96"/>
              </a:xfrm>
            </p:grpSpPr>
            <p:sp>
              <p:nvSpPr>
                <p:cNvPr id="225315" name="Line 35"/>
                <p:cNvSpPr>
                  <a:spLocks noChangeShapeType="1"/>
                </p:cNvSpPr>
                <p:nvPr/>
              </p:nvSpPr>
              <p:spPr bwMode="auto">
                <a:xfrm flipV="1">
                  <a:off x="345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16" name="Line 36"/>
                <p:cNvSpPr>
                  <a:spLocks noChangeShapeType="1"/>
                </p:cNvSpPr>
                <p:nvPr/>
              </p:nvSpPr>
              <p:spPr bwMode="auto">
                <a:xfrm flipV="1">
                  <a:off x="364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17" name="Line 37"/>
                <p:cNvSpPr>
                  <a:spLocks noChangeShapeType="1"/>
                </p:cNvSpPr>
                <p:nvPr/>
              </p:nvSpPr>
              <p:spPr bwMode="auto">
                <a:xfrm flipV="1">
                  <a:off x="384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18" name="Line 38"/>
                <p:cNvSpPr>
                  <a:spLocks noChangeShapeType="1"/>
                </p:cNvSpPr>
                <p:nvPr/>
              </p:nvSpPr>
              <p:spPr bwMode="auto">
                <a:xfrm flipV="1">
                  <a:off x="403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19" name="Line 39"/>
                <p:cNvSpPr>
                  <a:spLocks noChangeShapeType="1"/>
                </p:cNvSpPr>
                <p:nvPr/>
              </p:nvSpPr>
              <p:spPr bwMode="auto">
                <a:xfrm flipV="1">
                  <a:off x="4224"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20" name="Line 40"/>
                <p:cNvSpPr>
                  <a:spLocks noChangeShapeType="1"/>
                </p:cNvSpPr>
                <p:nvPr/>
              </p:nvSpPr>
              <p:spPr bwMode="auto">
                <a:xfrm flipV="1">
                  <a:off x="441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21" name="Line 41"/>
                <p:cNvSpPr>
                  <a:spLocks noChangeShapeType="1"/>
                </p:cNvSpPr>
                <p:nvPr/>
              </p:nvSpPr>
              <p:spPr bwMode="auto">
                <a:xfrm flipV="1">
                  <a:off x="460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22" name="Line 42"/>
                <p:cNvSpPr>
                  <a:spLocks noChangeShapeType="1"/>
                </p:cNvSpPr>
                <p:nvPr/>
              </p:nvSpPr>
              <p:spPr bwMode="auto">
                <a:xfrm flipV="1">
                  <a:off x="480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23" name="Line 43"/>
                <p:cNvSpPr>
                  <a:spLocks noChangeShapeType="1"/>
                </p:cNvSpPr>
                <p:nvPr/>
              </p:nvSpPr>
              <p:spPr bwMode="auto">
                <a:xfrm flipV="1">
                  <a:off x="499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25324" name="Line 44"/>
                <p:cNvSpPr>
                  <a:spLocks noChangeShapeType="1"/>
                </p:cNvSpPr>
                <p:nvPr/>
              </p:nvSpPr>
              <p:spPr bwMode="auto">
                <a:xfrm flipV="1">
                  <a:off x="5184" y="1920"/>
                  <a:ext cx="0" cy="96"/>
                </a:xfrm>
                <a:prstGeom prst="line">
                  <a:avLst/>
                </a:prstGeom>
                <a:noFill/>
                <a:ln w="9525">
                  <a:solidFill>
                    <a:schemeClr val="tx1"/>
                  </a:solidFill>
                  <a:miter lim="800000"/>
                  <a:headEnd/>
                  <a:tailEnd/>
                </a:ln>
                <a:effectLst/>
              </p:spPr>
              <p:txBody>
                <a:bodyPr lIns="0" tIns="0" rIns="0" bIns="0"/>
                <a:lstStyle/>
                <a:p>
                  <a:endParaRPr lang="en-US"/>
                </a:p>
              </p:txBody>
            </p:sp>
          </p:grpSp>
          <p:sp>
            <p:nvSpPr>
              <p:cNvPr id="225325" name="Line 45"/>
              <p:cNvSpPr>
                <a:spLocks noChangeShapeType="1"/>
              </p:cNvSpPr>
              <p:nvPr/>
            </p:nvSpPr>
            <p:spPr bwMode="auto">
              <a:xfrm>
                <a:off x="3264" y="1008"/>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26" name="Line 46"/>
              <p:cNvSpPr>
                <a:spLocks noChangeShapeType="1"/>
              </p:cNvSpPr>
              <p:nvPr/>
            </p:nvSpPr>
            <p:spPr bwMode="auto">
              <a:xfrm>
                <a:off x="3264" y="1200"/>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27" name="Line 47"/>
              <p:cNvSpPr>
                <a:spLocks noChangeShapeType="1"/>
              </p:cNvSpPr>
              <p:nvPr/>
            </p:nvSpPr>
            <p:spPr bwMode="auto">
              <a:xfrm>
                <a:off x="3264" y="1392"/>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28" name="Line 48"/>
              <p:cNvSpPr>
                <a:spLocks noChangeShapeType="1"/>
              </p:cNvSpPr>
              <p:nvPr/>
            </p:nvSpPr>
            <p:spPr bwMode="auto">
              <a:xfrm>
                <a:off x="3264" y="1584"/>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29" name="Line 49"/>
              <p:cNvSpPr>
                <a:spLocks noChangeShapeType="1"/>
              </p:cNvSpPr>
              <p:nvPr/>
            </p:nvSpPr>
            <p:spPr bwMode="auto">
              <a:xfrm>
                <a:off x="3264" y="1776"/>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25330" name="Line 50"/>
              <p:cNvSpPr>
                <a:spLocks noChangeShapeType="1"/>
              </p:cNvSpPr>
              <p:nvPr/>
            </p:nvSpPr>
            <p:spPr bwMode="auto">
              <a:xfrm>
                <a:off x="3264" y="1008"/>
                <a:ext cx="0" cy="1008"/>
              </a:xfrm>
              <a:prstGeom prst="line">
                <a:avLst/>
              </a:prstGeom>
              <a:noFill/>
              <a:ln w="9525">
                <a:solidFill>
                  <a:schemeClr val="tx1"/>
                </a:solidFill>
                <a:miter lim="800000"/>
                <a:headEnd/>
                <a:tailEnd/>
              </a:ln>
              <a:effectLst/>
            </p:spPr>
            <p:txBody>
              <a:bodyPr lIns="0" tIns="0" rIns="0" bIns="0"/>
              <a:lstStyle/>
              <a:p>
                <a:endParaRPr lang="en-US"/>
              </a:p>
            </p:txBody>
          </p:sp>
          <p:sp>
            <p:nvSpPr>
              <p:cNvPr id="225331" name="Text Box 51"/>
              <p:cNvSpPr txBox="1">
                <a:spLocks noChangeArrowheads="1"/>
              </p:cNvSpPr>
              <p:nvPr/>
            </p:nvSpPr>
            <p:spPr bwMode="auto">
              <a:xfrm>
                <a:off x="3120" y="1728"/>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20</a:t>
                </a:r>
              </a:p>
            </p:txBody>
          </p:sp>
          <p:sp>
            <p:nvSpPr>
              <p:cNvPr id="225332" name="Text Box 52"/>
              <p:cNvSpPr txBox="1">
                <a:spLocks noChangeArrowheads="1"/>
              </p:cNvSpPr>
              <p:nvPr/>
            </p:nvSpPr>
            <p:spPr bwMode="auto">
              <a:xfrm>
                <a:off x="3120" y="1536"/>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40</a:t>
                </a:r>
              </a:p>
            </p:txBody>
          </p:sp>
          <p:sp>
            <p:nvSpPr>
              <p:cNvPr id="225333" name="Text Box 53"/>
              <p:cNvSpPr txBox="1">
                <a:spLocks noChangeArrowheads="1"/>
              </p:cNvSpPr>
              <p:nvPr/>
            </p:nvSpPr>
            <p:spPr bwMode="auto">
              <a:xfrm>
                <a:off x="3120" y="1344"/>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60</a:t>
                </a:r>
              </a:p>
            </p:txBody>
          </p:sp>
          <p:sp>
            <p:nvSpPr>
              <p:cNvPr id="225334" name="Text Box 54"/>
              <p:cNvSpPr txBox="1">
                <a:spLocks noChangeArrowheads="1"/>
              </p:cNvSpPr>
              <p:nvPr/>
            </p:nvSpPr>
            <p:spPr bwMode="auto">
              <a:xfrm>
                <a:off x="3120" y="1152"/>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80</a:t>
                </a:r>
              </a:p>
            </p:txBody>
          </p:sp>
          <p:sp>
            <p:nvSpPr>
              <p:cNvPr id="225335" name="Text Box 55"/>
              <p:cNvSpPr txBox="1">
                <a:spLocks noChangeArrowheads="1"/>
              </p:cNvSpPr>
              <p:nvPr/>
            </p:nvSpPr>
            <p:spPr bwMode="auto">
              <a:xfrm>
                <a:off x="3094" y="960"/>
                <a:ext cx="159"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100</a:t>
                </a:r>
              </a:p>
            </p:txBody>
          </p:sp>
          <p:sp>
            <p:nvSpPr>
              <p:cNvPr id="225336" name="Freeform 56"/>
              <p:cNvSpPr>
                <a:spLocks/>
              </p:cNvSpPr>
              <p:nvPr/>
            </p:nvSpPr>
            <p:spPr bwMode="auto">
              <a:xfrm>
                <a:off x="3408" y="1152"/>
                <a:ext cx="1764" cy="861"/>
              </a:xfrm>
              <a:custGeom>
                <a:avLst/>
                <a:gdLst/>
                <a:ahLst/>
                <a:cxnLst>
                  <a:cxn ang="0">
                    <a:pos x="0" y="0"/>
                  </a:cxn>
                  <a:cxn ang="0">
                    <a:pos x="192" y="48"/>
                  </a:cxn>
                  <a:cxn ang="0">
                    <a:pos x="432" y="144"/>
                  </a:cxn>
                  <a:cxn ang="0">
                    <a:pos x="624" y="192"/>
                  </a:cxn>
                  <a:cxn ang="0">
                    <a:pos x="816" y="384"/>
                  </a:cxn>
                  <a:cxn ang="0">
                    <a:pos x="1008" y="384"/>
                  </a:cxn>
                  <a:cxn ang="0">
                    <a:pos x="1152" y="576"/>
                  </a:cxn>
                  <a:cxn ang="0">
                    <a:pos x="1200" y="624"/>
                  </a:cxn>
                  <a:cxn ang="0">
                    <a:pos x="1392" y="720"/>
                  </a:cxn>
                  <a:cxn ang="0">
                    <a:pos x="1584" y="768"/>
                  </a:cxn>
                  <a:cxn ang="0">
                    <a:pos x="1677" y="804"/>
                  </a:cxn>
                  <a:cxn ang="0">
                    <a:pos x="1764" y="861"/>
                  </a:cxn>
                </a:cxnLst>
                <a:rect l="0" t="0" r="r" b="b"/>
                <a:pathLst>
                  <a:path w="1764" h="861">
                    <a:moveTo>
                      <a:pt x="0" y="0"/>
                    </a:moveTo>
                    <a:lnTo>
                      <a:pt x="192" y="48"/>
                    </a:lnTo>
                    <a:lnTo>
                      <a:pt x="432" y="144"/>
                    </a:lnTo>
                    <a:lnTo>
                      <a:pt x="624" y="192"/>
                    </a:lnTo>
                    <a:lnTo>
                      <a:pt x="816" y="384"/>
                    </a:lnTo>
                    <a:lnTo>
                      <a:pt x="1008" y="384"/>
                    </a:lnTo>
                    <a:lnTo>
                      <a:pt x="1152" y="576"/>
                    </a:lnTo>
                    <a:lnTo>
                      <a:pt x="1200" y="624"/>
                    </a:lnTo>
                    <a:lnTo>
                      <a:pt x="1392" y="720"/>
                    </a:lnTo>
                    <a:lnTo>
                      <a:pt x="1584" y="768"/>
                    </a:lnTo>
                    <a:lnTo>
                      <a:pt x="1677" y="804"/>
                    </a:lnTo>
                    <a:lnTo>
                      <a:pt x="1764" y="861"/>
                    </a:lnTo>
                  </a:path>
                </a:pathLst>
              </a:custGeom>
              <a:noFill/>
              <a:ln w="9525" cap="flat" cmpd="sng">
                <a:solidFill>
                  <a:schemeClr val="tx1"/>
                </a:solidFill>
                <a:prstDash val="solid"/>
                <a:miter lim="800000"/>
                <a:headEnd type="none" w="med" len="med"/>
                <a:tailEnd type="none" w="med" len="med"/>
              </a:ln>
              <a:effectLst/>
            </p:spPr>
            <p:txBody>
              <a:bodyPr lIns="0" tIns="0" rIns="0" bIns="0"/>
              <a:lstStyle/>
              <a:p>
                <a:endParaRPr lang="en-US"/>
              </a:p>
            </p:txBody>
          </p:sp>
        </p:grpSp>
        <p:sp>
          <p:nvSpPr>
            <p:cNvPr id="225337" name="Text Box 57"/>
            <p:cNvSpPr txBox="1">
              <a:spLocks noChangeArrowheads="1"/>
            </p:cNvSpPr>
            <p:nvPr/>
          </p:nvSpPr>
          <p:spPr bwMode="auto">
            <a:xfrm>
              <a:off x="3375" y="2096"/>
              <a:ext cx="944" cy="134"/>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400" b="0"/>
                <a:t>Burndown chart #1</a:t>
              </a:r>
            </a:p>
          </p:txBody>
        </p:sp>
        <p:sp>
          <p:nvSpPr>
            <p:cNvPr id="225338" name="Text Box 58"/>
            <p:cNvSpPr txBox="1">
              <a:spLocks noChangeArrowheads="1"/>
            </p:cNvSpPr>
            <p:nvPr/>
          </p:nvSpPr>
          <p:spPr bwMode="auto">
            <a:xfrm>
              <a:off x="3259" y="1933"/>
              <a:ext cx="53"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0</a:t>
              </a:r>
            </a:p>
          </p:txBody>
        </p:sp>
        <p:sp>
          <p:nvSpPr>
            <p:cNvPr id="225339" name="Text Box 59"/>
            <p:cNvSpPr txBox="1">
              <a:spLocks noChangeArrowheads="1"/>
            </p:cNvSpPr>
            <p:nvPr/>
          </p:nvSpPr>
          <p:spPr bwMode="auto">
            <a:xfrm rot="-5400000">
              <a:off x="2503" y="1362"/>
              <a:ext cx="1060" cy="212"/>
            </a:xfrm>
            <a:prstGeom prst="rect">
              <a:avLst/>
            </a:prstGeom>
            <a:noFill/>
            <a:ln w="12700">
              <a:noFill/>
              <a:miter lim="800000"/>
              <a:headEnd type="none" w="sm" len="sm"/>
              <a:tailEnd type="none" w="sm" len="sm"/>
            </a:ln>
            <a:effectLst/>
          </p:spPr>
          <p:txBody>
            <a:bodyPr wrap="none">
              <a:spAutoFit/>
            </a:bodyPr>
            <a:lstStyle/>
            <a:p>
              <a:pPr algn="ctr" eaLnBrk="1" hangingPunct="1">
                <a:lnSpc>
                  <a:spcPct val="100000"/>
                </a:lnSpc>
                <a:spcAft>
                  <a:spcPct val="0"/>
                </a:spcAft>
                <a:buClrTx/>
                <a:buFontTx/>
                <a:buNone/>
              </a:pPr>
              <a:r>
                <a:rPr lang="en-US" b="0"/>
                <a:t>effort remaining</a:t>
              </a:r>
            </a:p>
          </p:txBody>
        </p:sp>
        <p:sp>
          <p:nvSpPr>
            <p:cNvPr id="225340" name="Text Box 60"/>
            <p:cNvSpPr txBox="1">
              <a:spLocks noChangeArrowheads="1"/>
            </p:cNvSpPr>
            <p:nvPr/>
          </p:nvSpPr>
          <p:spPr bwMode="auto">
            <a:xfrm>
              <a:off x="4646" y="2038"/>
              <a:ext cx="766" cy="212"/>
            </a:xfrm>
            <a:prstGeom prst="rect">
              <a:avLst/>
            </a:prstGeom>
            <a:noFill/>
            <a:ln w="12700">
              <a:noFill/>
              <a:miter lim="800000"/>
              <a:headEnd type="none" w="sm" len="sm"/>
              <a:tailEnd type="none" w="sm" len="sm"/>
            </a:ln>
            <a:effectLst/>
          </p:spPr>
          <p:txBody>
            <a:bodyPr wrap="none">
              <a:spAutoFit/>
            </a:bodyPr>
            <a:lstStyle/>
            <a:p>
              <a:pPr eaLnBrk="1" hangingPunct="1">
                <a:lnSpc>
                  <a:spcPct val="100000"/>
                </a:lnSpc>
                <a:spcAft>
                  <a:spcPct val="0"/>
                </a:spcAft>
                <a:buClrTx/>
                <a:buFontTx/>
                <a:buNone/>
              </a:pPr>
              <a:r>
                <a:rPr lang="en-US" b="0"/>
                <a:t>time (days)</a:t>
              </a:r>
            </a:p>
          </p:txBody>
        </p:sp>
      </p:gr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mtClean="0"/>
              <a:t>Daily Scrum Meeting</a:t>
            </a:r>
          </a:p>
        </p:txBody>
      </p:sp>
      <p:sp>
        <p:nvSpPr>
          <p:cNvPr id="227331" name="Rectangle 3"/>
          <p:cNvSpPr>
            <a:spLocks noGrp="1" noChangeArrowheads="1"/>
          </p:cNvSpPr>
          <p:nvPr>
            <p:ph type="body" idx="1"/>
          </p:nvPr>
        </p:nvSpPr>
        <p:spPr/>
        <p:txBody>
          <a:bodyPr/>
          <a:lstStyle/>
          <a:p>
            <a:pPr marL="0" indent="0"/>
            <a:r>
              <a:rPr lang="en-US" smtClean="0"/>
              <a:t>The Scrum Team has two kinds of “once-per-iteration” meetings:</a:t>
            </a:r>
          </a:p>
          <a:p>
            <a:pPr marL="527050" lvl="1"/>
            <a:r>
              <a:rPr lang="en-US" smtClean="0">
                <a:cs typeface="Arial" charset="0"/>
              </a:rPr>
              <a:t>An Iteration Planning meeting at the beginning of each Sprint</a:t>
            </a:r>
          </a:p>
          <a:p>
            <a:pPr marL="527050" lvl="1"/>
            <a:r>
              <a:rPr lang="en-US" smtClean="0">
                <a:cs typeface="Arial" charset="0"/>
              </a:rPr>
              <a:t>A Sprint Review meeting at the end of each Sprint</a:t>
            </a:r>
          </a:p>
          <a:p>
            <a:pPr marL="0" indent="0"/>
            <a:r>
              <a:rPr lang="en-US" smtClean="0"/>
              <a:t>In addition, the Scrum Team has one daily meeting:  the Daily Scrum</a:t>
            </a:r>
          </a:p>
          <a:p>
            <a:pPr marL="527050" lvl="1"/>
            <a:r>
              <a:rPr lang="en-US" smtClean="0">
                <a:cs typeface="Arial" charset="0"/>
              </a:rPr>
              <a:t>Daily Scrum is 15 minutes – no longer</a:t>
            </a:r>
          </a:p>
          <a:p>
            <a:pPr marL="527050" lvl="1"/>
            <a:r>
              <a:rPr lang="en-US" smtClean="0">
                <a:cs typeface="Arial" charset="0"/>
              </a:rPr>
              <a:t>Everyone is supposed to speak:</a:t>
            </a:r>
          </a:p>
          <a:p>
            <a:pPr marL="806450" lvl="2"/>
            <a:r>
              <a:rPr lang="en-US" smtClean="0">
                <a:cs typeface="Arial" charset="0"/>
              </a:rPr>
              <a:t>“This is what I did yesterday.”</a:t>
            </a:r>
          </a:p>
          <a:p>
            <a:pPr marL="806450" lvl="2"/>
            <a:r>
              <a:rPr lang="en-US" smtClean="0">
                <a:cs typeface="Arial" charset="0"/>
              </a:rPr>
              <a:t>“Here is what I am planning to do today.”</a:t>
            </a:r>
          </a:p>
          <a:p>
            <a:pPr marL="806450" lvl="2"/>
            <a:r>
              <a:rPr lang="en-US" smtClean="0">
                <a:cs typeface="Arial" charset="0"/>
              </a:rPr>
              <a:t>“These are the obstacles in my way.”</a:t>
            </a:r>
          </a:p>
          <a:p>
            <a:pPr marL="527050" lvl="1"/>
            <a:r>
              <a:rPr lang="en-US" smtClean="0">
                <a:cs typeface="Arial" charset="0"/>
              </a:rPr>
              <a:t>No problem solving in the meeting – everything is taken offline later.</a:t>
            </a:r>
          </a:p>
          <a:p>
            <a:pPr marL="0" indent="0"/>
            <a:r>
              <a:rPr lang="en-US" smtClean="0"/>
              <a:t>What is the purpose of the Daily Scrum?  To make sure that problems and obstacles are visible to the team</a:t>
            </a:r>
          </a:p>
          <a:p>
            <a:pPr marL="527050" lvl="1"/>
            <a:r>
              <a:rPr lang="en-US" smtClean="0">
                <a:cs typeface="Arial" charset="0"/>
              </a:rPr>
              <a:t>Obstacles are valuable input for managers</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mtClean="0"/>
              <a:t>Retrospectives</a:t>
            </a:r>
          </a:p>
        </p:txBody>
      </p:sp>
      <p:sp>
        <p:nvSpPr>
          <p:cNvPr id="229379" name="Rectangle 3"/>
          <p:cNvSpPr>
            <a:spLocks noGrp="1" noChangeArrowheads="1"/>
          </p:cNvSpPr>
          <p:nvPr>
            <p:ph type="body" idx="1"/>
          </p:nvPr>
        </p:nvSpPr>
        <p:spPr/>
        <p:txBody>
          <a:bodyPr/>
          <a:lstStyle/>
          <a:p>
            <a:pPr marL="0" indent="0"/>
            <a:r>
              <a:rPr lang="en-US" smtClean="0"/>
              <a:t>One important idea in Agile Development:  take time to reflect and learn</a:t>
            </a:r>
          </a:p>
          <a:p>
            <a:pPr marL="527050" lvl="1"/>
            <a:r>
              <a:rPr lang="en-US" smtClean="0">
                <a:cs typeface="Arial" charset="0"/>
              </a:rPr>
              <a:t>Iteration is good, because you have a natural breakpoint to apply some of what you have learned</a:t>
            </a:r>
          </a:p>
          <a:p>
            <a:pPr marL="0" indent="0">
              <a:spcBef>
                <a:spcPct val="50000"/>
              </a:spcBef>
            </a:pPr>
            <a:r>
              <a:rPr lang="en-US" smtClean="0"/>
              <a:t>In Scrum (and many other Agile methodologies), the team runs a Retrospective meeting at the end of each iteration</a:t>
            </a:r>
          </a:p>
          <a:p>
            <a:pPr marL="527050" lvl="1"/>
            <a:r>
              <a:rPr lang="en-US" smtClean="0">
                <a:cs typeface="Arial" charset="0"/>
              </a:rPr>
              <a:t>A Retrospective is like a post-mortem, but it isn’t dead yet</a:t>
            </a:r>
          </a:p>
          <a:p>
            <a:pPr marL="527050" lvl="1"/>
            <a:r>
              <a:rPr lang="en-US" smtClean="0">
                <a:cs typeface="Arial" charset="0"/>
              </a:rPr>
              <a:t>An end-of-iteration retrospective meeting takes an hour or two</a:t>
            </a:r>
          </a:p>
          <a:p>
            <a:pPr marL="0" indent="0">
              <a:spcBef>
                <a:spcPct val="50000"/>
              </a:spcBef>
            </a:pPr>
            <a:r>
              <a:rPr lang="en-US" smtClean="0"/>
              <a:t>The end-of-iteration Retrospective meeting is a chance to learn what worked well, what should be changed</a:t>
            </a:r>
          </a:p>
          <a:p>
            <a:pPr marL="527050" lvl="1"/>
            <a:r>
              <a:rPr lang="en-US" smtClean="0">
                <a:cs typeface="Arial" charset="0"/>
              </a:rPr>
              <a:t>don’t use a Retrospective to blame team members or managers for all of the problems – focus on fixing the process</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mtClean="0"/>
              <a:t>Retrospectives</a:t>
            </a:r>
          </a:p>
        </p:txBody>
      </p:sp>
      <p:sp>
        <p:nvSpPr>
          <p:cNvPr id="231427" name="Rectangle 3"/>
          <p:cNvSpPr>
            <a:spLocks noGrp="1" noChangeArrowheads="1"/>
          </p:cNvSpPr>
          <p:nvPr>
            <p:ph type="body" idx="1"/>
          </p:nvPr>
        </p:nvSpPr>
        <p:spPr/>
        <p:txBody>
          <a:bodyPr/>
          <a:lstStyle/>
          <a:p>
            <a:r>
              <a:rPr lang="en-US" smtClean="0"/>
              <a:t>The Retrospectives Prime Directive:</a:t>
            </a:r>
          </a:p>
          <a:p>
            <a:endParaRPr lang="en-US" smtClean="0"/>
          </a:p>
        </p:txBody>
      </p:sp>
      <p:sp>
        <p:nvSpPr>
          <p:cNvPr id="231428" name="Text Box 4"/>
          <p:cNvSpPr txBox="1">
            <a:spLocks noChangeArrowheads="1"/>
          </p:cNvSpPr>
          <p:nvPr/>
        </p:nvSpPr>
        <p:spPr bwMode="auto">
          <a:xfrm>
            <a:off x="2438400" y="2057400"/>
            <a:ext cx="3581400" cy="2197100"/>
          </a:xfrm>
          <a:prstGeom prst="rect">
            <a:avLst/>
          </a:prstGeom>
          <a:noFill/>
          <a:ln w="19050" algn="ctr">
            <a:noFill/>
            <a:miter lim="800000"/>
            <a:headEnd/>
            <a:tailEnd/>
          </a:ln>
          <a:effectLst/>
        </p:spPr>
        <p:txBody>
          <a:bodyPr lIns="0" tIns="0" rIns="0" bIns="0">
            <a:spAutoFit/>
          </a:bodyPr>
          <a:lstStyle/>
          <a:p>
            <a:pPr>
              <a:lnSpc>
                <a:spcPct val="100000"/>
              </a:lnSpc>
              <a:tabLst>
                <a:tab pos="3946525" algn="l"/>
              </a:tabLst>
            </a:pPr>
            <a:r>
              <a:rPr lang="en-US" sz="1800" i="1"/>
              <a:t>Regardless of what we discover, we understand and truly believe that everyone did the best job they could, given what they knew at the time, their skills and abilities, the resources available, and the situation at hand.</a:t>
            </a:r>
          </a:p>
        </p:txBody>
      </p:sp>
      <p:sp>
        <p:nvSpPr>
          <p:cNvPr id="231429" name="Rectangle 5"/>
          <p:cNvSpPr>
            <a:spLocks noChangeArrowheads="1"/>
          </p:cNvSpPr>
          <p:nvPr/>
        </p:nvSpPr>
        <p:spPr bwMode="auto">
          <a:xfrm>
            <a:off x="2209800" y="1905000"/>
            <a:ext cx="3962400" cy="2590800"/>
          </a:xfrm>
          <a:prstGeom prst="rect">
            <a:avLst/>
          </a:prstGeom>
          <a:noFill/>
          <a:ln w="19050" algn="ctr">
            <a:solidFill>
              <a:schemeClr val="tx1"/>
            </a:solidFill>
            <a:miter lim="800000"/>
            <a:headEnd/>
            <a:tailEnd/>
          </a:ln>
          <a:effectLst/>
        </p:spPr>
        <p:txBody>
          <a:bodyPr wrap="none" lIns="0" tIns="0" rIns="0" bIns="0" anchor="ctr"/>
          <a:lstStyle/>
          <a:p>
            <a:endParaRPr lang="en-US"/>
          </a:p>
        </p:txBody>
      </p:sp>
      <p:sp>
        <p:nvSpPr>
          <p:cNvPr id="231430" name="Text Box 6"/>
          <p:cNvSpPr txBox="1">
            <a:spLocks noChangeArrowheads="1"/>
          </p:cNvSpPr>
          <p:nvPr/>
        </p:nvSpPr>
        <p:spPr bwMode="auto">
          <a:xfrm>
            <a:off x="3983038" y="4649788"/>
            <a:ext cx="4727575" cy="441325"/>
          </a:xfrm>
          <a:prstGeom prst="rect">
            <a:avLst/>
          </a:prstGeom>
          <a:noFill/>
          <a:ln w="19050" algn="ctr">
            <a:noFill/>
            <a:miter lim="800000"/>
            <a:headEnd/>
            <a:tailEnd/>
          </a:ln>
          <a:effectLst/>
        </p:spPr>
        <p:txBody>
          <a:bodyPr wrap="none" lIns="0" tIns="0" rIns="0" bIns="0">
            <a:spAutoFit/>
          </a:bodyPr>
          <a:lstStyle/>
          <a:p>
            <a:pPr>
              <a:tabLst>
                <a:tab pos="3946525" algn="l"/>
              </a:tabLst>
            </a:pPr>
            <a:r>
              <a:rPr lang="en-US" b="0" i="1"/>
              <a:t>(From Norm Kerth</a:t>
            </a:r>
            <a:r>
              <a:rPr lang="en-US" b="0" i="1">
                <a:latin typeface="FuturaA Bk BT"/>
              </a:rPr>
              <a:t>’</a:t>
            </a:r>
            <a:r>
              <a:rPr lang="en-US" b="0" i="1"/>
              <a:t>s book on </a:t>
            </a:r>
            <a:r>
              <a:rPr lang="en-US" b="0" i="1">
                <a:hlinkClick r:id="rId3"/>
              </a:rPr>
              <a:t>Project Retrospectives</a:t>
            </a:r>
            <a:r>
              <a:rPr lang="en-US" b="0" i="1"/>
              <a:t/>
            </a:r>
            <a:br>
              <a:rPr lang="en-US" b="0" i="1"/>
            </a:br>
            <a:r>
              <a:rPr lang="en-US" b="0"/>
              <a:t>See also </a:t>
            </a:r>
            <a:r>
              <a:rPr lang="en-US" b="0">
                <a:hlinkClick r:id="rId4"/>
              </a:rPr>
              <a:t>http://www.retrospectives.com</a:t>
            </a:r>
            <a:r>
              <a:rPr lang="en-US" b="0"/>
              <a:t> )</a:t>
            </a:r>
          </a:p>
        </p:txBody>
      </p:sp>
      <p:sp>
        <p:nvSpPr>
          <p:cNvPr id="231431" name="Text Box 7"/>
          <p:cNvSpPr txBox="1">
            <a:spLocks noChangeArrowheads="1"/>
          </p:cNvSpPr>
          <p:nvPr/>
        </p:nvSpPr>
        <p:spPr bwMode="auto">
          <a:xfrm>
            <a:off x="457200" y="5257800"/>
            <a:ext cx="7348538" cy="549275"/>
          </a:xfrm>
          <a:prstGeom prst="rect">
            <a:avLst/>
          </a:prstGeom>
          <a:noFill/>
          <a:ln w="19050" algn="ctr">
            <a:noFill/>
            <a:miter lim="800000"/>
            <a:headEnd type="none" w="sm" len="sm"/>
            <a:tailEnd type="none" w="sm" len="sm"/>
          </a:ln>
          <a:effectLst/>
        </p:spPr>
        <p:txBody>
          <a:bodyPr lIns="0" tIns="0" rIns="0" bIns="0">
            <a:spAutoFit/>
          </a:bodyPr>
          <a:lstStyle/>
          <a:p>
            <a:pPr>
              <a:lnSpc>
                <a:spcPct val="100000"/>
              </a:lnSpc>
              <a:spcAft>
                <a:spcPct val="0"/>
              </a:spcAft>
              <a:tabLst>
                <a:tab pos="3946525" algn="l"/>
              </a:tabLst>
            </a:pPr>
            <a:r>
              <a:rPr lang="en-US" sz="1800" b="0"/>
              <a:t>Why this rule?  The goal of a retrospective is to </a:t>
            </a:r>
            <a:r>
              <a:rPr lang="en-US" sz="1800" i="1"/>
              <a:t>improve the process</a:t>
            </a:r>
            <a:r>
              <a:rPr lang="en-US" sz="1800" b="0"/>
              <a:t>, not to assign blame for the problems</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mtClean="0"/>
              <a:t>Scrum summary</a:t>
            </a:r>
          </a:p>
        </p:txBody>
      </p:sp>
      <p:sp>
        <p:nvSpPr>
          <p:cNvPr id="233475" name="Rectangle 3"/>
          <p:cNvSpPr>
            <a:spLocks noGrp="1" noChangeArrowheads="1"/>
          </p:cNvSpPr>
          <p:nvPr>
            <p:ph type="body" sz="half" idx="1"/>
          </p:nvPr>
        </p:nvSpPr>
        <p:spPr>
          <a:xfrm>
            <a:off x="266700" y="1181100"/>
            <a:ext cx="3830638" cy="4525963"/>
          </a:xfrm>
        </p:spPr>
        <p:txBody>
          <a:bodyPr/>
          <a:lstStyle/>
          <a:p>
            <a:pPr marL="225425" indent="-225425">
              <a:buClr>
                <a:schemeClr val="tx1"/>
              </a:buClr>
              <a:buFont typeface="Wingdings" pitchFamily="2" charset="2"/>
              <a:buChar char="§"/>
            </a:pPr>
            <a:r>
              <a:rPr lang="en-US" sz="1500" smtClean="0"/>
              <a:t>Scrum is a “team-oriented” Agile methodology</a:t>
            </a:r>
          </a:p>
          <a:p>
            <a:pPr marL="225425" indent="-225425">
              <a:buClr>
                <a:schemeClr val="tx1"/>
              </a:buClr>
              <a:buFont typeface="Wingdings" pitchFamily="2" charset="2"/>
              <a:buChar char="§"/>
            </a:pPr>
            <a:r>
              <a:rPr lang="en-US" sz="1500" smtClean="0"/>
              <a:t>Short timeboxed iterations</a:t>
            </a:r>
          </a:p>
          <a:p>
            <a:pPr marL="225425" indent="-225425">
              <a:spcBef>
                <a:spcPct val="15000"/>
              </a:spcBef>
              <a:buClr>
                <a:schemeClr val="tx1"/>
              </a:buClr>
              <a:buFont typeface="Wingdings" pitchFamily="2" charset="2"/>
              <a:buChar char="§"/>
            </a:pPr>
            <a:r>
              <a:rPr lang="en-US" sz="1500" smtClean="0"/>
              <a:t>Each iteration produces some real software that has value to the customer</a:t>
            </a:r>
          </a:p>
          <a:p>
            <a:pPr marL="225425" indent="-225425">
              <a:spcBef>
                <a:spcPct val="15000"/>
              </a:spcBef>
              <a:buClr>
                <a:schemeClr val="tx1"/>
              </a:buClr>
              <a:buFont typeface="Wingdings" pitchFamily="2" charset="2"/>
              <a:buChar char="§"/>
            </a:pPr>
            <a:r>
              <a:rPr lang="en-US" sz="1500" smtClean="0"/>
              <a:t>Each iteration has</a:t>
            </a:r>
          </a:p>
          <a:p>
            <a:pPr marL="577850" lvl="1"/>
            <a:r>
              <a:rPr lang="en-US" sz="1500" smtClean="0">
                <a:cs typeface="Arial" charset="0"/>
              </a:rPr>
              <a:t>iteration planning</a:t>
            </a:r>
          </a:p>
          <a:p>
            <a:pPr marL="577850" lvl="1">
              <a:spcBef>
                <a:spcPct val="0"/>
              </a:spcBef>
            </a:pPr>
            <a:r>
              <a:rPr lang="en-US" sz="1500" smtClean="0">
                <a:cs typeface="Arial" charset="0"/>
              </a:rPr>
              <a:t>development work</a:t>
            </a:r>
          </a:p>
          <a:p>
            <a:pPr marL="577850" lvl="1">
              <a:spcBef>
                <a:spcPct val="0"/>
              </a:spcBef>
            </a:pPr>
            <a:r>
              <a:rPr lang="en-US" sz="1500" smtClean="0">
                <a:cs typeface="Arial" charset="0"/>
              </a:rPr>
              <a:t>iteration review</a:t>
            </a:r>
          </a:p>
          <a:p>
            <a:pPr marL="225425" indent="-225425">
              <a:buClr>
                <a:schemeClr val="tx1"/>
              </a:buClr>
              <a:buFont typeface="Wingdings" pitchFamily="2" charset="2"/>
              <a:buChar char="§"/>
            </a:pPr>
            <a:r>
              <a:rPr lang="en-US" sz="1500" smtClean="0"/>
              <a:t>All estimation is done by the team</a:t>
            </a:r>
          </a:p>
          <a:p>
            <a:pPr marL="225425" indent="-225425">
              <a:spcBef>
                <a:spcPct val="15000"/>
              </a:spcBef>
              <a:buClr>
                <a:schemeClr val="tx1"/>
              </a:buClr>
              <a:buFont typeface="Wingdings" pitchFamily="2" charset="2"/>
              <a:buChar char="§"/>
            </a:pPr>
            <a:r>
              <a:rPr lang="en-US" sz="1500" smtClean="0"/>
              <a:t>Within a Sprint, the progress is tracked using a burndown chart</a:t>
            </a:r>
          </a:p>
          <a:p>
            <a:pPr marL="225425" indent="-225425">
              <a:spcBef>
                <a:spcPct val="15000"/>
              </a:spcBef>
              <a:buClr>
                <a:schemeClr val="tx1"/>
              </a:buClr>
              <a:buFont typeface="Wingdings" pitchFamily="2" charset="2"/>
              <a:buChar char="§"/>
            </a:pPr>
            <a:r>
              <a:rPr lang="en-US" sz="1500" smtClean="0"/>
              <a:t>Product Owner determines the priorities in the Product Backlog (list of things to build)</a:t>
            </a:r>
          </a:p>
          <a:p>
            <a:pPr marL="225425" indent="-225425">
              <a:spcBef>
                <a:spcPct val="15000"/>
              </a:spcBef>
              <a:buClr>
                <a:schemeClr val="tx1"/>
              </a:buClr>
              <a:buFont typeface="Wingdings" pitchFamily="2" charset="2"/>
              <a:buChar char="§"/>
            </a:pPr>
            <a:r>
              <a:rPr lang="en-US" sz="1500" smtClean="0"/>
              <a:t>Scrum Master helps enforce the rules of Scrum</a:t>
            </a:r>
          </a:p>
          <a:p>
            <a:pPr marL="225425" indent="-225425">
              <a:spcBef>
                <a:spcPct val="15000"/>
              </a:spcBef>
              <a:buClr>
                <a:schemeClr val="tx1"/>
              </a:buClr>
              <a:buFont typeface="Wingdings" pitchFamily="2" charset="2"/>
              <a:buChar char="§"/>
            </a:pPr>
            <a:r>
              <a:rPr lang="en-US" sz="1500" smtClean="0"/>
              <a:t>There is a 15-minute daily meeting to report what was done and identify obstacles</a:t>
            </a:r>
          </a:p>
        </p:txBody>
      </p:sp>
      <p:pic>
        <p:nvPicPr>
          <p:cNvPr id="233476" name="Picture 4" descr="ScrumSmallLabelled"/>
          <p:cNvPicPr>
            <a:picLocks noGrp="1" noChangeAspect="1" noChangeArrowheads="1"/>
          </p:cNvPicPr>
          <p:nvPr>
            <p:ph type="clipArt" sz="half" idx="2"/>
          </p:nvPr>
        </p:nvPicPr>
        <p:blipFill>
          <a:blip r:embed="rId3"/>
          <a:srcRect/>
          <a:stretch>
            <a:fillRect/>
          </a:stretch>
        </p:blipFill>
        <p:spPr>
          <a:xfrm>
            <a:off x="4062413" y="1320800"/>
            <a:ext cx="4818062" cy="2270125"/>
          </a:xfrm>
          <a:noFill/>
          <a:ln/>
        </p:spPr>
      </p:pic>
      <p:grpSp>
        <p:nvGrpSpPr>
          <p:cNvPr id="233477" name="Group 5"/>
          <p:cNvGrpSpPr>
            <a:grpSpLocks/>
          </p:cNvGrpSpPr>
          <p:nvPr/>
        </p:nvGrpSpPr>
        <p:grpSpPr bwMode="auto">
          <a:xfrm>
            <a:off x="4522788" y="3927475"/>
            <a:ext cx="3944937" cy="2082800"/>
            <a:chOff x="2927" y="938"/>
            <a:chExt cx="2485" cy="1312"/>
          </a:xfrm>
        </p:grpSpPr>
        <p:grpSp>
          <p:nvGrpSpPr>
            <p:cNvPr id="233478" name="Group 6"/>
            <p:cNvGrpSpPr>
              <a:grpSpLocks/>
            </p:cNvGrpSpPr>
            <p:nvPr/>
          </p:nvGrpSpPr>
          <p:grpSpPr bwMode="auto">
            <a:xfrm>
              <a:off x="3190" y="944"/>
              <a:ext cx="2090" cy="1056"/>
              <a:chOff x="3094" y="960"/>
              <a:chExt cx="2090" cy="1056"/>
            </a:xfrm>
          </p:grpSpPr>
          <p:sp>
            <p:nvSpPr>
              <p:cNvPr id="233479" name="Line 7"/>
              <p:cNvSpPr>
                <a:spLocks noChangeShapeType="1"/>
              </p:cNvSpPr>
              <p:nvPr/>
            </p:nvSpPr>
            <p:spPr bwMode="auto">
              <a:xfrm>
                <a:off x="3264" y="2016"/>
                <a:ext cx="1920" cy="0"/>
              </a:xfrm>
              <a:prstGeom prst="line">
                <a:avLst/>
              </a:prstGeom>
              <a:noFill/>
              <a:ln w="9525">
                <a:solidFill>
                  <a:schemeClr val="tx1"/>
                </a:solidFill>
                <a:miter lim="800000"/>
                <a:headEnd/>
                <a:tailEnd/>
              </a:ln>
              <a:effectLst/>
            </p:spPr>
            <p:txBody>
              <a:bodyPr lIns="0" tIns="0" rIns="0" bIns="0"/>
              <a:lstStyle/>
              <a:p>
                <a:endParaRPr lang="en-US"/>
              </a:p>
            </p:txBody>
          </p:sp>
          <p:grpSp>
            <p:nvGrpSpPr>
              <p:cNvPr id="233480" name="Group 8"/>
              <p:cNvGrpSpPr>
                <a:grpSpLocks/>
              </p:cNvGrpSpPr>
              <p:nvPr/>
            </p:nvGrpSpPr>
            <p:grpSpPr bwMode="auto">
              <a:xfrm>
                <a:off x="3456" y="1971"/>
                <a:ext cx="1728" cy="45"/>
                <a:chOff x="3456" y="1920"/>
                <a:chExt cx="1728" cy="96"/>
              </a:xfrm>
            </p:grpSpPr>
            <p:sp>
              <p:nvSpPr>
                <p:cNvPr id="233481" name="Line 9"/>
                <p:cNvSpPr>
                  <a:spLocks noChangeShapeType="1"/>
                </p:cNvSpPr>
                <p:nvPr/>
              </p:nvSpPr>
              <p:spPr bwMode="auto">
                <a:xfrm flipV="1">
                  <a:off x="345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2" name="Line 10"/>
                <p:cNvSpPr>
                  <a:spLocks noChangeShapeType="1"/>
                </p:cNvSpPr>
                <p:nvPr/>
              </p:nvSpPr>
              <p:spPr bwMode="auto">
                <a:xfrm flipV="1">
                  <a:off x="364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3" name="Line 11"/>
                <p:cNvSpPr>
                  <a:spLocks noChangeShapeType="1"/>
                </p:cNvSpPr>
                <p:nvPr/>
              </p:nvSpPr>
              <p:spPr bwMode="auto">
                <a:xfrm flipV="1">
                  <a:off x="384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4" name="Line 12"/>
                <p:cNvSpPr>
                  <a:spLocks noChangeShapeType="1"/>
                </p:cNvSpPr>
                <p:nvPr/>
              </p:nvSpPr>
              <p:spPr bwMode="auto">
                <a:xfrm flipV="1">
                  <a:off x="403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5" name="Line 13"/>
                <p:cNvSpPr>
                  <a:spLocks noChangeShapeType="1"/>
                </p:cNvSpPr>
                <p:nvPr/>
              </p:nvSpPr>
              <p:spPr bwMode="auto">
                <a:xfrm flipV="1">
                  <a:off x="4224"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6" name="Line 14"/>
                <p:cNvSpPr>
                  <a:spLocks noChangeShapeType="1"/>
                </p:cNvSpPr>
                <p:nvPr/>
              </p:nvSpPr>
              <p:spPr bwMode="auto">
                <a:xfrm flipV="1">
                  <a:off x="4416"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7" name="Line 15"/>
                <p:cNvSpPr>
                  <a:spLocks noChangeShapeType="1"/>
                </p:cNvSpPr>
                <p:nvPr/>
              </p:nvSpPr>
              <p:spPr bwMode="auto">
                <a:xfrm flipV="1">
                  <a:off x="4608"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8" name="Line 16"/>
                <p:cNvSpPr>
                  <a:spLocks noChangeShapeType="1"/>
                </p:cNvSpPr>
                <p:nvPr/>
              </p:nvSpPr>
              <p:spPr bwMode="auto">
                <a:xfrm flipV="1">
                  <a:off x="4800"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89" name="Line 17"/>
                <p:cNvSpPr>
                  <a:spLocks noChangeShapeType="1"/>
                </p:cNvSpPr>
                <p:nvPr/>
              </p:nvSpPr>
              <p:spPr bwMode="auto">
                <a:xfrm flipV="1">
                  <a:off x="4992" y="1920"/>
                  <a:ext cx="0" cy="96"/>
                </a:xfrm>
                <a:prstGeom prst="line">
                  <a:avLst/>
                </a:prstGeom>
                <a:noFill/>
                <a:ln w="9525">
                  <a:solidFill>
                    <a:schemeClr val="tx1"/>
                  </a:solidFill>
                  <a:miter lim="800000"/>
                  <a:headEnd/>
                  <a:tailEnd/>
                </a:ln>
                <a:effectLst/>
              </p:spPr>
              <p:txBody>
                <a:bodyPr lIns="0" tIns="0" rIns="0" bIns="0"/>
                <a:lstStyle/>
                <a:p>
                  <a:endParaRPr lang="en-US"/>
                </a:p>
              </p:txBody>
            </p:sp>
            <p:sp>
              <p:nvSpPr>
                <p:cNvPr id="233490" name="Line 18"/>
                <p:cNvSpPr>
                  <a:spLocks noChangeShapeType="1"/>
                </p:cNvSpPr>
                <p:nvPr/>
              </p:nvSpPr>
              <p:spPr bwMode="auto">
                <a:xfrm flipV="1">
                  <a:off x="5184" y="1920"/>
                  <a:ext cx="0" cy="96"/>
                </a:xfrm>
                <a:prstGeom prst="line">
                  <a:avLst/>
                </a:prstGeom>
                <a:noFill/>
                <a:ln w="9525">
                  <a:solidFill>
                    <a:schemeClr val="tx1"/>
                  </a:solidFill>
                  <a:miter lim="800000"/>
                  <a:headEnd/>
                  <a:tailEnd/>
                </a:ln>
                <a:effectLst/>
              </p:spPr>
              <p:txBody>
                <a:bodyPr lIns="0" tIns="0" rIns="0" bIns="0"/>
                <a:lstStyle/>
                <a:p>
                  <a:endParaRPr lang="en-US"/>
                </a:p>
              </p:txBody>
            </p:sp>
          </p:grpSp>
          <p:sp>
            <p:nvSpPr>
              <p:cNvPr id="233491" name="Line 19"/>
              <p:cNvSpPr>
                <a:spLocks noChangeShapeType="1"/>
              </p:cNvSpPr>
              <p:nvPr/>
            </p:nvSpPr>
            <p:spPr bwMode="auto">
              <a:xfrm>
                <a:off x="3264" y="1008"/>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33492" name="Line 20"/>
              <p:cNvSpPr>
                <a:spLocks noChangeShapeType="1"/>
              </p:cNvSpPr>
              <p:nvPr/>
            </p:nvSpPr>
            <p:spPr bwMode="auto">
              <a:xfrm>
                <a:off x="3264" y="1200"/>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33493" name="Line 21"/>
              <p:cNvSpPr>
                <a:spLocks noChangeShapeType="1"/>
              </p:cNvSpPr>
              <p:nvPr/>
            </p:nvSpPr>
            <p:spPr bwMode="auto">
              <a:xfrm>
                <a:off x="3264" y="1392"/>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33494" name="Line 22"/>
              <p:cNvSpPr>
                <a:spLocks noChangeShapeType="1"/>
              </p:cNvSpPr>
              <p:nvPr/>
            </p:nvSpPr>
            <p:spPr bwMode="auto">
              <a:xfrm>
                <a:off x="3264" y="1584"/>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33495" name="Line 23"/>
              <p:cNvSpPr>
                <a:spLocks noChangeShapeType="1"/>
              </p:cNvSpPr>
              <p:nvPr/>
            </p:nvSpPr>
            <p:spPr bwMode="auto">
              <a:xfrm>
                <a:off x="3264" y="1776"/>
                <a:ext cx="1920" cy="0"/>
              </a:xfrm>
              <a:prstGeom prst="line">
                <a:avLst/>
              </a:prstGeom>
              <a:noFill/>
              <a:ln w="9525">
                <a:solidFill>
                  <a:schemeClr val="tx1"/>
                </a:solidFill>
                <a:miter lim="800000"/>
                <a:headEnd/>
                <a:tailEnd/>
              </a:ln>
              <a:effectLst/>
            </p:spPr>
            <p:txBody>
              <a:bodyPr lIns="0" tIns="0" rIns="0" bIns="0"/>
              <a:lstStyle/>
              <a:p>
                <a:endParaRPr lang="en-US"/>
              </a:p>
            </p:txBody>
          </p:sp>
          <p:sp>
            <p:nvSpPr>
              <p:cNvPr id="233496" name="Line 24"/>
              <p:cNvSpPr>
                <a:spLocks noChangeShapeType="1"/>
              </p:cNvSpPr>
              <p:nvPr/>
            </p:nvSpPr>
            <p:spPr bwMode="auto">
              <a:xfrm>
                <a:off x="3264" y="1008"/>
                <a:ext cx="0" cy="1008"/>
              </a:xfrm>
              <a:prstGeom prst="line">
                <a:avLst/>
              </a:prstGeom>
              <a:noFill/>
              <a:ln w="9525">
                <a:solidFill>
                  <a:schemeClr val="tx1"/>
                </a:solidFill>
                <a:miter lim="800000"/>
                <a:headEnd/>
                <a:tailEnd/>
              </a:ln>
              <a:effectLst/>
            </p:spPr>
            <p:txBody>
              <a:bodyPr lIns="0" tIns="0" rIns="0" bIns="0"/>
              <a:lstStyle/>
              <a:p>
                <a:endParaRPr lang="en-US"/>
              </a:p>
            </p:txBody>
          </p:sp>
          <p:sp>
            <p:nvSpPr>
              <p:cNvPr id="233497" name="Text Box 25"/>
              <p:cNvSpPr txBox="1">
                <a:spLocks noChangeArrowheads="1"/>
              </p:cNvSpPr>
              <p:nvPr/>
            </p:nvSpPr>
            <p:spPr bwMode="auto">
              <a:xfrm>
                <a:off x="3120" y="1728"/>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20</a:t>
                </a:r>
              </a:p>
            </p:txBody>
          </p:sp>
          <p:sp>
            <p:nvSpPr>
              <p:cNvPr id="233498" name="Text Box 26"/>
              <p:cNvSpPr txBox="1">
                <a:spLocks noChangeArrowheads="1"/>
              </p:cNvSpPr>
              <p:nvPr/>
            </p:nvSpPr>
            <p:spPr bwMode="auto">
              <a:xfrm>
                <a:off x="3120" y="1536"/>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40</a:t>
                </a:r>
              </a:p>
            </p:txBody>
          </p:sp>
          <p:sp>
            <p:nvSpPr>
              <p:cNvPr id="233499" name="Text Box 27"/>
              <p:cNvSpPr txBox="1">
                <a:spLocks noChangeArrowheads="1"/>
              </p:cNvSpPr>
              <p:nvPr/>
            </p:nvSpPr>
            <p:spPr bwMode="auto">
              <a:xfrm>
                <a:off x="3120" y="1344"/>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60</a:t>
                </a:r>
              </a:p>
            </p:txBody>
          </p:sp>
          <p:sp>
            <p:nvSpPr>
              <p:cNvPr id="233500" name="Text Box 28"/>
              <p:cNvSpPr txBox="1">
                <a:spLocks noChangeArrowheads="1"/>
              </p:cNvSpPr>
              <p:nvPr/>
            </p:nvSpPr>
            <p:spPr bwMode="auto">
              <a:xfrm>
                <a:off x="3120" y="1152"/>
                <a:ext cx="106"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80</a:t>
                </a:r>
              </a:p>
            </p:txBody>
          </p:sp>
          <p:sp>
            <p:nvSpPr>
              <p:cNvPr id="233501" name="Text Box 29"/>
              <p:cNvSpPr txBox="1">
                <a:spLocks noChangeArrowheads="1"/>
              </p:cNvSpPr>
              <p:nvPr/>
            </p:nvSpPr>
            <p:spPr bwMode="auto">
              <a:xfrm>
                <a:off x="3094" y="960"/>
                <a:ext cx="159"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100</a:t>
                </a:r>
              </a:p>
            </p:txBody>
          </p:sp>
          <p:sp>
            <p:nvSpPr>
              <p:cNvPr id="233502" name="Freeform 30"/>
              <p:cNvSpPr>
                <a:spLocks/>
              </p:cNvSpPr>
              <p:nvPr/>
            </p:nvSpPr>
            <p:spPr bwMode="auto">
              <a:xfrm>
                <a:off x="3408" y="1152"/>
                <a:ext cx="1764" cy="861"/>
              </a:xfrm>
              <a:custGeom>
                <a:avLst/>
                <a:gdLst/>
                <a:ahLst/>
                <a:cxnLst>
                  <a:cxn ang="0">
                    <a:pos x="0" y="0"/>
                  </a:cxn>
                  <a:cxn ang="0">
                    <a:pos x="192" y="48"/>
                  </a:cxn>
                  <a:cxn ang="0">
                    <a:pos x="432" y="144"/>
                  </a:cxn>
                  <a:cxn ang="0">
                    <a:pos x="624" y="192"/>
                  </a:cxn>
                  <a:cxn ang="0">
                    <a:pos x="816" y="384"/>
                  </a:cxn>
                  <a:cxn ang="0">
                    <a:pos x="1008" y="384"/>
                  </a:cxn>
                  <a:cxn ang="0">
                    <a:pos x="1152" y="576"/>
                  </a:cxn>
                  <a:cxn ang="0">
                    <a:pos x="1200" y="624"/>
                  </a:cxn>
                  <a:cxn ang="0">
                    <a:pos x="1392" y="720"/>
                  </a:cxn>
                  <a:cxn ang="0">
                    <a:pos x="1584" y="768"/>
                  </a:cxn>
                  <a:cxn ang="0">
                    <a:pos x="1677" y="804"/>
                  </a:cxn>
                  <a:cxn ang="0">
                    <a:pos x="1764" y="861"/>
                  </a:cxn>
                </a:cxnLst>
                <a:rect l="0" t="0" r="r" b="b"/>
                <a:pathLst>
                  <a:path w="1764" h="861">
                    <a:moveTo>
                      <a:pt x="0" y="0"/>
                    </a:moveTo>
                    <a:lnTo>
                      <a:pt x="192" y="48"/>
                    </a:lnTo>
                    <a:lnTo>
                      <a:pt x="432" y="144"/>
                    </a:lnTo>
                    <a:lnTo>
                      <a:pt x="624" y="192"/>
                    </a:lnTo>
                    <a:lnTo>
                      <a:pt x="816" y="384"/>
                    </a:lnTo>
                    <a:lnTo>
                      <a:pt x="1008" y="384"/>
                    </a:lnTo>
                    <a:lnTo>
                      <a:pt x="1152" y="576"/>
                    </a:lnTo>
                    <a:lnTo>
                      <a:pt x="1200" y="624"/>
                    </a:lnTo>
                    <a:lnTo>
                      <a:pt x="1392" y="720"/>
                    </a:lnTo>
                    <a:lnTo>
                      <a:pt x="1584" y="768"/>
                    </a:lnTo>
                    <a:lnTo>
                      <a:pt x="1677" y="804"/>
                    </a:lnTo>
                    <a:lnTo>
                      <a:pt x="1764" y="861"/>
                    </a:lnTo>
                  </a:path>
                </a:pathLst>
              </a:custGeom>
              <a:noFill/>
              <a:ln w="9525" cap="flat" cmpd="sng">
                <a:solidFill>
                  <a:schemeClr val="tx1"/>
                </a:solidFill>
                <a:prstDash val="solid"/>
                <a:miter lim="800000"/>
                <a:headEnd type="none" w="med" len="med"/>
                <a:tailEnd type="none" w="med" len="med"/>
              </a:ln>
              <a:effectLst/>
            </p:spPr>
            <p:txBody>
              <a:bodyPr lIns="0" tIns="0" rIns="0" bIns="0"/>
              <a:lstStyle/>
              <a:p>
                <a:endParaRPr lang="en-US"/>
              </a:p>
            </p:txBody>
          </p:sp>
        </p:grpSp>
        <p:sp>
          <p:nvSpPr>
            <p:cNvPr id="233503" name="Text Box 31"/>
            <p:cNvSpPr txBox="1">
              <a:spLocks noChangeArrowheads="1"/>
            </p:cNvSpPr>
            <p:nvPr/>
          </p:nvSpPr>
          <p:spPr bwMode="auto">
            <a:xfrm>
              <a:off x="3375" y="2096"/>
              <a:ext cx="944" cy="134"/>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400" b="0"/>
                <a:t>Burndown chart #1</a:t>
              </a:r>
            </a:p>
          </p:txBody>
        </p:sp>
        <p:sp>
          <p:nvSpPr>
            <p:cNvPr id="233504" name="Text Box 32"/>
            <p:cNvSpPr txBox="1">
              <a:spLocks noChangeArrowheads="1"/>
            </p:cNvSpPr>
            <p:nvPr/>
          </p:nvSpPr>
          <p:spPr bwMode="auto">
            <a:xfrm>
              <a:off x="3259" y="1933"/>
              <a:ext cx="53" cy="115"/>
            </a:xfrm>
            <a:prstGeom prst="rect">
              <a:avLst/>
            </a:prstGeom>
            <a:noFill/>
            <a:ln w="9525">
              <a:noFill/>
              <a:miter lim="800000"/>
              <a:headEnd/>
              <a:tailEnd/>
            </a:ln>
            <a:effectLst/>
          </p:spPr>
          <p:txBody>
            <a:bodyPr wrap="none" lIns="0" tIns="0" rIns="0" bIns="0">
              <a:spAutoFit/>
            </a:bodyPr>
            <a:lstStyle/>
            <a:p>
              <a:pPr algn="ctr" eaLnBrk="1" hangingPunct="1">
                <a:lnSpc>
                  <a:spcPct val="100000"/>
                </a:lnSpc>
                <a:spcAft>
                  <a:spcPct val="0"/>
                </a:spcAft>
                <a:buClrTx/>
                <a:buFontTx/>
                <a:buNone/>
              </a:pPr>
              <a:r>
                <a:rPr lang="en-US" sz="1200" b="0">
                  <a:latin typeface="Arial" charset="0"/>
                </a:rPr>
                <a:t>0</a:t>
              </a:r>
            </a:p>
          </p:txBody>
        </p:sp>
        <p:sp>
          <p:nvSpPr>
            <p:cNvPr id="233505" name="Text Box 33"/>
            <p:cNvSpPr txBox="1">
              <a:spLocks noChangeArrowheads="1"/>
            </p:cNvSpPr>
            <p:nvPr/>
          </p:nvSpPr>
          <p:spPr bwMode="auto">
            <a:xfrm rot="-5400000">
              <a:off x="2503" y="1362"/>
              <a:ext cx="1060" cy="212"/>
            </a:xfrm>
            <a:prstGeom prst="rect">
              <a:avLst/>
            </a:prstGeom>
            <a:noFill/>
            <a:ln w="12700">
              <a:noFill/>
              <a:miter lim="800000"/>
              <a:headEnd type="none" w="sm" len="sm"/>
              <a:tailEnd type="none" w="sm" len="sm"/>
            </a:ln>
            <a:effectLst/>
          </p:spPr>
          <p:txBody>
            <a:bodyPr wrap="none">
              <a:spAutoFit/>
            </a:bodyPr>
            <a:lstStyle/>
            <a:p>
              <a:pPr algn="ctr" eaLnBrk="1" hangingPunct="1">
                <a:lnSpc>
                  <a:spcPct val="100000"/>
                </a:lnSpc>
                <a:spcAft>
                  <a:spcPct val="0"/>
                </a:spcAft>
                <a:buClrTx/>
                <a:buFontTx/>
                <a:buNone/>
              </a:pPr>
              <a:r>
                <a:rPr lang="en-US" b="0"/>
                <a:t>effort remaining</a:t>
              </a:r>
            </a:p>
          </p:txBody>
        </p:sp>
        <p:sp>
          <p:nvSpPr>
            <p:cNvPr id="233506" name="Text Box 34"/>
            <p:cNvSpPr txBox="1">
              <a:spLocks noChangeArrowheads="1"/>
            </p:cNvSpPr>
            <p:nvPr/>
          </p:nvSpPr>
          <p:spPr bwMode="auto">
            <a:xfrm>
              <a:off x="4646" y="2038"/>
              <a:ext cx="766" cy="212"/>
            </a:xfrm>
            <a:prstGeom prst="rect">
              <a:avLst/>
            </a:prstGeom>
            <a:noFill/>
            <a:ln w="12700">
              <a:noFill/>
              <a:miter lim="800000"/>
              <a:headEnd type="none" w="sm" len="sm"/>
              <a:tailEnd type="none" w="sm" len="sm"/>
            </a:ln>
            <a:effectLst/>
          </p:spPr>
          <p:txBody>
            <a:bodyPr wrap="none">
              <a:spAutoFit/>
            </a:bodyPr>
            <a:lstStyle/>
            <a:p>
              <a:pPr eaLnBrk="1" hangingPunct="1">
                <a:lnSpc>
                  <a:spcPct val="100000"/>
                </a:lnSpc>
                <a:spcAft>
                  <a:spcPct val="0"/>
                </a:spcAft>
                <a:buClrTx/>
                <a:buFontTx/>
                <a:buNone/>
              </a:pPr>
              <a:r>
                <a:rPr lang="en-US" b="0"/>
                <a:t>time (days)</a:t>
              </a:r>
            </a:p>
          </p:txBody>
        </p:sp>
      </p:gr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Number Placeholder 3"/>
          <p:cNvSpPr txBox="1">
            <a:spLocks noGrp="1"/>
          </p:cNvSpPr>
          <p:nvPr/>
        </p:nvSpPr>
        <p:spPr bwMode="auto">
          <a:xfrm>
            <a:off x="427038" y="6486525"/>
            <a:ext cx="3876675" cy="207963"/>
          </a:xfrm>
          <a:prstGeom prst="rect">
            <a:avLst/>
          </a:prstGeom>
          <a:noFill/>
          <a:ln w="9525">
            <a:noFill/>
            <a:miter lim="800000"/>
            <a:headEnd/>
            <a:tailEnd/>
          </a:ln>
        </p:spPr>
        <p:txBody>
          <a:bodyPr lIns="0"/>
          <a:lstStyle/>
          <a:p>
            <a:pPr>
              <a:lnSpc>
                <a:spcPct val="100000"/>
              </a:lnSpc>
              <a:spcAft>
                <a:spcPct val="0"/>
              </a:spcAft>
              <a:buClrTx/>
              <a:buFontTx/>
              <a:buNone/>
            </a:pPr>
            <a:fld id="{753B20E6-3877-41E4-AB6E-3FFB29979E8E}" type="slidenum">
              <a:rPr lang="en-US" sz="1000" b="0"/>
              <a:pPr>
                <a:lnSpc>
                  <a:spcPct val="100000"/>
                </a:lnSpc>
                <a:spcAft>
                  <a:spcPct val="0"/>
                </a:spcAft>
                <a:buClrTx/>
                <a:buFontTx/>
                <a:buNone/>
              </a:pPr>
              <a:t>38</a:t>
            </a:fld>
            <a:r>
              <a:rPr lang="en-US" sz="1000" b="0"/>
              <a:t> | </a:t>
            </a:r>
            <a:r>
              <a:rPr lang="fr-FR" sz="1000" b="0"/>
              <a:t>Agile Intro | June 2010</a:t>
            </a:r>
            <a:endParaRPr lang="en-US" sz="1000" b="0"/>
          </a:p>
        </p:txBody>
      </p:sp>
      <p:sp>
        <p:nvSpPr>
          <p:cNvPr id="235523" name="Rectangle 2"/>
          <p:cNvSpPr>
            <a:spLocks noGrp="1" noChangeArrowheads="1"/>
          </p:cNvSpPr>
          <p:nvPr>
            <p:ph type="title" idx="4294967295"/>
          </p:nvPr>
        </p:nvSpPr>
        <p:spPr/>
        <p:txBody>
          <a:bodyPr/>
          <a:lstStyle/>
          <a:p>
            <a:r>
              <a:rPr lang="fr-FR" smtClean="0"/>
              <a:t>Scrum Adoption</a:t>
            </a:r>
            <a:endParaRPr lang="en-US" smtClean="0"/>
          </a:p>
        </p:txBody>
      </p:sp>
      <p:sp>
        <p:nvSpPr>
          <p:cNvPr id="1802243" name="Rectangle 3"/>
          <p:cNvSpPr>
            <a:spLocks noGrp="1" noChangeArrowheads="1"/>
          </p:cNvSpPr>
          <p:nvPr>
            <p:ph type="body" idx="4294967295"/>
          </p:nvPr>
        </p:nvSpPr>
        <p:spPr>
          <a:xfrm>
            <a:off x="381000" y="1295400"/>
            <a:ext cx="8283575" cy="4525963"/>
          </a:xfrm>
        </p:spPr>
        <p:txBody>
          <a:bodyPr/>
          <a:lstStyle/>
          <a:p>
            <a:pPr marL="0" indent="0"/>
            <a:r>
              <a:rPr lang="fr-FR" smtClean="0"/>
              <a:t>This </a:t>
            </a:r>
            <a:r>
              <a:rPr lang="en-US" smtClean="0"/>
              <a:t>high-level presentation of Scrum has focused on the simple Scrum structure and rules</a:t>
            </a:r>
            <a:r>
              <a:rPr lang="fr-FR" smtClean="0"/>
              <a:t>.</a:t>
            </a:r>
            <a:endParaRPr lang="en-US" smtClean="0"/>
          </a:p>
          <a:p>
            <a:pPr marL="0" indent="0"/>
            <a:r>
              <a:rPr lang="en-US" smtClean="0"/>
              <a:t>But </a:t>
            </a:r>
            <a:r>
              <a:rPr lang="en-US" i="1" smtClean="0"/>
              <a:t>running</a:t>
            </a:r>
            <a:r>
              <a:rPr lang="en-US" smtClean="0"/>
              <a:t> </a:t>
            </a:r>
            <a:r>
              <a:rPr lang="en-US" i="1" smtClean="0"/>
              <a:t>Scrum</a:t>
            </a:r>
            <a:r>
              <a:rPr lang="en-US" smtClean="0"/>
              <a:t> and </a:t>
            </a:r>
            <a:r>
              <a:rPr lang="en-US" i="1" smtClean="0"/>
              <a:t>getting the core benefits</a:t>
            </a:r>
            <a:r>
              <a:rPr lang="en-US" smtClean="0"/>
              <a:t> </a:t>
            </a:r>
            <a:r>
              <a:rPr lang="en-US" i="1" smtClean="0"/>
              <a:t>from it</a:t>
            </a:r>
            <a:r>
              <a:rPr lang="en-US" smtClean="0"/>
              <a:t> is </a:t>
            </a:r>
            <a:r>
              <a:rPr lang="en-US" b="1" i="1" smtClean="0"/>
              <a:t>HARD</a:t>
            </a:r>
          </a:p>
          <a:p>
            <a:pPr lvl="1"/>
            <a:r>
              <a:rPr lang="en-US" b="1" i="1" smtClean="0">
                <a:cs typeface="Arial" charset="0"/>
              </a:rPr>
              <a:t>Cross-functionality and self-organization</a:t>
            </a:r>
          </a:p>
          <a:p>
            <a:pPr lvl="1"/>
            <a:r>
              <a:rPr lang="en-US" b="1" i="1" smtClean="0">
                <a:cs typeface="Arial" charset="0"/>
              </a:rPr>
              <a:t>Transparency, Inspect and Adapt</a:t>
            </a:r>
            <a:r>
              <a:rPr lang="fr-FR" b="1" i="1" smtClean="0">
                <a:cs typeface="Arial" charset="0"/>
              </a:rPr>
              <a:t> </a:t>
            </a:r>
          </a:p>
          <a:p>
            <a:pPr lvl="1"/>
            <a:r>
              <a:rPr lang="en-US" b="1" i="1" smtClean="0">
                <a:cs typeface="Arial" charset="0"/>
              </a:rPr>
              <a:t>Continuous improvement</a:t>
            </a:r>
          </a:p>
          <a:p>
            <a:pPr marL="0" indent="0"/>
            <a:endParaRPr lang="en-US" smtClean="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Number Placeholder 3"/>
          <p:cNvSpPr txBox="1">
            <a:spLocks noGrp="1"/>
          </p:cNvSpPr>
          <p:nvPr/>
        </p:nvSpPr>
        <p:spPr bwMode="auto">
          <a:xfrm>
            <a:off x="427038" y="6486525"/>
            <a:ext cx="3876675" cy="207963"/>
          </a:xfrm>
          <a:prstGeom prst="rect">
            <a:avLst/>
          </a:prstGeom>
          <a:noFill/>
          <a:ln w="9525">
            <a:noFill/>
            <a:miter lim="800000"/>
            <a:headEnd/>
            <a:tailEnd/>
          </a:ln>
        </p:spPr>
        <p:txBody>
          <a:bodyPr lIns="0"/>
          <a:lstStyle/>
          <a:p>
            <a:pPr>
              <a:lnSpc>
                <a:spcPct val="100000"/>
              </a:lnSpc>
              <a:spcAft>
                <a:spcPct val="0"/>
              </a:spcAft>
              <a:buClrTx/>
              <a:buFontTx/>
              <a:buNone/>
            </a:pPr>
            <a:fld id="{5E15E30D-09E7-4BF4-8344-2DBA3B817580}" type="slidenum">
              <a:rPr lang="en-US" sz="1000" b="0"/>
              <a:pPr>
                <a:lnSpc>
                  <a:spcPct val="100000"/>
                </a:lnSpc>
                <a:spcAft>
                  <a:spcPct val="0"/>
                </a:spcAft>
                <a:buClrTx/>
                <a:buFontTx/>
                <a:buNone/>
              </a:pPr>
              <a:t>39</a:t>
            </a:fld>
            <a:r>
              <a:rPr lang="en-US" sz="1000" b="0"/>
              <a:t> | </a:t>
            </a:r>
            <a:r>
              <a:rPr lang="fr-FR" sz="1000" b="0"/>
              <a:t>Agile Intro | June 2010</a:t>
            </a:r>
            <a:endParaRPr lang="en-US" sz="1000" b="0"/>
          </a:p>
        </p:txBody>
      </p:sp>
      <p:sp>
        <p:nvSpPr>
          <p:cNvPr id="237571" name="Rectangle 2"/>
          <p:cNvSpPr>
            <a:spLocks noGrp="1" noChangeArrowheads="1"/>
          </p:cNvSpPr>
          <p:nvPr>
            <p:ph type="title" idx="4294967295"/>
          </p:nvPr>
        </p:nvSpPr>
        <p:spPr/>
        <p:txBody>
          <a:bodyPr/>
          <a:lstStyle/>
          <a:p>
            <a:r>
              <a:rPr lang="en-US" smtClean="0"/>
              <a:t>More on Scrum</a:t>
            </a:r>
          </a:p>
        </p:txBody>
      </p:sp>
      <p:sp>
        <p:nvSpPr>
          <p:cNvPr id="237572" name="Rectangle 3"/>
          <p:cNvSpPr>
            <a:spLocks noGrp="1" noChangeArrowheads="1"/>
          </p:cNvSpPr>
          <p:nvPr>
            <p:ph type="body" idx="4294967295"/>
          </p:nvPr>
        </p:nvSpPr>
        <p:spPr>
          <a:xfrm>
            <a:off x="427038" y="1181100"/>
            <a:ext cx="8283575" cy="5067300"/>
          </a:xfrm>
        </p:spPr>
        <p:txBody>
          <a:bodyPr/>
          <a:lstStyle/>
          <a:p>
            <a:pPr marL="0" indent="0"/>
            <a:r>
              <a:rPr lang="en-US" smtClean="0"/>
              <a:t>There are many more things to learn about Scrum. We will touch on some of those in the discussion:</a:t>
            </a:r>
          </a:p>
          <a:p>
            <a:pPr marL="471488" lvl="1"/>
            <a:r>
              <a:rPr lang="en-US" smtClean="0">
                <a:cs typeface="Arial" charset="0"/>
              </a:rPr>
              <a:t>How to run big projects (more than one Scrum team)</a:t>
            </a:r>
          </a:p>
          <a:p>
            <a:pPr marL="471488" lvl="1"/>
            <a:r>
              <a:rPr lang="en-US" smtClean="0">
                <a:cs typeface="Arial" charset="0"/>
              </a:rPr>
              <a:t>Can managers interfere with a Sprint in progress?</a:t>
            </a:r>
          </a:p>
          <a:p>
            <a:pPr marL="471488" lvl="1"/>
            <a:r>
              <a:rPr lang="en-US" smtClean="0">
                <a:cs typeface="Arial" charset="0"/>
              </a:rPr>
              <a:t>Fixed schedule and fixed cost contracts</a:t>
            </a:r>
          </a:p>
          <a:p>
            <a:pPr marL="471488" lvl="1"/>
            <a:r>
              <a:rPr lang="en-US" smtClean="0">
                <a:cs typeface="Arial" charset="0"/>
              </a:rPr>
              <a:t>Part-time team members (specialists)</a:t>
            </a:r>
          </a:p>
          <a:p>
            <a:pPr marL="471488" lvl="1"/>
            <a:r>
              <a:rPr lang="en-US" smtClean="0">
                <a:cs typeface="Arial" charset="0"/>
              </a:rPr>
              <a:t>A single Scrum team with members in multiple locations</a:t>
            </a:r>
          </a:p>
          <a:p>
            <a:pPr marL="471488" lvl="1"/>
            <a:r>
              <a:rPr lang="en-US" smtClean="0">
                <a:cs typeface="Arial" charset="0"/>
              </a:rPr>
              <a:t>Architecture</a:t>
            </a:r>
          </a:p>
          <a:p>
            <a:pPr marL="471488" lvl="1"/>
            <a:r>
              <a:rPr lang="en-US" smtClean="0">
                <a:cs typeface="Arial" charset="0"/>
              </a:rPr>
              <a:t>CMMI / ISO9000 standards</a:t>
            </a:r>
            <a:endParaRPr lang="fr-FR" smtClean="0">
              <a:cs typeface="Arial" charset="0"/>
            </a:endParaRPr>
          </a:p>
          <a:p>
            <a:pPr marL="0" indent="0"/>
            <a:r>
              <a:rPr lang="en-US" smtClean="0"/>
              <a:t>Some references:</a:t>
            </a:r>
          </a:p>
          <a:p>
            <a:pPr marL="471488" lvl="1"/>
            <a:r>
              <a:rPr lang="en-US" smtClean="0">
                <a:cs typeface="Arial" charset="0"/>
              </a:rPr>
              <a:t>Scrum</a:t>
            </a:r>
            <a:r>
              <a:rPr lang="fr-FR" smtClean="0">
                <a:cs typeface="Arial" charset="0"/>
              </a:rPr>
              <a:t> Guide:  </a:t>
            </a:r>
            <a:r>
              <a:rPr lang="fr-FR" b="1" smtClean="0">
                <a:cs typeface="Arial" charset="0"/>
              </a:rPr>
              <a:t>http://www.scrum.org/scrumguides</a:t>
            </a:r>
          </a:p>
          <a:p>
            <a:pPr marL="471488" lvl="1"/>
            <a:r>
              <a:rPr lang="en-US" smtClean="0">
                <a:cs typeface="Arial" charset="0"/>
              </a:rPr>
              <a:t>Scrum</a:t>
            </a:r>
            <a:r>
              <a:rPr lang="fr-FR" smtClean="0">
                <a:cs typeface="Arial" charset="0"/>
              </a:rPr>
              <a:t> Primer: </a:t>
            </a:r>
            <a:r>
              <a:rPr lang="fr-FR" b="1" smtClean="0">
                <a:cs typeface="Arial" charset="0"/>
              </a:rPr>
              <a:t>http://scrumtraininginstitute.com/home/stream_download/scrumprimer</a:t>
            </a:r>
          </a:p>
          <a:p>
            <a:pPr marL="471488" lvl="1"/>
            <a:r>
              <a:rPr lang="fr-FR" smtClean="0">
                <a:cs typeface="Arial" charset="0"/>
              </a:rPr>
              <a:t>Craig Larman’s books on Safari:  </a:t>
            </a:r>
            <a:r>
              <a:rPr lang="en-US" b="1" smtClean="0">
                <a:cs typeface="Arial" charset="0"/>
              </a:rPr>
              <a:t>http://techbus.safaribooksonline.com/9780321685117</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mtClean="0"/>
              <a:t>Agile Development – What does it mean?</a:t>
            </a:r>
          </a:p>
        </p:txBody>
      </p:sp>
      <p:sp>
        <p:nvSpPr>
          <p:cNvPr id="167939" name="Rectangle 3"/>
          <p:cNvSpPr>
            <a:spLocks noGrp="1" noChangeArrowheads="1"/>
          </p:cNvSpPr>
          <p:nvPr>
            <p:ph type="body" idx="1"/>
          </p:nvPr>
        </p:nvSpPr>
        <p:spPr>
          <a:xfrm>
            <a:off x="266700" y="1181100"/>
            <a:ext cx="4948238" cy="4525963"/>
          </a:xfrm>
        </p:spPr>
        <p:txBody>
          <a:bodyPr/>
          <a:lstStyle/>
          <a:p>
            <a:pPr marL="0" indent="0"/>
            <a:r>
              <a:rPr lang="en-US" u="sng" smtClean="0"/>
              <a:t>Agile</a:t>
            </a:r>
            <a:r>
              <a:rPr lang="en-US" smtClean="0"/>
              <a:t> is a set of </a:t>
            </a:r>
            <a:r>
              <a:rPr lang="en-US" b="1" i="1" smtClean="0"/>
              <a:t>practices, values</a:t>
            </a:r>
            <a:r>
              <a:rPr lang="en-US" smtClean="0"/>
              <a:t>, and </a:t>
            </a:r>
            <a:r>
              <a:rPr lang="en-US" b="1" i="1" smtClean="0"/>
              <a:t>principles</a:t>
            </a:r>
            <a:r>
              <a:rPr lang="en-US" smtClean="0"/>
              <a:t> for software product development.</a:t>
            </a:r>
          </a:p>
          <a:p>
            <a:pPr marL="0" indent="0"/>
            <a:r>
              <a:rPr lang="en-US" smtClean="0"/>
              <a:t>In software product development, we think about “methodologies,” “activities,” “interactions,” “results, work products or artifacts;” we think about  “processes” that we use to organize the work:</a:t>
            </a:r>
          </a:p>
          <a:p>
            <a:pPr marL="469900" lvl="1"/>
            <a:r>
              <a:rPr lang="en-US" smtClean="0">
                <a:cs typeface="Arial" charset="0"/>
              </a:rPr>
              <a:t>documents</a:t>
            </a:r>
          </a:p>
          <a:p>
            <a:pPr marL="469900" lvl="1">
              <a:spcBef>
                <a:spcPct val="15000"/>
              </a:spcBef>
            </a:pPr>
            <a:r>
              <a:rPr lang="en-US" smtClean="0">
                <a:cs typeface="Arial" charset="0"/>
              </a:rPr>
              <a:t>meetings and reviews</a:t>
            </a:r>
          </a:p>
          <a:p>
            <a:pPr marL="469900" lvl="1">
              <a:spcBef>
                <a:spcPct val="15000"/>
              </a:spcBef>
            </a:pPr>
            <a:r>
              <a:rPr lang="en-US" smtClean="0">
                <a:cs typeface="Arial" charset="0"/>
              </a:rPr>
              <a:t>diagrams and models</a:t>
            </a:r>
          </a:p>
          <a:p>
            <a:pPr marL="469900" lvl="1">
              <a:spcBef>
                <a:spcPct val="15000"/>
              </a:spcBef>
            </a:pPr>
            <a:r>
              <a:rPr lang="en-US" smtClean="0">
                <a:cs typeface="Arial" charset="0"/>
              </a:rPr>
              <a:t>coding and user documentation standards</a:t>
            </a:r>
          </a:p>
          <a:p>
            <a:pPr marL="0" indent="0">
              <a:spcBef>
                <a:spcPct val="45000"/>
              </a:spcBef>
            </a:pPr>
            <a:r>
              <a:rPr lang="en-US" smtClean="0"/>
              <a:t>So will Agile Development define a new set of process activities?  Not necessarily.</a:t>
            </a:r>
          </a:p>
          <a:p>
            <a:pPr marL="0" indent="0">
              <a:spcBef>
                <a:spcPct val="45000"/>
              </a:spcBef>
            </a:pPr>
            <a:endParaRPr lang="en-US" smtClean="0"/>
          </a:p>
        </p:txBody>
      </p:sp>
      <p:pic>
        <p:nvPicPr>
          <p:cNvPr id="167941" name="Picture 5"/>
          <p:cNvPicPr>
            <a:picLocks noChangeAspect="1" noChangeArrowheads="1"/>
          </p:cNvPicPr>
          <p:nvPr/>
        </p:nvPicPr>
        <p:blipFill>
          <a:blip r:embed="rId3"/>
          <a:srcRect/>
          <a:stretch>
            <a:fillRect/>
          </a:stretch>
        </p:blipFill>
        <p:spPr bwMode="auto">
          <a:xfrm>
            <a:off x="5161546" y="1094875"/>
            <a:ext cx="3982453" cy="4319336"/>
          </a:xfrm>
          <a:prstGeom prst="rect">
            <a:avLst/>
          </a:prstGeom>
          <a:noFill/>
          <a:ln w="19050" algn="ctr">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a:xfrm>
            <a:off x="685800" y="2130424"/>
            <a:ext cx="7772400" cy="2393449"/>
          </a:xfrm>
        </p:spPr>
        <p:txBody>
          <a:bodyPr/>
          <a:lstStyle/>
          <a:p>
            <a:r>
              <a:rPr lang="en-US" sz="4800" dirty="0" smtClean="0"/>
              <a:t>Agile Methods: </a:t>
            </a:r>
            <a:br>
              <a:rPr lang="en-US" sz="4800" dirty="0" smtClean="0"/>
            </a:br>
            <a:r>
              <a:rPr lang="en-US" sz="4800" dirty="0" smtClean="0"/>
              <a:t/>
            </a:r>
            <a:br>
              <a:rPr lang="en-US" sz="4800" dirty="0" smtClean="0"/>
            </a:br>
            <a:r>
              <a:rPr lang="en-US" sz="4800" dirty="0" smtClean="0"/>
              <a:t>Extreme programming</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Extreme programming</a:t>
            </a:r>
          </a:p>
        </p:txBody>
      </p:sp>
      <p:sp>
        <p:nvSpPr>
          <p:cNvPr id="1168387" name="Rectangle 3"/>
          <p:cNvSpPr>
            <a:spLocks noGrp="1" noChangeArrowheads="1"/>
          </p:cNvSpPr>
          <p:nvPr>
            <p:ph type="body" idx="1"/>
          </p:nvPr>
        </p:nvSpPr>
        <p:spPr/>
        <p:txBody>
          <a:bodyPr/>
          <a:lstStyle/>
          <a:p>
            <a:pPr>
              <a:lnSpc>
                <a:spcPct val="90000"/>
              </a:lnSpc>
            </a:pPr>
            <a:r>
              <a:rPr lang="en-US" sz="2800" dirty="0"/>
              <a:t>Perhaps the best-known and most widely used agile method.</a:t>
            </a:r>
          </a:p>
          <a:p>
            <a:pPr>
              <a:lnSpc>
                <a:spcPct val="90000"/>
              </a:lnSpc>
            </a:pPr>
            <a:r>
              <a:rPr lang="en-US" sz="2800" dirty="0"/>
              <a:t>Extreme Programming (XP) takes an ‘extreme’ approach to iterative development. </a:t>
            </a:r>
          </a:p>
          <a:p>
            <a:pPr lvl="1">
              <a:lnSpc>
                <a:spcPct val="90000"/>
              </a:lnSpc>
            </a:pPr>
            <a:r>
              <a:rPr lang="en-US" sz="2800" dirty="0"/>
              <a:t>New versions may be built several times per day;</a:t>
            </a:r>
          </a:p>
          <a:p>
            <a:pPr lvl="1">
              <a:lnSpc>
                <a:spcPct val="90000"/>
              </a:lnSpc>
            </a:pPr>
            <a:r>
              <a:rPr lang="en-US" sz="2800" dirty="0"/>
              <a:t>Increments are delivered to customers every 2 weeks;</a:t>
            </a:r>
          </a:p>
          <a:p>
            <a:pPr lvl="1">
              <a:lnSpc>
                <a:spcPct val="90000"/>
              </a:lnSpc>
            </a:pPr>
            <a:r>
              <a:rPr lang="en-US" sz="2800" dirty="0"/>
              <a:t>All tests must be run for every build and the build is only accepted if tests run successfully.</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41</a:t>
            </a:fld>
            <a:endParaRPr lang="en-US"/>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pPr>
              <a:buFont typeface="Wingdings" pitchFamily="2" charset="2"/>
              <a:buChar char="§"/>
            </a:pPr>
            <a:r>
              <a:rPr lang="en-US" sz="2800" dirty="0"/>
              <a:t>Incremental development is supported through small, frequent system releases.</a:t>
            </a:r>
          </a:p>
          <a:p>
            <a:pPr>
              <a:buFont typeface="Wingdings" pitchFamily="2" charset="2"/>
              <a:buChar char="§"/>
            </a:pPr>
            <a:r>
              <a:rPr lang="en-US" sz="2800" dirty="0"/>
              <a:t>Customer involvement means full-time customer engagement with the team.</a:t>
            </a:r>
          </a:p>
          <a:p>
            <a:pPr>
              <a:buFont typeface="Wingdings" pitchFamily="2" charset="2"/>
              <a:buChar char="§"/>
            </a:pPr>
            <a:r>
              <a:rPr lang="en-US" sz="2800" dirty="0"/>
              <a:t>People not process through pair programming, collective ownership and a process that avoids long working hours.</a:t>
            </a:r>
          </a:p>
          <a:p>
            <a:pPr>
              <a:buFont typeface="Wingdings" pitchFamily="2" charset="2"/>
              <a:buChar char="§"/>
            </a:pPr>
            <a:r>
              <a:rPr lang="en-US" sz="2800" dirty="0"/>
              <a:t>Change supported through regular system releases.</a:t>
            </a:r>
          </a:p>
          <a:p>
            <a:pPr>
              <a:buFont typeface="Wingdings" pitchFamily="2" charset="2"/>
              <a:buChar char="§"/>
            </a:pPr>
            <a:r>
              <a:rPr lang="en-US" sz="2800" dirty="0"/>
              <a:t>Maintaining simplicity through constant refactoring of code.</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42</a:t>
            </a:fld>
            <a:endParaRPr lang="en-US"/>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4243" y="1299411"/>
            <a:ext cx="7218946" cy="4355431"/>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43</a:t>
            </a:fld>
            <a:endParaRPr lang="en-US"/>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p>
        </p:txBody>
      </p:sp>
      <p:graphicFrame>
        <p:nvGraphicFramePr>
          <p:cNvPr id="4" name="Table 3"/>
          <p:cNvGraphicFramePr>
            <a:graphicFrameLocks noGrp="1"/>
          </p:cNvGraphicFramePr>
          <p:nvPr/>
        </p:nvGraphicFramePr>
        <p:xfrm>
          <a:off x="457200" y="1118937"/>
          <a:ext cx="8325364" cy="5299383"/>
        </p:xfrm>
        <a:graphic>
          <a:graphicData uri="http://schemas.openxmlformats.org/drawingml/2006/table">
            <a:tbl>
              <a:tblPr/>
              <a:tblGrid>
                <a:gridCol w="2359628"/>
                <a:gridCol w="5965736"/>
              </a:tblGrid>
              <a:tr h="51793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2889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4917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3592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036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036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44</a:t>
            </a:fld>
            <a:endParaRPr lang="en-US"/>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143001"/>
          <a:ext cx="8217271" cy="5261258"/>
        </p:xfrm>
        <a:graphic>
          <a:graphicData uri="http://schemas.openxmlformats.org/drawingml/2006/table">
            <a:tbl>
              <a:tblPr firstRow="1" bandRow="1">
                <a:tableStyleId>{69CF1AB2-1976-4502-BF36-3FF5EA218861}</a:tableStyleId>
              </a:tblPr>
              <a:tblGrid>
                <a:gridCol w="2285663"/>
                <a:gridCol w="5931608"/>
              </a:tblGrid>
              <a:tr h="729778">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989700">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989700">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989700">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562380">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45</a:t>
            </a:fld>
            <a:endParaRPr lang="en-US"/>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pPr>
              <a:buFont typeface="Wingdings" pitchFamily="2" charset="2"/>
              <a:buChar char="§"/>
            </a:pPr>
            <a:r>
              <a:rPr lang="en-US" sz="2800" dirty="0"/>
              <a:t>In XP,</a:t>
            </a:r>
            <a:r>
              <a:rPr lang="en-US" sz="2800" dirty="0" smtClean="0"/>
              <a:t> a customer or user is part of the XP team and is responsible for making decisions on requirements.</a:t>
            </a:r>
          </a:p>
          <a:p>
            <a:pPr>
              <a:buFont typeface="Wingdings" pitchFamily="2" charset="2"/>
              <a:buChar char="§"/>
            </a:pPr>
            <a:r>
              <a:rPr lang="en-US" sz="2800" dirty="0" smtClean="0"/>
              <a:t>User </a:t>
            </a:r>
            <a:r>
              <a:rPr lang="en-US" sz="2800" dirty="0"/>
              <a:t>requirements are expressed as scenarios or user stories.</a:t>
            </a:r>
          </a:p>
          <a:p>
            <a:pPr>
              <a:buFont typeface="Wingdings" pitchFamily="2" charset="2"/>
              <a:buChar char="§"/>
            </a:pPr>
            <a:r>
              <a:rPr lang="en-US" sz="2800" dirty="0"/>
              <a:t>These are written on cards and the development team break them down into implementation tasks. These tasks are the basis of schedule and cost estimates.</a:t>
            </a:r>
          </a:p>
          <a:p>
            <a:pPr>
              <a:buFont typeface="Wingdings" pitchFamily="2" charset="2"/>
              <a:buChar char="§"/>
            </a:pPr>
            <a:r>
              <a:rPr lang="en-US" sz="2800" dirty="0"/>
              <a:t>The customer chooses the stories for inclusion in the next release based on their priorities and the schedule estimates.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46</a:t>
            </a:fld>
            <a:endParaRPr lang="en-US"/>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4716" y="1118937"/>
            <a:ext cx="7026442" cy="5522495"/>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47</a:t>
            </a:fld>
            <a:endParaRPr lang="en-US"/>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85800" y="1143000"/>
            <a:ext cx="7724274" cy="5366084"/>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48</a:t>
            </a:fld>
            <a:endParaRPr lang="en-US"/>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buFont typeface="Wingdings" pitchFamily="2" charset="2"/>
              <a:buChar char="§"/>
            </a:pPr>
            <a:r>
              <a:rPr lang="en-US" sz="2800" dirty="0"/>
              <a:t>Conventional wisdom in software engineering is to design for change. It is worth spending time and effort anticipating changes as this reduces costs later in the life cycle.</a:t>
            </a:r>
          </a:p>
          <a:p>
            <a:pPr>
              <a:lnSpc>
                <a:spcPct val="90000"/>
              </a:lnSpc>
              <a:buFont typeface="Wingdings" pitchFamily="2" charset="2"/>
              <a:buChar char="§"/>
            </a:pPr>
            <a:r>
              <a:rPr lang="en-US" sz="2800" dirty="0"/>
              <a:t>XP, however, maintains that this is not worthwhile as changes cannot be reliably anticipated.</a:t>
            </a:r>
          </a:p>
          <a:p>
            <a:pPr>
              <a:lnSpc>
                <a:spcPct val="90000"/>
              </a:lnSpc>
              <a:buFont typeface="Wingdings" pitchFamily="2" charset="2"/>
              <a:buChar char="§"/>
            </a:pPr>
            <a:r>
              <a:rPr lang="en-US" sz="2800" dirty="0"/>
              <a:t>Rather, it proposes constant code improvement (refactoring) to make changes easier when they have to be implemented.</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49</a:t>
            </a:fld>
            <a:endParaRPr 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mtClean="0"/>
              <a:t>What is Agile? (Agile vs. Sequential Models or Frameworks)</a:t>
            </a:r>
          </a:p>
        </p:txBody>
      </p:sp>
      <p:sp>
        <p:nvSpPr>
          <p:cNvPr id="172035" name="Rectangle 3"/>
          <p:cNvSpPr>
            <a:spLocks noGrp="1" noChangeArrowheads="1"/>
          </p:cNvSpPr>
          <p:nvPr>
            <p:ph type="body" idx="1"/>
          </p:nvPr>
        </p:nvSpPr>
        <p:spPr>
          <a:xfrm>
            <a:off x="266700" y="1181100"/>
            <a:ext cx="6438900" cy="4525963"/>
          </a:xfrm>
        </p:spPr>
        <p:txBody>
          <a:bodyPr/>
          <a:lstStyle/>
          <a:p>
            <a:pPr marL="0" indent="0"/>
            <a:r>
              <a:rPr lang="en-US" smtClean="0"/>
              <a:t>Many of us are familiar with the Waterfall Model – it is a “framework” for the software development process</a:t>
            </a:r>
          </a:p>
          <a:p>
            <a:pPr marL="469900" lvl="1"/>
            <a:r>
              <a:rPr lang="en-US" smtClean="0">
                <a:cs typeface="Arial" charset="0"/>
              </a:rPr>
              <a:t>Waterfall Model talks about “development activities through time”</a:t>
            </a:r>
          </a:p>
          <a:p>
            <a:pPr marL="469900" lvl="1"/>
            <a:r>
              <a:rPr lang="en-US" smtClean="0">
                <a:cs typeface="Arial" charset="0"/>
              </a:rPr>
              <a:t>Waterfall Model talks about “teams of people”</a:t>
            </a:r>
          </a:p>
          <a:p>
            <a:pPr marL="0" indent="0">
              <a:spcBef>
                <a:spcPct val="15000"/>
              </a:spcBef>
            </a:pPr>
            <a:endParaRPr lang="en-US" smtClean="0"/>
          </a:p>
        </p:txBody>
      </p:sp>
      <p:pic>
        <p:nvPicPr>
          <p:cNvPr id="172036" name="Picture 4" descr="j0430503"/>
          <p:cNvPicPr>
            <a:picLocks noChangeAspect="1" noChangeArrowheads="1"/>
          </p:cNvPicPr>
          <p:nvPr/>
        </p:nvPicPr>
        <p:blipFill>
          <a:blip r:embed="rId3" cstate="print"/>
          <a:srcRect/>
          <a:stretch>
            <a:fillRect/>
          </a:stretch>
        </p:blipFill>
        <p:spPr bwMode="auto">
          <a:xfrm>
            <a:off x="6781800" y="3657600"/>
            <a:ext cx="1955800" cy="1955800"/>
          </a:xfrm>
          <a:prstGeom prst="rect">
            <a:avLst/>
          </a:prstGeom>
          <a:noFill/>
        </p:spPr>
      </p:pic>
      <p:pic>
        <p:nvPicPr>
          <p:cNvPr id="172037" name="Picture 5" descr="in00534_[1]"/>
          <p:cNvPicPr>
            <a:picLocks noChangeAspect="1" noChangeArrowheads="1"/>
          </p:cNvPicPr>
          <p:nvPr/>
        </p:nvPicPr>
        <p:blipFill>
          <a:blip r:embed="rId4"/>
          <a:srcRect/>
          <a:stretch>
            <a:fillRect/>
          </a:stretch>
        </p:blipFill>
        <p:spPr bwMode="auto">
          <a:xfrm>
            <a:off x="6858000" y="1600200"/>
            <a:ext cx="1722438" cy="1733550"/>
          </a:xfrm>
          <a:prstGeom prst="rect">
            <a:avLst/>
          </a:prstGeom>
          <a:noFill/>
        </p:spPr>
      </p:pic>
      <p:graphicFrame>
        <p:nvGraphicFramePr>
          <p:cNvPr id="172038" name="Group 6"/>
          <p:cNvGraphicFramePr>
            <a:graphicFrameLocks noGrp="1"/>
          </p:cNvGraphicFramePr>
          <p:nvPr/>
        </p:nvGraphicFramePr>
        <p:xfrm>
          <a:off x="884238" y="2900363"/>
          <a:ext cx="5530850" cy="3092623"/>
        </p:xfrm>
        <a:graphic>
          <a:graphicData uri="http://schemas.openxmlformats.org/drawingml/2006/table">
            <a:tbl>
              <a:tblPr/>
              <a:tblGrid>
                <a:gridCol w="2835275"/>
                <a:gridCol w="2695575"/>
              </a:tblGrid>
              <a:tr h="406400">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1" i="0" u="none" strike="noStrike" cap="none" normalizeH="0" baseline="0" smtClean="0">
                          <a:ln>
                            <a:noFill/>
                          </a:ln>
                          <a:solidFill>
                            <a:srgbClr val="323232"/>
                          </a:solidFill>
                          <a:effectLst/>
                          <a:latin typeface="Trebuchet MS" pitchFamily="34" charset="0"/>
                        </a:rPr>
                        <a:t>Development activities</a:t>
                      </a:r>
                    </a:p>
                  </a:txBody>
                  <a:tcPr marL="108000" marR="108000" marT="108000" marB="10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1" i="0" u="none" strike="noStrike" cap="none" normalizeH="0" baseline="0" smtClean="0">
                          <a:ln>
                            <a:noFill/>
                          </a:ln>
                          <a:solidFill>
                            <a:srgbClr val="323232"/>
                          </a:solidFill>
                          <a:effectLst/>
                          <a:latin typeface="Trebuchet MS" pitchFamily="34" charset="0"/>
                        </a:rPr>
                        <a:t>Teams</a:t>
                      </a:r>
                    </a:p>
                  </a:txBody>
                  <a:tcPr marL="108000" marR="108000" marT="108000" marB="10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Divide the work into stages</a:t>
                      </a:r>
                    </a:p>
                  </a:txBody>
                  <a:tcPr marL="108000" marR="108000" marT="108000" marB="10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A separate team of specialists for each stage</a:t>
                      </a:r>
                    </a:p>
                  </a:txBody>
                  <a:tcPr marL="108000" marR="108000" marT="108000" marB="10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3613">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At each stage, the work is passed from one team to another</a:t>
                      </a:r>
                    </a:p>
                  </a:txBody>
                  <a:tcPr marL="108000" marR="108000" marT="108000" marB="10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Some coordination is required for the handoff from team to team – using “documents”</a:t>
                      </a:r>
                    </a:p>
                  </a:txBody>
                  <a:tcPr marL="108000" marR="108000" marT="108000" marB="10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At the end of all of the stages, you have a software product ready to ship</a:t>
                      </a:r>
                    </a:p>
                  </a:txBody>
                  <a:tcPr marL="108000" marR="108000" marT="108000" marB="10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25000"/>
                        </a:spcAft>
                        <a:buClr>
                          <a:schemeClr val="accent1"/>
                        </a:buClr>
                        <a:buSzTx/>
                        <a:buFont typeface="Futura Md BT" pitchFamily="34" charset="0"/>
                        <a:buNone/>
                        <a:tabLst>
                          <a:tab pos="3946525" algn="l"/>
                        </a:tabLst>
                      </a:pPr>
                      <a:r>
                        <a:rPr kumimoji="0" lang="en-US" sz="1600" b="0" i="0" u="none" strike="noStrike" cap="none" normalizeH="0" baseline="0" smtClean="0">
                          <a:ln>
                            <a:noFill/>
                          </a:ln>
                          <a:solidFill>
                            <a:srgbClr val="323232"/>
                          </a:solidFill>
                          <a:effectLst/>
                          <a:latin typeface="Trebuchet MS" pitchFamily="34" charset="0"/>
                        </a:rPr>
                        <a:t>As each team finishes, they are assigned to a new product</a:t>
                      </a:r>
                    </a:p>
                  </a:txBody>
                  <a:tcPr marL="108000" marR="108000" marT="108000" marB="10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50</a:t>
            </a:fld>
            <a:endParaRPr lang="en-US"/>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sz="2400" dirty="0"/>
              <a:t>Writing tests before code clarifies the requirements to be implemented.</a:t>
            </a:r>
          </a:p>
          <a:p>
            <a:pPr>
              <a:lnSpc>
                <a:spcPct val="90000"/>
              </a:lnSpc>
            </a:pPr>
            <a:r>
              <a:rPr lang="en-US" sz="2400" dirty="0"/>
              <a:t>Tests are written as programs rather than data so that they can be executed automatically. The test includes a check that it has executed correctly</a:t>
            </a:r>
            <a:r>
              <a:rPr lang="en-US" sz="2400" dirty="0" smtClean="0"/>
              <a:t>.</a:t>
            </a:r>
          </a:p>
          <a:p>
            <a:pPr lvl="1">
              <a:lnSpc>
                <a:spcPct val="90000"/>
              </a:lnSpc>
            </a:pPr>
            <a:r>
              <a:rPr lang="en-US" sz="2400" dirty="0" smtClean="0"/>
              <a:t>Usually relies on a testing framework such as </a:t>
            </a:r>
            <a:r>
              <a:rPr lang="en-US" sz="2400" dirty="0" err="1" smtClean="0"/>
              <a:t>JUnit</a:t>
            </a:r>
            <a:r>
              <a:rPr lang="en-US" sz="2400" dirty="0" smtClean="0"/>
              <a:t>.</a:t>
            </a:r>
          </a:p>
          <a:p>
            <a:pPr lvl="1">
              <a:lnSpc>
                <a:spcPct val="90000"/>
              </a:lnSpc>
            </a:pPr>
            <a:r>
              <a:rPr lang="en-US" sz="2400" i="1" dirty="0" err="1" smtClean="0"/>
              <a:t>JUnit</a:t>
            </a:r>
            <a:r>
              <a:rPr lang="en-US" sz="2400" dirty="0" smtClean="0"/>
              <a:t> is a Regression </a:t>
            </a:r>
            <a:r>
              <a:rPr lang="en-US" sz="2400" i="1" dirty="0" smtClean="0"/>
              <a:t>Testing</a:t>
            </a:r>
            <a:r>
              <a:rPr lang="en-US" sz="2400" dirty="0" smtClean="0"/>
              <a:t> Framework used by developers to implement unit </a:t>
            </a:r>
            <a:r>
              <a:rPr lang="en-US" sz="2400" i="1" dirty="0" smtClean="0"/>
              <a:t>testing</a:t>
            </a:r>
            <a:r>
              <a:rPr lang="en-US" sz="2400" dirty="0" smtClean="0"/>
              <a:t> in Java, and accelerate programming speed and increase the quality of code.</a:t>
            </a:r>
          </a:p>
          <a:p>
            <a:pPr>
              <a:lnSpc>
                <a:spcPct val="90000"/>
              </a:lnSpc>
            </a:pPr>
            <a:r>
              <a:rPr lang="en-US" sz="2400" dirty="0"/>
              <a:t>All previous and new tests are</a:t>
            </a:r>
            <a:r>
              <a:rPr lang="en-US" sz="2400" dirty="0" smtClean="0"/>
              <a:t> run automatically when </a:t>
            </a:r>
            <a:r>
              <a:rPr lang="en-US" sz="2400" dirty="0"/>
              <a:t>new functionality is </a:t>
            </a:r>
            <a:r>
              <a:rPr lang="en-US" sz="2400" dirty="0" smtClean="0"/>
              <a:t>added, thus checking </a:t>
            </a:r>
            <a:r>
              <a:rPr lang="en-US" sz="2400" dirty="0"/>
              <a:t>that the new functionality has not introduced errors.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51</a:t>
            </a:fld>
            <a:endParaRPr lang="en-US"/>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800" dirty="0" smtClean="0"/>
              <a:t>The role of the customer in the testing process is to help develop acceptance tests for the stories that are to be implemented in the next release of the system.</a:t>
            </a:r>
          </a:p>
          <a:p>
            <a:pPr>
              <a:buFont typeface="Wingdings" pitchFamily="2" charset="2"/>
              <a:buChar char="§"/>
            </a:pPr>
            <a:r>
              <a:rPr lang="en-GB" sz="2800" dirty="0" smtClean="0"/>
              <a:t>The customer who is part of the team writes tests as development proceeds. All new code is therefore validated to ensure that it is what the customer needs.</a:t>
            </a:r>
          </a:p>
          <a:p>
            <a:pPr>
              <a:buFont typeface="Wingdings" pitchFamily="2" charset="2"/>
              <a:buChar char="§"/>
            </a:pPr>
            <a:r>
              <a:rPr lang="en-GB" sz="2800"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sz="28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52</a:t>
            </a:fld>
            <a:endParaRPr lang="en-US"/>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467853"/>
            <a:ext cx="7436363" cy="4788568"/>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53</a:t>
            </a:fld>
            <a:endParaRPr lang="en-US"/>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sz="2400" dirty="0" smtClean="0"/>
              <a:t>Test automation means that tests are written as executable components before the task is implemented </a:t>
            </a:r>
          </a:p>
          <a:p>
            <a:pPr lvl="1"/>
            <a:r>
              <a:rPr lang="en-GB" sz="2400" dirty="0" smtClean="0"/>
              <a:t>These testing components should be stand-alone, should simulate the submission of input to be tested and should check that the result meets the output specification. An automated test framework (e.g. </a:t>
            </a:r>
            <a:r>
              <a:rPr lang="en-GB" sz="2400" dirty="0" err="1" smtClean="0"/>
              <a:t>Junit</a:t>
            </a:r>
            <a:r>
              <a:rPr lang="en-GB" sz="2400" dirty="0" smtClean="0"/>
              <a:t>) is a system that makes it easy to write executable tests and submit a set of tests for execution.</a:t>
            </a:r>
          </a:p>
          <a:p>
            <a:r>
              <a:rPr lang="en-GB" sz="2400" dirty="0" smtClean="0"/>
              <a:t>As testing is automated, there is always a set of tests that can be quickly and easily executed</a:t>
            </a:r>
          </a:p>
          <a:p>
            <a:pPr lvl="1"/>
            <a:r>
              <a:rPr lang="en-GB" sz="2400" dirty="0" smtClean="0"/>
              <a:t>Whenever any functionality is added to the system, the tests can be run and problems that the new code has introduced can be caught immediately.  </a:t>
            </a:r>
          </a:p>
          <a:p>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54</a:t>
            </a:fld>
            <a:endParaRPr lang="en-US"/>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800" dirty="0" smtClean="0"/>
              <a:t>Programmers prefer programming to testing and sometimes they take short cuts when writing tests. For example, they may write incomplete tests that do not check for all possible exceptions that may occur. </a:t>
            </a:r>
          </a:p>
          <a:p>
            <a:pPr>
              <a:buFont typeface="Wingdings" pitchFamily="2" charset="2"/>
              <a:buChar char="§"/>
            </a:pPr>
            <a:r>
              <a:rPr lang="en-GB" sz="2800" dirty="0" smtClean="0"/>
              <a:t>Some tests can be very difficult to write incrementally. For example, in a complex user interface, it is often difficult to write unit tests for the code that implements the ‘display logic’ and workflow between screens. </a:t>
            </a:r>
          </a:p>
          <a:p>
            <a:pPr>
              <a:buFont typeface="Wingdings" pitchFamily="2" charset="2"/>
              <a:buChar char="§"/>
            </a:pPr>
            <a:r>
              <a:rPr lang="en-GB" sz="2800" dirty="0" smtClean="0"/>
              <a:t>It difficult to judge the completeness of a set of tests. Although you may have a lot of system tests, your test set may not provide complete coverage.</a:t>
            </a:r>
          </a:p>
          <a:p>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55</a:t>
            </a:fld>
            <a:endParaRPr lang="en-US"/>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56</a:t>
            </a:fld>
            <a:endParaRPr lang="en-US"/>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800" dirty="0" smtClean="0"/>
              <a:t>In pair programming, programmers sit together at the same workstation to develop the software.</a:t>
            </a:r>
          </a:p>
          <a:p>
            <a:pPr>
              <a:buFont typeface="Wingdings" pitchFamily="2" charset="2"/>
              <a:buChar char="§"/>
            </a:pPr>
            <a:r>
              <a:rPr lang="en-GB" sz="2800" dirty="0" smtClean="0"/>
              <a:t>Pairs are created dynamically so that all team members work with each other during the development process.</a:t>
            </a:r>
          </a:p>
          <a:p>
            <a:pPr>
              <a:buFont typeface="Wingdings" pitchFamily="2" charset="2"/>
              <a:buChar char="§"/>
            </a:pPr>
            <a:r>
              <a:rPr lang="en-GB" sz="2800" dirty="0" smtClean="0"/>
              <a:t>The sharing of knowledge that happens during pair programming is very important as it reduces the overall risks to a project when team members leave.</a:t>
            </a:r>
          </a:p>
          <a:p>
            <a:pPr>
              <a:buFont typeface="Wingdings" pitchFamily="2" charset="2"/>
              <a:buChar char="§"/>
            </a:pPr>
            <a:r>
              <a:rPr lang="en-GB" sz="2800" dirty="0" smtClean="0"/>
              <a:t>Pair programming is not necessarily inefficient and there is evidence that a pair working together is more efficient than 2 programmers working separately. </a:t>
            </a:r>
            <a:endParaRPr lang="en-US" sz="2800" dirty="0" smtClean="0"/>
          </a:p>
          <a:p>
            <a:endParaRPr lang="en-GB" dirty="0" smtClean="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57</a:t>
            </a:fld>
            <a:endParaRPr lang="en-US"/>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400" dirty="0" smtClean="0"/>
              <a:t>Agile methods are incremental development methods that focus on rapid development, frequent releases of the software, reducing process overheads and producing high-quality code. They involve the customer directly in the development process.</a:t>
            </a:r>
          </a:p>
          <a:p>
            <a:pPr>
              <a:buFont typeface="Wingdings" pitchFamily="2" charset="2"/>
              <a:buChar char="§"/>
            </a:pPr>
            <a:r>
              <a:rPr lang="en-GB" sz="2400" dirty="0" smtClean="0"/>
              <a:t>The decision on whether to use an agile or a plan-driven approach to development should depend on the type of software being developed, the capabilities of the development team and the culture of the company developing the system.</a:t>
            </a:r>
          </a:p>
          <a:p>
            <a:pPr>
              <a:buFont typeface="Wingdings" pitchFamily="2" charset="2"/>
              <a:buChar char="§"/>
            </a:pPr>
            <a:r>
              <a:rPr lang="en-GB" sz="24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58</a:t>
            </a:fld>
            <a:endParaRPr lang="en-US"/>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sz="2800" dirty="0" smtClean="0"/>
              <a:t>A particular strength of extreme programming is the development of automated tests before a program feature is created. All tests must successfully execute when an increment is integrated into a system.</a:t>
            </a:r>
          </a:p>
          <a:p>
            <a:pPr>
              <a:buFont typeface="Wingdings" pitchFamily="2" charset="2"/>
              <a:buChar char="§"/>
            </a:pPr>
            <a:r>
              <a:rPr lang="en-GB" sz="2800" dirty="0" smtClean="0"/>
              <a:t>The Scrum method is an agile method that provides a project management framework. It is centred round a set of sprints, which are fixed time periods when a system increment is developed.</a:t>
            </a:r>
          </a:p>
          <a:p>
            <a:pPr>
              <a:buFont typeface="Wingdings" pitchFamily="2" charset="2"/>
              <a:buChar char="§"/>
            </a:pPr>
            <a:r>
              <a:rPr lang="en-GB" sz="2800" dirty="0" smtClean="0"/>
              <a:t>Scaling agile methods for large systems is difficult. Large systems need up-front design and some documentation.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EAB5BBF0-B782-3644-AFE1-10103AC25370}" type="slidenum">
              <a:rPr lang="en-US" smtClean="0"/>
              <a:pPr>
                <a:defRPr/>
              </a:pPr>
              <a:t>59</a:t>
            </a:fld>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t>What is Agile? (continued)</a:t>
            </a:r>
          </a:p>
        </p:txBody>
      </p:sp>
      <p:sp>
        <p:nvSpPr>
          <p:cNvPr id="176131" name="Rectangle 3"/>
          <p:cNvSpPr>
            <a:spLocks noGrp="1" noChangeArrowheads="1"/>
          </p:cNvSpPr>
          <p:nvPr>
            <p:ph type="body" idx="1"/>
          </p:nvPr>
        </p:nvSpPr>
        <p:spPr>
          <a:xfrm>
            <a:off x="266700" y="1181100"/>
            <a:ext cx="4695825" cy="4525963"/>
          </a:xfrm>
        </p:spPr>
        <p:txBody>
          <a:bodyPr/>
          <a:lstStyle/>
          <a:p>
            <a:pPr marL="0" indent="0"/>
            <a:r>
              <a:rPr lang="en-US" smtClean="0"/>
              <a:t>The core ideas in Agile Development:</a:t>
            </a:r>
          </a:p>
          <a:p>
            <a:pPr marL="469900" lvl="1"/>
            <a:r>
              <a:rPr lang="en-US" smtClean="0">
                <a:cs typeface="Arial" charset="0"/>
              </a:rPr>
              <a:t>Adaptive</a:t>
            </a:r>
          </a:p>
          <a:p>
            <a:pPr marL="469900" lvl="1"/>
            <a:r>
              <a:rPr lang="en-US" smtClean="0">
                <a:cs typeface="Arial" charset="0"/>
              </a:rPr>
              <a:t>Iterative/incremental</a:t>
            </a:r>
          </a:p>
          <a:p>
            <a:pPr marL="469900" lvl="1"/>
            <a:r>
              <a:rPr lang="en-US" smtClean="0">
                <a:cs typeface="Arial" charset="0"/>
              </a:rPr>
              <a:t>People-oriented</a:t>
            </a:r>
          </a:p>
          <a:p>
            <a:pPr marL="0" indent="0">
              <a:spcBef>
                <a:spcPct val="50000"/>
              </a:spcBef>
            </a:pPr>
            <a:r>
              <a:rPr lang="en-US" b="1" smtClean="0"/>
              <a:t>Adaptive</a:t>
            </a:r>
            <a:r>
              <a:rPr lang="en-US" smtClean="0"/>
              <a:t> means that the teams and the process should be flexible in the presence of “rapid-fire change”.</a:t>
            </a:r>
          </a:p>
          <a:p>
            <a:pPr marL="0" indent="0">
              <a:spcBef>
                <a:spcPct val="70000"/>
              </a:spcBef>
            </a:pPr>
            <a:r>
              <a:rPr lang="en-US" b="1" smtClean="0"/>
              <a:t>Iterative and incremental</a:t>
            </a:r>
            <a:r>
              <a:rPr lang="en-US" smtClean="0"/>
              <a:t> means that Agile Development produces working products in stages – a growing set of “completed and working software”.</a:t>
            </a:r>
          </a:p>
          <a:p>
            <a:pPr marL="0" indent="0">
              <a:spcBef>
                <a:spcPct val="70000"/>
              </a:spcBef>
            </a:pPr>
            <a:r>
              <a:rPr lang="en-US" b="1" smtClean="0"/>
              <a:t>People-oriented</a:t>
            </a:r>
            <a:r>
              <a:rPr lang="en-US" smtClean="0"/>
              <a:t> means the team organization and processes will support good people, who are the most important ingredient to project success.</a:t>
            </a:r>
          </a:p>
          <a:p>
            <a:pPr marL="0" indent="0"/>
            <a:endParaRPr lang="en-US" smtClean="0"/>
          </a:p>
        </p:txBody>
      </p:sp>
      <p:pic>
        <p:nvPicPr>
          <p:cNvPr id="176132" name="Picture 4"/>
          <p:cNvPicPr>
            <a:picLocks noChangeAspect="1" noChangeArrowheads="1"/>
          </p:cNvPicPr>
          <p:nvPr/>
        </p:nvPicPr>
        <p:blipFill>
          <a:blip r:embed="rId3" cstate="print"/>
          <a:srcRect/>
          <a:stretch>
            <a:fillRect/>
          </a:stretch>
        </p:blipFill>
        <p:spPr bwMode="gray">
          <a:xfrm>
            <a:off x="5334000" y="3352800"/>
            <a:ext cx="3254375" cy="2165350"/>
          </a:xfrm>
          <a:prstGeom prst="rect">
            <a:avLst/>
          </a:prstGeom>
          <a:noFill/>
          <a:ln w="28575" algn="ctr">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smtClean="0"/>
              <a:t>Summary</a:t>
            </a:r>
          </a:p>
        </p:txBody>
      </p:sp>
      <p:sp>
        <p:nvSpPr>
          <p:cNvPr id="239619" name="Rectangle 3"/>
          <p:cNvSpPr>
            <a:spLocks noGrp="1" noChangeArrowheads="1"/>
          </p:cNvSpPr>
          <p:nvPr>
            <p:ph type="body" idx="1"/>
          </p:nvPr>
        </p:nvSpPr>
        <p:spPr/>
        <p:txBody>
          <a:bodyPr/>
          <a:lstStyle/>
          <a:p>
            <a:pPr marL="0" indent="0"/>
            <a:r>
              <a:rPr lang="en-US" smtClean="0"/>
              <a:t>Agile Development – it is a different way of organizing product development</a:t>
            </a:r>
          </a:p>
          <a:p>
            <a:pPr marL="474663" lvl="1">
              <a:spcBef>
                <a:spcPct val="25000"/>
              </a:spcBef>
            </a:pPr>
            <a:r>
              <a:rPr lang="en-US" smtClean="0">
                <a:cs typeface="Arial" charset="0"/>
              </a:rPr>
              <a:t>Emphasizes </a:t>
            </a:r>
            <a:r>
              <a:rPr lang="en-US" u="sng" smtClean="0">
                <a:cs typeface="Arial" charset="0"/>
              </a:rPr>
              <a:t>iterative development with small cross-functional teams</a:t>
            </a:r>
            <a:r>
              <a:rPr lang="en-US" smtClean="0">
                <a:cs typeface="Arial" charset="0"/>
              </a:rPr>
              <a:t> instead of waterfall development in separate silos</a:t>
            </a:r>
          </a:p>
          <a:p>
            <a:pPr marL="474663" lvl="1">
              <a:spcBef>
                <a:spcPct val="25000"/>
              </a:spcBef>
            </a:pPr>
            <a:r>
              <a:rPr lang="en-US" smtClean="0">
                <a:cs typeface="Arial" charset="0"/>
              </a:rPr>
              <a:t>At the end of each iteration, there is some functionality that is “done”</a:t>
            </a:r>
          </a:p>
          <a:p>
            <a:pPr marL="474663" lvl="1">
              <a:spcBef>
                <a:spcPct val="25000"/>
              </a:spcBef>
            </a:pPr>
            <a:r>
              <a:rPr lang="en-US" smtClean="0">
                <a:cs typeface="Arial" charset="0"/>
              </a:rPr>
              <a:t>Better communication, faster feedback</a:t>
            </a:r>
          </a:p>
          <a:p>
            <a:pPr marL="0" indent="0"/>
            <a:r>
              <a:rPr lang="en-US" smtClean="0"/>
              <a:t>Why do we need to be Agile?</a:t>
            </a:r>
          </a:p>
          <a:p>
            <a:pPr marL="474663" lvl="1">
              <a:spcBef>
                <a:spcPct val="25000"/>
              </a:spcBef>
            </a:pPr>
            <a:r>
              <a:rPr lang="en-US" smtClean="0">
                <a:cs typeface="Arial" charset="0"/>
              </a:rPr>
              <a:t>Products are different from 20 years ago</a:t>
            </a:r>
          </a:p>
          <a:p>
            <a:pPr marL="474663" lvl="1">
              <a:spcBef>
                <a:spcPct val="25000"/>
              </a:spcBef>
            </a:pPr>
            <a:r>
              <a:rPr lang="en-US" smtClean="0">
                <a:cs typeface="Arial" charset="0"/>
              </a:rPr>
              <a:t>Customers are in a changing environment – and our processes need to be working at the same pace</a:t>
            </a:r>
          </a:p>
          <a:p>
            <a:pPr marL="474663" lvl="1">
              <a:spcBef>
                <a:spcPct val="25000"/>
              </a:spcBef>
            </a:pPr>
            <a:r>
              <a:rPr lang="en-US" smtClean="0">
                <a:cs typeface="Arial" charset="0"/>
              </a:rPr>
              <a:t>Working in short cycles reduces time to market and time to quality</a:t>
            </a:r>
          </a:p>
          <a:p>
            <a:pPr marL="0" indent="0"/>
            <a:r>
              <a:rPr lang="en-US" smtClean="0"/>
              <a:t>There are many ways to be Agile</a:t>
            </a:r>
          </a:p>
          <a:p>
            <a:pPr marL="474663" lvl="1">
              <a:spcBef>
                <a:spcPct val="25000"/>
              </a:spcBef>
            </a:pPr>
            <a:r>
              <a:rPr lang="en-US" smtClean="0">
                <a:cs typeface="Arial" charset="0"/>
              </a:rPr>
              <a:t>Scrum is the most popular Agile approach</a:t>
            </a:r>
          </a:p>
          <a:p>
            <a:pPr marL="474663" lvl="1">
              <a:spcBef>
                <a:spcPct val="25000"/>
              </a:spcBef>
            </a:pPr>
            <a:r>
              <a:rPr lang="en-US" smtClean="0">
                <a:cs typeface="Arial" charset="0"/>
              </a:rPr>
              <a:t>Scrum promotes some good Agile practices</a:t>
            </a:r>
          </a:p>
          <a:p>
            <a:pPr marL="754063" lvl="2"/>
            <a:r>
              <a:rPr lang="en-US" smtClean="0">
                <a:cs typeface="Arial" charset="0"/>
              </a:rPr>
              <a:t>Small cross-functional teams, short timeboxed iterations, adaptive planning, single product backlog, frequent integration, test automation</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503238" y="1768475"/>
            <a:ext cx="7177087" cy="3244850"/>
          </a:xfrm>
          <a:prstGeom prst="rect">
            <a:avLst/>
          </a:prstGeom>
          <a:solidFill>
            <a:srgbClr val="FF99FF"/>
          </a:solidFill>
          <a:ln w="19050" algn="ctr">
            <a:solidFill>
              <a:srgbClr val="FF99FF"/>
            </a:solidFill>
            <a:miter lim="800000"/>
            <a:headEnd/>
            <a:tailEnd/>
          </a:ln>
          <a:effectLst/>
        </p:spPr>
        <p:txBody>
          <a:bodyPr wrap="none" lIns="0" tIns="0" rIns="0" bIns="0" anchor="ctr">
            <a:spAutoFit/>
          </a:bodyPr>
          <a:lstStyle/>
          <a:p>
            <a:endParaRPr lang="en-US"/>
          </a:p>
        </p:txBody>
      </p:sp>
      <p:sp>
        <p:nvSpPr>
          <p:cNvPr id="272387" name="Rectangle 3"/>
          <p:cNvSpPr>
            <a:spLocks noGrp="1" noChangeArrowheads="1"/>
          </p:cNvSpPr>
          <p:nvPr>
            <p:ph type="title"/>
          </p:nvPr>
        </p:nvSpPr>
        <p:spPr>
          <a:ln/>
        </p:spPr>
        <p:txBody>
          <a:bodyPr rIns="35717" anchor="ctr"/>
          <a:lstStyle/>
          <a:p>
            <a:r>
              <a:rPr lang="en-US" smtClean="0"/>
              <a:t>The Nokia Test and the Key Agile Concepts</a:t>
            </a:r>
          </a:p>
        </p:txBody>
      </p:sp>
      <p:sp>
        <p:nvSpPr>
          <p:cNvPr id="272388" name="Rectangle 4"/>
          <p:cNvSpPr>
            <a:spLocks noGrp="1" noChangeArrowheads="1"/>
          </p:cNvSpPr>
          <p:nvPr>
            <p:ph type="body" idx="1"/>
          </p:nvPr>
        </p:nvSpPr>
        <p:spPr>
          <a:xfrm>
            <a:off x="266700" y="1485900"/>
            <a:ext cx="8594725" cy="3778250"/>
          </a:xfrm>
          <a:solidFill>
            <a:srgbClr val="A4DE00"/>
          </a:solidFill>
          <a:ln/>
        </p:spPr>
        <p:txBody>
          <a:bodyPr rIns="35717" anchor="ctr"/>
          <a:lstStyle/>
          <a:p>
            <a:pPr marL="892175" indent="-434975">
              <a:buClr>
                <a:schemeClr val="bg1"/>
              </a:buClr>
              <a:buSzPct val="66000"/>
              <a:buFont typeface="Wingdings" pitchFamily="2" charset="2"/>
              <a:buChar char="v"/>
              <a:tabLst/>
            </a:pPr>
            <a:r>
              <a:rPr lang="en-US" u="sng" smtClean="0">
                <a:hlinkClick r:id="rId2" action="ppaction://hlinksldjump"/>
              </a:rPr>
              <a:t>Iterations</a:t>
            </a:r>
            <a:endParaRPr lang="en-US" smtClean="0"/>
          </a:p>
          <a:p>
            <a:pPr marL="892175" indent="-434975">
              <a:spcBef>
                <a:spcPts val="500"/>
              </a:spcBef>
              <a:buClr>
                <a:schemeClr val="bg1"/>
              </a:buClr>
              <a:buSzPct val="66000"/>
              <a:buFont typeface="Wingdings" pitchFamily="2" charset="2"/>
              <a:buChar char="v"/>
              <a:tabLst/>
            </a:pPr>
            <a:r>
              <a:rPr lang="en-US" u="sng" smtClean="0">
                <a:hlinkClick r:id="rId3" action="ppaction://hlinksldjump"/>
              </a:rPr>
              <a:t>Expanding scope of Done</a:t>
            </a:r>
            <a:r>
              <a:rPr lang="en-US" smtClean="0"/>
              <a:t> to deployment</a:t>
            </a:r>
          </a:p>
          <a:p>
            <a:pPr marL="892175" indent="-434975">
              <a:spcBef>
                <a:spcPts val="500"/>
              </a:spcBef>
              <a:buClr>
                <a:schemeClr val="bg1"/>
              </a:buClr>
              <a:buSzPct val="66000"/>
              <a:buFont typeface="Wingdings" pitchFamily="2" charset="2"/>
              <a:buChar char="v"/>
              <a:tabLst/>
            </a:pPr>
            <a:r>
              <a:rPr lang="en-US" u="sng" smtClean="0">
                <a:hlinkClick r:id="rId4" action="ppaction://hlinksldjump"/>
              </a:rPr>
              <a:t>Up-front specifications</a:t>
            </a:r>
            <a:r>
              <a:rPr lang="en-US" smtClean="0"/>
              <a:t> w/User Stories</a:t>
            </a:r>
          </a:p>
          <a:p>
            <a:pPr marL="892175" indent="-434975">
              <a:spcBef>
                <a:spcPts val="500"/>
              </a:spcBef>
              <a:buClr>
                <a:schemeClr val="bg1"/>
              </a:buClr>
              <a:buSzPct val="66000"/>
              <a:buFont typeface="Wingdings" pitchFamily="2" charset="2"/>
              <a:buChar char="v"/>
              <a:tabLst/>
            </a:pPr>
            <a:r>
              <a:rPr lang="en-US" u="sng" smtClean="0">
                <a:hlinkClick r:id="rId5" action="ppaction://hlinksldjump"/>
              </a:rPr>
              <a:t>Product owner</a:t>
            </a:r>
            <a:r>
              <a:rPr lang="en-US" smtClean="0"/>
              <a:t> who plans</a:t>
            </a:r>
          </a:p>
          <a:p>
            <a:pPr marL="892175" indent="-434975">
              <a:spcBef>
                <a:spcPts val="500"/>
              </a:spcBef>
              <a:buClr>
                <a:schemeClr val="bg1"/>
              </a:buClr>
              <a:buSzPct val="66000"/>
              <a:buFont typeface="Wingdings" pitchFamily="2" charset="2"/>
              <a:buChar char="v"/>
              <a:tabLst/>
            </a:pPr>
            <a:r>
              <a:rPr lang="en-US" u="sng" smtClean="0">
                <a:hlinkClick r:id="rId6" action="ppaction://hlinksldjump"/>
              </a:rPr>
              <a:t>Up-front Product Backlog</a:t>
            </a:r>
            <a:endParaRPr lang="en-US" smtClean="0"/>
          </a:p>
          <a:p>
            <a:pPr marL="892175" indent="-434975">
              <a:spcBef>
                <a:spcPts val="500"/>
              </a:spcBef>
              <a:buClr>
                <a:schemeClr val="bg1"/>
              </a:buClr>
              <a:buSzPct val="66000"/>
              <a:buFont typeface="Wingdings" pitchFamily="2" charset="2"/>
              <a:buChar char="v"/>
              <a:tabLst/>
            </a:pPr>
            <a:r>
              <a:rPr lang="en-US" u="sng" smtClean="0">
                <a:hlinkClick r:id="rId7" action="ppaction://hlinksldjump"/>
              </a:rPr>
              <a:t>Up-front estimates</a:t>
            </a:r>
            <a:endParaRPr lang="en-US" smtClean="0"/>
          </a:p>
          <a:p>
            <a:pPr marL="892175" indent="-434975">
              <a:spcBef>
                <a:spcPts val="500"/>
              </a:spcBef>
              <a:buClr>
                <a:schemeClr val="bg1"/>
              </a:buClr>
              <a:buSzPct val="66000"/>
              <a:buFont typeface="Wingdings" pitchFamily="2" charset="2"/>
              <a:buChar char="v"/>
              <a:tabLst/>
            </a:pPr>
            <a:r>
              <a:rPr lang="en-US" u="sng" smtClean="0">
                <a:hlinkClick r:id="rId8" action="ppaction://hlinksldjump"/>
              </a:rPr>
              <a:t>Business-oriented burndown chart</a:t>
            </a:r>
            <a:endParaRPr lang="en-US" smtClean="0"/>
          </a:p>
          <a:p>
            <a:pPr marL="892175" indent="-434975">
              <a:spcBef>
                <a:spcPts val="500"/>
              </a:spcBef>
              <a:buClr>
                <a:schemeClr val="bg1"/>
              </a:buClr>
              <a:buSzPct val="66000"/>
              <a:buFont typeface="Wingdings" pitchFamily="2" charset="2"/>
              <a:buChar char="v"/>
              <a:tabLst/>
            </a:pPr>
            <a:r>
              <a:rPr lang="en-US" u="sng" smtClean="0">
                <a:hlinkClick r:id="rId9" action="ppaction://hlinksldjump"/>
              </a:rPr>
              <a:t>Team disruption</a:t>
            </a:r>
            <a:endParaRPr lang="en-US" u="sng" smtClean="0"/>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317F44-92F7-4D2B-B755-EF6DB55943D4}" type="slidenum">
              <a:rPr lang="en-US" smtClean="0"/>
              <a:pPr>
                <a:defRPr/>
              </a:pPr>
              <a:t>62</a:t>
            </a:fld>
            <a:r>
              <a:rPr lang="en-US" smtClean="0"/>
              <a:t> | RDC presentation |June  2009 </a:t>
            </a:r>
            <a:endParaRPr lang="en-US"/>
          </a:p>
        </p:txBody>
      </p:sp>
      <p:pic>
        <p:nvPicPr>
          <p:cNvPr id="1026" name="Picture 2"/>
          <p:cNvPicPr>
            <a:picLocks noChangeAspect="1" noChangeArrowheads="1"/>
          </p:cNvPicPr>
          <p:nvPr/>
        </p:nvPicPr>
        <p:blipFill>
          <a:blip r:embed="rId2"/>
          <a:srcRect/>
          <a:stretch>
            <a:fillRect/>
          </a:stretch>
        </p:blipFill>
        <p:spPr bwMode="auto">
          <a:xfrm>
            <a:off x="0" y="-336331"/>
            <a:ext cx="9144000" cy="1085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1362230"/>
            <a:ext cx="7620000" cy="61405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69171" y="2164326"/>
            <a:ext cx="7343775" cy="228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48751" y="2757027"/>
            <a:ext cx="2524125" cy="4000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83458" y="3423008"/>
            <a:ext cx="7410450" cy="5429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660452" y="4205288"/>
            <a:ext cx="7115175" cy="2762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362104" y="4631455"/>
            <a:ext cx="8124825" cy="4857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563512" y="5315412"/>
            <a:ext cx="3238500" cy="828675"/>
          </a:xfrm>
          <a:prstGeom prst="rect">
            <a:avLst/>
          </a:prstGeom>
          <a:noFill/>
          <a:ln w="9525">
            <a:noFill/>
            <a:miter lim="800000"/>
            <a:headEnd/>
            <a:tailEnd/>
          </a:ln>
          <a:effec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mtClean="0"/>
              <a:t>Iterative development</a:t>
            </a:r>
          </a:p>
        </p:txBody>
      </p:sp>
      <p:sp>
        <p:nvSpPr>
          <p:cNvPr id="192515" name="Rectangle 3"/>
          <p:cNvSpPr>
            <a:spLocks noGrp="1" noChangeArrowheads="1"/>
          </p:cNvSpPr>
          <p:nvPr>
            <p:ph type="body" idx="1"/>
          </p:nvPr>
        </p:nvSpPr>
        <p:spPr/>
        <p:txBody>
          <a:bodyPr/>
          <a:lstStyle/>
          <a:p>
            <a:r>
              <a:rPr lang="en-US" smtClean="0"/>
              <a:t>One way to organize agile development is using short iterations:</a:t>
            </a:r>
          </a:p>
        </p:txBody>
      </p:sp>
      <p:sp>
        <p:nvSpPr>
          <p:cNvPr id="192516" name="Freeform 4"/>
          <p:cNvSpPr>
            <a:spLocks/>
          </p:cNvSpPr>
          <p:nvPr/>
        </p:nvSpPr>
        <p:spPr bwMode="auto">
          <a:xfrm>
            <a:off x="1600200" y="2209800"/>
            <a:ext cx="5334000" cy="228600"/>
          </a:xfrm>
          <a:custGeom>
            <a:avLst/>
            <a:gdLst/>
            <a:ahLst/>
            <a:cxnLst>
              <a:cxn ang="0">
                <a:pos x="0" y="0"/>
              </a:cxn>
              <a:cxn ang="0">
                <a:pos x="0" y="144"/>
              </a:cxn>
              <a:cxn ang="0">
                <a:pos x="3408" y="144"/>
              </a:cxn>
              <a:cxn ang="0">
                <a:pos x="3408" y="0"/>
              </a:cxn>
            </a:cxnLst>
            <a:rect l="0" t="0" r="r" b="b"/>
            <a:pathLst>
              <a:path w="3408" h="144">
                <a:moveTo>
                  <a:pt x="0" y="0"/>
                </a:moveTo>
                <a:lnTo>
                  <a:pt x="0" y="144"/>
                </a:lnTo>
                <a:lnTo>
                  <a:pt x="3408" y="144"/>
                </a:lnTo>
                <a:lnTo>
                  <a:pt x="3408" y="0"/>
                </a:lnTo>
              </a:path>
            </a:pathLst>
          </a:custGeom>
          <a:noFill/>
          <a:ln w="19050" cap="flat" cmpd="sng">
            <a:solidFill>
              <a:schemeClr val="tx1"/>
            </a:solidFill>
            <a:prstDash val="solid"/>
            <a:round/>
            <a:headEnd/>
            <a:tailEnd/>
          </a:ln>
          <a:effectLst/>
        </p:spPr>
        <p:txBody>
          <a:bodyPr wrap="none" lIns="0" tIns="0" rIns="0" bIns="0" anchor="ctr"/>
          <a:lstStyle/>
          <a:p>
            <a:endParaRPr lang="en-US"/>
          </a:p>
        </p:txBody>
      </p:sp>
      <p:sp>
        <p:nvSpPr>
          <p:cNvPr id="192517" name="Line 5"/>
          <p:cNvSpPr>
            <a:spLocks noChangeShapeType="1"/>
          </p:cNvSpPr>
          <p:nvPr/>
        </p:nvSpPr>
        <p:spPr bwMode="auto">
          <a:xfrm flipV="1">
            <a:off x="1600200" y="2667000"/>
            <a:ext cx="0" cy="381000"/>
          </a:xfrm>
          <a:prstGeom prst="line">
            <a:avLst/>
          </a:prstGeom>
          <a:noFill/>
          <a:ln w="19050">
            <a:solidFill>
              <a:schemeClr val="tx1"/>
            </a:solidFill>
            <a:round/>
            <a:headEnd/>
            <a:tailEnd type="triangle" w="med" len="med"/>
          </a:ln>
          <a:effectLst/>
        </p:spPr>
        <p:txBody>
          <a:bodyPr wrap="none" lIns="0" tIns="0" rIns="0" bIns="0" anchor="ctr"/>
          <a:lstStyle/>
          <a:p>
            <a:endParaRPr lang="en-US"/>
          </a:p>
        </p:txBody>
      </p:sp>
      <p:sp>
        <p:nvSpPr>
          <p:cNvPr id="192518" name="Text Box 6"/>
          <p:cNvSpPr txBox="1">
            <a:spLocks noChangeArrowheads="1"/>
          </p:cNvSpPr>
          <p:nvPr/>
        </p:nvSpPr>
        <p:spPr bwMode="auto">
          <a:xfrm>
            <a:off x="685800" y="2743200"/>
            <a:ext cx="1044575" cy="220663"/>
          </a:xfrm>
          <a:prstGeom prst="rect">
            <a:avLst/>
          </a:prstGeom>
          <a:noFill/>
          <a:ln w="19050" algn="ctr">
            <a:noFill/>
            <a:miter lim="800000"/>
            <a:headEnd/>
            <a:tailEnd/>
          </a:ln>
          <a:effectLst/>
        </p:spPr>
        <p:txBody>
          <a:bodyPr lIns="0" tIns="0" rIns="0" bIns="0">
            <a:spAutoFit/>
          </a:bodyPr>
          <a:lstStyle/>
          <a:p>
            <a:pPr algn="ctr">
              <a:tabLst>
                <a:tab pos="3946525" algn="l"/>
              </a:tabLst>
            </a:pPr>
            <a:r>
              <a:rPr lang="en-US" b="0"/>
              <a:t>Today</a:t>
            </a:r>
          </a:p>
        </p:txBody>
      </p:sp>
      <p:sp>
        <p:nvSpPr>
          <p:cNvPr id="192519" name="Line 7"/>
          <p:cNvSpPr>
            <a:spLocks noChangeShapeType="1"/>
          </p:cNvSpPr>
          <p:nvPr/>
        </p:nvSpPr>
        <p:spPr bwMode="auto">
          <a:xfrm flipV="1">
            <a:off x="6956425" y="2733675"/>
            <a:ext cx="0" cy="381000"/>
          </a:xfrm>
          <a:prstGeom prst="line">
            <a:avLst/>
          </a:prstGeom>
          <a:noFill/>
          <a:ln w="19050">
            <a:solidFill>
              <a:schemeClr val="tx1"/>
            </a:solidFill>
            <a:round/>
            <a:headEnd/>
            <a:tailEnd type="triangle" w="med" len="med"/>
          </a:ln>
          <a:effectLst/>
        </p:spPr>
        <p:txBody>
          <a:bodyPr wrap="none" lIns="0" tIns="0" rIns="0" bIns="0" anchor="ctr"/>
          <a:lstStyle/>
          <a:p>
            <a:endParaRPr lang="en-US"/>
          </a:p>
        </p:txBody>
      </p:sp>
      <p:sp>
        <p:nvSpPr>
          <p:cNvPr id="192520" name="Text Box 8"/>
          <p:cNvSpPr txBox="1">
            <a:spLocks noChangeArrowheads="1"/>
          </p:cNvSpPr>
          <p:nvPr/>
        </p:nvSpPr>
        <p:spPr bwMode="auto">
          <a:xfrm>
            <a:off x="6858000" y="2819400"/>
            <a:ext cx="1241425" cy="220663"/>
          </a:xfrm>
          <a:prstGeom prst="rect">
            <a:avLst/>
          </a:prstGeom>
          <a:noFill/>
          <a:ln w="19050" algn="ctr">
            <a:noFill/>
            <a:miter lim="800000"/>
            <a:headEnd/>
            <a:tailEnd/>
          </a:ln>
          <a:effectLst/>
        </p:spPr>
        <p:txBody>
          <a:bodyPr lIns="0" tIns="0" rIns="0" bIns="0">
            <a:spAutoFit/>
          </a:bodyPr>
          <a:lstStyle/>
          <a:p>
            <a:pPr algn="ctr">
              <a:tabLst>
                <a:tab pos="3946525" algn="l"/>
              </a:tabLst>
            </a:pPr>
            <a:r>
              <a:rPr lang="en-US" b="0"/>
              <a:t>Ship date</a:t>
            </a:r>
          </a:p>
        </p:txBody>
      </p:sp>
      <p:sp>
        <p:nvSpPr>
          <p:cNvPr id="192521" name="Freeform 9"/>
          <p:cNvSpPr>
            <a:spLocks/>
          </p:cNvSpPr>
          <p:nvPr/>
        </p:nvSpPr>
        <p:spPr bwMode="auto">
          <a:xfrm>
            <a:off x="1600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2" name="Freeform 10"/>
          <p:cNvSpPr>
            <a:spLocks/>
          </p:cNvSpPr>
          <p:nvPr/>
        </p:nvSpPr>
        <p:spPr bwMode="auto">
          <a:xfrm>
            <a:off x="2362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3" name="Freeform 11"/>
          <p:cNvSpPr>
            <a:spLocks/>
          </p:cNvSpPr>
          <p:nvPr/>
        </p:nvSpPr>
        <p:spPr bwMode="auto">
          <a:xfrm>
            <a:off x="3124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4" name="Freeform 12"/>
          <p:cNvSpPr>
            <a:spLocks/>
          </p:cNvSpPr>
          <p:nvPr/>
        </p:nvSpPr>
        <p:spPr bwMode="auto">
          <a:xfrm>
            <a:off x="3886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5" name="Freeform 13"/>
          <p:cNvSpPr>
            <a:spLocks/>
          </p:cNvSpPr>
          <p:nvPr/>
        </p:nvSpPr>
        <p:spPr bwMode="auto">
          <a:xfrm>
            <a:off x="4648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6" name="Freeform 14"/>
          <p:cNvSpPr>
            <a:spLocks/>
          </p:cNvSpPr>
          <p:nvPr/>
        </p:nvSpPr>
        <p:spPr bwMode="auto">
          <a:xfrm>
            <a:off x="5410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7" name="Freeform 15"/>
          <p:cNvSpPr>
            <a:spLocks/>
          </p:cNvSpPr>
          <p:nvPr/>
        </p:nvSpPr>
        <p:spPr bwMode="auto">
          <a:xfrm>
            <a:off x="6172200" y="2286000"/>
            <a:ext cx="762000" cy="152400"/>
          </a:xfrm>
          <a:custGeom>
            <a:avLst/>
            <a:gdLst/>
            <a:ahLst/>
            <a:cxnLst>
              <a:cxn ang="0">
                <a:pos x="0" y="0"/>
              </a:cxn>
              <a:cxn ang="0">
                <a:pos x="0" y="96"/>
              </a:cxn>
              <a:cxn ang="0">
                <a:pos x="480" y="96"/>
              </a:cxn>
              <a:cxn ang="0">
                <a:pos x="480" y="0"/>
              </a:cxn>
            </a:cxnLst>
            <a:rect l="0" t="0" r="r" b="b"/>
            <a:pathLst>
              <a:path w="480" h="96">
                <a:moveTo>
                  <a:pt x="0" y="0"/>
                </a:moveTo>
                <a:lnTo>
                  <a:pt x="0" y="96"/>
                </a:lnTo>
                <a:lnTo>
                  <a:pt x="480" y="96"/>
                </a:lnTo>
                <a:lnTo>
                  <a:pt x="480" y="0"/>
                </a:lnTo>
              </a:path>
            </a:pathLst>
          </a:custGeom>
          <a:noFill/>
          <a:ln w="9525" cap="flat" cmpd="sng">
            <a:solidFill>
              <a:schemeClr val="tx1"/>
            </a:solidFill>
            <a:prstDash val="solid"/>
            <a:round/>
            <a:headEnd/>
            <a:tailEnd/>
          </a:ln>
          <a:effectLst/>
        </p:spPr>
        <p:txBody>
          <a:bodyPr wrap="none" lIns="0" tIns="0" rIns="0" bIns="0" anchor="ctr"/>
          <a:lstStyle/>
          <a:p>
            <a:endParaRPr lang="en-US"/>
          </a:p>
        </p:txBody>
      </p:sp>
      <p:sp>
        <p:nvSpPr>
          <p:cNvPr id="192528" name="Text Box 16"/>
          <p:cNvSpPr txBox="1">
            <a:spLocks noChangeArrowheads="1"/>
          </p:cNvSpPr>
          <p:nvPr/>
        </p:nvSpPr>
        <p:spPr bwMode="auto">
          <a:xfrm>
            <a:off x="990600" y="4267200"/>
            <a:ext cx="4495800" cy="1831975"/>
          </a:xfrm>
          <a:prstGeom prst="rect">
            <a:avLst/>
          </a:prstGeom>
          <a:noFill/>
          <a:ln w="19050" algn="ctr">
            <a:noFill/>
            <a:miter lim="800000"/>
            <a:headEnd/>
            <a:tailEnd/>
          </a:ln>
          <a:effectLst/>
        </p:spPr>
        <p:txBody>
          <a:bodyPr lIns="0" tIns="0" rIns="0" bIns="0">
            <a:spAutoFit/>
          </a:bodyPr>
          <a:lstStyle/>
          <a:p>
            <a:pPr>
              <a:lnSpc>
                <a:spcPct val="100000"/>
              </a:lnSpc>
              <a:spcAft>
                <a:spcPct val="30000"/>
              </a:spcAft>
              <a:tabLst>
                <a:tab pos="3946525" algn="l"/>
              </a:tabLst>
            </a:pPr>
            <a:r>
              <a:rPr lang="en-US" b="0"/>
              <a:t>Each iteration step:</a:t>
            </a:r>
          </a:p>
          <a:p>
            <a:pPr marL="285750" lvl="1" indent="-114300">
              <a:lnSpc>
                <a:spcPct val="100000"/>
              </a:lnSpc>
              <a:spcAft>
                <a:spcPct val="10000"/>
              </a:spcAft>
              <a:buClr>
                <a:schemeClr val="tx1"/>
              </a:buClr>
              <a:buFont typeface="Times New Roman" pitchFamily="18" charset="0"/>
              <a:buChar char="•"/>
              <a:tabLst>
                <a:tab pos="3946525" algn="l"/>
              </a:tabLst>
            </a:pPr>
            <a:r>
              <a:rPr lang="en-US" b="0"/>
              <a:t>has some analysis, some design, some coding, some integration and testing</a:t>
            </a:r>
          </a:p>
          <a:p>
            <a:pPr marL="285750" lvl="1" indent="-114300">
              <a:lnSpc>
                <a:spcPct val="100000"/>
              </a:lnSpc>
              <a:spcAft>
                <a:spcPct val="10000"/>
              </a:spcAft>
              <a:buClr>
                <a:schemeClr val="tx1"/>
              </a:buClr>
              <a:buFont typeface="Times New Roman" pitchFamily="18" charset="0"/>
              <a:buChar char="•"/>
              <a:tabLst>
                <a:tab pos="3946525" algn="l"/>
              </a:tabLst>
            </a:pPr>
            <a:r>
              <a:rPr lang="en-US" b="0"/>
              <a:t>executed by a cross-functional team</a:t>
            </a:r>
          </a:p>
          <a:p>
            <a:pPr marL="285750" lvl="1" indent="-114300">
              <a:lnSpc>
                <a:spcPct val="100000"/>
              </a:lnSpc>
              <a:spcAft>
                <a:spcPct val="10000"/>
              </a:spcAft>
              <a:buClr>
                <a:schemeClr val="tx1"/>
              </a:buClr>
              <a:buFont typeface="Times New Roman" pitchFamily="18" charset="0"/>
              <a:buChar char="•"/>
              <a:tabLst>
                <a:tab pos="3946525" algn="l"/>
              </a:tabLst>
            </a:pPr>
            <a:r>
              <a:rPr lang="en-US" b="0"/>
              <a:t>delivers some kind of internally or externally usable functionality – intermediate demos or deliveries are possible!</a:t>
            </a:r>
          </a:p>
        </p:txBody>
      </p:sp>
      <p:sp>
        <p:nvSpPr>
          <p:cNvPr id="192529" name="Line 17"/>
          <p:cNvSpPr>
            <a:spLocks noChangeShapeType="1"/>
          </p:cNvSpPr>
          <p:nvPr/>
        </p:nvSpPr>
        <p:spPr bwMode="auto">
          <a:xfrm flipV="1">
            <a:off x="3146425" y="2667000"/>
            <a:ext cx="0" cy="381000"/>
          </a:xfrm>
          <a:prstGeom prst="line">
            <a:avLst/>
          </a:prstGeom>
          <a:noFill/>
          <a:ln w="19050">
            <a:solidFill>
              <a:schemeClr val="tx1"/>
            </a:solidFill>
            <a:round/>
            <a:headEnd/>
            <a:tailEnd type="triangle" w="med" len="med"/>
          </a:ln>
          <a:effectLst/>
        </p:spPr>
        <p:txBody>
          <a:bodyPr wrap="none" lIns="0" tIns="0" rIns="0" bIns="0" anchor="ctr"/>
          <a:lstStyle/>
          <a:p>
            <a:endParaRPr lang="en-US"/>
          </a:p>
        </p:txBody>
      </p:sp>
      <p:sp>
        <p:nvSpPr>
          <p:cNvPr id="192530" name="Text Box 18"/>
          <p:cNvSpPr txBox="1">
            <a:spLocks noChangeArrowheads="1"/>
          </p:cNvSpPr>
          <p:nvPr/>
        </p:nvSpPr>
        <p:spPr bwMode="auto">
          <a:xfrm>
            <a:off x="2613025" y="3114675"/>
            <a:ext cx="1044575" cy="661988"/>
          </a:xfrm>
          <a:prstGeom prst="rect">
            <a:avLst/>
          </a:prstGeom>
          <a:noFill/>
          <a:ln w="19050" algn="ctr">
            <a:noFill/>
            <a:miter lim="800000"/>
            <a:headEnd/>
            <a:tailEnd/>
          </a:ln>
          <a:effectLst/>
        </p:spPr>
        <p:txBody>
          <a:bodyPr lIns="0" tIns="0" rIns="0" bIns="0">
            <a:spAutoFit/>
          </a:bodyPr>
          <a:lstStyle/>
          <a:p>
            <a:pPr algn="ctr">
              <a:tabLst>
                <a:tab pos="3946525" algn="l"/>
              </a:tabLst>
            </a:pPr>
            <a:r>
              <a:rPr lang="en-US" b="0"/>
              <a:t>Internal prototype (demo 1)</a:t>
            </a:r>
          </a:p>
        </p:txBody>
      </p:sp>
      <p:sp>
        <p:nvSpPr>
          <p:cNvPr id="192531" name="Line 19"/>
          <p:cNvSpPr>
            <a:spLocks noChangeShapeType="1"/>
          </p:cNvSpPr>
          <p:nvPr/>
        </p:nvSpPr>
        <p:spPr bwMode="auto">
          <a:xfrm flipV="1">
            <a:off x="4648200" y="2676525"/>
            <a:ext cx="0" cy="381000"/>
          </a:xfrm>
          <a:prstGeom prst="line">
            <a:avLst/>
          </a:prstGeom>
          <a:noFill/>
          <a:ln w="19050">
            <a:solidFill>
              <a:schemeClr val="tx1"/>
            </a:solidFill>
            <a:round/>
            <a:headEnd/>
            <a:tailEnd type="triangle" w="med" len="med"/>
          </a:ln>
          <a:effectLst/>
        </p:spPr>
        <p:txBody>
          <a:bodyPr wrap="none" lIns="0" tIns="0" rIns="0" bIns="0" anchor="ctr"/>
          <a:lstStyle/>
          <a:p>
            <a:endParaRPr lang="en-US"/>
          </a:p>
        </p:txBody>
      </p:sp>
      <p:sp>
        <p:nvSpPr>
          <p:cNvPr id="192532" name="Text Box 20"/>
          <p:cNvSpPr txBox="1">
            <a:spLocks noChangeArrowheads="1"/>
          </p:cNvSpPr>
          <p:nvPr/>
        </p:nvSpPr>
        <p:spPr bwMode="auto">
          <a:xfrm>
            <a:off x="4114800" y="3124200"/>
            <a:ext cx="1044575" cy="882650"/>
          </a:xfrm>
          <a:prstGeom prst="rect">
            <a:avLst/>
          </a:prstGeom>
          <a:noFill/>
          <a:ln w="19050" algn="ctr">
            <a:noFill/>
            <a:miter lim="800000"/>
            <a:headEnd/>
            <a:tailEnd/>
          </a:ln>
          <a:effectLst/>
        </p:spPr>
        <p:txBody>
          <a:bodyPr lIns="0" tIns="0" rIns="0" bIns="0">
            <a:spAutoFit/>
          </a:bodyPr>
          <a:lstStyle/>
          <a:p>
            <a:pPr algn="ctr">
              <a:tabLst>
                <a:tab pos="3946525" algn="l"/>
              </a:tabLst>
            </a:pPr>
            <a:r>
              <a:rPr lang="en-US" b="0"/>
              <a:t>Customer-viewable prototype (demo 2)</a:t>
            </a:r>
          </a:p>
        </p:txBody>
      </p:sp>
      <p:sp>
        <p:nvSpPr>
          <p:cNvPr id="192533" name="Line 21"/>
          <p:cNvSpPr>
            <a:spLocks noChangeShapeType="1"/>
          </p:cNvSpPr>
          <p:nvPr/>
        </p:nvSpPr>
        <p:spPr bwMode="auto">
          <a:xfrm flipV="1">
            <a:off x="6172200" y="2667000"/>
            <a:ext cx="0" cy="381000"/>
          </a:xfrm>
          <a:prstGeom prst="line">
            <a:avLst/>
          </a:prstGeom>
          <a:noFill/>
          <a:ln w="19050">
            <a:solidFill>
              <a:schemeClr val="tx1"/>
            </a:solidFill>
            <a:round/>
            <a:headEnd/>
            <a:tailEnd type="triangle" w="med" len="med"/>
          </a:ln>
          <a:effectLst/>
        </p:spPr>
        <p:txBody>
          <a:bodyPr wrap="none" lIns="0" tIns="0" rIns="0" bIns="0" anchor="ctr"/>
          <a:lstStyle/>
          <a:p>
            <a:endParaRPr lang="en-US"/>
          </a:p>
        </p:txBody>
      </p:sp>
      <p:sp>
        <p:nvSpPr>
          <p:cNvPr id="192534" name="Text Box 22"/>
          <p:cNvSpPr txBox="1">
            <a:spLocks noChangeArrowheads="1"/>
          </p:cNvSpPr>
          <p:nvPr/>
        </p:nvSpPr>
        <p:spPr bwMode="auto">
          <a:xfrm>
            <a:off x="5638800" y="3114675"/>
            <a:ext cx="1044575" cy="882650"/>
          </a:xfrm>
          <a:prstGeom prst="rect">
            <a:avLst/>
          </a:prstGeom>
          <a:noFill/>
          <a:ln w="19050" algn="ctr">
            <a:noFill/>
            <a:miter lim="800000"/>
            <a:headEnd/>
            <a:tailEnd/>
          </a:ln>
          <a:effectLst/>
        </p:spPr>
        <p:txBody>
          <a:bodyPr lIns="0" tIns="0" rIns="0" bIns="0">
            <a:spAutoFit/>
          </a:bodyPr>
          <a:lstStyle/>
          <a:p>
            <a:pPr algn="ctr">
              <a:tabLst>
                <a:tab pos="3946525" algn="l"/>
              </a:tabLst>
            </a:pPr>
            <a:r>
              <a:rPr lang="en-US" b="0"/>
              <a:t>Customer-viewable prototype (demo 3)</a:t>
            </a:r>
          </a:p>
        </p:txBody>
      </p:sp>
      <p:sp>
        <p:nvSpPr>
          <p:cNvPr id="192535" name="Rectangle 23"/>
          <p:cNvSpPr>
            <a:spLocks noChangeArrowheads="1"/>
          </p:cNvSpPr>
          <p:nvPr/>
        </p:nvSpPr>
        <p:spPr bwMode="auto">
          <a:xfrm>
            <a:off x="1676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planning</a:t>
            </a:r>
          </a:p>
        </p:txBody>
      </p:sp>
      <p:sp>
        <p:nvSpPr>
          <p:cNvPr id="192536" name="Rectangle 24"/>
          <p:cNvSpPr>
            <a:spLocks noChangeArrowheads="1"/>
          </p:cNvSpPr>
          <p:nvPr/>
        </p:nvSpPr>
        <p:spPr bwMode="auto">
          <a:xfrm>
            <a:off x="2438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1</a:t>
            </a:r>
          </a:p>
        </p:txBody>
      </p:sp>
      <p:sp>
        <p:nvSpPr>
          <p:cNvPr id="192537" name="Rectangle 25"/>
          <p:cNvSpPr>
            <a:spLocks noChangeArrowheads="1"/>
          </p:cNvSpPr>
          <p:nvPr/>
        </p:nvSpPr>
        <p:spPr bwMode="auto">
          <a:xfrm>
            <a:off x="3200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2</a:t>
            </a:r>
          </a:p>
        </p:txBody>
      </p:sp>
      <p:sp>
        <p:nvSpPr>
          <p:cNvPr id="192538" name="Rectangle 26"/>
          <p:cNvSpPr>
            <a:spLocks noChangeArrowheads="1"/>
          </p:cNvSpPr>
          <p:nvPr/>
        </p:nvSpPr>
        <p:spPr bwMode="auto">
          <a:xfrm>
            <a:off x="3962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3</a:t>
            </a:r>
          </a:p>
        </p:txBody>
      </p:sp>
      <p:sp>
        <p:nvSpPr>
          <p:cNvPr id="192539" name="Rectangle 27"/>
          <p:cNvSpPr>
            <a:spLocks noChangeArrowheads="1"/>
          </p:cNvSpPr>
          <p:nvPr/>
        </p:nvSpPr>
        <p:spPr bwMode="auto">
          <a:xfrm>
            <a:off x="4724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4</a:t>
            </a:r>
          </a:p>
        </p:txBody>
      </p:sp>
      <p:sp>
        <p:nvSpPr>
          <p:cNvPr id="192540" name="Rectangle 28"/>
          <p:cNvSpPr>
            <a:spLocks noChangeArrowheads="1"/>
          </p:cNvSpPr>
          <p:nvPr/>
        </p:nvSpPr>
        <p:spPr bwMode="auto">
          <a:xfrm>
            <a:off x="5486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5</a:t>
            </a:r>
          </a:p>
        </p:txBody>
      </p:sp>
      <p:sp>
        <p:nvSpPr>
          <p:cNvPr id="192541" name="Rectangle 29"/>
          <p:cNvSpPr>
            <a:spLocks noChangeArrowheads="1"/>
          </p:cNvSpPr>
          <p:nvPr/>
        </p:nvSpPr>
        <p:spPr bwMode="auto">
          <a:xfrm>
            <a:off x="6248400" y="1828800"/>
            <a:ext cx="609600" cy="381000"/>
          </a:xfrm>
          <a:prstGeom prst="rect">
            <a:avLst/>
          </a:prstGeom>
          <a:noFill/>
          <a:ln w="19050" algn="ctr">
            <a:solidFill>
              <a:schemeClr val="tx1"/>
            </a:solidFill>
            <a:miter lim="800000"/>
            <a:headEnd/>
            <a:tailEnd/>
          </a:ln>
          <a:effectLst/>
        </p:spPr>
        <p:txBody>
          <a:bodyPr wrap="none" lIns="0" tIns="0" rIns="0" bIns="0" anchor="ctr"/>
          <a:lstStyle/>
          <a:p>
            <a:pPr algn="ctr">
              <a:lnSpc>
                <a:spcPct val="100000"/>
              </a:lnSpc>
              <a:spcAft>
                <a:spcPct val="0"/>
              </a:spcAft>
              <a:tabLst>
                <a:tab pos="3946525" algn="l"/>
              </a:tabLst>
            </a:pPr>
            <a:r>
              <a:rPr lang="en-US" sz="1000" b="0"/>
              <a:t>iteration</a:t>
            </a:r>
          </a:p>
          <a:p>
            <a:pPr algn="ctr">
              <a:lnSpc>
                <a:spcPct val="100000"/>
              </a:lnSpc>
              <a:spcAft>
                <a:spcPct val="0"/>
              </a:spcAft>
              <a:tabLst>
                <a:tab pos="3946525" algn="l"/>
              </a:tabLst>
            </a:pPr>
            <a:r>
              <a:rPr lang="en-US" sz="1000" b="0"/>
              <a:t>6</a:t>
            </a:r>
          </a:p>
        </p:txBody>
      </p:sp>
      <p:sp>
        <p:nvSpPr>
          <p:cNvPr id="192542" name="Text Box 30"/>
          <p:cNvSpPr txBox="1">
            <a:spLocks noChangeArrowheads="1"/>
          </p:cNvSpPr>
          <p:nvPr/>
        </p:nvSpPr>
        <p:spPr bwMode="auto">
          <a:xfrm>
            <a:off x="7134225" y="1652588"/>
            <a:ext cx="1693863" cy="488950"/>
          </a:xfrm>
          <a:prstGeom prst="rect">
            <a:avLst/>
          </a:prstGeom>
          <a:noFill/>
          <a:ln w="19050" algn="ctr">
            <a:noFill/>
            <a:miter lim="800000"/>
            <a:headEnd/>
            <a:tailEnd/>
          </a:ln>
          <a:effectLst/>
        </p:spPr>
        <p:txBody>
          <a:bodyPr lIns="0" tIns="0" rIns="0" bIns="0">
            <a:spAutoFit/>
          </a:bodyPr>
          <a:lstStyle/>
          <a:p>
            <a:pPr algn="ctr">
              <a:lnSpc>
                <a:spcPct val="100000"/>
              </a:lnSpc>
              <a:spcAft>
                <a:spcPct val="0"/>
              </a:spcAft>
              <a:tabLst>
                <a:tab pos="3946525" algn="l"/>
              </a:tabLst>
            </a:pPr>
            <a:r>
              <a:rPr lang="en-US" b="0" i="1"/>
              <a:t>Each iteration</a:t>
            </a:r>
          </a:p>
          <a:p>
            <a:pPr algn="ctr">
              <a:lnSpc>
                <a:spcPct val="100000"/>
              </a:lnSpc>
              <a:spcAft>
                <a:spcPct val="0"/>
              </a:spcAft>
              <a:tabLst>
                <a:tab pos="3946525" algn="l"/>
              </a:tabLst>
            </a:pPr>
            <a:r>
              <a:rPr lang="en-US" b="0" i="1"/>
              <a:t>might be 4 weeks</a:t>
            </a:r>
          </a:p>
        </p:txBody>
      </p:sp>
      <p:sp>
        <p:nvSpPr>
          <p:cNvPr id="192543" name="Text Box 31"/>
          <p:cNvSpPr txBox="1">
            <a:spLocks noChangeArrowheads="1"/>
          </p:cNvSpPr>
          <p:nvPr/>
        </p:nvSpPr>
        <p:spPr bwMode="auto">
          <a:xfrm>
            <a:off x="5943600" y="4419600"/>
            <a:ext cx="2552700" cy="1563688"/>
          </a:xfrm>
          <a:prstGeom prst="rect">
            <a:avLst/>
          </a:prstGeom>
          <a:noFill/>
          <a:ln w="19050" algn="ctr">
            <a:noFill/>
            <a:miter lim="800000"/>
            <a:headEnd/>
            <a:tailEnd/>
          </a:ln>
          <a:effectLst/>
        </p:spPr>
        <p:txBody>
          <a:bodyPr lIns="0" tIns="0" rIns="0" bIns="0">
            <a:spAutoFit/>
          </a:bodyPr>
          <a:lstStyle/>
          <a:p>
            <a:pPr>
              <a:lnSpc>
                <a:spcPct val="100000"/>
              </a:lnSpc>
              <a:spcAft>
                <a:spcPct val="30000"/>
              </a:spcAft>
              <a:tabLst>
                <a:tab pos="3946525" algn="l"/>
              </a:tabLst>
            </a:pPr>
            <a:r>
              <a:rPr lang="en-US" b="0"/>
              <a:t>Question:</a:t>
            </a:r>
          </a:p>
          <a:p>
            <a:pPr marL="285750" lvl="1" indent="-114300">
              <a:lnSpc>
                <a:spcPct val="100000"/>
              </a:lnSpc>
              <a:spcAft>
                <a:spcPct val="10000"/>
              </a:spcAft>
              <a:buClr>
                <a:schemeClr val="tx1"/>
              </a:buClr>
              <a:buFont typeface="Times New Roman" pitchFamily="18" charset="0"/>
              <a:buChar char="•"/>
              <a:tabLst>
                <a:tab pos="3946525" algn="l"/>
              </a:tabLst>
            </a:pPr>
            <a:r>
              <a:rPr lang="en-US" b="0"/>
              <a:t>Could we do a “demo” every iteration?</a:t>
            </a:r>
          </a:p>
          <a:p>
            <a:pPr marL="285750" lvl="1" indent="-114300">
              <a:lnSpc>
                <a:spcPct val="100000"/>
              </a:lnSpc>
              <a:spcAft>
                <a:spcPct val="10000"/>
              </a:spcAft>
              <a:buClr>
                <a:schemeClr val="tx1"/>
              </a:buClr>
              <a:buFont typeface="Times New Roman" pitchFamily="18" charset="0"/>
              <a:buChar char="•"/>
              <a:tabLst>
                <a:tab pos="3946525" algn="l"/>
              </a:tabLst>
            </a:pPr>
            <a:r>
              <a:rPr lang="en-US" b="0"/>
              <a:t>Absolutely yes!  The team gets practice at doing system integration</a:t>
            </a:r>
          </a:p>
        </p:txBody>
      </p:sp>
      <p:sp>
        <p:nvSpPr>
          <p:cNvPr id="192544" name="Rectangle 32"/>
          <p:cNvSpPr>
            <a:spLocks noChangeArrowheads="1"/>
          </p:cNvSpPr>
          <p:nvPr/>
        </p:nvSpPr>
        <p:spPr bwMode="gray">
          <a:xfrm>
            <a:off x="5867400" y="4343400"/>
            <a:ext cx="2743200" cy="1752600"/>
          </a:xfrm>
          <a:prstGeom prst="rect">
            <a:avLst/>
          </a:prstGeom>
          <a:noFill/>
          <a:ln w="6350" algn="ctr">
            <a:solidFill>
              <a:schemeClr val="tx1"/>
            </a:solidFill>
            <a:miter lim="800000"/>
            <a:headEnd/>
            <a:tailEnd/>
          </a:ln>
          <a:effectLst/>
        </p:spPr>
        <p:txBody>
          <a:bodyPr wrap="none" lIns="108000" tIns="108000" rIns="108000" bIns="108000" anchor="ctr"/>
          <a:lstStyle/>
          <a:p>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spect="1" noChangeArrowheads="1"/>
          </p:cNvSpPr>
          <p:nvPr/>
        </p:nvSpPr>
        <p:spPr bwMode="gray">
          <a:xfrm>
            <a:off x="1196975" y="3422650"/>
            <a:ext cx="6280150" cy="2459038"/>
          </a:xfrm>
          <a:prstGeom prst="rect">
            <a:avLst/>
          </a:prstGeom>
          <a:solidFill>
            <a:srgbClr val="FFFF99"/>
          </a:solidFill>
          <a:ln w="12700" algn="ctr">
            <a:noFill/>
            <a:miter lim="800000"/>
            <a:headEnd/>
            <a:tailEnd/>
          </a:ln>
          <a:effectLst>
            <a:outerShdw dist="107763" dir="2700000" algn="ctr" rotWithShape="0">
              <a:schemeClr val="bg2">
                <a:alpha val="50000"/>
              </a:schemeClr>
            </a:outerShdw>
          </a:effectLst>
        </p:spPr>
        <p:txBody>
          <a:bodyPr wrap="none" lIns="108000" tIns="108000" rIns="108000" bIns="108000" anchor="ctr"/>
          <a:lstStyle/>
          <a:p>
            <a:endParaRPr lang="en-US"/>
          </a:p>
        </p:txBody>
      </p:sp>
      <p:sp>
        <p:nvSpPr>
          <p:cNvPr id="180227" name="Rectangle 3"/>
          <p:cNvSpPr>
            <a:spLocks noGrp="1" noChangeArrowheads="1"/>
          </p:cNvSpPr>
          <p:nvPr>
            <p:ph type="title"/>
          </p:nvPr>
        </p:nvSpPr>
        <p:spPr/>
        <p:txBody>
          <a:bodyPr/>
          <a:lstStyle/>
          <a:p>
            <a:r>
              <a:rPr lang="en-US" smtClean="0"/>
              <a:t>Main characteristics of Agile Development</a:t>
            </a:r>
          </a:p>
        </p:txBody>
      </p:sp>
      <p:sp>
        <p:nvSpPr>
          <p:cNvPr id="180228" name="Rectangle 4"/>
          <p:cNvSpPr>
            <a:spLocks noGrp="1" noChangeArrowheads="1"/>
          </p:cNvSpPr>
          <p:nvPr>
            <p:ph type="body" idx="1"/>
          </p:nvPr>
        </p:nvSpPr>
        <p:spPr/>
        <p:txBody>
          <a:bodyPr/>
          <a:lstStyle/>
          <a:p>
            <a:pPr marL="0" indent="0"/>
            <a:r>
              <a:rPr lang="en-US" smtClean="0"/>
              <a:t>Agile Development as a “software development framework” says:</a:t>
            </a:r>
          </a:p>
          <a:p>
            <a:pPr marL="469900" lvl="1"/>
            <a:r>
              <a:rPr lang="en-US" smtClean="0">
                <a:cs typeface="Arial" charset="0"/>
              </a:rPr>
              <a:t>keep things small</a:t>
            </a:r>
          </a:p>
          <a:p>
            <a:pPr marL="469900" lvl="1"/>
            <a:r>
              <a:rPr lang="en-US" smtClean="0">
                <a:cs typeface="Arial" charset="0"/>
              </a:rPr>
              <a:t>deliver partially-completed software frequently</a:t>
            </a:r>
          </a:p>
          <a:p>
            <a:pPr marL="469900" lvl="1"/>
            <a:r>
              <a:rPr lang="en-US" smtClean="0">
                <a:cs typeface="Arial" charset="0"/>
              </a:rPr>
              <a:t>talk to the customer often</a:t>
            </a:r>
          </a:p>
          <a:p>
            <a:pPr marL="469900" lvl="1"/>
            <a:r>
              <a:rPr lang="en-US" smtClean="0">
                <a:cs typeface="Arial" charset="0"/>
              </a:rPr>
              <a:t>write more code than documentation</a:t>
            </a:r>
          </a:p>
          <a:p>
            <a:pPr marL="469900" lvl="1"/>
            <a:r>
              <a:rPr lang="en-US" smtClean="0">
                <a:cs typeface="Arial" charset="0"/>
              </a:rPr>
              <a:t>everyone on the team learns together</a:t>
            </a:r>
          </a:p>
        </p:txBody>
      </p:sp>
      <p:sp>
        <p:nvSpPr>
          <p:cNvPr id="180229" name="Rectangle 5"/>
          <p:cNvSpPr>
            <a:spLocks noChangeAspect="1" noChangeArrowheads="1"/>
          </p:cNvSpPr>
          <p:nvPr/>
        </p:nvSpPr>
        <p:spPr bwMode="gray">
          <a:xfrm>
            <a:off x="3713163" y="4799013"/>
            <a:ext cx="2090737" cy="2889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en-US"/>
          </a:p>
        </p:txBody>
      </p:sp>
      <p:sp>
        <p:nvSpPr>
          <p:cNvPr id="180230" name="AutoShape 6"/>
          <p:cNvSpPr>
            <a:spLocks noChangeAspect="1" noChangeArrowheads="1"/>
          </p:cNvSpPr>
          <p:nvPr/>
        </p:nvSpPr>
        <p:spPr bwMode="gray">
          <a:xfrm>
            <a:off x="3471863" y="4826000"/>
            <a:ext cx="382587" cy="139700"/>
          </a:xfrm>
          <a:prstGeom prst="cube">
            <a:avLst>
              <a:gd name="adj" fmla="val 71819"/>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1" name="AutoShape 7"/>
          <p:cNvSpPr>
            <a:spLocks noChangeAspect="1" noChangeArrowheads="1"/>
          </p:cNvSpPr>
          <p:nvPr/>
        </p:nvSpPr>
        <p:spPr bwMode="gray">
          <a:xfrm>
            <a:off x="3481388" y="4765675"/>
            <a:ext cx="381000" cy="139700"/>
          </a:xfrm>
          <a:prstGeom prst="cube">
            <a:avLst>
              <a:gd name="adj" fmla="val 71819"/>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2" name="AutoShape 8"/>
          <p:cNvSpPr>
            <a:spLocks noChangeAspect="1" noChangeArrowheads="1"/>
          </p:cNvSpPr>
          <p:nvPr/>
        </p:nvSpPr>
        <p:spPr bwMode="gray">
          <a:xfrm>
            <a:off x="3471863" y="4703763"/>
            <a:ext cx="382587" cy="139700"/>
          </a:xfrm>
          <a:prstGeom prst="cube">
            <a:avLst>
              <a:gd name="adj" fmla="val 71819"/>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3" name="AutoShape 9"/>
          <p:cNvSpPr>
            <a:spLocks noChangeAspect="1" noChangeArrowheads="1"/>
          </p:cNvSpPr>
          <p:nvPr/>
        </p:nvSpPr>
        <p:spPr bwMode="gray">
          <a:xfrm>
            <a:off x="3471863" y="4645025"/>
            <a:ext cx="382587" cy="139700"/>
          </a:xfrm>
          <a:prstGeom prst="cube">
            <a:avLst>
              <a:gd name="adj" fmla="val 71819"/>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4" name="AutoShape 10"/>
          <p:cNvSpPr>
            <a:spLocks noChangeAspect="1" noChangeArrowheads="1"/>
          </p:cNvSpPr>
          <p:nvPr/>
        </p:nvSpPr>
        <p:spPr bwMode="gray">
          <a:xfrm rot="20100000" flipH="1">
            <a:off x="4256088" y="3721100"/>
            <a:ext cx="1366837" cy="1368425"/>
          </a:xfrm>
          <a:custGeom>
            <a:avLst/>
            <a:gdLst>
              <a:gd name="G0" fmla="+- 0 0 0"/>
              <a:gd name="G1" fmla="+- 4197975 0 0"/>
              <a:gd name="G2" fmla="+- 0 0 4197975"/>
              <a:gd name="G3" fmla="+- 10800 0 0"/>
              <a:gd name="G4" fmla="+- 0 0 0"/>
              <a:gd name="T0" fmla="*/ 360 256 1"/>
              <a:gd name="T1" fmla="*/ 0 256 1"/>
              <a:gd name="G5" fmla="+- G2 T0 T1"/>
              <a:gd name="G6" fmla="?: G2 G2 G5"/>
              <a:gd name="G7" fmla="+- 0 0 G6"/>
              <a:gd name="G8" fmla="+- 6213 0 0"/>
              <a:gd name="G9" fmla="+- 0 0 4197975"/>
              <a:gd name="G10" fmla="+- 6213 0 2700"/>
              <a:gd name="G11" fmla="cos G10 0"/>
              <a:gd name="G12" fmla="sin G10 0"/>
              <a:gd name="G13" fmla="cos 13500 0"/>
              <a:gd name="G14" fmla="sin 13500 0"/>
              <a:gd name="G15" fmla="+- G11 10800 0"/>
              <a:gd name="G16" fmla="+- G12 10800 0"/>
              <a:gd name="G17" fmla="+- G13 10800 0"/>
              <a:gd name="G18" fmla="+- G14 10800 0"/>
              <a:gd name="G19" fmla="*/ 6213 1 2"/>
              <a:gd name="G20" fmla="+- G19 5400 0"/>
              <a:gd name="G21" fmla="cos G20 0"/>
              <a:gd name="G22" fmla="sin G20 0"/>
              <a:gd name="G23" fmla="+- G21 10800 0"/>
              <a:gd name="G24" fmla="+- G12 G23 G22"/>
              <a:gd name="G25" fmla="+- G22 G23 G11"/>
              <a:gd name="G26" fmla="cos 10800 0"/>
              <a:gd name="G27" fmla="sin 10800 0"/>
              <a:gd name="G28" fmla="cos 6213 0"/>
              <a:gd name="G29" fmla="sin 6213 0"/>
              <a:gd name="G30" fmla="+- G26 10800 0"/>
              <a:gd name="G31" fmla="+- G27 10800 0"/>
              <a:gd name="G32" fmla="+- G28 10800 0"/>
              <a:gd name="G33" fmla="+- G29 10800 0"/>
              <a:gd name="G34" fmla="+- G19 5400 0"/>
              <a:gd name="G35" fmla="cos G34 4197975"/>
              <a:gd name="G36" fmla="sin G34 4197975"/>
              <a:gd name="G37" fmla="+/ 4197975 0 2"/>
              <a:gd name="T2" fmla="*/ 180 256 1"/>
              <a:gd name="T3" fmla="*/ 0 256 1"/>
              <a:gd name="G38" fmla="+- G37 T2 T3"/>
              <a:gd name="G39" fmla="?: G2 G37 G38"/>
              <a:gd name="G40" fmla="cos 10800 G39"/>
              <a:gd name="G41" fmla="sin 10800 G39"/>
              <a:gd name="G42" fmla="cos 6213 G39"/>
              <a:gd name="G43" fmla="sin 6213 G39"/>
              <a:gd name="G44" fmla="+- G40 10800 0"/>
              <a:gd name="G45" fmla="+- G41 10800 0"/>
              <a:gd name="G46" fmla="+- G42 10800 0"/>
              <a:gd name="G47" fmla="+- G43 10800 0"/>
              <a:gd name="G48" fmla="+- G35 10800 0"/>
              <a:gd name="G49" fmla="+- G36 10800 0"/>
              <a:gd name="T4" fmla="*/ 1643 w 21600"/>
              <a:gd name="T5" fmla="*/ 5072 h 21600"/>
              <a:gd name="T6" fmla="*/ 14521 w 21600"/>
              <a:gd name="T7" fmla="*/ 18449 h 21600"/>
              <a:gd name="T8" fmla="*/ 5532 w 21600"/>
              <a:gd name="T9" fmla="*/ 7505 h 21600"/>
              <a:gd name="T10" fmla="*/ 24300 w 21600"/>
              <a:gd name="T11" fmla="*/ 10800 h 21600"/>
              <a:gd name="T12" fmla="*/ 19307 w 21600"/>
              <a:gd name="T13" fmla="*/ 15794 h 21600"/>
              <a:gd name="T14" fmla="*/ 1431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013" y="10800"/>
                </a:moveTo>
                <a:cubicBezTo>
                  <a:pt x="17013" y="7368"/>
                  <a:pt x="14231" y="4587"/>
                  <a:pt x="10800" y="4587"/>
                </a:cubicBezTo>
                <a:cubicBezTo>
                  <a:pt x="7368" y="4587"/>
                  <a:pt x="4587" y="7368"/>
                  <a:pt x="4587" y="10800"/>
                </a:cubicBezTo>
                <a:cubicBezTo>
                  <a:pt x="4587" y="14231"/>
                  <a:pt x="7368" y="17013"/>
                  <a:pt x="10800" y="17013"/>
                </a:cubicBezTo>
                <a:cubicBezTo>
                  <a:pt x="11741" y="17013"/>
                  <a:pt x="12671" y="16798"/>
                  <a:pt x="13518" y="16386"/>
                </a:cubicBezTo>
                <a:lnTo>
                  <a:pt x="15524" y="20511"/>
                </a:lnTo>
                <a:cubicBezTo>
                  <a:pt x="14052" y="21227"/>
                  <a:pt x="12437"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9307" y="15794"/>
                </a:lnTo>
                <a:lnTo>
                  <a:pt x="14313" y="10800"/>
                </a:lnTo>
                <a:lnTo>
                  <a:pt x="17013" y="10800"/>
                </a:lnTo>
                <a:close/>
              </a:path>
            </a:pathLst>
          </a:custGeom>
          <a:solidFill>
            <a:schemeClr val="bg1"/>
          </a:solidFill>
          <a:ln w="12700" algn="ctr">
            <a:solidFill>
              <a:schemeClr val="tx1"/>
            </a:solidFill>
            <a:miter lim="800000"/>
            <a:headEnd/>
            <a:tailEnd/>
          </a:ln>
          <a:effectLst/>
        </p:spPr>
        <p:txBody>
          <a:bodyPr wrap="none" lIns="108000" tIns="108000" rIns="108000" bIns="108000" anchor="ctr"/>
          <a:lstStyle/>
          <a:p>
            <a:endParaRPr lang="en-US"/>
          </a:p>
        </p:txBody>
      </p:sp>
      <p:sp>
        <p:nvSpPr>
          <p:cNvPr id="180235" name="AutoShape 11"/>
          <p:cNvSpPr>
            <a:spLocks noChangeAspect="1" noChangeArrowheads="1"/>
          </p:cNvSpPr>
          <p:nvPr/>
        </p:nvSpPr>
        <p:spPr bwMode="gray">
          <a:xfrm>
            <a:off x="2590800" y="5183188"/>
            <a:ext cx="382588" cy="211137"/>
          </a:xfrm>
          <a:prstGeom prst="cube">
            <a:avLst>
              <a:gd name="adj" fmla="val 25000"/>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6" name="AutoShape 12"/>
          <p:cNvSpPr>
            <a:spLocks noChangeAspect="1" noChangeArrowheads="1"/>
          </p:cNvSpPr>
          <p:nvPr/>
        </p:nvSpPr>
        <p:spPr bwMode="gray">
          <a:xfrm>
            <a:off x="2590800" y="5478463"/>
            <a:ext cx="382588" cy="211137"/>
          </a:xfrm>
          <a:prstGeom prst="cube">
            <a:avLst>
              <a:gd name="adj" fmla="val 25000"/>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37" name="Text Box 13"/>
          <p:cNvSpPr txBox="1">
            <a:spLocks noChangeAspect="1" noChangeArrowheads="1"/>
          </p:cNvSpPr>
          <p:nvPr/>
        </p:nvSpPr>
        <p:spPr bwMode="gray">
          <a:xfrm>
            <a:off x="1289050" y="4987925"/>
            <a:ext cx="1274763" cy="581025"/>
          </a:xfrm>
          <a:prstGeom prst="rect">
            <a:avLst/>
          </a:prstGeom>
          <a:noFill/>
          <a:ln w="28575" algn="ctr">
            <a:noFill/>
            <a:miter lim="800000"/>
            <a:headEnd/>
            <a:tailEnd/>
          </a:ln>
          <a:effectLst/>
        </p:spPr>
        <p:txBody>
          <a:bodyPr wrap="none" lIns="108000" tIns="108000" rIns="108000" bIns="108000">
            <a:spAutoFit/>
          </a:bodyPr>
          <a:lstStyle/>
          <a:p>
            <a:pPr algn="ctr">
              <a:lnSpc>
                <a:spcPct val="100000"/>
              </a:lnSpc>
              <a:spcAft>
                <a:spcPct val="0"/>
              </a:spcAft>
              <a:buFont typeface="Wingdings" pitchFamily="2" charset="2"/>
              <a:buNone/>
            </a:pPr>
            <a:r>
              <a:rPr lang="en-US" sz="1200" b="0"/>
              <a:t>Work for future</a:t>
            </a:r>
          </a:p>
          <a:p>
            <a:pPr algn="ctr">
              <a:lnSpc>
                <a:spcPct val="100000"/>
              </a:lnSpc>
              <a:spcAft>
                <a:spcPct val="0"/>
              </a:spcAft>
              <a:buFont typeface="Wingdings" pitchFamily="2" charset="2"/>
              <a:buNone/>
            </a:pPr>
            <a:r>
              <a:rPr lang="en-US" sz="1200" b="0"/>
              <a:t>iterations</a:t>
            </a:r>
          </a:p>
        </p:txBody>
      </p:sp>
      <p:sp>
        <p:nvSpPr>
          <p:cNvPr id="180238" name="Line 14"/>
          <p:cNvSpPr>
            <a:spLocks noChangeAspect="1" noChangeShapeType="1"/>
          </p:cNvSpPr>
          <p:nvPr/>
        </p:nvSpPr>
        <p:spPr bwMode="gray">
          <a:xfrm flipV="1">
            <a:off x="3070225" y="4886325"/>
            <a:ext cx="311150" cy="52388"/>
          </a:xfrm>
          <a:prstGeom prst="line">
            <a:avLst/>
          </a:prstGeom>
          <a:noFill/>
          <a:ln w="28575">
            <a:solidFill>
              <a:schemeClr val="tx1"/>
            </a:solidFill>
            <a:round/>
            <a:headEnd/>
            <a:tailEnd type="triangle" w="med" len="med"/>
          </a:ln>
          <a:effectLst/>
        </p:spPr>
        <p:txBody>
          <a:bodyPr lIns="108000" tIns="108000" rIns="108000" bIns="108000" anchor="ctr"/>
          <a:lstStyle/>
          <a:p>
            <a:endParaRPr lang="en-US"/>
          </a:p>
        </p:txBody>
      </p:sp>
      <p:sp>
        <p:nvSpPr>
          <p:cNvPr id="180239" name="Text Box 15"/>
          <p:cNvSpPr txBox="1">
            <a:spLocks noChangeAspect="1" noChangeArrowheads="1"/>
          </p:cNvSpPr>
          <p:nvPr/>
        </p:nvSpPr>
        <p:spPr bwMode="gray">
          <a:xfrm>
            <a:off x="2720975" y="4029075"/>
            <a:ext cx="1077913" cy="763588"/>
          </a:xfrm>
          <a:prstGeom prst="rect">
            <a:avLst/>
          </a:prstGeom>
          <a:noFill/>
          <a:ln w="28575" algn="ctr">
            <a:noFill/>
            <a:miter lim="800000"/>
            <a:headEnd/>
            <a:tailEnd/>
          </a:ln>
          <a:effectLst/>
        </p:spPr>
        <p:txBody>
          <a:bodyPr wrap="none" lIns="108000" tIns="108000" rIns="108000" bIns="108000">
            <a:spAutoFit/>
          </a:bodyPr>
          <a:lstStyle/>
          <a:p>
            <a:pPr algn="ctr">
              <a:lnSpc>
                <a:spcPct val="100000"/>
              </a:lnSpc>
              <a:spcAft>
                <a:spcPct val="0"/>
              </a:spcAft>
              <a:buFont typeface="Wingdings" pitchFamily="2" charset="2"/>
              <a:buNone/>
            </a:pPr>
            <a:r>
              <a:rPr lang="en-US" sz="1200" b="0"/>
              <a:t>Work for the</a:t>
            </a:r>
          </a:p>
          <a:p>
            <a:pPr algn="ctr">
              <a:lnSpc>
                <a:spcPct val="100000"/>
              </a:lnSpc>
              <a:spcAft>
                <a:spcPct val="0"/>
              </a:spcAft>
              <a:buFont typeface="Wingdings" pitchFamily="2" charset="2"/>
              <a:buNone/>
            </a:pPr>
            <a:r>
              <a:rPr lang="en-US" sz="1200" b="0"/>
              <a:t>current</a:t>
            </a:r>
          </a:p>
          <a:p>
            <a:pPr algn="ctr">
              <a:lnSpc>
                <a:spcPct val="100000"/>
              </a:lnSpc>
              <a:spcAft>
                <a:spcPct val="0"/>
              </a:spcAft>
              <a:buFont typeface="Wingdings" pitchFamily="2" charset="2"/>
              <a:buNone/>
            </a:pPr>
            <a:r>
              <a:rPr lang="en-US" sz="1200" b="0"/>
              <a:t>iteration</a:t>
            </a:r>
          </a:p>
        </p:txBody>
      </p:sp>
      <p:sp>
        <p:nvSpPr>
          <p:cNvPr id="180240" name="AutoShape 16"/>
          <p:cNvSpPr>
            <a:spLocks noChangeAspect="1" noChangeArrowheads="1"/>
          </p:cNvSpPr>
          <p:nvPr/>
        </p:nvSpPr>
        <p:spPr bwMode="gray">
          <a:xfrm>
            <a:off x="2590800" y="4868863"/>
            <a:ext cx="382588" cy="211137"/>
          </a:xfrm>
          <a:prstGeom prst="cube">
            <a:avLst>
              <a:gd name="adj" fmla="val 25000"/>
            </a:avLst>
          </a:prstGeom>
          <a:solidFill>
            <a:srgbClr val="969696"/>
          </a:solidFill>
          <a:ln w="12700">
            <a:solidFill>
              <a:schemeClr val="tx1"/>
            </a:solidFill>
            <a:miter lim="800000"/>
            <a:headEnd/>
            <a:tailEnd/>
          </a:ln>
          <a:effectLst/>
        </p:spPr>
        <p:txBody>
          <a:bodyPr wrap="none" lIns="108000" tIns="108000" rIns="108000" bIns="108000" anchor="ctr"/>
          <a:lstStyle/>
          <a:p>
            <a:endParaRPr lang="en-US"/>
          </a:p>
        </p:txBody>
      </p:sp>
      <p:sp>
        <p:nvSpPr>
          <p:cNvPr id="180241" name="AutoShape 17"/>
          <p:cNvSpPr>
            <a:spLocks noChangeAspect="1" noChangeArrowheads="1"/>
          </p:cNvSpPr>
          <p:nvPr/>
        </p:nvSpPr>
        <p:spPr bwMode="gray">
          <a:xfrm>
            <a:off x="6142038" y="4667250"/>
            <a:ext cx="409575" cy="412750"/>
          </a:xfrm>
          <a:prstGeom prst="cube">
            <a:avLst>
              <a:gd name="adj" fmla="val 12421"/>
            </a:avLst>
          </a:prstGeom>
          <a:solidFill>
            <a:srgbClr val="66FFFF"/>
          </a:solidFill>
          <a:ln w="12700">
            <a:solidFill>
              <a:schemeClr val="tx1"/>
            </a:solidFill>
            <a:miter lim="800000"/>
            <a:headEnd/>
            <a:tailEnd/>
          </a:ln>
          <a:effectLst/>
        </p:spPr>
        <p:txBody>
          <a:bodyPr wrap="none" lIns="108000" tIns="108000" rIns="108000" bIns="108000" anchor="ctr"/>
          <a:lstStyle/>
          <a:p>
            <a:endParaRPr lang="en-US"/>
          </a:p>
        </p:txBody>
      </p:sp>
      <p:sp>
        <p:nvSpPr>
          <p:cNvPr id="180242" name="Text Box 18"/>
          <p:cNvSpPr txBox="1">
            <a:spLocks noChangeAspect="1" noChangeArrowheads="1"/>
          </p:cNvSpPr>
          <p:nvPr/>
        </p:nvSpPr>
        <p:spPr bwMode="gray">
          <a:xfrm>
            <a:off x="5422900" y="3759200"/>
            <a:ext cx="2051050" cy="581025"/>
          </a:xfrm>
          <a:prstGeom prst="rect">
            <a:avLst/>
          </a:prstGeom>
          <a:noFill/>
          <a:ln w="28575" algn="ctr">
            <a:noFill/>
            <a:miter lim="800000"/>
            <a:headEnd/>
            <a:tailEnd/>
          </a:ln>
          <a:effectLst/>
        </p:spPr>
        <p:txBody>
          <a:bodyPr lIns="108000" tIns="108000" rIns="108000" bIns="108000">
            <a:spAutoFit/>
          </a:bodyPr>
          <a:lstStyle/>
          <a:p>
            <a:pPr algn="ctr">
              <a:lnSpc>
                <a:spcPct val="100000"/>
              </a:lnSpc>
              <a:spcAft>
                <a:spcPct val="0"/>
              </a:spcAft>
              <a:buFont typeface="Wingdings" pitchFamily="2" charset="2"/>
              <a:buNone/>
            </a:pPr>
            <a:r>
              <a:rPr lang="en-US" sz="1200" b="0"/>
              <a:t>Every 4 weeks, produce a new shippable product</a:t>
            </a:r>
          </a:p>
        </p:txBody>
      </p:sp>
      <p:sp>
        <p:nvSpPr>
          <p:cNvPr id="180243" name="Line 19"/>
          <p:cNvSpPr>
            <a:spLocks noChangeAspect="1" noChangeShapeType="1"/>
          </p:cNvSpPr>
          <p:nvPr/>
        </p:nvSpPr>
        <p:spPr bwMode="gray">
          <a:xfrm>
            <a:off x="5751513" y="4922838"/>
            <a:ext cx="347662" cy="0"/>
          </a:xfrm>
          <a:prstGeom prst="line">
            <a:avLst/>
          </a:prstGeom>
          <a:noFill/>
          <a:ln w="28575">
            <a:solidFill>
              <a:schemeClr val="tx1"/>
            </a:solidFill>
            <a:round/>
            <a:headEnd/>
            <a:tailEnd type="triangle" w="med" len="med"/>
          </a:ln>
          <a:effectLst/>
        </p:spPr>
        <p:txBody>
          <a:bodyPr lIns="108000" tIns="108000" rIns="108000" bIns="108000" anchor="ctr"/>
          <a:lstStyle/>
          <a:p>
            <a:endParaRPr lang="en-US"/>
          </a:p>
        </p:txBody>
      </p:sp>
      <p:sp>
        <p:nvSpPr>
          <p:cNvPr id="180244" name="Rectangle 20"/>
          <p:cNvSpPr>
            <a:spLocks noChangeAspect="1" noChangeArrowheads="1"/>
          </p:cNvSpPr>
          <p:nvPr/>
        </p:nvSpPr>
        <p:spPr bwMode="gray">
          <a:xfrm>
            <a:off x="6184900" y="4773613"/>
            <a:ext cx="261938" cy="244475"/>
          </a:xfrm>
          <a:prstGeom prst="rect">
            <a:avLst/>
          </a:prstGeom>
          <a:solidFill>
            <a:schemeClr val="bg1"/>
          </a:solidFill>
          <a:ln w="28575" algn="ctr">
            <a:noFill/>
            <a:miter lim="800000"/>
            <a:headEnd/>
            <a:tailEnd/>
          </a:ln>
          <a:effectLst/>
        </p:spPr>
        <p:txBody>
          <a:bodyPr wrap="none" lIns="108000" tIns="108000" rIns="108000" bIns="108000" anchor="ctr"/>
          <a:lstStyle/>
          <a:p>
            <a:endParaRPr lang="en-US"/>
          </a:p>
        </p:txBody>
      </p:sp>
      <p:pic>
        <p:nvPicPr>
          <p:cNvPr id="180245" name="Picture 21" descr="PPT_footer_logo_2"/>
          <p:cNvPicPr>
            <a:picLocks noChangeAspect="1" noChangeArrowheads="1"/>
          </p:cNvPicPr>
          <p:nvPr/>
        </p:nvPicPr>
        <p:blipFill>
          <a:blip r:embed="rId3"/>
          <a:srcRect l="69600" r="6000"/>
          <a:stretch>
            <a:fillRect/>
          </a:stretch>
        </p:blipFill>
        <p:spPr bwMode="auto">
          <a:xfrm>
            <a:off x="6210300" y="4784725"/>
            <a:ext cx="236538" cy="214313"/>
          </a:xfrm>
          <a:prstGeom prst="rect">
            <a:avLst/>
          </a:prstGeom>
          <a:noFill/>
        </p:spPr>
      </p:pic>
      <p:sp>
        <p:nvSpPr>
          <p:cNvPr id="180246" name="Rectangle 22"/>
          <p:cNvSpPr>
            <a:spLocks noChangeArrowheads="1"/>
          </p:cNvSpPr>
          <p:nvPr/>
        </p:nvSpPr>
        <p:spPr bwMode="gray">
          <a:xfrm>
            <a:off x="4902200" y="4805363"/>
            <a:ext cx="615950" cy="276225"/>
          </a:xfrm>
          <a:prstGeom prst="rect">
            <a:avLst/>
          </a:prstGeom>
          <a:solidFill>
            <a:schemeClr val="bg1"/>
          </a:solidFill>
          <a:ln w="28575" algn="ctr">
            <a:noFill/>
            <a:miter lim="800000"/>
            <a:headEnd/>
            <a:tailEnd/>
          </a:ln>
          <a:effectLst/>
        </p:spPr>
        <p:txBody>
          <a:bodyPr wrap="none" lIns="108000" tIns="108000" rIns="108000" bIns="108000" anchor="ctr"/>
          <a:lstStyle/>
          <a:p>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p:cNvPicPr>
            <a:picLocks noChangeAspect="1" noChangeArrowheads="1"/>
          </p:cNvPicPr>
          <p:nvPr/>
        </p:nvPicPr>
        <p:blipFill>
          <a:blip r:embed="rId3"/>
          <a:srcRect/>
          <a:stretch>
            <a:fillRect/>
          </a:stretch>
        </p:blipFill>
        <p:spPr bwMode="gray">
          <a:xfrm>
            <a:off x="7086600" y="1143000"/>
            <a:ext cx="1243013" cy="1243013"/>
          </a:xfrm>
          <a:prstGeom prst="rect">
            <a:avLst/>
          </a:prstGeom>
          <a:noFill/>
          <a:ln w="28575" algn="ctr">
            <a:noFill/>
            <a:miter lim="800000"/>
            <a:headEnd/>
            <a:tailEnd/>
          </a:ln>
          <a:effectLst/>
        </p:spPr>
      </p:pic>
      <p:sp>
        <p:nvSpPr>
          <p:cNvPr id="184323" name="Rectangle 3"/>
          <p:cNvSpPr>
            <a:spLocks noGrp="1" noChangeArrowheads="1"/>
          </p:cNvSpPr>
          <p:nvPr>
            <p:ph type="title"/>
          </p:nvPr>
        </p:nvSpPr>
        <p:spPr/>
        <p:txBody>
          <a:bodyPr/>
          <a:lstStyle/>
          <a:p>
            <a:r>
              <a:rPr lang="en-US" smtClean="0"/>
              <a:t>Agile Practices</a:t>
            </a:r>
          </a:p>
        </p:txBody>
      </p:sp>
      <p:sp>
        <p:nvSpPr>
          <p:cNvPr id="184324" name="Rectangle 4"/>
          <p:cNvSpPr>
            <a:spLocks noGrp="1" noChangeArrowheads="1"/>
          </p:cNvSpPr>
          <p:nvPr>
            <p:ph type="body" idx="1"/>
          </p:nvPr>
        </p:nvSpPr>
        <p:spPr>
          <a:xfrm>
            <a:off x="266700" y="1181100"/>
            <a:ext cx="5249863" cy="4525963"/>
          </a:xfrm>
        </p:spPr>
        <p:txBody>
          <a:bodyPr/>
          <a:lstStyle/>
          <a:p>
            <a:pPr marL="0" indent="0"/>
            <a:r>
              <a:rPr lang="en-US" smtClean="0"/>
              <a:t>There are many Agile practices:</a:t>
            </a:r>
          </a:p>
          <a:p>
            <a:pPr marL="471488" lvl="1"/>
            <a:r>
              <a:rPr lang="en-US" smtClean="0">
                <a:cs typeface="Arial" charset="0"/>
              </a:rPr>
              <a:t>short timeboxed iterations</a:t>
            </a:r>
          </a:p>
          <a:p>
            <a:pPr marL="471488" lvl="1"/>
            <a:r>
              <a:rPr lang="en-US" smtClean="0">
                <a:cs typeface="Arial" charset="0"/>
              </a:rPr>
              <a:t>continuous integration</a:t>
            </a:r>
          </a:p>
          <a:p>
            <a:pPr marL="471488" lvl="1"/>
            <a:r>
              <a:rPr lang="en-US" smtClean="0">
                <a:cs typeface="Arial" charset="0"/>
              </a:rPr>
              <a:t>daily unit testing</a:t>
            </a:r>
          </a:p>
          <a:p>
            <a:pPr marL="471488" lvl="1"/>
            <a:r>
              <a:rPr lang="en-US" smtClean="0">
                <a:cs typeface="Arial" charset="0"/>
              </a:rPr>
              <a:t>regular retrospectives</a:t>
            </a:r>
          </a:p>
          <a:p>
            <a:pPr marL="471488" lvl="1"/>
            <a:r>
              <a:rPr lang="en-US" smtClean="0">
                <a:cs typeface="Arial" charset="0"/>
              </a:rPr>
              <a:t>direct communication between developers and the customer or a customer surrogate</a:t>
            </a:r>
          </a:p>
          <a:p>
            <a:pPr marL="471488" lvl="1"/>
            <a:r>
              <a:rPr lang="en-US" smtClean="0">
                <a:cs typeface="Arial" charset="0"/>
              </a:rPr>
              <a:t>a single list of features and tasks</a:t>
            </a:r>
          </a:p>
          <a:p>
            <a:pPr marL="471488" lvl="1"/>
            <a:r>
              <a:rPr lang="en-US" smtClean="0">
                <a:cs typeface="Arial" charset="0"/>
              </a:rPr>
              <a:t>short-term estimation of development tasks</a:t>
            </a:r>
          </a:p>
          <a:p>
            <a:pPr marL="471488" lvl="1"/>
            <a:r>
              <a:rPr lang="en-US" smtClean="0">
                <a:cs typeface="Arial" charset="0"/>
              </a:rPr>
              <a:t>information radiators</a:t>
            </a:r>
          </a:p>
          <a:p>
            <a:pPr marL="471488" lvl="1"/>
            <a:r>
              <a:rPr lang="en-US" smtClean="0">
                <a:cs typeface="Arial" charset="0"/>
              </a:rPr>
              <a:t>refactoring</a:t>
            </a:r>
          </a:p>
          <a:p>
            <a:pPr marL="0" indent="0"/>
            <a:r>
              <a:rPr lang="en-US" smtClean="0"/>
              <a:t>Will you use every Agile practice?  Maybe not…. they are not all required.</a:t>
            </a:r>
          </a:p>
          <a:p>
            <a:pPr marL="0" indent="0"/>
            <a:r>
              <a:rPr lang="en-US" smtClean="0"/>
              <a:t>What </a:t>
            </a:r>
            <a:r>
              <a:rPr lang="en-US" i="1" u="sng" smtClean="0"/>
              <a:t>is</a:t>
            </a:r>
            <a:r>
              <a:rPr lang="en-US" smtClean="0"/>
              <a:t> required?   Agile values…</a:t>
            </a:r>
          </a:p>
        </p:txBody>
      </p:sp>
      <p:pic>
        <p:nvPicPr>
          <p:cNvPr id="184325" name="Picture 5" descr="dglxasset[1]"/>
          <p:cNvPicPr>
            <a:picLocks noChangeAspect="1" noChangeArrowheads="1"/>
          </p:cNvPicPr>
          <p:nvPr/>
        </p:nvPicPr>
        <p:blipFill>
          <a:blip r:embed="rId4"/>
          <a:srcRect/>
          <a:stretch>
            <a:fillRect/>
          </a:stretch>
        </p:blipFill>
        <p:spPr bwMode="auto">
          <a:xfrm>
            <a:off x="7924800" y="2743200"/>
            <a:ext cx="765175" cy="650875"/>
          </a:xfrm>
          <a:prstGeom prst="rect">
            <a:avLst/>
          </a:prstGeom>
          <a:noFill/>
        </p:spPr>
      </p:pic>
      <p:pic>
        <p:nvPicPr>
          <p:cNvPr id="184326" name="Picture 6"/>
          <p:cNvPicPr>
            <a:picLocks noChangeAspect="1" noChangeArrowheads="1"/>
          </p:cNvPicPr>
          <p:nvPr/>
        </p:nvPicPr>
        <p:blipFill>
          <a:blip r:embed="rId3"/>
          <a:srcRect l="16617" t="16617" r="24004" b="16617"/>
          <a:stretch>
            <a:fillRect/>
          </a:stretch>
        </p:blipFill>
        <p:spPr bwMode="gray">
          <a:xfrm>
            <a:off x="6477000" y="1828800"/>
            <a:ext cx="738188" cy="830263"/>
          </a:xfrm>
          <a:prstGeom prst="rect">
            <a:avLst/>
          </a:prstGeom>
          <a:noFill/>
          <a:ln w="28575" algn="ctr">
            <a:noFill/>
            <a:miter lim="800000"/>
            <a:headEnd/>
            <a:tailEnd/>
          </a:ln>
          <a:effectLst/>
        </p:spPr>
      </p:pic>
      <p:pic>
        <p:nvPicPr>
          <p:cNvPr id="184327" name="Picture 7"/>
          <p:cNvPicPr>
            <a:picLocks noChangeAspect="1" noChangeArrowheads="1"/>
          </p:cNvPicPr>
          <p:nvPr/>
        </p:nvPicPr>
        <p:blipFill>
          <a:blip r:embed="rId5" cstate="print"/>
          <a:srcRect l="11078" t="11078" r="11078" b="11078"/>
          <a:stretch>
            <a:fillRect/>
          </a:stretch>
        </p:blipFill>
        <p:spPr bwMode="gray">
          <a:xfrm>
            <a:off x="5638800" y="2057400"/>
            <a:ext cx="685800" cy="685800"/>
          </a:xfrm>
          <a:prstGeom prst="rect">
            <a:avLst/>
          </a:prstGeom>
          <a:noFill/>
          <a:ln w="28575" algn="ctr">
            <a:noFill/>
            <a:miter lim="800000"/>
            <a:headEnd/>
            <a:tailEnd/>
          </a:ln>
          <a:effectLst/>
        </p:spPr>
      </p:pic>
      <p:pic>
        <p:nvPicPr>
          <p:cNvPr id="184328" name="Picture 8"/>
          <p:cNvPicPr>
            <a:picLocks noChangeAspect="1" noChangeArrowheads="1"/>
          </p:cNvPicPr>
          <p:nvPr/>
        </p:nvPicPr>
        <p:blipFill>
          <a:blip r:embed="rId6" cstate="print"/>
          <a:srcRect l="11078" t="11078" r="11078" b="11078"/>
          <a:stretch>
            <a:fillRect/>
          </a:stretch>
        </p:blipFill>
        <p:spPr bwMode="gray">
          <a:xfrm>
            <a:off x="5257800" y="1676400"/>
            <a:ext cx="574675" cy="574675"/>
          </a:xfrm>
          <a:prstGeom prst="rect">
            <a:avLst/>
          </a:prstGeom>
          <a:noFill/>
          <a:ln w="28575" algn="ctr">
            <a:noFill/>
            <a:miter lim="800000"/>
            <a:headEnd/>
            <a:tailEnd/>
          </a:ln>
          <a:effectLst/>
        </p:spPr>
      </p:pic>
      <p:sp>
        <p:nvSpPr>
          <p:cNvPr id="184329" name="Line 9"/>
          <p:cNvSpPr>
            <a:spLocks noChangeShapeType="1"/>
          </p:cNvSpPr>
          <p:nvPr/>
        </p:nvSpPr>
        <p:spPr bwMode="gray">
          <a:xfrm>
            <a:off x="5867400" y="1981200"/>
            <a:ext cx="609600" cy="76200"/>
          </a:xfrm>
          <a:prstGeom prst="line">
            <a:avLst/>
          </a:prstGeom>
          <a:noFill/>
          <a:ln w="28575">
            <a:solidFill>
              <a:schemeClr val="tx1"/>
            </a:solidFill>
            <a:round/>
            <a:headEnd/>
            <a:tailEnd type="triangle" w="med" len="med"/>
          </a:ln>
          <a:effectLst/>
        </p:spPr>
        <p:txBody>
          <a:bodyPr lIns="108000" tIns="108000" rIns="108000" bIns="108000" anchor="ctr"/>
          <a:lstStyle/>
          <a:p>
            <a:endParaRPr lang="en-US"/>
          </a:p>
        </p:txBody>
      </p:sp>
      <p:sp>
        <p:nvSpPr>
          <p:cNvPr id="184330" name="Line 10"/>
          <p:cNvSpPr>
            <a:spLocks noChangeShapeType="1"/>
          </p:cNvSpPr>
          <p:nvPr/>
        </p:nvSpPr>
        <p:spPr bwMode="gray">
          <a:xfrm flipV="1">
            <a:off x="6324600" y="2286000"/>
            <a:ext cx="228600" cy="76200"/>
          </a:xfrm>
          <a:prstGeom prst="line">
            <a:avLst/>
          </a:prstGeom>
          <a:noFill/>
          <a:ln w="28575">
            <a:solidFill>
              <a:schemeClr val="tx1"/>
            </a:solidFill>
            <a:round/>
            <a:headEnd/>
            <a:tailEnd type="triangle" w="med" len="med"/>
          </a:ln>
          <a:effectLst/>
        </p:spPr>
        <p:txBody>
          <a:bodyPr lIns="108000" tIns="108000" rIns="108000" bIns="108000" anchor="ctr"/>
          <a:lstStyle/>
          <a:p>
            <a:endParaRPr lang="en-US"/>
          </a:p>
        </p:txBody>
      </p:sp>
      <p:sp>
        <p:nvSpPr>
          <p:cNvPr id="184331" name="Text Box 11"/>
          <p:cNvSpPr txBox="1">
            <a:spLocks noChangeArrowheads="1"/>
          </p:cNvSpPr>
          <p:nvPr/>
        </p:nvSpPr>
        <p:spPr bwMode="gray">
          <a:xfrm>
            <a:off x="5791200" y="1524000"/>
            <a:ext cx="871538" cy="488950"/>
          </a:xfrm>
          <a:prstGeom prst="rect">
            <a:avLst/>
          </a:prstGeom>
          <a:noFill/>
          <a:ln w="28575" algn="ctr">
            <a:noFill/>
            <a:miter lim="800000"/>
            <a:headEnd/>
            <a:tailEnd/>
          </a:ln>
          <a:effectLst/>
        </p:spPr>
        <p:txBody>
          <a:bodyPr lIns="108000" tIns="108000" rIns="108000" bIns="108000">
            <a:spAutoFit/>
          </a:bodyPr>
          <a:lstStyle/>
          <a:p>
            <a:pPr algn="ctr">
              <a:lnSpc>
                <a:spcPct val="100000"/>
              </a:lnSpc>
              <a:spcBef>
                <a:spcPct val="15000"/>
              </a:spcBef>
              <a:spcAft>
                <a:spcPct val="0"/>
              </a:spcAft>
              <a:buFont typeface="Wingdings" pitchFamily="2" charset="2"/>
              <a:buNone/>
            </a:pPr>
            <a:r>
              <a:rPr lang="en-US" sz="900"/>
              <a:t>Check in changes</a:t>
            </a:r>
          </a:p>
        </p:txBody>
      </p:sp>
      <p:sp>
        <p:nvSpPr>
          <p:cNvPr id="184332" name="Text Box 12"/>
          <p:cNvSpPr txBox="1">
            <a:spLocks noChangeArrowheads="1"/>
          </p:cNvSpPr>
          <p:nvPr/>
        </p:nvSpPr>
        <p:spPr bwMode="gray">
          <a:xfrm>
            <a:off x="6324600" y="2514600"/>
            <a:ext cx="990600" cy="762000"/>
          </a:xfrm>
          <a:prstGeom prst="rect">
            <a:avLst/>
          </a:prstGeom>
          <a:noFill/>
          <a:ln w="28575" algn="ctr">
            <a:noFill/>
            <a:miter lim="800000"/>
            <a:headEnd/>
            <a:tailEnd/>
          </a:ln>
          <a:effectLst/>
        </p:spPr>
        <p:txBody>
          <a:bodyPr lIns="108000" tIns="108000" rIns="108000" bIns="108000">
            <a:spAutoFit/>
          </a:bodyPr>
          <a:lstStyle/>
          <a:p>
            <a:pPr algn="ctr">
              <a:lnSpc>
                <a:spcPct val="100000"/>
              </a:lnSpc>
              <a:spcAft>
                <a:spcPct val="0"/>
              </a:spcAft>
              <a:buFont typeface="Wingdings" pitchFamily="2" charset="2"/>
              <a:buNone/>
            </a:pPr>
            <a:r>
              <a:rPr lang="en-US" sz="900"/>
              <a:t>Product</a:t>
            </a:r>
          </a:p>
          <a:p>
            <a:pPr algn="ctr">
              <a:lnSpc>
                <a:spcPct val="100000"/>
              </a:lnSpc>
              <a:spcAft>
                <a:spcPct val="0"/>
              </a:spcAft>
              <a:buFont typeface="Wingdings" pitchFamily="2" charset="2"/>
              <a:buNone/>
            </a:pPr>
            <a:r>
              <a:rPr lang="en-US" sz="900"/>
              <a:t>Source code repository</a:t>
            </a:r>
          </a:p>
          <a:p>
            <a:pPr algn="ctr">
              <a:lnSpc>
                <a:spcPct val="100000"/>
              </a:lnSpc>
              <a:spcAft>
                <a:spcPct val="0"/>
              </a:spcAft>
              <a:buFont typeface="Wingdings" pitchFamily="2" charset="2"/>
              <a:buNone/>
            </a:pPr>
            <a:r>
              <a:rPr lang="en-US" sz="900"/>
              <a:t>(Subversion)</a:t>
            </a:r>
          </a:p>
        </p:txBody>
      </p:sp>
      <p:sp>
        <p:nvSpPr>
          <p:cNvPr id="184333" name="Text Box 13"/>
          <p:cNvSpPr txBox="1">
            <a:spLocks noChangeArrowheads="1"/>
          </p:cNvSpPr>
          <p:nvPr/>
        </p:nvSpPr>
        <p:spPr bwMode="gray">
          <a:xfrm>
            <a:off x="7162800" y="2057400"/>
            <a:ext cx="990600" cy="625475"/>
          </a:xfrm>
          <a:prstGeom prst="rect">
            <a:avLst/>
          </a:prstGeom>
          <a:noFill/>
          <a:ln w="28575" algn="ctr">
            <a:noFill/>
            <a:miter lim="800000"/>
            <a:headEnd/>
            <a:tailEnd/>
          </a:ln>
          <a:effectLst/>
        </p:spPr>
        <p:txBody>
          <a:bodyPr lIns="108000" tIns="108000" rIns="108000" bIns="108000">
            <a:spAutoFit/>
          </a:bodyPr>
          <a:lstStyle/>
          <a:p>
            <a:pPr algn="ctr">
              <a:lnSpc>
                <a:spcPct val="100000"/>
              </a:lnSpc>
              <a:spcAft>
                <a:spcPct val="0"/>
              </a:spcAft>
              <a:buFont typeface="Wingdings" pitchFamily="2" charset="2"/>
              <a:buNone/>
            </a:pPr>
            <a:r>
              <a:rPr lang="en-US" sz="900"/>
              <a:t>Continuous</a:t>
            </a:r>
          </a:p>
          <a:p>
            <a:pPr algn="ctr">
              <a:lnSpc>
                <a:spcPct val="100000"/>
              </a:lnSpc>
              <a:spcAft>
                <a:spcPct val="0"/>
              </a:spcAft>
              <a:buFont typeface="Wingdings" pitchFamily="2" charset="2"/>
              <a:buNone/>
            </a:pPr>
            <a:r>
              <a:rPr lang="en-US" sz="900"/>
              <a:t>Integration</a:t>
            </a:r>
          </a:p>
          <a:p>
            <a:pPr algn="ctr">
              <a:lnSpc>
                <a:spcPct val="100000"/>
              </a:lnSpc>
              <a:spcAft>
                <a:spcPct val="0"/>
              </a:spcAft>
              <a:buFont typeface="Wingdings" pitchFamily="2" charset="2"/>
              <a:buNone/>
            </a:pPr>
            <a:r>
              <a:rPr lang="en-US" sz="900"/>
              <a:t>Server</a:t>
            </a:r>
          </a:p>
        </p:txBody>
      </p:sp>
      <p:sp>
        <p:nvSpPr>
          <p:cNvPr id="184334" name="Line 14"/>
          <p:cNvSpPr>
            <a:spLocks noChangeShapeType="1"/>
          </p:cNvSpPr>
          <p:nvPr/>
        </p:nvSpPr>
        <p:spPr bwMode="gray">
          <a:xfrm flipV="1">
            <a:off x="7162800" y="1828800"/>
            <a:ext cx="228600" cy="152400"/>
          </a:xfrm>
          <a:prstGeom prst="line">
            <a:avLst/>
          </a:prstGeom>
          <a:noFill/>
          <a:ln w="28575">
            <a:solidFill>
              <a:schemeClr val="tx1"/>
            </a:solidFill>
            <a:round/>
            <a:headEnd type="triangle" w="med" len="med"/>
            <a:tailEnd type="triangle" w="med" len="med"/>
          </a:ln>
          <a:effectLst/>
        </p:spPr>
        <p:txBody>
          <a:bodyPr lIns="108000" tIns="108000" rIns="108000" bIns="108000" anchor="ctr"/>
          <a:lstStyle/>
          <a:p>
            <a:endParaRPr lang="en-US"/>
          </a:p>
        </p:txBody>
      </p:sp>
      <p:sp>
        <p:nvSpPr>
          <p:cNvPr id="184335" name="Freeform 15"/>
          <p:cNvSpPr>
            <a:spLocks/>
          </p:cNvSpPr>
          <p:nvPr/>
        </p:nvSpPr>
        <p:spPr bwMode="gray">
          <a:xfrm>
            <a:off x="7950200" y="1727200"/>
            <a:ext cx="431800" cy="1016000"/>
          </a:xfrm>
          <a:custGeom>
            <a:avLst/>
            <a:gdLst/>
            <a:ahLst/>
            <a:cxnLst>
              <a:cxn ang="0">
                <a:pos x="0" y="0"/>
              </a:cxn>
              <a:cxn ang="0">
                <a:pos x="120" y="56"/>
              </a:cxn>
              <a:cxn ang="0">
                <a:pos x="208" y="136"/>
              </a:cxn>
              <a:cxn ang="0">
                <a:pos x="256" y="264"/>
              </a:cxn>
              <a:cxn ang="0">
                <a:pos x="272" y="640"/>
              </a:cxn>
            </a:cxnLst>
            <a:rect l="0" t="0" r="r" b="b"/>
            <a:pathLst>
              <a:path w="272" h="640">
                <a:moveTo>
                  <a:pt x="0" y="0"/>
                </a:moveTo>
                <a:lnTo>
                  <a:pt x="120" y="56"/>
                </a:lnTo>
                <a:lnTo>
                  <a:pt x="208" y="136"/>
                </a:lnTo>
                <a:lnTo>
                  <a:pt x="256" y="264"/>
                </a:lnTo>
                <a:lnTo>
                  <a:pt x="272" y="640"/>
                </a:lnTo>
              </a:path>
            </a:pathLst>
          </a:custGeom>
          <a:noFill/>
          <a:ln w="28575" cap="flat" cmpd="sng">
            <a:solidFill>
              <a:schemeClr val="tx1"/>
            </a:solidFill>
            <a:prstDash val="solid"/>
            <a:round/>
            <a:headEnd type="none" w="med" len="med"/>
            <a:tailEnd type="triangle" w="med" len="med"/>
          </a:ln>
          <a:effectLst/>
        </p:spPr>
        <p:txBody>
          <a:bodyPr lIns="108000" tIns="108000" rIns="108000" bIns="108000" anchor="ctr"/>
          <a:lstStyle/>
          <a:p>
            <a:endParaRPr lang="en-US"/>
          </a:p>
        </p:txBody>
      </p:sp>
      <p:sp>
        <p:nvSpPr>
          <p:cNvPr id="184336" name="Text Box 16"/>
          <p:cNvSpPr txBox="1">
            <a:spLocks noChangeArrowheads="1"/>
          </p:cNvSpPr>
          <p:nvPr/>
        </p:nvSpPr>
        <p:spPr bwMode="gray">
          <a:xfrm>
            <a:off x="8229600" y="1676400"/>
            <a:ext cx="685800" cy="625475"/>
          </a:xfrm>
          <a:prstGeom prst="rect">
            <a:avLst/>
          </a:prstGeom>
          <a:noFill/>
          <a:ln w="28575" algn="ctr">
            <a:noFill/>
            <a:miter lim="800000"/>
            <a:headEnd/>
            <a:tailEnd/>
          </a:ln>
          <a:effectLst/>
        </p:spPr>
        <p:txBody>
          <a:bodyPr lIns="108000" tIns="108000" rIns="108000" bIns="108000">
            <a:spAutoFit/>
          </a:bodyPr>
          <a:lstStyle/>
          <a:p>
            <a:pPr algn="ctr">
              <a:lnSpc>
                <a:spcPct val="100000"/>
              </a:lnSpc>
              <a:spcAft>
                <a:spcPct val="0"/>
              </a:spcAft>
              <a:buFont typeface="Wingdings" pitchFamily="2" charset="2"/>
              <a:buNone/>
            </a:pPr>
            <a:r>
              <a:rPr lang="en-US" sz="900"/>
              <a:t>update build status</a:t>
            </a:r>
          </a:p>
        </p:txBody>
      </p:sp>
      <p:sp>
        <p:nvSpPr>
          <p:cNvPr id="184337" name="Text Box 17"/>
          <p:cNvSpPr txBox="1">
            <a:spLocks noChangeArrowheads="1"/>
          </p:cNvSpPr>
          <p:nvPr/>
        </p:nvSpPr>
        <p:spPr bwMode="gray">
          <a:xfrm>
            <a:off x="5257800" y="2667000"/>
            <a:ext cx="947738" cy="488950"/>
          </a:xfrm>
          <a:prstGeom prst="rect">
            <a:avLst/>
          </a:prstGeom>
          <a:noFill/>
          <a:ln w="28575" algn="ctr">
            <a:noFill/>
            <a:miter lim="800000"/>
            <a:headEnd/>
            <a:tailEnd/>
          </a:ln>
          <a:effectLst/>
        </p:spPr>
        <p:txBody>
          <a:bodyPr lIns="108000" tIns="108000" rIns="108000" bIns="108000">
            <a:spAutoFit/>
          </a:bodyPr>
          <a:lstStyle/>
          <a:p>
            <a:pPr algn="ctr">
              <a:lnSpc>
                <a:spcPct val="100000"/>
              </a:lnSpc>
              <a:spcBef>
                <a:spcPct val="15000"/>
              </a:spcBef>
              <a:spcAft>
                <a:spcPct val="0"/>
              </a:spcAft>
              <a:buFont typeface="Wingdings" pitchFamily="2" charset="2"/>
              <a:buNone/>
            </a:pPr>
            <a:r>
              <a:rPr lang="en-US" sz="900"/>
              <a:t>Developer workstations</a:t>
            </a:r>
          </a:p>
        </p:txBody>
      </p:sp>
      <p:grpSp>
        <p:nvGrpSpPr>
          <p:cNvPr id="184338" name="Group 18"/>
          <p:cNvGrpSpPr>
            <a:grpSpLocks noChangeAspect="1"/>
          </p:cNvGrpSpPr>
          <p:nvPr/>
        </p:nvGrpSpPr>
        <p:grpSpPr bwMode="auto">
          <a:xfrm>
            <a:off x="4876800" y="3733800"/>
            <a:ext cx="4011613" cy="2514600"/>
            <a:chOff x="156" y="1056"/>
            <a:chExt cx="4428" cy="2776"/>
          </a:xfrm>
        </p:grpSpPr>
        <p:pic>
          <p:nvPicPr>
            <p:cNvPr id="184339" name="Picture 4"/>
            <p:cNvPicPr>
              <a:picLocks noChangeAspect="1" noChangeArrowheads="1"/>
            </p:cNvPicPr>
            <p:nvPr/>
          </p:nvPicPr>
          <p:blipFill>
            <a:blip r:embed="rId7"/>
            <a:srcRect/>
            <a:stretch>
              <a:fillRect/>
            </a:stretch>
          </p:blipFill>
          <p:spPr bwMode="gray">
            <a:xfrm>
              <a:off x="864" y="1056"/>
              <a:ext cx="3720" cy="2776"/>
            </a:xfrm>
            <a:prstGeom prst="rect">
              <a:avLst/>
            </a:prstGeom>
            <a:solidFill>
              <a:schemeClr val="bg1"/>
            </a:solidFill>
            <a:ln w="28575" algn="ctr">
              <a:noFill/>
              <a:miter lim="800000"/>
              <a:headEnd/>
              <a:tailEnd/>
            </a:ln>
          </p:spPr>
        </p:pic>
        <p:sp>
          <p:nvSpPr>
            <p:cNvPr id="184340" name="Rectangle 20"/>
            <p:cNvSpPr>
              <a:spLocks noChangeAspect="1" noChangeArrowheads="1"/>
            </p:cNvSpPr>
            <p:nvPr/>
          </p:nvSpPr>
          <p:spPr bwMode="gray">
            <a:xfrm>
              <a:off x="960" y="3322"/>
              <a:ext cx="883" cy="332"/>
            </a:xfrm>
            <a:prstGeom prst="rect">
              <a:avLst/>
            </a:prstGeom>
            <a:solidFill>
              <a:schemeClr val="bg1"/>
            </a:solidFill>
            <a:ln w="28575" algn="ctr">
              <a:noFill/>
              <a:miter lim="800000"/>
              <a:headEnd/>
              <a:tailEnd/>
            </a:ln>
            <a:effectLst/>
          </p:spPr>
          <p:txBody>
            <a:bodyPr wrap="none" lIns="108000" tIns="108000" rIns="108000" bIns="108000" anchor="ctr"/>
            <a:lstStyle/>
            <a:p>
              <a:endParaRPr lang="en-US"/>
            </a:p>
          </p:txBody>
        </p:sp>
        <p:sp>
          <p:nvSpPr>
            <p:cNvPr id="184341" name="Text Box 21"/>
            <p:cNvSpPr txBox="1">
              <a:spLocks noChangeAspect="1" noChangeArrowheads="1"/>
            </p:cNvSpPr>
            <p:nvPr/>
          </p:nvSpPr>
          <p:spPr bwMode="gray">
            <a:xfrm>
              <a:off x="156" y="3201"/>
              <a:ext cx="1707" cy="575"/>
            </a:xfrm>
            <a:prstGeom prst="rect">
              <a:avLst/>
            </a:prstGeom>
            <a:noFill/>
            <a:ln w="28575" algn="ctr">
              <a:noFill/>
              <a:miter lim="800000"/>
              <a:headEnd/>
              <a:tailEnd/>
            </a:ln>
            <a:effectLst/>
          </p:spPr>
          <p:txBody>
            <a:bodyPr lIns="108000" tIns="108000" rIns="108000" bIns="108000">
              <a:spAutoFit/>
            </a:bodyPr>
            <a:lstStyle/>
            <a:p>
              <a:pPr algn="ctr">
                <a:lnSpc>
                  <a:spcPct val="100000"/>
                </a:lnSpc>
                <a:spcBef>
                  <a:spcPct val="15000"/>
                </a:spcBef>
                <a:spcAft>
                  <a:spcPct val="0"/>
                </a:spcAft>
                <a:buFont typeface="Wingdings" pitchFamily="2" charset="2"/>
                <a:buNone/>
              </a:pPr>
              <a:r>
                <a:rPr lang="en-US" sz="1000"/>
                <a:t>Product Backlog Items for current Sprint</a:t>
              </a:r>
            </a:p>
          </p:txBody>
        </p:sp>
      </p:gr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blank">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ts val="1200"/>
          </a:spcAft>
          <a:buClr>
            <a:schemeClr val="bg1"/>
          </a:buClr>
          <a:buSzTx/>
          <a:buFont typeface="Times New Roman" pitchFamily="18" charset="0"/>
          <a:buNone/>
          <a:tabLst>
            <a:tab pos="3946525" algn="l"/>
          </a:tabLst>
          <a:defRPr kumimoji="0" lang="en-US"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0" fontAlgn="base" latinLnBrk="0" hangingPunct="0">
          <a:lnSpc>
            <a:spcPct val="90000"/>
          </a:lnSpc>
          <a:spcBef>
            <a:spcPct val="0"/>
          </a:spcBef>
          <a:spcAft>
            <a:spcPts val="1200"/>
          </a:spcAft>
          <a:buClr>
            <a:schemeClr val="bg1"/>
          </a:buClr>
          <a:buSzTx/>
          <a:buFont typeface="Times New Roman" pitchFamily="18" charset="0"/>
          <a:buNone/>
          <a:tabLst>
            <a:tab pos="3946525" algn="l"/>
          </a:tabLst>
          <a:defRPr kumimoji="0" lang="en-US"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blank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4612</TotalTime>
  <Words>7785</Words>
  <Application>Microsoft PowerPoint</Application>
  <PresentationFormat>On-screen Show (4:3)</PresentationFormat>
  <Paragraphs>681</Paragraphs>
  <Slides>62</Slides>
  <Notes>30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blank</vt:lpstr>
      <vt:lpstr>Agile Introduction </vt:lpstr>
      <vt:lpstr>Agile Basics</vt:lpstr>
      <vt:lpstr>What Is Agile</vt:lpstr>
      <vt:lpstr>Agile Development – What does it mean?</vt:lpstr>
      <vt:lpstr>What is Agile? (Agile vs. Sequential Models or Frameworks)</vt:lpstr>
      <vt:lpstr>What is Agile? (continued)</vt:lpstr>
      <vt:lpstr>Iterative development</vt:lpstr>
      <vt:lpstr>Main characteristics of Agile Development</vt:lpstr>
      <vt:lpstr>Agile Practices</vt:lpstr>
      <vt:lpstr>The Agile Manifesto: An Eloquent Statement of Agile Values or Goals </vt:lpstr>
      <vt:lpstr>The principles of agile methods</vt:lpstr>
      <vt:lpstr>Agile principles</vt:lpstr>
      <vt:lpstr>Requirements process</vt:lpstr>
      <vt:lpstr>Plan-driven and agile specification</vt:lpstr>
      <vt:lpstr>Agile – questions and challenges?</vt:lpstr>
      <vt:lpstr>Why is Agile Development important? </vt:lpstr>
      <vt:lpstr>How hard is it to be Agile?</vt:lpstr>
      <vt:lpstr>Agile method applicability</vt:lpstr>
      <vt:lpstr>Problems with agile methods</vt:lpstr>
      <vt:lpstr>Agile methods and software maintenance</vt:lpstr>
      <vt:lpstr>Agile Methods: Scrum</vt:lpstr>
      <vt:lpstr>Agile methodologies</vt:lpstr>
      <vt:lpstr>Let’s Scrum</vt:lpstr>
      <vt:lpstr>Scrum overview</vt:lpstr>
      <vt:lpstr>Scrum iteration process</vt:lpstr>
      <vt:lpstr>Scrum Elements</vt:lpstr>
      <vt:lpstr>More on Scrum Introductopn </vt:lpstr>
      <vt:lpstr>Scrum iteration process</vt:lpstr>
      <vt:lpstr>Slide 29</vt:lpstr>
      <vt:lpstr>Product Backlog</vt:lpstr>
      <vt:lpstr>Project estimation and iteration estimation</vt:lpstr>
      <vt:lpstr>Roles on a Scrum team</vt:lpstr>
      <vt:lpstr>Burndown chart</vt:lpstr>
      <vt:lpstr>Daily Scrum Meeting</vt:lpstr>
      <vt:lpstr>Retrospectives</vt:lpstr>
      <vt:lpstr>Retrospectives</vt:lpstr>
      <vt:lpstr>Scrum summary</vt:lpstr>
      <vt:lpstr>Scrum Adoption</vt:lpstr>
      <vt:lpstr>More on Scrum</vt:lpstr>
      <vt:lpstr>Agile Methods:   Extreme programming</vt:lpstr>
      <vt:lpstr>Extreme programming</vt:lpstr>
      <vt:lpstr>XP and agile principles</vt:lpstr>
      <vt:lpstr>The extreme programming release cycle</vt:lpstr>
      <vt:lpstr>Extreme programming practices (a)</vt:lpstr>
      <vt:lpstr>Extreme programming practices (b)</vt:lpstr>
      <vt:lpstr>Requirements scenarios</vt:lpstr>
      <vt:lpstr>A ‘prescribing medication’ story</vt:lpstr>
      <vt:lpstr>Examples of task cards for prescribing medication </vt:lpstr>
      <vt:lpstr>XP and change</vt:lpstr>
      <vt:lpstr>Testing in XP</vt:lpstr>
      <vt:lpstr>Test-first development</vt:lpstr>
      <vt:lpstr>Customer involvement</vt:lpstr>
      <vt:lpstr>Test case description for dose checking</vt:lpstr>
      <vt:lpstr>Test automation</vt:lpstr>
      <vt:lpstr>XP testing difficulties</vt:lpstr>
      <vt:lpstr>Pair programming</vt:lpstr>
      <vt:lpstr>Pair programming</vt:lpstr>
      <vt:lpstr>Key points</vt:lpstr>
      <vt:lpstr>Key points</vt:lpstr>
      <vt:lpstr>Summary</vt:lpstr>
      <vt:lpstr>The Nokia Test and the Key Agile Concepts</vt:lpstr>
      <vt:lpstr>Slide 62</vt:lpstr>
    </vt:vector>
  </TitlesOfParts>
  <Company>NJIT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Vassilka Kirova</dc:creator>
  <cp:lastModifiedBy>AEJAZUL</cp:lastModifiedBy>
  <cp:revision>123</cp:revision>
  <cp:lastPrinted>2002-04-19T19:23:03Z</cp:lastPrinted>
  <dcterms:created xsi:type="dcterms:W3CDTF">2009-11-14T02:20:26Z</dcterms:created>
  <dcterms:modified xsi:type="dcterms:W3CDTF">2020-01-27T10:22:37Z</dcterms:modified>
</cp:coreProperties>
</file>