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50"/>
  </p:notesMasterIdLst>
  <p:handoutMasterIdLst>
    <p:handoutMasterId r:id="rId51"/>
  </p:handoutMasterIdLst>
  <p:sldIdLst>
    <p:sldId id="256" r:id="rId2"/>
    <p:sldId id="257" r:id="rId3"/>
    <p:sldId id="287" r:id="rId4"/>
    <p:sldId id="328" r:id="rId5"/>
    <p:sldId id="366" r:id="rId6"/>
    <p:sldId id="329" r:id="rId7"/>
    <p:sldId id="330" r:id="rId8"/>
    <p:sldId id="333" r:id="rId9"/>
    <p:sldId id="334" r:id="rId10"/>
    <p:sldId id="367" r:id="rId11"/>
    <p:sldId id="379" r:id="rId12"/>
    <p:sldId id="258" r:id="rId13"/>
    <p:sldId id="259" r:id="rId14"/>
    <p:sldId id="336" r:id="rId15"/>
    <p:sldId id="368" r:id="rId16"/>
    <p:sldId id="337" r:id="rId17"/>
    <p:sldId id="338" r:id="rId18"/>
    <p:sldId id="339" r:id="rId19"/>
    <p:sldId id="340" r:id="rId20"/>
    <p:sldId id="260" r:id="rId21"/>
    <p:sldId id="261" r:id="rId22"/>
    <p:sldId id="262" r:id="rId23"/>
    <p:sldId id="342" r:id="rId24"/>
    <p:sldId id="377" r:id="rId25"/>
    <p:sldId id="378" r:id="rId26"/>
    <p:sldId id="344" r:id="rId27"/>
    <p:sldId id="345" r:id="rId28"/>
    <p:sldId id="346" r:id="rId29"/>
    <p:sldId id="347" r:id="rId30"/>
    <p:sldId id="348" r:id="rId31"/>
    <p:sldId id="365" r:id="rId32"/>
    <p:sldId id="264" r:id="rId33"/>
    <p:sldId id="360" r:id="rId34"/>
    <p:sldId id="361" r:id="rId35"/>
    <p:sldId id="362" r:id="rId36"/>
    <p:sldId id="363" r:id="rId37"/>
    <p:sldId id="364" r:id="rId38"/>
    <p:sldId id="313" r:id="rId39"/>
    <p:sldId id="267" r:id="rId40"/>
    <p:sldId id="268" r:id="rId41"/>
    <p:sldId id="280" r:id="rId42"/>
    <p:sldId id="281" r:id="rId43"/>
    <p:sldId id="373" r:id="rId44"/>
    <p:sldId id="374" r:id="rId45"/>
    <p:sldId id="375" r:id="rId46"/>
    <p:sldId id="376" r:id="rId47"/>
    <p:sldId id="369" r:id="rId48"/>
    <p:sldId id="380" r:id="rId49"/>
  </p:sldIdLst>
  <p:sldSz cx="9144000" cy="6858000" type="screen4x3"/>
  <p:notesSz cx="6662738" cy="9832975"/>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2995" name="Rectangle 3"/>
          <p:cNvSpPr>
            <a:spLocks noGrp="1" noChangeArrowheads="1"/>
          </p:cNvSpPr>
          <p:nvPr>
            <p:ph type="dt" sz="quarter" idx="1"/>
          </p:nvPr>
        </p:nvSpPr>
        <p:spPr bwMode="auto">
          <a:xfrm>
            <a:off x="3775075"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2996" name="Rectangle 4"/>
          <p:cNvSpPr>
            <a:spLocks noGrp="1" noChangeArrowheads="1"/>
          </p:cNvSpPr>
          <p:nvPr>
            <p:ph type="ftr" sz="quarter" idx="2"/>
          </p:nvPr>
        </p:nvSpPr>
        <p:spPr bwMode="auto">
          <a:xfrm>
            <a:off x="0" y="9340850"/>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2997" name="Rectangle 5"/>
          <p:cNvSpPr>
            <a:spLocks noGrp="1" noChangeArrowheads="1"/>
          </p:cNvSpPr>
          <p:nvPr>
            <p:ph type="sldNum" sz="quarter" idx="3"/>
          </p:nvPr>
        </p:nvSpPr>
        <p:spPr bwMode="auto">
          <a:xfrm>
            <a:off x="3775075" y="9340850"/>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E4DD23F-56C0-47B9-9041-BB87B4CBCD39}" type="slidenum">
              <a:rPr lang="en-US"/>
              <a:pPr/>
              <a:t>‹#›</a:t>
            </a:fld>
            <a:endParaRPr lang="en-US"/>
          </a:p>
        </p:txBody>
      </p:sp>
    </p:spTree>
    <p:extLst>
      <p:ext uri="{BB962C8B-B14F-4D97-AF65-F5344CB8AC3E}">
        <p14:creationId xmlns:p14="http://schemas.microsoft.com/office/powerpoint/2010/main" val="1948168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29699" name="Rectangle 3"/>
          <p:cNvSpPr>
            <a:spLocks noGrp="1" noChangeArrowheads="1"/>
          </p:cNvSpPr>
          <p:nvPr>
            <p:ph type="dt" idx="1"/>
          </p:nvPr>
        </p:nvSpPr>
        <p:spPr bwMode="auto">
          <a:xfrm>
            <a:off x="3775075" y="0"/>
            <a:ext cx="2887663"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29700" name="Rectangle 4"/>
          <p:cNvSpPr>
            <a:spLocks noGrp="1" noRot="1" noChangeAspect="1" noChangeArrowheads="1" noTextEdit="1"/>
          </p:cNvSpPr>
          <p:nvPr>
            <p:ph type="sldImg" idx="2"/>
          </p:nvPr>
        </p:nvSpPr>
        <p:spPr bwMode="auto">
          <a:xfrm>
            <a:off x="874713" y="738188"/>
            <a:ext cx="4914900" cy="3686175"/>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889000" y="4670425"/>
            <a:ext cx="4884738" cy="4424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9340850"/>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29703" name="Rectangle 7"/>
          <p:cNvSpPr>
            <a:spLocks noGrp="1" noChangeArrowheads="1"/>
          </p:cNvSpPr>
          <p:nvPr>
            <p:ph type="sldNum" sz="quarter" idx="5"/>
          </p:nvPr>
        </p:nvSpPr>
        <p:spPr bwMode="auto">
          <a:xfrm>
            <a:off x="3775075" y="9340850"/>
            <a:ext cx="2887663"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0B222D46-903B-4CB0-97CE-F56FC070E0EA}" type="slidenum">
              <a:rPr lang="en-US"/>
              <a:pPr/>
              <a:t>‹#›</a:t>
            </a:fld>
            <a:endParaRPr lang="en-US"/>
          </a:p>
        </p:txBody>
      </p:sp>
    </p:spTree>
    <p:extLst>
      <p:ext uri="{BB962C8B-B14F-4D97-AF65-F5344CB8AC3E}">
        <p14:creationId xmlns:p14="http://schemas.microsoft.com/office/powerpoint/2010/main" val="1474748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1CB7FC-39D3-498B-BFC4-A606CAD60DD5}" type="slidenum">
              <a:rPr lang="en-US"/>
              <a:pPr/>
              <a:t>1</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DA4C2-0AC0-4299-9D5A-9BCCE14AD688}" type="slidenum">
              <a:rPr lang="en-US"/>
              <a:pPr/>
              <a:t>23</a:t>
            </a:fld>
            <a:endParaRPr lang="en-US"/>
          </a:p>
        </p:txBody>
      </p:sp>
      <p:sp>
        <p:nvSpPr>
          <p:cNvPr id="167938"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67939"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pPr marL="228600" indent="-228600"/>
            <a:r>
              <a:rPr lang="en-US">
                <a:solidFill>
                  <a:srgbClr val="000000"/>
                </a:solidFill>
                <a:cs typeface="Times New Roman" pitchFamily="18" charset="0"/>
              </a:rPr>
              <a:t>Level 1 is known as the initial level.</a:t>
            </a:r>
          </a:p>
          <a:p>
            <a:pPr marL="228600" indent="-228600"/>
            <a:r>
              <a:rPr lang="en-US">
                <a:solidFill>
                  <a:srgbClr val="000000"/>
                </a:solidFill>
                <a:cs typeface="Times New Roman" pitchFamily="18" charset="0"/>
              </a:rPr>
              <a:t>This has been defined purely as a reference point from which all future improvements can be tracked.</a:t>
            </a:r>
          </a:p>
          <a:p>
            <a:pPr marL="228600" indent="-228600"/>
            <a:r>
              <a:rPr lang="en-US">
                <a:solidFill>
                  <a:srgbClr val="000000"/>
                </a:solidFill>
                <a:cs typeface="Times New Roman" pitchFamily="18" charset="0"/>
              </a:rPr>
              <a:t>Level 2 is known as the repeatable level.</a:t>
            </a:r>
          </a:p>
          <a:p>
            <a:pPr marL="228600" indent="-228600"/>
            <a:r>
              <a:rPr lang="en-US">
                <a:solidFill>
                  <a:srgbClr val="000000"/>
                </a:solidFill>
                <a:cs typeface="Times New Roman" pitchFamily="18" charset="0"/>
              </a:rPr>
              <a:t>Concisely, the organization can repeat its activities and actions from a past project again with positive results.</a:t>
            </a:r>
          </a:p>
          <a:p>
            <a:pPr marL="228600" indent="-228600"/>
            <a:r>
              <a:rPr lang="en-US">
                <a:solidFill>
                  <a:srgbClr val="000000"/>
                </a:solidFill>
                <a:cs typeface="Times New Roman" pitchFamily="18" charset="0"/>
              </a:rPr>
              <a:t>Level 3 is known as defined.</a:t>
            </a:r>
          </a:p>
          <a:p>
            <a:pPr marL="228600" indent="-228600"/>
            <a:r>
              <a:rPr lang="en-US">
                <a:solidFill>
                  <a:srgbClr val="000000"/>
                </a:solidFill>
                <a:cs typeface="Times New Roman" pitchFamily="18" charset="0"/>
              </a:rPr>
              <a:t>Organizations build from the repeatability and move to a standard, well understood process.</a:t>
            </a:r>
          </a:p>
          <a:p>
            <a:pPr marL="228600" indent="-228600"/>
            <a:r>
              <a:rPr lang="en-US">
                <a:solidFill>
                  <a:srgbClr val="000000"/>
                </a:solidFill>
                <a:cs typeface="Times New Roman" pitchFamily="18" charset="0"/>
              </a:rPr>
              <a:t>The activities are consistent across multiple projects and the general trend in the organization is predictable at all technical and management levels.</a:t>
            </a:r>
          </a:p>
          <a:p>
            <a:pPr marL="228600" indent="-228600"/>
            <a:r>
              <a:rPr lang="en-US">
                <a:solidFill>
                  <a:srgbClr val="000000"/>
                </a:solidFill>
                <a:cs typeface="Times New Roman" pitchFamily="18" charset="0"/>
              </a:rPr>
              <a:t>Level 4 is known as managed.</a:t>
            </a:r>
          </a:p>
          <a:p>
            <a:pPr marL="228600" indent="-228600"/>
            <a:r>
              <a:rPr lang="en-US">
                <a:solidFill>
                  <a:srgbClr val="000000"/>
                </a:solidFill>
                <a:cs typeface="Times New Roman" pitchFamily="18" charset="0"/>
              </a:rPr>
              <a:t>Concisely, this is when the organization has a completely predictable process.</a:t>
            </a:r>
          </a:p>
          <a:p>
            <a:pPr marL="228600" indent="-228600"/>
            <a:r>
              <a:rPr lang="en-US">
                <a:solidFill>
                  <a:srgbClr val="000000"/>
                </a:solidFill>
                <a:cs typeface="Times New Roman" pitchFamily="18" charset="0"/>
              </a:rPr>
              <a:t>All projects and resources working on these projects have good clear knowledge of the process areas.</a:t>
            </a:r>
          </a:p>
          <a:p>
            <a:pPr marL="228600" indent="-228600"/>
            <a:r>
              <a:rPr lang="en-US">
                <a:solidFill>
                  <a:srgbClr val="000000"/>
                </a:solidFill>
                <a:cs typeface="Times New Roman" pitchFamily="18" charset="0"/>
              </a:rPr>
              <a:t>These projects are characterized by their lack of high-risk actions.</a:t>
            </a:r>
          </a:p>
          <a:p>
            <a:pPr marL="228600" indent="-228600"/>
            <a:r>
              <a:rPr lang="en-US">
                <a:solidFill>
                  <a:srgbClr val="000000"/>
                </a:solidFill>
                <a:cs typeface="Times New Roman" pitchFamily="18" charset="0"/>
              </a:rPr>
              <a:t>Finally, we have Level 5, which is known as Optimizing.</a:t>
            </a:r>
          </a:p>
          <a:p>
            <a:pPr marL="228600" indent="-228600"/>
            <a:r>
              <a:rPr lang="en-US">
                <a:solidFill>
                  <a:srgbClr val="000000"/>
                </a:solidFill>
                <a:cs typeface="Times New Roman" pitchFamily="18" charset="0"/>
              </a:rPr>
              <a:t>At this level, the organization not only exhibits all attributes of the earlier levels, but also actively improves the process and has a full, working feedback loop.</a:t>
            </a:r>
          </a:p>
          <a:p>
            <a:pPr marL="228600" indent="-228600"/>
            <a:r>
              <a:rPr lang="en-US">
                <a:solidFill>
                  <a:srgbClr val="000000"/>
                </a:solidFill>
                <a:cs typeface="Times New Roman" pitchFamily="18" charset="0"/>
              </a:rPr>
              <a:t>Let us look at each of these maturity levels in more detail now.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DA17A-5EFB-4481-9FE0-B6A34EE504F3}" type="slidenum">
              <a:rPr lang="en-US"/>
              <a:pPr/>
              <a:t>26</a:t>
            </a:fld>
            <a:endParaRPr lang="en-US"/>
          </a:p>
        </p:txBody>
      </p:sp>
      <p:sp>
        <p:nvSpPr>
          <p:cNvPr id="171010"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71011"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pPr marL="228600" indent="-228600"/>
            <a:r>
              <a:rPr lang="en-US"/>
              <a:t>Level 1 is the Initial level. </a:t>
            </a:r>
          </a:p>
          <a:p>
            <a:pPr marL="228600" indent="-228600"/>
            <a:r>
              <a:rPr lang="en-US">
                <a:latin typeface="Arial" charset="0"/>
              </a:rPr>
              <a:t>At the Initial Level, the organization typically does not provide a stable environment for developing and maintaining software. Such organizations frequently have difficulty making commitments that the staff can meet with an orderly engineering process, resulting in a series of crises. </a:t>
            </a:r>
          </a:p>
          <a:p>
            <a:pPr marL="228600" indent="-228600"/>
            <a:r>
              <a:rPr lang="en-US">
                <a:latin typeface="Arial" charset="0"/>
              </a:rPr>
              <a:t>During a crisis, projects typically abandon planned procedures and revert to coding and testing. </a:t>
            </a:r>
          </a:p>
          <a:p>
            <a:pPr marL="228600" indent="-228600"/>
            <a:r>
              <a:rPr lang="en-US">
                <a:latin typeface="Arial" charset="0"/>
              </a:rPr>
              <a:t>Success depends entirely on having an exceptional manager and a seasoned and effective software team. </a:t>
            </a:r>
          </a:p>
          <a:p>
            <a:pPr marL="228600" indent="-228600"/>
            <a:r>
              <a:rPr lang="en-US">
                <a:latin typeface="Arial" charset="0"/>
              </a:rPr>
              <a:t>Even a strong engineering process cannot overcome the instability created by the absence of sound management practices. In spite of this ad hoc, even chaotic process, Level 1 organizations frequently develop products that work, even though they may be over the budget and schedule. </a:t>
            </a:r>
          </a:p>
          <a:p>
            <a:pPr marL="228600" indent="-228600"/>
            <a:r>
              <a:rPr lang="en-US">
                <a:latin typeface="Arial" charset="0"/>
              </a:rPr>
              <a:t>Success in Level 1 organizations depends on the competence and heroics of the people in the organization, and cannot be repeated unless the same competent individuals are assigned to the next project. </a:t>
            </a:r>
          </a:p>
          <a:p>
            <a:pPr marL="228600" indent="-228600"/>
            <a:r>
              <a:rPr lang="en-US">
                <a:latin typeface="Arial" charset="0"/>
              </a:rPr>
              <a:t>Thus, at Level 1, capability is a characteristic of the individuals, not of the organization.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71012-2699-42C2-A6CE-A236F697C194}" type="slidenum">
              <a:rPr lang="en-US"/>
              <a:pPr/>
              <a:t>27</a:t>
            </a:fld>
            <a:endParaRPr lang="en-US"/>
          </a:p>
        </p:txBody>
      </p:sp>
      <p:sp>
        <p:nvSpPr>
          <p:cNvPr id="173058"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73059"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pPr marL="228600" indent="-228600"/>
            <a:r>
              <a:rPr lang="en-US">
                <a:solidFill>
                  <a:srgbClr val="000000"/>
                </a:solidFill>
                <a:cs typeface="Times New Roman" pitchFamily="18" charset="0"/>
              </a:rPr>
              <a:t>Level 2 is the Repeatable level.</a:t>
            </a:r>
          </a:p>
          <a:p>
            <a:pPr marL="228600" indent="-228600"/>
            <a:r>
              <a:rPr lang="en-US">
                <a:solidFill>
                  <a:srgbClr val="000000"/>
                </a:solidFill>
                <a:cs typeface="Times New Roman" pitchFamily="18" charset="0"/>
              </a:rPr>
              <a:t>At the Repeatable Level, policies for managing a software project and procedures to implement those policies are established.</a:t>
            </a:r>
          </a:p>
          <a:p>
            <a:pPr marL="228600" indent="-228600"/>
            <a:r>
              <a:rPr lang="en-US">
                <a:solidFill>
                  <a:srgbClr val="000000"/>
                </a:solidFill>
                <a:cs typeface="Times New Roman" pitchFamily="18" charset="0"/>
              </a:rPr>
              <a:t>Planning and managing new projects is based on experience with similar projects.</a:t>
            </a:r>
          </a:p>
          <a:p>
            <a:pPr marL="228600" indent="-228600"/>
            <a:r>
              <a:rPr lang="en-US">
                <a:solidFill>
                  <a:srgbClr val="000000"/>
                </a:solidFill>
                <a:cs typeface="Times New Roman" pitchFamily="18" charset="0"/>
              </a:rPr>
              <a:t>Establishing basic process management discipline on a project-by-project basis enhances process capability.</a:t>
            </a:r>
          </a:p>
          <a:p>
            <a:pPr marL="228600" indent="-228600"/>
            <a:r>
              <a:rPr lang="en-US">
                <a:solidFill>
                  <a:srgbClr val="000000"/>
                </a:solidFill>
                <a:cs typeface="Times New Roman" pitchFamily="18" charset="0"/>
              </a:rPr>
              <a:t>Projects in Level 2 organizations have installed basic software management controls.</a:t>
            </a:r>
          </a:p>
          <a:p>
            <a:pPr marL="228600" indent="-228600"/>
            <a:r>
              <a:rPr lang="en-US">
                <a:solidFill>
                  <a:srgbClr val="000000"/>
                </a:solidFill>
                <a:cs typeface="Times New Roman" pitchFamily="18" charset="0"/>
              </a:rPr>
              <a:t>Realistic project commitments are based on the results observed on previous projects and on the requirements of the current project.</a:t>
            </a:r>
          </a:p>
          <a:p>
            <a:pPr marL="228600" indent="-228600"/>
            <a:r>
              <a:rPr lang="en-US">
                <a:solidFill>
                  <a:srgbClr val="000000"/>
                </a:solidFill>
                <a:cs typeface="Times New Roman" pitchFamily="18" charset="0"/>
              </a:rPr>
              <a:t>The software project managers track costs, schedules, and functionality; problems in meeting commitments are identified when they arise.</a:t>
            </a:r>
          </a:p>
          <a:p>
            <a:pPr marL="228600" indent="-228600"/>
            <a:r>
              <a:rPr lang="en-US">
                <a:solidFill>
                  <a:srgbClr val="000000"/>
                </a:solidFill>
                <a:cs typeface="Times New Roman" pitchFamily="18" charset="0"/>
              </a:rPr>
              <a:t>Software project standards are defined, and the organization ensures they are faithfully followed.</a:t>
            </a:r>
          </a:p>
          <a:p>
            <a:pPr marL="228600" indent="-228600"/>
            <a:r>
              <a:rPr lang="en-US">
                <a:solidFill>
                  <a:srgbClr val="000000"/>
                </a:solidFill>
                <a:cs typeface="Times New Roman" pitchFamily="18" charset="0"/>
              </a:rPr>
              <a:t>Processes may differ between projects in a Level 2 organization.</a:t>
            </a:r>
          </a:p>
          <a:p>
            <a:pPr marL="228600" indent="-228600"/>
            <a:r>
              <a:rPr lang="en-US">
                <a:solidFill>
                  <a:srgbClr val="000000"/>
                </a:solidFill>
                <a:cs typeface="Times New Roman" pitchFamily="18" charset="0"/>
              </a:rPr>
              <a:t>The organizational requirement for achieving Level 2 is that there are policies that guide the projects in establishing the appropriate management processes.</a:t>
            </a:r>
          </a:p>
          <a:p>
            <a:pPr marL="228600" indent="-228600"/>
            <a:r>
              <a:rPr lang="en-US">
                <a:solidFill>
                  <a:srgbClr val="000000"/>
                </a:solidFill>
                <a:cs typeface="Times New Roman" pitchFamily="18" charset="0"/>
              </a:rPr>
              <a:t>The software process capability of Level 2 organizations can be summarized as disciplined because planning and tracking of the software project is stable and earlier successes can be repeated.</a:t>
            </a:r>
          </a:p>
          <a:p>
            <a:pPr marL="228600" indent="-228600"/>
            <a:r>
              <a:rPr lang="en-US">
                <a:solidFill>
                  <a:srgbClr val="000000"/>
                </a:solidFill>
                <a:cs typeface="Times New Roman" pitchFamily="18" charset="0"/>
              </a:rPr>
              <a:t>The project's process is under the effective control of a project management system, following realistic plans based on the performance of previous projects.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941853-996C-4D3E-B121-1854B74BB7E2}" type="slidenum">
              <a:rPr lang="en-US"/>
              <a:pPr/>
              <a:t>28</a:t>
            </a:fld>
            <a:endParaRPr lang="en-US"/>
          </a:p>
        </p:txBody>
      </p:sp>
      <p:sp>
        <p:nvSpPr>
          <p:cNvPr id="175106"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75107"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pPr marL="228600" indent="-228600"/>
            <a:r>
              <a:rPr lang="en-US">
                <a:solidFill>
                  <a:srgbClr val="000000"/>
                </a:solidFill>
                <a:cs typeface="Times New Roman" pitchFamily="18" charset="0"/>
              </a:rPr>
              <a:t>Level 3 is the Defined level.</a:t>
            </a:r>
          </a:p>
          <a:p>
            <a:pPr marL="228600" indent="-228600"/>
            <a:r>
              <a:rPr lang="en-US">
                <a:solidFill>
                  <a:srgbClr val="000000"/>
                </a:solidFill>
                <a:cs typeface="Times New Roman" pitchFamily="18" charset="0"/>
              </a:rPr>
              <a:t>At the Defined level, the standard process for developing and maintaining software across the organization is documented, including both software engineering and management processes, and these processes are integrated into a coherent whole.</a:t>
            </a:r>
          </a:p>
          <a:p>
            <a:pPr marL="228600" indent="-228600"/>
            <a:r>
              <a:rPr lang="en-US">
                <a:solidFill>
                  <a:srgbClr val="000000"/>
                </a:solidFill>
                <a:cs typeface="Times New Roman" pitchFamily="18" charset="0"/>
              </a:rPr>
              <a:t>This standard process is referred to throughout the CMM as the organization's standard software process.</a:t>
            </a:r>
          </a:p>
          <a:p>
            <a:pPr marL="228600" indent="-228600"/>
            <a:r>
              <a:rPr lang="en-US">
                <a:solidFill>
                  <a:srgbClr val="000000"/>
                </a:solidFill>
                <a:cs typeface="Times New Roman" pitchFamily="18" charset="0"/>
              </a:rPr>
              <a:t>Processes established at Level 3 are used to help the software managers and the technical staff perform more effectively.</a:t>
            </a:r>
          </a:p>
          <a:p>
            <a:pPr marL="228600" indent="-228600"/>
            <a:r>
              <a:rPr lang="en-US">
                <a:solidFill>
                  <a:srgbClr val="000000"/>
                </a:solidFill>
                <a:cs typeface="Times New Roman" pitchFamily="18" charset="0"/>
              </a:rPr>
              <a:t>The organization exploits effective software engineering practices when standardizing its software processes.</a:t>
            </a:r>
          </a:p>
          <a:p>
            <a:pPr marL="228600" indent="-228600"/>
            <a:r>
              <a:rPr lang="en-US">
                <a:solidFill>
                  <a:srgbClr val="000000"/>
                </a:solidFill>
                <a:cs typeface="Times New Roman" pitchFamily="18" charset="0"/>
              </a:rPr>
              <a:t>A group is responsible for the organization's software process activities.</a:t>
            </a:r>
          </a:p>
          <a:p>
            <a:pPr marL="228600" indent="-228600"/>
            <a:r>
              <a:rPr lang="en-US">
                <a:solidFill>
                  <a:srgbClr val="000000"/>
                </a:solidFill>
                <a:cs typeface="Times New Roman" pitchFamily="18" charset="0"/>
              </a:rPr>
              <a:t>Projects tailor the organization's standard software process to develop their own defined software process, which accounts for the unique characteristics of a project.</a:t>
            </a:r>
          </a:p>
          <a:p>
            <a:pPr marL="228600" indent="-228600"/>
            <a:r>
              <a:rPr lang="en-US">
                <a:solidFill>
                  <a:srgbClr val="000000"/>
                </a:solidFill>
                <a:cs typeface="Times New Roman" pitchFamily="18" charset="0"/>
              </a:rPr>
              <a:t>A defined software process contains a coherent, integrated set of well-defined software engineering and management processes.</a:t>
            </a:r>
          </a:p>
          <a:p>
            <a:pPr marL="228600" indent="-228600"/>
            <a:r>
              <a:rPr lang="en-US">
                <a:solidFill>
                  <a:srgbClr val="000000"/>
                </a:solidFill>
                <a:cs typeface="Times New Roman" pitchFamily="18" charset="0"/>
              </a:rPr>
              <a:t>A well-defined process can be characterized as including readiness criteria, inputs, standards, and procedures for performing the work, verification mechanisms, such as peer reviews, outputs, and completion criteria.</a:t>
            </a:r>
          </a:p>
          <a:p>
            <a:pPr marL="228600" indent="-228600"/>
            <a:r>
              <a:rPr lang="en-US">
                <a:solidFill>
                  <a:srgbClr val="000000"/>
                </a:solidFill>
                <a:cs typeface="Times New Roman" pitchFamily="18" charset="0"/>
              </a:rPr>
              <a:t>Because the software process is well defined, management has good insight into technical progress on all projects.</a:t>
            </a:r>
          </a:p>
          <a:p>
            <a:pPr marL="228600" indent="-228600"/>
            <a:r>
              <a:rPr lang="en-US">
                <a:solidFill>
                  <a:srgbClr val="000000"/>
                </a:solidFill>
                <a:cs typeface="Times New Roman" pitchFamily="18" charset="0"/>
              </a:rPr>
              <a:t>The software process capability of Level 3 organizations can be summarized as standard and consistent because both software engineering and management activities are stable and repeatable.</a:t>
            </a:r>
          </a:p>
          <a:p>
            <a:pPr marL="228600" indent="-228600"/>
            <a:r>
              <a:rPr lang="en-US">
                <a:solidFill>
                  <a:srgbClr val="000000"/>
                </a:solidFill>
                <a:cs typeface="Times New Roman" pitchFamily="18" charset="0"/>
              </a:rPr>
              <a:t>Within established product lines, cost, schedule, and functionality are under control, and software quality is tracked.</a:t>
            </a:r>
          </a:p>
          <a:p>
            <a:pPr marL="228600" indent="-228600"/>
            <a:r>
              <a:rPr lang="en-US">
                <a:solidFill>
                  <a:srgbClr val="000000"/>
                </a:solidFill>
                <a:cs typeface="Times New Roman" pitchFamily="18" charset="0"/>
              </a:rPr>
              <a:t>This process capability is based on a common, organization-wide understanding of the activities, roles, and responsibilities in a defined software process.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461AB-8B52-4B72-B300-A99F023D5B29}" type="slidenum">
              <a:rPr lang="en-US"/>
              <a:pPr/>
              <a:t>29</a:t>
            </a:fld>
            <a:endParaRPr lang="en-US"/>
          </a:p>
        </p:txBody>
      </p:sp>
      <p:sp>
        <p:nvSpPr>
          <p:cNvPr id="177154"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77155"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pPr marL="228600" indent="-228600"/>
            <a:r>
              <a:rPr lang="en-US" dirty="0">
                <a:solidFill>
                  <a:srgbClr val="000000"/>
                </a:solidFill>
                <a:cs typeface="Times New Roman" pitchFamily="18" charset="0"/>
              </a:rPr>
              <a:t>Level 4 is the Managed level.</a:t>
            </a:r>
          </a:p>
          <a:p>
            <a:pPr marL="228600" indent="-228600"/>
            <a:r>
              <a:rPr lang="en-US" dirty="0">
                <a:solidFill>
                  <a:srgbClr val="000000"/>
                </a:solidFill>
                <a:cs typeface="Times New Roman" pitchFamily="18" charset="0"/>
              </a:rPr>
              <a:t>At the Managed Level, the organization sets quantitative quality goals for both software products and processes.</a:t>
            </a:r>
          </a:p>
          <a:p>
            <a:pPr marL="228600" indent="-228600"/>
            <a:r>
              <a:rPr lang="en-US" dirty="0">
                <a:solidFill>
                  <a:srgbClr val="000000"/>
                </a:solidFill>
                <a:cs typeface="Times New Roman" pitchFamily="18" charset="0"/>
              </a:rPr>
              <a:t>Productivity and quality are measured for important software process activities across all projects as part of an organizational measurement program.</a:t>
            </a:r>
          </a:p>
          <a:p>
            <a:pPr marL="228600" indent="-228600"/>
            <a:r>
              <a:rPr lang="en-US" dirty="0">
                <a:solidFill>
                  <a:srgbClr val="000000"/>
                </a:solidFill>
                <a:cs typeface="Times New Roman" pitchFamily="18" charset="0"/>
              </a:rPr>
              <a:t>An organization-wide software process database is used to collect and analyze the data available from the projects' defined software processes.</a:t>
            </a:r>
          </a:p>
          <a:p>
            <a:pPr marL="228600" indent="-228600"/>
            <a:r>
              <a:rPr lang="en-US" dirty="0">
                <a:solidFill>
                  <a:srgbClr val="000000"/>
                </a:solidFill>
                <a:cs typeface="Times New Roman" pitchFamily="18" charset="0"/>
              </a:rPr>
              <a:t>Software processes are instrumented with well-defined and consistent measurements at Level 4.</a:t>
            </a:r>
          </a:p>
          <a:p>
            <a:pPr marL="228600" indent="-228600"/>
            <a:r>
              <a:rPr lang="en-US" dirty="0">
                <a:solidFill>
                  <a:srgbClr val="000000"/>
                </a:solidFill>
                <a:cs typeface="Times New Roman" pitchFamily="18" charset="0"/>
              </a:rPr>
              <a:t>These measurements establish the quantitative foundation for evaluating the projects' software processes and products.</a:t>
            </a:r>
          </a:p>
          <a:p>
            <a:pPr marL="228600" indent="-228600"/>
            <a:r>
              <a:rPr lang="en-US" dirty="0">
                <a:solidFill>
                  <a:srgbClr val="000000"/>
                </a:solidFill>
                <a:cs typeface="Times New Roman" pitchFamily="18" charset="0"/>
              </a:rPr>
              <a:t>Projects achieve control over their products and processes by narrowing the variation in their process performance to fall within acceptable quantitative boundaries.</a:t>
            </a:r>
          </a:p>
          <a:p>
            <a:pPr marL="228600" indent="-228600"/>
            <a:r>
              <a:rPr lang="en-US" dirty="0">
                <a:solidFill>
                  <a:srgbClr val="000000"/>
                </a:solidFill>
                <a:cs typeface="Times New Roman" pitchFamily="18" charset="0"/>
              </a:rPr>
              <a:t>Meaningful variations in process performance can be distinguished from random variation (noise), particularly within established product lines.</a:t>
            </a:r>
          </a:p>
          <a:p>
            <a:pPr marL="228600" indent="-228600"/>
            <a:r>
              <a:rPr lang="en-US" dirty="0">
                <a:solidFill>
                  <a:srgbClr val="000000"/>
                </a:solidFill>
                <a:cs typeface="Times New Roman" pitchFamily="18" charset="0"/>
              </a:rPr>
              <a:t>The risks involved in moving up the learning curve of a new application domain are known and carefully managed.</a:t>
            </a:r>
          </a:p>
          <a:p>
            <a:pPr marL="228600" indent="-228600"/>
            <a:r>
              <a:rPr lang="en-US" dirty="0">
                <a:solidFill>
                  <a:srgbClr val="000000"/>
                </a:solidFill>
                <a:cs typeface="Times New Roman" pitchFamily="18" charset="0"/>
              </a:rPr>
              <a:t>The software process capability of Level 4 organizations can be summarized as being quantifiable and predictable because the process is measured and operates within measurable limits.</a:t>
            </a:r>
          </a:p>
          <a:p>
            <a:pPr marL="228600" indent="-228600"/>
            <a:r>
              <a:rPr lang="en-US" dirty="0">
                <a:solidFill>
                  <a:srgbClr val="000000"/>
                </a:solidFill>
                <a:cs typeface="Times New Roman" pitchFamily="18" charset="0"/>
              </a:rPr>
              <a:t>This level of process capability allows an organization to predict trends in process and product quality within the quantitative bounds of these limits.</a:t>
            </a:r>
          </a:p>
          <a:p>
            <a:pPr marL="228600" indent="-228600"/>
            <a:r>
              <a:rPr lang="en-US" dirty="0">
                <a:solidFill>
                  <a:srgbClr val="000000"/>
                </a:solidFill>
                <a:cs typeface="Times New Roman" pitchFamily="18" charset="0"/>
              </a:rPr>
              <a:t>Because the process is both stable and measured, when some exceptional circumstance occurs, the “special cause” of the variation can be identified and addressed.</a:t>
            </a:r>
          </a:p>
          <a:p>
            <a:pPr marL="228600" indent="-228600"/>
            <a:r>
              <a:rPr lang="en-US" dirty="0">
                <a:solidFill>
                  <a:srgbClr val="000000"/>
                </a:solidFill>
                <a:cs typeface="Times New Roman" pitchFamily="18" charset="0"/>
              </a:rPr>
              <a:t>When the known limits of the process are exceeded, action is taken to correct the situation.</a:t>
            </a:r>
          </a:p>
          <a:p>
            <a:pPr marL="228600" indent="-228600"/>
            <a:r>
              <a:rPr lang="en-US" dirty="0">
                <a:solidFill>
                  <a:srgbClr val="000000"/>
                </a:solidFill>
                <a:cs typeface="Times New Roman" pitchFamily="18" charset="0"/>
              </a:rPr>
              <a:t>Software products are of predictably high quality.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CCF47-AE0B-4FAF-B030-628D09B7FE12}" type="slidenum">
              <a:rPr lang="en-US"/>
              <a:pPr/>
              <a:t>30</a:t>
            </a:fld>
            <a:endParaRPr lang="en-US"/>
          </a:p>
        </p:txBody>
      </p:sp>
      <p:sp>
        <p:nvSpPr>
          <p:cNvPr id="179202"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79203"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pPr marL="228600" indent="-228600"/>
            <a:r>
              <a:rPr lang="en-US">
                <a:latin typeface="Arial" charset="0"/>
              </a:rPr>
              <a:t>Level 5 is the Optimizing level. </a:t>
            </a:r>
          </a:p>
          <a:p>
            <a:pPr marL="228600" indent="-228600"/>
            <a:r>
              <a:rPr lang="en-US">
                <a:latin typeface="Arial" charset="0"/>
              </a:rPr>
              <a:t>At the Optimizing Level, the entire organization is focused on continuous process improvement. </a:t>
            </a:r>
          </a:p>
          <a:p>
            <a:pPr marL="228600" indent="-228600"/>
            <a:r>
              <a:rPr lang="en-US">
                <a:latin typeface="Arial" charset="0"/>
              </a:rPr>
              <a:t>The organization has the means to identify weaknesses and strengthen the process proactively, with the goal of preventing the occurrence of defects. </a:t>
            </a:r>
          </a:p>
          <a:p>
            <a:pPr marL="228600" indent="-228600"/>
            <a:r>
              <a:rPr lang="en-US">
                <a:latin typeface="Arial" charset="0"/>
              </a:rPr>
              <a:t>Data on the effectiveness of the software process is used to perform cost benefit analyses of new technologies and proposed changes to the organization's software process. </a:t>
            </a:r>
          </a:p>
          <a:p>
            <a:pPr marL="228600" indent="-228600"/>
            <a:r>
              <a:rPr lang="en-US">
                <a:latin typeface="Arial" charset="0"/>
              </a:rPr>
              <a:t>Innovations that exploit the best software engineering practices are identified and transferred throughout the organization. Software project teams in Level 5 organizations analyze defects to determine their causes. </a:t>
            </a:r>
          </a:p>
          <a:p>
            <a:pPr marL="228600" indent="-228600"/>
            <a:r>
              <a:rPr lang="en-US">
                <a:latin typeface="Arial" charset="0"/>
              </a:rPr>
              <a:t>Software processes are evaluated to prevent known types of defects from recurring, and lessons learned are disseminated to other projects. </a:t>
            </a:r>
          </a:p>
          <a:p>
            <a:pPr marL="228600" indent="-228600"/>
            <a:r>
              <a:rPr lang="en-US">
                <a:latin typeface="Arial" charset="0"/>
              </a:rPr>
              <a:t>The software process capability of Level 5 organizations can be characterized as continuously improving because Level 5 organizations are continuously striving to improve the range of their process capability, thereby improving the process performance of their projects. </a:t>
            </a:r>
          </a:p>
          <a:p>
            <a:pPr marL="228600" indent="-228600"/>
            <a:r>
              <a:rPr lang="en-US">
                <a:latin typeface="Arial" charset="0"/>
              </a:rPr>
              <a:t>Improvement occurs both by incremental advancements in the existing process and by innovations using new technologies and methods. </a:t>
            </a:r>
          </a:p>
          <a:p>
            <a:pPr marL="228600" indent="-228600"/>
            <a:r>
              <a:rPr lang="en-US">
                <a:latin typeface="Arial" charset="0"/>
              </a:rPr>
              <a:t>Technology and process improvements are planned and managed as ordinary business activities.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00D651-F6AC-4F9B-BE3A-7E3AE84ABE44}" type="slidenum">
              <a:rPr lang="en-US"/>
              <a:pPr/>
              <a:t>38</a:t>
            </a:fld>
            <a:endParaRPr lang="en-US"/>
          </a:p>
        </p:txBody>
      </p:sp>
      <p:sp>
        <p:nvSpPr>
          <p:cNvPr id="94210"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94211"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a:solidFill>
                  <a:srgbClr val="000000"/>
                </a:solidFill>
                <a:cs typeface="Times New Roman" pitchFamily="18" charset="0"/>
              </a:rPr>
              <a:t>The whole point of the key process areas is that they allow the organization to achieve goals.</a:t>
            </a:r>
          </a:p>
          <a:p>
            <a:r>
              <a:rPr lang="en-US">
                <a:solidFill>
                  <a:srgbClr val="000000"/>
                </a:solidFill>
                <a:cs typeface="Times New Roman" pitchFamily="18" charset="0"/>
              </a:rPr>
              <a:t>The goals</a:t>
            </a:r>
            <a:r>
              <a:rPr lang="en-US" b="1" i="1">
                <a:solidFill>
                  <a:srgbClr val="000000"/>
                </a:solidFill>
                <a:cs typeface="Times New Roman" pitchFamily="18" charset="0"/>
              </a:rPr>
              <a:t> </a:t>
            </a:r>
            <a:r>
              <a:rPr lang="en-US">
                <a:solidFill>
                  <a:srgbClr val="000000"/>
                </a:solidFill>
                <a:cs typeface="Times New Roman" pitchFamily="18" charset="0"/>
              </a:rPr>
              <a:t>summarize the key practices of a key process area and can be used to determine whether an organization or project has effectively implemented the key process area.</a:t>
            </a:r>
          </a:p>
          <a:p>
            <a:r>
              <a:rPr lang="en-US">
                <a:solidFill>
                  <a:srgbClr val="000000"/>
                </a:solidFill>
                <a:cs typeface="Times New Roman" pitchFamily="18" charset="0"/>
              </a:rPr>
              <a:t>The goals signify the scope, boundaries, and intent of each key process area.</a:t>
            </a:r>
          </a:p>
          <a:p>
            <a:r>
              <a:rPr lang="en-US">
                <a:solidFill>
                  <a:srgbClr val="000000"/>
                </a:solidFill>
                <a:cs typeface="Times New Roman" pitchFamily="18" charset="0"/>
              </a:rPr>
              <a:t>Satisfaction of a key process area is determined by achievement of the goals.</a:t>
            </a:r>
          </a:p>
          <a:p>
            <a:r>
              <a:rPr lang="en-US">
                <a:solidFill>
                  <a:srgbClr val="000000"/>
                </a:solidFill>
                <a:cs typeface="Times New Roman" pitchFamily="18" charset="0"/>
              </a:rPr>
              <a:t>For example, in the software project planning key process area, a goal could be phrased as “Software estimates are documented for use in planning and tracking the software project”</a:t>
            </a:r>
          </a:p>
          <a:p>
            <a:r>
              <a:rPr lang="en-US">
                <a:solidFill>
                  <a:srgbClr val="000000"/>
                </a:solidFill>
                <a:cs typeface="Times New Roman" pitchFamily="18" charset="0"/>
              </a:rPr>
              <a:t>The interesting point with goals is that many software development organizations do not set measurable goals.</a:t>
            </a:r>
          </a:p>
          <a:p>
            <a:r>
              <a:rPr lang="en-US">
                <a:solidFill>
                  <a:srgbClr val="000000"/>
                </a:solidFill>
                <a:cs typeface="Times New Roman" pitchFamily="18" charset="0"/>
              </a:rPr>
              <a:t>This means that the goal is never defined precisely enough to know if it has been completed.</a:t>
            </a:r>
          </a:p>
          <a:p>
            <a:r>
              <a:rPr lang="en-US">
                <a:solidFill>
                  <a:srgbClr val="000000"/>
                </a:solidFill>
                <a:cs typeface="Times New Roman" pitchFamily="18" charset="0"/>
              </a:rPr>
              <a:t>Organizations that are considered mature always take time to ensure that each goal is fully and precisely defined in a way that is allows measurement.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898AA9-AA25-4763-8B8C-88FE35E70C80}" type="slidenum">
              <a:rPr lang="en-US"/>
              <a:pPr/>
              <a:t>3</a:t>
            </a:fld>
            <a:endParaRPr lang="en-US"/>
          </a:p>
        </p:txBody>
      </p:sp>
      <p:sp>
        <p:nvSpPr>
          <p:cNvPr id="40962"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a:solidFill>
                  <a:srgbClr val="000000"/>
                </a:solidFill>
                <a:cs typeface="Times New Roman" pitchFamily="18" charset="0"/>
              </a:rPr>
              <a:t>In the early 1980’s, organizations got increasingly frustrated with the delays of most software projects.</a:t>
            </a:r>
          </a:p>
          <a:p>
            <a:r>
              <a:rPr lang="en-US">
                <a:solidFill>
                  <a:srgbClr val="000000"/>
                </a:solidFill>
                <a:cs typeface="Times New Roman" pitchFamily="18" charset="0"/>
              </a:rPr>
              <a:t>These projects were often well over their initial budget as well.</a:t>
            </a:r>
          </a:p>
          <a:p>
            <a:r>
              <a:rPr lang="en-US">
                <a:solidFill>
                  <a:srgbClr val="000000"/>
                </a:solidFill>
                <a:cs typeface="Times New Roman" pitchFamily="18" charset="0"/>
              </a:rPr>
              <a:t>Nearly 40 to 50% of the projects were typically cancelled.</a:t>
            </a:r>
          </a:p>
          <a:p>
            <a:r>
              <a:rPr lang="en-US">
                <a:solidFill>
                  <a:srgbClr val="000000"/>
                </a:solidFill>
                <a:cs typeface="Times New Roman" pitchFamily="18" charset="0"/>
              </a:rPr>
              <a:t>Around this time, there was a growing realization that the fundamental problem was actually the inability to manage the software process itself.</a:t>
            </a:r>
          </a:p>
          <a:p>
            <a:r>
              <a:rPr lang="en-US">
                <a:solidFill>
                  <a:srgbClr val="000000"/>
                </a:solidFill>
                <a:cs typeface="Times New Roman" pitchFamily="18" charset="0"/>
              </a:rPr>
              <a:t>In November 1986, the Software Engineering Institute, or SEI, began to develop a process maturity framework that would help organizations improve their software process.</a:t>
            </a:r>
          </a:p>
          <a:p>
            <a:r>
              <a:rPr lang="en-US">
                <a:solidFill>
                  <a:srgbClr val="000000"/>
                </a:solidFill>
                <a:cs typeface="Times New Roman" pitchFamily="18" charset="0"/>
              </a:rPr>
              <a:t>After four years of experience with the software process maturity framework and the preliminary version of a maturity questionnaire, the SEI evolved the maturity framework into the Capability Maturity Model for Software, or CMM, version 1.0.</a:t>
            </a:r>
          </a:p>
          <a:p>
            <a:r>
              <a:rPr lang="en-US">
                <a:solidFill>
                  <a:srgbClr val="000000"/>
                </a:solidFill>
                <a:cs typeface="Times New Roman" pitchFamily="18" charset="0"/>
              </a:rPr>
              <a:t>The CMM presented sets of recommended practices in a number of key process areas that have been shown to enhance software process capability.</a:t>
            </a:r>
          </a:p>
          <a:p>
            <a:r>
              <a:rPr lang="en-US">
                <a:solidFill>
                  <a:srgbClr val="000000"/>
                </a:solidFill>
                <a:cs typeface="Times New Roman" pitchFamily="18" charset="0"/>
              </a:rPr>
              <a:t>In 1993, a newer revision, 1.1, of the CMM was produced, based on feedback and experience since the initial publication.</a:t>
            </a:r>
          </a:p>
          <a:p>
            <a:r>
              <a:rPr lang="en-US">
                <a:solidFill>
                  <a:srgbClr val="000000"/>
                </a:solidFill>
                <a:cs typeface="Times New Roman" pitchFamily="18" charset="0"/>
              </a:rPr>
              <a:t>This version is still current as of today.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63A6D-271C-44CA-A88D-335F79849C90}" type="slidenum">
              <a:rPr lang="en-US"/>
              <a:pPr/>
              <a:t>8</a:t>
            </a:fld>
            <a:endParaRPr lang="en-US"/>
          </a:p>
        </p:txBody>
      </p:sp>
      <p:sp>
        <p:nvSpPr>
          <p:cNvPr id="137218"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37219"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a:solidFill>
                  <a:srgbClr val="000000"/>
                </a:solidFill>
                <a:cs typeface="Times New Roman" pitchFamily="18" charset="0"/>
              </a:rPr>
              <a:t>What differentiates an immature from a mature software organization? </a:t>
            </a:r>
          </a:p>
          <a:p>
            <a:r>
              <a:rPr lang="en-US">
                <a:solidFill>
                  <a:srgbClr val="000000"/>
                </a:solidFill>
                <a:cs typeface="Times New Roman" pitchFamily="18" charset="0"/>
              </a:rPr>
              <a:t>The Capability Maturity Model outlines certain attributes of an immature organization.</a:t>
            </a:r>
          </a:p>
          <a:p>
            <a:r>
              <a:rPr lang="en-US">
                <a:solidFill>
                  <a:srgbClr val="000000"/>
                </a:solidFill>
                <a:cs typeface="Times New Roman" pitchFamily="18" charset="0"/>
              </a:rPr>
              <a:t>In an immature software organization, practitioners and their management generally improvise software processes during the course of the project.</a:t>
            </a:r>
          </a:p>
          <a:p>
            <a:r>
              <a:rPr lang="en-US">
                <a:solidFill>
                  <a:srgbClr val="000000"/>
                </a:solidFill>
                <a:cs typeface="Times New Roman" pitchFamily="18" charset="0"/>
              </a:rPr>
              <a:t>Even if a software process has been specified, it is not rigorously followed or enforced.</a:t>
            </a:r>
          </a:p>
          <a:p>
            <a:r>
              <a:rPr lang="en-US">
                <a:solidFill>
                  <a:srgbClr val="000000"/>
                </a:solidFill>
                <a:cs typeface="Times New Roman" pitchFamily="18" charset="0"/>
              </a:rPr>
              <a:t>The immature software organization is reactionary, and managers are usually focused on solving immediate crises, better known as fire fighting.</a:t>
            </a:r>
          </a:p>
          <a:p>
            <a:r>
              <a:rPr lang="en-US">
                <a:solidFill>
                  <a:srgbClr val="000000"/>
                </a:solidFill>
                <a:cs typeface="Times New Roman" pitchFamily="18" charset="0"/>
              </a:rPr>
              <a:t>Schedules and budgets are routinely exceeded because they are not based on realistic estimates.</a:t>
            </a:r>
          </a:p>
          <a:p>
            <a:r>
              <a:rPr lang="en-US">
                <a:solidFill>
                  <a:srgbClr val="000000"/>
                </a:solidFill>
                <a:cs typeface="Times New Roman" pitchFamily="18" charset="0"/>
              </a:rPr>
              <a:t>When hard deadlines are imposed, product functionality and quality are often compromised to meet the schedule.</a:t>
            </a:r>
          </a:p>
          <a:p>
            <a:r>
              <a:rPr lang="en-US">
                <a:solidFill>
                  <a:srgbClr val="000000"/>
                </a:solidFill>
                <a:cs typeface="Times New Roman" pitchFamily="18" charset="0"/>
              </a:rPr>
              <a:t>There is no objective basis for judging product quality or for solving product or process problems.</a:t>
            </a:r>
          </a:p>
          <a:p>
            <a:r>
              <a:rPr lang="en-US">
                <a:solidFill>
                  <a:srgbClr val="000000"/>
                </a:solidFill>
                <a:cs typeface="Times New Roman" pitchFamily="18" charset="0"/>
              </a:rPr>
              <a:t>Therefore, product quality is difficult to predict.</a:t>
            </a:r>
          </a:p>
          <a:p>
            <a:r>
              <a:rPr lang="en-US">
                <a:solidFill>
                  <a:srgbClr val="000000"/>
                </a:solidFill>
                <a:cs typeface="Times New Roman" pitchFamily="18" charset="0"/>
              </a:rPr>
              <a:t>Activities intended to enhance quality such as reviews and testing are often curtailed or eliminated when projects fall behind schedule.</a:t>
            </a:r>
          </a:p>
          <a:p>
            <a:r>
              <a:rPr lang="en-US">
                <a:solidFill>
                  <a:srgbClr val="000000"/>
                </a:solidFill>
                <a:cs typeface="Times New Roman" pitchFamily="18" charset="0"/>
              </a:rPr>
              <a:t>On the other hand, a mature organization possesses an organization-wide ability for managing software development and maintenance processes.</a:t>
            </a:r>
          </a:p>
          <a:p>
            <a:r>
              <a:rPr lang="en-US">
                <a:solidFill>
                  <a:srgbClr val="000000"/>
                </a:solidFill>
                <a:cs typeface="Times New Roman" pitchFamily="18" charset="0"/>
              </a:rPr>
              <a:t>The software process is accurately communicated to both existing staff and new employees, and work activities are carried out according to the planned process.</a:t>
            </a:r>
          </a:p>
          <a:p>
            <a:r>
              <a:rPr lang="en-US">
                <a:solidFill>
                  <a:srgbClr val="000000"/>
                </a:solidFill>
                <a:cs typeface="Times New Roman" pitchFamily="18" charset="0"/>
              </a:rPr>
              <a:t>The processes mandated are usable and consistent with the way the work actually is done.</a:t>
            </a:r>
          </a:p>
          <a:p>
            <a:r>
              <a:rPr lang="en-US">
                <a:solidFill>
                  <a:srgbClr val="000000"/>
                </a:solidFill>
                <a:cs typeface="Times New Roman" pitchFamily="18" charset="0"/>
              </a:rPr>
              <a:t>These defined processes are updated when necessary, and improvements are developed through controlled pilot-tests and/or cost benefit analyses.</a:t>
            </a:r>
          </a:p>
          <a:p>
            <a:r>
              <a:rPr lang="en-US">
                <a:solidFill>
                  <a:srgbClr val="000000"/>
                </a:solidFill>
                <a:cs typeface="Times New Roman" pitchFamily="18" charset="0"/>
              </a:rPr>
              <a:t>Roles and responsibilities within the defined process are clear throughout the project and across the organization.</a:t>
            </a:r>
          </a:p>
          <a:p>
            <a:r>
              <a:rPr lang="en-US">
                <a:solidFill>
                  <a:srgbClr val="000000"/>
                </a:solidFill>
                <a:cs typeface="Times New Roman" pitchFamily="18" charset="0"/>
              </a:rPr>
              <a:t>Managers monitor the quality of the software products and the process that produced them.</a:t>
            </a:r>
          </a:p>
          <a:p>
            <a:r>
              <a:rPr lang="en-US">
                <a:solidFill>
                  <a:srgbClr val="000000"/>
                </a:solidFill>
                <a:cs typeface="Times New Roman" pitchFamily="18" charset="0"/>
              </a:rPr>
              <a:t>There is an objective, quantitative basis for judging product quality and analyzing problems with the product and process.</a:t>
            </a:r>
          </a:p>
          <a:p>
            <a:r>
              <a:rPr lang="en-US">
                <a:solidFill>
                  <a:srgbClr val="000000"/>
                </a:solidFill>
                <a:cs typeface="Times New Roman" pitchFamily="18" charset="0"/>
              </a:rPr>
              <a:t>Schedules and budgets are based on historical performance and are realistic; the expected results for cost, schedule, functionality, and quality of the product are usually achieved.</a:t>
            </a:r>
          </a:p>
          <a:p>
            <a:r>
              <a:rPr lang="en-US">
                <a:solidFill>
                  <a:srgbClr val="000000"/>
                </a:solidFill>
                <a:cs typeface="Times New Roman" pitchFamily="18" charset="0"/>
              </a:rPr>
              <a:t>In general, a disciplined process is consistently followed because all of the participants understand the value of doing so, and the necessary infrastructure exists to support the process.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336A0-C316-4C67-A63A-65EACE8468C2}" type="slidenum">
              <a:rPr lang="en-US"/>
              <a:pPr/>
              <a:t>9</a:t>
            </a:fld>
            <a:endParaRPr lang="en-US"/>
          </a:p>
        </p:txBody>
      </p:sp>
      <p:sp>
        <p:nvSpPr>
          <p:cNvPr id="139266"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39267"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a:solidFill>
                  <a:srgbClr val="000000"/>
                </a:solidFill>
                <a:cs typeface="Times New Roman" pitchFamily="18" charset="0"/>
              </a:rPr>
              <a:t>What differentiates an immature from a mature software organization? </a:t>
            </a:r>
          </a:p>
          <a:p>
            <a:r>
              <a:rPr lang="en-US">
                <a:solidFill>
                  <a:srgbClr val="000000"/>
                </a:solidFill>
                <a:cs typeface="Times New Roman" pitchFamily="18" charset="0"/>
              </a:rPr>
              <a:t>The Capability Maturity Model outlines certain attributes of an immature organization.</a:t>
            </a:r>
          </a:p>
          <a:p>
            <a:r>
              <a:rPr lang="en-US">
                <a:solidFill>
                  <a:srgbClr val="000000"/>
                </a:solidFill>
                <a:cs typeface="Times New Roman" pitchFamily="18" charset="0"/>
              </a:rPr>
              <a:t>In an immature software organization, practitioners and their management generally improvise software processes during the course of the project.</a:t>
            </a:r>
          </a:p>
          <a:p>
            <a:r>
              <a:rPr lang="en-US">
                <a:solidFill>
                  <a:srgbClr val="000000"/>
                </a:solidFill>
                <a:cs typeface="Times New Roman" pitchFamily="18" charset="0"/>
              </a:rPr>
              <a:t>Even if a software process has been specified, it is not rigorously followed or enforced.</a:t>
            </a:r>
          </a:p>
          <a:p>
            <a:r>
              <a:rPr lang="en-US">
                <a:solidFill>
                  <a:srgbClr val="000000"/>
                </a:solidFill>
                <a:cs typeface="Times New Roman" pitchFamily="18" charset="0"/>
              </a:rPr>
              <a:t>The immature software organization is reactionary, and managers are usually focused on solving immediate crises, better known as fire fighting.</a:t>
            </a:r>
          </a:p>
          <a:p>
            <a:r>
              <a:rPr lang="en-US">
                <a:solidFill>
                  <a:srgbClr val="000000"/>
                </a:solidFill>
                <a:cs typeface="Times New Roman" pitchFamily="18" charset="0"/>
              </a:rPr>
              <a:t>Schedules and budgets are routinely exceeded because they are not based on realistic estimates.</a:t>
            </a:r>
          </a:p>
          <a:p>
            <a:r>
              <a:rPr lang="en-US">
                <a:solidFill>
                  <a:srgbClr val="000000"/>
                </a:solidFill>
                <a:cs typeface="Times New Roman" pitchFamily="18" charset="0"/>
              </a:rPr>
              <a:t>When hard deadlines are imposed, product functionality and quality are often compromised to meet the schedule.</a:t>
            </a:r>
          </a:p>
          <a:p>
            <a:r>
              <a:rPr lang="en-US">
                <a:solidFill>
                  <a:srgbClr val="000000"/>
                </a:solidFill>
                <a:cs typeface="Times New Roman" pitchFamily="18" charset="0"/>
              </a:rPr>
              <a:t>There is no objective basis for judging product quality or for solving product or process problems.</a:t>
            </a:r>
          </a:p>
          <a:p>
            <a:r>
              <a:rPr lang="en-US">
                <a:solidFill>
                  <a:srgbClr val="000000"/>
                </a:solidFill>
                <a:cs typeface="Times New Roman" pitchFamily="18" charset="0"/>
              </a:rPr>
              <a:t>Therefore, product quality is difficult to predict.</a:t>
            </a:r>
          </a:p>
          <a:p>
            <a:r>
              <a:rPr lang="en-US">
                <a:solidFill>
                  <a:srgbClr val="000000"/>
                </a:solidFill>
                <a:cs typeface="Times New Roman" pitchFamily="18" charset="0"/>
              </a:rPr>
              <a:t>Activities intended to enhance quality such as reviews and testing are often curtailed or eliminated when projects fall behind schedule.</a:t>
            </a:r>
          </a:p>
          <a:p>
            <a:r>
              <a:rPr lang="en-US">
                <a:solidFill>
                  <a:srgbClr val="000000"/>
                </a:solidFill>
                <a:cs typeface="Times New Roman" pitchFamily="18" charset="0"/>
              </a:rPr>
              <a:t>On the other hand, a mature organization possesses an organization-wide ability for managing software development and maintenance processes.</a:t>
            </a:r>
          </a:p>
          <a:p>
            <a:r>
              <a:rPr lang="en-US">
                <a:solidFill>
                  <a:srgbClr val="000000"/>
                </a:solidFill>
                <a:cs typeface="Times New Roman" pitchFamily="18" charset="0"/>
              </a:rPr>
              <a:t>The software process is accurately communicated to both existing staff and new employees, and work activities are carried out according to the planned process.</a:t>
            </a:r>
          </a:p>
          <a:p>
            <a:r>
              <a:rPr lang="en-US">
                <a:solidFill>
                  <a:srgbClr val="000000"/>
                </a:solidFill>
                <a:cs typeface="Times New Roman" pitchFamily="18" charset="0"/>
              </a:rPr>
              <a:t>The processes mandated are usable and consistent with the way the work actually is done.</a:t>
            </a:r>
          </a:p>
          <a:p>
            <a:r>
              <a:rPr lang="en-US">
                <a:solidFill>
                  <a:srgbClr val="000000"/>
                </a:solidFill>
                <a:cs typeface="Times New Roman" pitchFamily="18" charset="0"/>
              </a:rPr>
              <a:t>These defined processes are updated when necessary, and improvements are developed through controlled pilot-tests and/or cost benefit analyses.</a:t>
            </a:r>
          </a:p>
          <a:p>
            <a:r>
              <a:rPr lang="en-US">
                <a:solidFill>
                  <a:srgbClr val="000000"/>
                </a:solidFill>
                <a:cs typeface="Times New Roman" pitchFamily="18" charset="0"/>
              </a:rPr>
              <a:t>Roles and responsibilities within the defined process are clear throughout the project and across the organization.</a:t>
            </a:r>
          </a:p>
          <a:p>
            <a:r>
              <a:rPr lang="en-US">
                <a:solidFill>
                  <a:srgbClr val="000000"/>
                </a:solidFill>
                <a:cs typeface="Times New Roman" pitchFamily="18" charset="0"/>
              </a:rPr>
              <a:t>Managers monitor the quality of the software products and the process that produced them.</a:t>
            </a:r>
          </a:p>
          <a:p>
            <a:r>
              <a:rPr lang="en-US">
                <a:solidFill>
                  <a:srgbClr val="000000"/>
                </a:solidFill>
                <a:cs typeface="Times New Roman" pitchFamily="18" charset="0"/>
              </a:rPr>
              <a:t>There is an objective, quantitative basis for judging product quality and analyzing problems with the product and process.</a:t>
            </a:r>
          </a:p>
          <a:p>
            <a:r>
              <a:rPr lang="en-US">
                <a:solidFill>
                  <a:srgbClr val="000000"/>
                </a:solidFill>
                <a:cs typeface="Times New Roman" pitchFamily="18" charset="0"/>
              </a:rPr>
              <a:t>Schedules and budgets are based on historical performance and are realistic; the expected results for cost, schedule, functionality, and quality of the product are usually achieved.</a:t>
            </a:r>
          </a:p>
          <a:p>
            <a:r>
              <a:rPr lang="en-US">
                <a:solidFill>
                  <a:srgbClr val="000000"/>
                </a:solidFill>
                <a:cs typeface="Times New Roman" pitchFamily="18" charset="0"/>
              </a:rPr>
              <a:t>In general, a disciplined process is consistently followed because all of the participants understand the value of doing so, and the necessary infrastructure exists to support the process.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404B86-AA08-40B1-B9E4-3EA41FEB0C74}" type="slidenum">
              <a:rPr lang="en-US"/>
              <a:pPr/>
              <a:t>14</a:t>
            </a:fld>
            <a:endParaRPr lang="en-US"/>
          </a:p>
        </p:txBody>
      </p:sp>
      <p:sp>
        <p:nvSpPr>
          <p:cNvPr id="156674"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56675"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a:solidFill>
                  <a:srgbClr val="000000"/>
                </a:solidFill>
                <a:cs typeface="Times New Roman" pitchFamily="18" charset="0"/>
              </a:rPr>
              <a:t>Before moving into too much detail, let us explore the key terms and their definitions as defined in the CMM specification documentation.</a:t>
            </a:r>
          </a:p>
          <a:p>
            <a:r>
              <a:rPr lang="en-US">
                <a:solidFill>
                  <a:srgbClr val="000000"/>
                </a:solidFill>
                <a:cs typeface="Times New Roman" pitchFamily="18" charset="0"/>
              </a:rPr>
              <a:t>In particular, we need to understand what we mean by a Software Process first.</a:t>
            </a:r>
          </a:p>
          <a:p>
            <a:r>
              <a:rPr lang="en-US">
                <a:solidFill>
                  <a:srgbClr val="000000"/>
                </a:solidFill>
                <a:cs typeface="Times New Roman" pitchFamily="18" charset="0"/>
              </a:rPr>
              <a:t>We shall also define what a process capability is.</a:t>
            </a:r>
          </a:p>
          <a:p>
            <a:r>
              <a:rPr lang="en-US">
                <a:solidFill>
                  <a:srgbClr val="000000"/>
                </a:solidFill>
                <a:cs typeface="Times New Roman" pitchFamily="18" charset="0"/>
              </a:rPr>
              <a:t>We need to understand how process performance, maturity are defined.</a:t>
            </a:r>
          </a:p>
          <a:p>
            <a:r>
              <a:rPr lang="en-US">
                <a:solidFill>
                  <a:srgbClr val="000000"/>
                </a:solidFill>
                <a:cs typeface="Times New Roman" pitchFamily="18" charset="0"/>
              </a:rPr>
              <a:t>The next set of slides shall present the definition for each of these terms.</a:t>
            </a:r>
          </a:p>
          <a:p>
            <a:r>
              <a:rPr lang="en-US">
                <a:solidFill>
                  <a:srgbClr val="000000"/>
                </a:solidFill>
                <a:cs typeface="Times New Roman" pitchFamily="18" charset="0"/>
              </a:rPr>
              <a:t>Let us start with what we mean by a “Software Process."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A09A64-0EF0-48C2-8FFD-E1D33C7974E3}" type="slidenum">
              <a:rPr lang="en-US"/>
              <a:pPr/>
              <a:t>16</a:t>
            </a:fld>
            <a:endParaRPr lang="en-US"/>
          </a:p>
        </p:txBody>
      </p:sp>
      <p:sp>
        <p:nvSpPr>
          <p:cNvPr id="158722"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58723"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a:solidFill>
                  <a:srgbClr val="000000"/>
                </a:solidFill>
                <a:cs typeface="Times New Roman" pitchFamily="18" charset="0"/>
              </a:rPr>
              <a:t>A </a:t>
            </a:r>
            <a:r>
              <a:rPr lang="en-US" b="1" i="1">
                <a:solidFill>
                  <a:srgbClr val="000000"/>
                </a:solidFill>
                <a:cs typeface="Times New Roman" pitchFamily="18" charset="0"/>
              </a:rPr>
              <a:t>software process </a:t>
            </a:r>
            <a:r>
              <a:rPr lang="en-US">
                <a:solidFill>
                  <a:srgbClr val="000000"/>
                </a:solidFill>
                <a:cs typeface="Times New Roman" pitchFamily="18" charset="0"/>
              </a:rPr>
              <a:t>can be defined as a set of activities, methods, practices, and transformations that people use to develop and maintain software and the associated products like project plans, design documents, code, test cases, and user manuals.</a:t>
            </a:r>
          </a:p>
          <a:p>
            <a:r>
              <a:rPr lang="en-US">
                <a:solidFill>
                  <a:srgbClr val="000000"/>
                </a:solidFill>
                <a:cs typeface="Times New Roman" pitchFamily="18" charset="0"/>
              </a:rPr>
              <a:t>As an organization matures, the software process becomes better defined and more consistently implemented throughout the organization.</a:t>
            </a:r>
          </a:p>
          <a:p>
            <a:r>
              <a:rPr lang="en-US">
                <a:solidFill>
                  <a:srgbClr val="000000"/>
                </a:solidFill>
                <a:cs typeface="Times New Roman" pitchFamily="18" charset="0"/>
              </a:rPr>
              <a:t>The key elements that we need to understand is that a software process defines activities, tasks and best practices, and provides recommendations on their use.</a:t>
            </a:r>
          </a:p>
          <a:p>
            <a:r>
              <a:rPr lang="en-US">
                <a:solidFill>
                  <a:srgbClr val="000000"/>
                </a:solidFill>
                <a:cs typeface="Times New Roman" pitchFamily="18" charset="0"/>
              </a:rPr>
              <a:t>An example of a software process is the “Unified Process” that has been developed by Rational to support the Unified Modeling Language.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71A8E-782E-41C9-942E-8E931B351AAE}" type="slidenum">
              <a:rPr lang="en-US"/>
              <a:pPr/>
              <a:t>17</a:t>
            </a:fld>
            <a:endParaRPr lang="en-US"/>
          </a:p>
        </p:txBody>
      </p:sp>
      <p:sp>
        <p:nvSpPr>
          <p:cNvPr id="160770"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60771"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b="1" i="1">
                <a:latin typeface="Arial" charset="0"/>
              </a:rPr>
              <a:t>Software process capability </a:t>
            </a:r>
            <a:r>
              <a:rPr lang="en-US">
                <a:latin typeface="Arial" charset="0"/>
              </a:rPr>
              <a:t>describes the range of expected results that can be achieved by following a software process. </a:t>
            </a:r>
          </a:p>
          <a:p>
            <a:r>
              <a:rPr lang="en-US">
                <a:latin typeface="Arial" charset="0"/>
              </a:rPr>
              <a:t>The software process capability of an organization provides one method of predicting the most likely outcomes to be expected from the next software project the organization undertakes.</a:t>
            </a:r>
          </a:p>
          <a:p>
            <a:r>
              <a:rPr lang="en-AU">
                <a:latin typeface="Arial" charset="0"/>
              </a:rPr>
              <a:t>The software process capability will be able to give us a reliable estimate on what the organization is “capable of” or the “latent potential” of an organization at a particular instance in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F6684-E9F0-4A70-92BA-5ADDB5B7606B}" type="slidenum">
              <a:rPr lang="en-US"/>
              <a:pPr/>
              <a:t>18</a:t>
            </a:fld>
            <a:endParaRPr lang="en-US"/>
          </a:p>
        </p:txBody>
      </p:sp>
      <p:sp>
        <p:nvSpPr>
          <p:cNvPr id="162818"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62819"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b="1" i="1">
                <a:latin typeface="Arial" charset="0"/>
              </a:rPr>
              <a:t>Software process performance </a:t>
            </a:r>
            <a:r>
              <a:rPr lang="en-US">
                <a:latin typeface="Arial" charset="0"/>
              </a:rPr>
              <a:t>represents the actual results achieved by following a software process.  </a:t>
            </a:r>
          </a:p>
          <a:p>
            <a:r>
              <a:rPr lang="en-US">
                <a:latin typeface="Arial" charset="0"/>
              </a:rPr>
              <a:t>Software process performance focuses on the results achieved, while software process capability focuses on results expected.</a:t>
            </a:r>
          </a:p>
          <a:p>
            <a:r>
              <a:rPr lang="en-AU">
                <a:latin typeface="Arial" charset="0"/>
              </a:rPr>
              <a:t>Performance focuses on the past, while the capability, which was defined in the previous slide, focuses on the future possibilities.</a:t>
            </a:r>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431F8-F718-45A7-98EE-1754AEFFB84E}" type="slidenum">
              <a:rPr lang="en-US"/>
              <a:pPr/>
              <a:t>19</a:t>
            </a:fld>
            <a:endParaRPr lang="en-US"/>
          </a:p>
        </p:txBody>
      </p:sp>
      <p:sp>
        <p:nvSpPr>
          <p:cNvPr id="164866" name="Rectangle 2"/>
          <p:cNvSpPr>
            <a:spLocks noGrp="1" noRot="1" noChangeAspect="1" noChangeArrowheads="1" noTextEdit="1"/>
          </p:cNvSpPr>
          <p:nvPr>
            <p:ph type="sldImg"/>
          </p:nvPr>
        </p:nvSpPr>
        <p:spPr bwMode="auto">
          <a:xfrm>
            <a:off x="125413" y="496888"/>
            <a:ext cx="6411912" cy="4808537"/>
          </a:xfrm>
          <a:prstGeom prst="rect">
            <a:avLst/>
          </a:prstGeom>
          <a:solidFill>
            <a:srgbClr val="FFFFFF"/>
          </a:solidFill>
          <a:ln>
            <a:solidFill>
              <a:srgbClr val="000000"/>
            </a:solidFill>
            <a:miter lim="800000"/>
            <a:headEnd/>
            <a:tailEnd/>
          </a:ln>
        </p:spPr>
      </p:sp>
      <p:sp>
        <p:nvSpPr>
          <p:cNvPr id="164867" name="Rectangle 3"/>
          <p:cNvSpPr>
            <a:spLocks noGrp="1" noChangeArrowheads="1"/>
          </p:cNvSpPr>
          <p:nvPr>
            <p:ph type="body" idx="1"/>
          </p:nvPr>
        </p:nvSpPr>
        <p:spPr bwMode="auto">
          <a:xfrm>
            <a:off x="369888" y="5470525"/>
            <a:ext cx="5922962" cy="3760788"/>
          </a:xfrm>
          <a:prstGeom prst="rect">
            <a:avLst/>
          </a:prstGeom>
          <a:solidFill>
            <a:srgbClr val="FFFFFF"/>
          </a:solidFill>
          <a:ln>
            <a:solidFill>
              <a:srgbClr val="000000"/>
            </a:solidFill>
            <a:miter lim="800000"/>
            <a:headEnd/>
            <a:tailEnd/>
          </a:ln>
        </p:spPr>
        <p:txBody>
          <a:bodyPr/>
          <a:lstStyle/>
          <a:p>
            <a:r>
              <a:rPr lang="en-US" b="1" i="1">
                <a:solidFill>
                  <a:srgbClr val="000000"/>
                </a:solidFill>
                <a:cs typeface="Times New Roman" pitchFamily="18" charset="0"/>
              </a:rPr>
              <a:t>Software process maturity </a:t>
            </a:r>
            <a:r>
              <a:rPr lang="en-US">
                <a:solidFill>
                  <a:srgbClr val="000000"/>
                </a:solidFill>
                <a:cs typeface="Times New Roman" pitchFamily="18" charset="0"/>
              </a:rPr>
              <a:t>is the extent to which a specific process is explicitly defined, managed, measured, controlled, and it becomes effective.</a:t>
            </a:r>
          </a:p>
          <a:p>
            <a:r>
              <a:rPr lang="en-US">
                <a:solidFill>
                  <a:srgbClr val="000000"/>
                </a:solidFill>
                <a:cs typeface="Times New Roman" pitchFamily="18" charset="0"/>
              </a:rPr>
              <a:t>Maturity implies a potential for growth in capability, and indicates both the richness of an organization's software process and the consistency with which it is applied in projects throughout the organization.</a:t>
            </a:r>
          </a:p>
          <a:p>
            <a:r>
              <a:rPr lang="en-US">
                <a:solidFill>
                  <a:srgbClr val="000000"/>
                </a:solidFill>
                <a:cs typeface="Times New Roman" pitchFamily="18" charset="0"/>
              </a:rPr>
              <a:t>The maturity of the organization is rated in the range of one to five, where "one" means that the organization is immature, or just lacks any visible process.</a:t>
            </a:r>
          </a:p>
          <a:p>
            <a:r>
              <a:rPr lang="en-US">
                <a:solidFill>
                  <a:srgbClr val="000000"/>
                </a:solidFill>
                <a:cs typeface="Times New Roman" pitchFamily="18" charset="0"/>
              </a:rPr>
              <a:t>Level five is the highest level of maturity, which indicates that the organization has an evolving and adapting process that learns from experience and improves on it.</a:t>
            </a:r>
          </a:p>
          <a:p>
            <a:r>
              <a:rPr lang="en-US">
                <a:solidFill>
                  <a:srgbClr val="000000"/>
                </a:solidFill>
                <a:cs typeface="Times New Roman" pitchFamily="18" charset="0"/>
              </a:rPr>
              <a:t>Very few organizations worldwide are rated at Level 5.</a:t>
            </a:r>
          </a:p>
          <a:p>
            <a:r>
              <a:rPr lang="en-US">
                <a:solidFill>
                  <a:srgbClr val="000000"/>
                </a:solidFill>
                <a:cs typeface="Times New Roman" pitchFamily="18" charset="0"/>
              </a:rPr>
              <a:t>This number changes over time, but so far, it has been under ten organizations, of which two are in India.</a:t>
            </a:r>
          </a:p>
          <a:p>
            <a:r>
              <a:rPr lang="en-US">
                <a:solidFill>
                  <a:srgbClr val="000000"/>
                </a:solidFill>
                <a:cs typeface="Times New Roman" pitchFamily="18" charset="0"/>
              </a:rPr>
              <a:t>The general estimate is that nearly 50 to 60% of the software development organizations worldwide are on Level 1, which essentially means that there has been total lack of any serious process.</a:t>
            </a:r>
          </a:p>
          <a:p>
            <a:r>
              <a:rPr lang="en-US">
                <a:solidFill>
                  <a:srgbClr val="000000"/>
                </a:solidFill>
                <a:cs typeface="Times New Roman" pitchFamily="18" charset="0"/>
              </a:rPr>
              <a:t>In the 1990’s, many larger software firms have taken steps to improve their processes and have achieved Levels 2 and 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07874" name="Group 2050"/>
          <p:cNvGrpSpPr>
            <a:grpSpLocks/>
          </p:cNvGrpSpPr>
          <p:nvPr/>
        </p:nvGrpSpPr>
        <p:grpSpPr bwMode="auto">
          <a:xfrm>
            <a:off x="0" y="2438400"/>
            <a:ext cx="9009063" cy="1052513"/>
            <a:chOff x="0" y="1536"/>
            <a:chExt cx="5675" cy="663"/>
          </a:xfrm>
        </p:grpSpPr>
        <p:grpSp>
          <p:nvGrpSpPr>
            <p:cNvPr id="207875" name="Group 2051"/>
            <p:cNvGrpSpPr>
              <a:grpSpLocks/>
            </p:cNvGrpSpPr>
            <p:nvPr/>
          </p:nvGrpSpPr>
          <p:grpSpPr bwMode="auto">
            <a:xfrm>
              <a:off x="183" y="1604"/>
              <a:ext cx="448" cy="299"/>
              <a:chOff x="720" y="336"/>
              <a:chExt cx="624" cy="432"/>
            </a:xfrm>
          </p:grpSpPr>
          <p:sp>
            <p:nvSpPr>
              <p:cNvPr id="207876" name="Rectangle 2052"/>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07877" name="Rectangle 2053"/>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07878" name="Group 2054"/>
            <p:cNvGrpSpPr>
              <a:grpSpLocks/>
            </p:cNvGrpSpPr>
            <p:nvPr/>
          </p:nvGrpSpPr>
          <p:grpSpPr bwMode="auto">
            <a:xfrm>
              <a:off x="261" y="1870"/>
              <a:ext cx="465" cy="299"/>
              <a:chOff x="912" y="2640"/>
              <a:chExt cx="672" cy="432"/>
            </a:xfrm>
          </p:grpSpPr>
          <p:sp>
            <p:nvSpPr>
              <p:cNvPr id="207879" name="Rectangle 2055"/>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07880" name="Rectangle 2056"/>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07881" name="Rectangle 2057"/>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07882" name="Rectangle 2058"/>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07883" name="Rectangle 2059"/>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07884" name="Rectangle 2060"/>
          <p:cNvSpPr>
            <a:spLocks noGrp="1" noChangeArrowheads="1"/>
          </p:cNvSpPr>
          <p:nvPr>
            <p:ph type="ctrTitle"/>
          </p:nvPr>
        </p:nvSpPr>
        <p:spPr>
          <a:xfrm>
            <a:off x="990600" y="1828800"/>
            <a:ext cx="7772400" cy="1143000"/>
          </a:xfrm>
        </p:spPr>
        <p:txBody>
          <a:bodyPr/>
          <a:lstStyle>
            <a:lvl1pPr>
              <a:defRPr/>
            </a:lvl1pPr>
          </a:lstStyle>
          <a:p>
            <a:r>
              <a:rPr lang="en-AU"/>
              <a:t>Click to edit Master title style</a:t>
            </a:r>
          </a:p>
        </p:txBody>
      </p:sp>
      <p:sp>
        <p:nvSpPr>
          <p:cNvPr id="207885" name="Rectangle 2061"/>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AU"/>
              <a:t>Click to edit Master subtitle style</a:t>
            </a:r>
          </a:p>
        </p:txBody>
      </p:sp>
      <p:sp>
        <p:nvSpPr>
          <p:cNvPr id="207886" name="Rectangle 2062"/>
          <p:cNvSpPr>
            <a:spLocks noGrp="1" noChangeArrowheads="1"/>
          </p:cNvSpPr>
          <p:nvPr>
            <p:ph type="dt" sz="half" idx="2"/>
          </p:nvPr>
        </p:nvSpPr>
        <p:spPr>
          <a:xfrm>
            <a:off x="990600" y="6248400"/>
            <a:ext cx="3581400" cy="457200"/>
          </a:xfrm>
        </p:spPr>
        <p:txBody>
          <a:bodyPr/>
          <a:lstStyle>
            <a:lvl1pPr>
              <a:defRPr>
                <a:solidFill>
                  <a:schemeClr val="bg2"/>
                </a:solidFill>
              </a:defRPr>
            </a:lvl1pPr>
          </a:lstStyle>
          <a:p>
            <a:r>
              <a:rPr lang="en-AU"/>
              <a:t>Software Project Management</a:t>
            </a:r>
          </a:p>
        </p:txBody>
      </p:sp>
      <p:sp>
        <p:nvSpPr>
          <p:cNvPr id="207887" name="Rectangle 2063"/>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AU"/>
          </a:p>
        </p:txBody>
      </p:sp>
      <p:sp>
        <p:nvSpPr>
          <p:cNvPr id="207888" name="Rectangle 2064"/>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2E6EB17-F2B5-4CCD-9C03-1B860EAFB23D}" type="slidenum">
              <a:rPr lang="en-AU"/>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AU"/>
              <a:t>Software Project Management</a:t>
            </a:r>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2A322327-5EE0-4514-9CD3-4321034BD3C0}" type="slidenum">
              <a:rPr lang="en-AU"/>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AU"/>
              <a:t>Software Project Management</a:t>
            </a:r>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AC44C595-1BA5-46D7-B6F4-66F0FD1239E5}" type="slidenum">
              <a:rPr lang="en-AU"/>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AU"/>
              <a:t>Software Project Management</a:t>
            </a:r>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BDF43B1B-1FB4-4E49-BED1-AD1945A5E8D6}" type="slidenum">
              <a:rPr lang="en-AU"/>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AU"/>
              <a:t>Software Project Management</a:t>
            </a:r>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A9D2E8BF-E255-4ECC-A31E-9722CA27B134}" type="slidenum">
              <a:rPr lang="en-AU"/>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AU"/>
              <a:t>Software Project Management</a:t>
            </a:r>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92959572-46DE-4268-BC38-64F14367C151}" type="slidenum">
              <a:rPr lang="en-AU"/>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AU"/>
              <a:t>Software Project Management</a:t>
            </a:r>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08208EAF-A2D1-4E17-BD00-A217FB6A0965}" type="slidenum">
              <a:rPr lang="en-AU"/>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AU"/>
              <a:t>Software Project Management</a:t>
            </a:r>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B756CEE8-E67D-4DBA-95C3-3649022B6D5A}" type="slidenum">
              <a:rPr lang="en-AU"/>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AU"/>
              <a:t>Software Project Management</a:t>
            </a:r>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92DF2922-269D-4BD7-AEF3-A64223E5552B}" type="slidenum">
              <a:rPr lang="en-AU"/>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AU"/>
              <a:t>Software Project Management</a:t>
            </a:r>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47DB6978-8690-4C56-A8A9-0951DB8C0508}" type="slidenum">
              <a:rPr lang="en-AU"/>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AU"/>
              <a:t>Software Project Management</a:t>
            </a:r>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BC96AAB1-1DD6-44CC-98AE-0B0BD0D3A3B1}" type="slidenum">
              <a:rPr lang="en-AU"/>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en-AU"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AU"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en-AU"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AU"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AU" sz="2400"/>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en-AU"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AU" sz="2400"/>
          </a:p>
        </p:txBody>
      </p:sp>
      <p:sp>
        <p:nvSpPr>
          <p:cNvPr id="1033"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AU"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35" name="Rectangle 11"/>
          <p:cNvSpPr>
            <a:spLocks noGrp="1" noChangeArrowheads="1"/>
          </p:cNvSpPr>
          <p:nvPr>
            <p:ph type="dt" sz="half" idx="2"/>
          </p:nvPr>
        </p:nvSpPr>
        <p:spPr bwMode="auto">
          <a:xfrm>
            <a:off x="914400" y="6324600"/>
            <a:ext cx="3657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r>
              <a:rPr lang="en-AU"/>
              <a:t>Software Project Management</a:t>
            </a:r>
          </a:p>
        </p:txBody>
      </p:sp>
      <p:sp>
        <p:nvSpPr>
          <p:cNvPr id="1036"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endParaRPr lang="en-AU"/>
          </a:p>
        </p:txBody>
      </p:sp>
      <p:sp>
        <p:nvSpPr>
          <p:cNvPr id="10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A1D646A3-C3D4-40DF-8392-7A5F70FD8B05}" type="slidenum">
              <a:rPr lang="en-AU"/>
              <a:pPr/>
              <a:t>‹#›</a:t>
            </a:fld>
            <a:endParaRPr lang="en-AU"/>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1524000"/>
            <a:ext cx="7772400" cy="1447800"/>
          </a:xfrm>
        </p:spPr>
        <p:txBody>
          <a:bodyPr/>
          <a:lstStyle/>
          <a:p>
            <a:r>
              <a:rPr lang="en-AU" dirty="0" smtClean="0"/>
              <a:t> </a:t>
            </a:r>
            <a:br>
              <a:rPr lang="en-AU" dirty="0" smtClean="0"/>
            </a:br>
            <a:r>
              <a:rPr lang="en-AU" dirty="0"/>
              <a:t/>
            </a:r>
            <a:br>
              <a:rPr lang="en-AU" dirty="0"/>
            </a:br>
            <a:r>
              <a:rPr lang="en-US" sz="4800" dirty="0" smtClean="0">
                <a:effectLst>
                  <a:outerShdw blurRad="38100" dist="38100" dir="2700000" algn="tl">
                    <a:srgbClr val="000000">
                      <a:alpha val="43137"/>
                    </a:srgbClr>
                  </a:outerShdw>
                </a:effectLst>
              </a:rPr>
              <a:t>Capability Maturity Model</a:t>
            </a:r>
            <a:r>
              <a:rPr lang="en-US" dirty="0" smtClean="0"/>
              <a:t/>
            </a:r>
            <a:br>
              <a:rPr lang="en-US" dirty="0" smtClean="0"/>
            </a:br>
            <a:endParaRPr lang="en-US" dirty="0"/>
          </a:p>
        </p:txBody>
      </p:sp>
      <p:sp>
        <p:nvSpPr>
          <p:cNvPr id="2051" name="Rectangle 3"/>
          <p:cNvSpPr>
            <a:spLocks noGrp="1" noChangeArrowheads="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24870E3F-C27D-48CA-9880-34CD606D208E}" type="slidenum">
              <a:rPr lang="en-AU"/>
              <a:pPr/>
              <a:t>10</a:t>
            </a:fld>
            <a:endParaRPr lang="en-AU"/>
          </a:p>
        </p:txBody>
      </p:sp>
      <p:sp>
        <p:nvSpPr>
          <p:cNvPr id="198660" name="Rectangle 1028"/>
          <p:cNvSpPr>
            <a:spLocks noGrp="1" noChangeArrowheads="1"/>
          </p:cNvSpPr>
          <p:nvPr>
            <p:ph type="title"/>
          </p:nvPr>
        </p:nvSpPr>
        <p:spPr/>
        <p:txBody>
          <a:bodyPr/>
          <a:lstStyle/>
          <a:p>
            <a:r>
              <a:rPr lang="en-US"/>
              <a:t>Process Management – A Premise</a:t>
            </a:r>
          </a:p>
        </p:txBody>
      </p:sp>
      <p:sp>
        <p:nvSpPr>
          <p:cNvPr id="198661" name="Rectangle 1029"/>
          <p:cNvSpPr>
            <a:spLocks noGrp="1" noChangeArrowheads="1"/>
          </p:cNvSpPr>
          <p:nvPr>
            <p:ph type="body" idx="1"/>
          </p:nvPr>
        </p:nvSpPr>
        <p:spPr/>
        <p:txBody>
          <a:bodyPr/>
          <a:lstStyle/>
          <a:p>
            <a:r>
              <a:rPr lang="en-US" sz="2400"/>
              <a:t>“Improvements in process will improve quality”</a:t>
            </a:r>
          </a:p>
          <a:p>
            <a:pPr lvl="1"/>
            <a:r>
              <a:rPr lang="en-US" sz="2000"/>
              <a:t>This has been proven to work when the process is tuned to work with the people, tools, domain.</a:t>
            </a:r>
          </a:p>
          <a:p>
            <a:pPr lvl="1"/>
            <a:r>
              <a:rPr lang="en-US" sz="2000"/>
              <a:t>The process has to be defined within the context of available resources [people and money] as well as the deadline.</a:t>
            </a:r>
          </a:p>
          <a:p>
            <a:r>
              <a:rPr lang="en-US" sz="2400"/>
              <a:t>Total Quality Management principles have been shown to provide great benefits in manufacturing and service industries</a:t>
            </a:r>
          </a:p>
          <a:p>
            <a:r>
              <a:rPr lang="en-US" sz="2400"/>
              <a:t>Software is different, but some principles have been shown to work – CMM was built on top of these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6B909E98-F582-4A38-A8C1-A6439204DCC4}" type="slidenum">
              <a:rPr lang="en-US"/>
              <a:pPr>
                <a:defRPr/>
              </a:pPr>
              <a:t>11</a:t>
            </a:fld>
            <a:endParaRPr lang="en-US"/>
          </a:p>
        </p:txBody>
      </p:sp>
      <p:sp>
        <p:nvSpPr>
          <p:cNvPr id="33796" name="Rectangle 1026"/>
          <p:cNvSpPr>
            <a:spLocks noGrp="1" noChangeArrowheads="1"/>
          </p:cNvSpPr>
          <p:nvPr>
            <p:ph type="title"/>
          </p:nvPr>
        </p:nvSpPr>
        <p:spPr>
          <a:xfrm>
            <a:off x="1219200" y="990600"/>
            <a:ext cx="7543800" cy="633413"/>
          </a:xfrm>
        </p:spPr>
        <p:txBody>
          <a:bodyPr/>
          <a:lstStyle/>
          <a:p>
            <a:pPr eaLnBrk="1" hangingPunct="1"/>
            <a:r>
              <a:rPr lang="en-US" sz="3200" smtClean="0"/>
              <a:t>Process Assessment and Improvement</a:t>
            </a:r>
            <a:endParaRPr lang="en-US" smtClean="0"/>
          </a:p>
        </p:txBody>
      </p:sp>
      <p:sp>
        <p:nvSpPr>
          <p:cNvPr id="33797" name="Rectangle 1027"/>
          <p:cNvSpPr>
            <a:spLocks noGrp="1" noChangeArrowheads="1"/>
          </p:cNvSpPr>
          <p:nvPr>
            <p:ph type="body" idx="1"/>
          </p:nvPr>
        </p:nvSpPr>
        <p:spPr/>
        <p:txBody>
          <a:bodyPr/>
          <a:lstStyle/>
          <a:p>
            <a:pPr eaLnBrk="1" hangingPunct="1">
              <a:lnSpc>
                <a:spcPct val="90000"/>
              </a:lnSpc>
            </a:pPr>
            <a:r>
              <a:rPr lang="en-US" sz="1600" b="1" dirty="0" smtClean="0">
                <a:latin typeface="Times New Roman" pitchFamily="18" charset="0"/>
              </a:rPr>
              <a:t>Standard CMMI Assessment Method for Process Improvement (SCAMPI)</a:t>
            </a:r>
            <a:r>
              <a:rPr lang="en-US" sz="1600" dirty="0" smtClean="0">
                <a:latin typeface="Times New Roman" pitchFamily="18" charset="0"/>
              </a:rPr>
              <a:t> — provides a five step process assessment model that incorporates five phases: initiating, diagnosing, establishing, acting and learning. </a:t>
            </a:r>
          </a:p>
          <a:p>
            <a:pPr eaLnBrk="1" hangingPunct="1">
              <a:lnSpc>
                <a:spcPct val="90000"/>
              </a:lnSpc>
            </a:pPr>
            <a:endParaRPr lang="en-US" sz="1600" dirty="0" smtClean="0">
              <a:latin typeface="Times New Roman" pitchFamily="18" charset="0"/>
            </a:endParaRPr>
          </a:p>
          <a:p>
            <a:pPr eaLnBrk="1" hangingPunct="1">
              <a:lnSpc>
                <a:spcPct val="90000"/>
              </a:lnSpc>
            </a:pPr>
            <a:r>
              <a:rPr lang="en-US" sz="1600" b="1" dirty="0" smtClean="0">
                <a:latin typeface="Palatino" charset="0"/>
              </a:rPr>
              <a:t>CMM-Based Appraisal for Internal Process Improvement (CBA IPI)</a:t>
            </a:r>
            <a:r>
              <a:rPr lang="en-US" sz="1600" dirty="0" smtClean="0">
                <a:latin typeface="Palatino" charset="0"/>
              </a:rPr>
              <a:t>—provides a diagnostic technique for assessing the relative maturity of a software organization; uses the SEI CMM as the basis for the assessment [Dun01]</a:t>
            </a:r>
          </a:p>
          <a:p>
            <a:pPr eaLnBrk="1" hangingPunct="1">
              <a:lnSpc>
                <a:spcPct val="90000"/>
              </a:lnSpc>
            </a:pPr>
            <a:endParaRPr lang="en-US" sz="1600" dirty="0" smtClean="0">
              <a:latin typeface="Palatino" charset="0"/>
            </a:endParaRPr>
          </a:p>
          <a:p>
            <a:pPr eaLnBrk="1" hangingPunct="1">
              <a:lnSpc>
                <a:spcPct val="90000"/>
              </a:lnSpc>
              <a:spcAft>
                <a:spcPts val="1200"/>
              </a:spcAft>
            </a:pPr>
            <a:r>
              <a:rPr lang="en-US" sz="1600" b="1" dirty="0" smtClean="0">
                <a:latin typeface="Palatino" charset="0"/>
              </a:rPr>
              <a:t>SPICE—The SPICE (ISO/IEC15504)</a:t>
            </a:r>
            <a:r>
              <a:rPr lang="en-US" sz="1600" dirty="0" smtClean="0">
                <a:latin typeface="Palatino" charset="0"/>
              </a:rPr>
              <a:t> standard defines a set of requirements for software process assessment. The intent of the standard is to assist organizations in developing an objective evaluation of the efficacy of any defined software process. [ISO08]</a:t>
            </a:r>
          </a:p>
          <a:p>
            <a:pPr eaLnBrk="1" hangingPunct="1">
              <a:lnSpc>
                <a:spcPct val="90000"/>
              </a:lnSpc>
              <a:spcAft>
                <a:spcPts val="1200"/>
              </a:spcAft>
            </a:pPr>
            <a:r>
              <a:rPr lang="en-US" sz="1600" b="1" dirty="0" smtClean="0">
                <a:latin typeface="Palatino" charset="0"/>
              </a:rPr>
              <a:t>ISO 9001:2000  for Software—</a:t>
            </a:r>
            <a:r>
              <a:rPr lang="en-US" sz="1600" dirty="0" smtClean="0">
                <a:latin typeface="Palatino" charset="0"/>
              </a:rPr>
              <a:t>a generic standard that applies to any organization that wants to improve the overall quality of the products, systems, or services that it provides. Therefore, the standard is directly applicable to software organizations and companies. [Ant06]</a:t>
            </a:r>
            <a:endParaRPr lang="en-US" sz="2000" b="1" dirty="0" smtClean="0">
              <a:latin typeface="Palatino"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Software Project Management</a:t>
            </a:r>
          </a:p>
        </p:txBody>
      </p:sp>
      <p:sp>
        <p:nvSpPr>
          <p:cNvPr id="7" name="Slide Number Placeholder 5"/>
          <p:cNvSpPr>
            <a:spLocks noGrp="1"/>
          </p:cNvSpPr>
          <p:nvPr>
            <p:ph type="sldNum" sz="quarter" idx="12"/>
          </p:nvPr>
        </p:nvSpPr>
        <p:spPr/>
        <p:txBody>
          <a:bodyPr/>
          <a:lstStyle/>
          <a:p>
            <a:fld id="{985345CF-6C79-4510-B4CD-2C99D081AFFE}" type="slidenum">
              <a:rPr lang="en-AU"/>
              <a:pPr/>
              <a:t>12</a:t>
            </a:fld>
            <a:endParaRPr lang="en-AU"/>
          </a:p>
        </p:txBody>
      </p:sp>
      <p:pic>
        <p:nvPicPr>
          <p:cNvPr id="4102" name="Picture 6" descr="C:\Program Files\Common Files\Microsoft Shared\Clipart\cagcat50\bd00028_.wmf"/>
          <p:cNvPicPr>
            <a:picLocks noChangeAspect="1" noChangeArrowheads="1"/>
          </p:cNvPicPr>
          <p:nvPr/>
        </p:nvPicPr>
        <p:blipFill>
          <a:blip r:embed="rId2">
            <a:lum bright="70000" contrast="-70000"/>
          </a:blip>
          <a:srcRect/>
          <a:stretch>
            <a:fillRect/>
          </a:stretch>
        </p:blipFill>
        <p:spPr bwMode="auto">
          <a:xfrm>
            <a:off x="5715000" y="3505200"/>
            <a:ext cx="2794000" cy="2738438"/>
          </a:xfrm>
          <a:prstGeom prst="rect">
            <a:avLst/>
          </a:prstGeom>
          <a:noFill/>
          <a:ln w="9525">
            <a:noFill/>
            <a:miter lim="800000"/>
            <a:headEnd/>
            <a:tailEnd/>
          </a:ln>
        </p:spPr>
      </p:pic>
      <p:sp>
        <p:nvSpPr>
          <p:cNvPr id="4103" name="Rectangle 7"/>
          <p:cNvSpPr>
            <a:spLocks noGrp="1" noChangeArrowheads="1"/>
          </p:cNvSpPr>
          <p:nvPr>
            <p:ph type="title"/>
          </p:nvPr>
        </p:nvSpPr>
        <p:spPr/>
        <p:txBody>
          <a:bodyPr/>
          <a:lstStyle/>
          <a:p>
            <a:r>
              <a:rPr lang="en-US"/>
              <a:t>What is CMM?…</a:t>
            </a:r>
          </a:p>
        </p:txBody>
      </p:sp>
      <p:sp>
        <p:nvSpPr>
          <p:cNvPr id="4104" name="Rectangle 8"/>
          <p:cNvSpPr>
            <a:spLocks noGrp="1" noChangeArrowheads="1"/>
          </p:cNvSpPr>
          <p:nvPr>
            <p:ph type="body" idx="1"/>
          </p:nvPr>
        </p:nvSpPr>
        <p:spPr/>
        <p:txBody>
          <a:bodyPr/>
          <a:lstStyle/>
          <a:p>
            <a:r>
              <a:rPr lang="en-US" sz="2000"/>
              <a:t>Capability Maturity Model (CMM) is a framework that describes the key elements of an effective software process.</a:t>
            </a:r>
          </a:p>
          <a:p>
            <a:r>
              <a:rPr lang="en-US" sz="2000"/>
              <a:t>It describes an evolutionary improvement path from an ad hoc, immature process to a mature, disciplined process.</a:t>
            </a:r>
          </a:p>
          <a:p>
            <a:r>
              <a:rPr lang="en-US" sz="2000"/>
              <a:t>Covers practices for:</a:t>
            </a:r>
          </a:p>
          <a:p>
            <a:pPr lvl="1"/>
            <a:r>
              <a:rPr lang="en-US" sz="1800"/>
              <a:t>Planning</a:t>
            </a:r>
          </a:p>
          <a:p>
            <a:pPr lvl="1"/>
            <a:r>
              <a:rPr lang="en-US" sz="1800"/>
              <a:t>Engineering</a:t>
            </a:r>
          </a:p>
          <a:p>
            <a:pPr lvl="1"/>
            <a:r>
              <a:rPr lang="en-US" sz="1800"/>
              <a:t>Managing software development and maintenance.</a:t>
            </a:r>
          </a:p>
          <a:p>
            <a:r>
              <a:rPr lang="en-US" sz="2000"/>
              <a:t>When followed, these key practices improve the ability of organizations to meet goals for cost, schedule, functionality, and product quality.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Software Project Management</a:t>
            </a:r>
          </a:p>
        </p:txBody>
      </p:sp>
      <p:sp>
        <p:nvSpPr>
          <p:cNvPr id="7" name="Slide Number Placeholder 5"/>
          <p:cNvSpPr>
            <a:spLocks noGrp="1"/>
          </p:cNvSpPr>
          <p:nvPr>
            <p:ph type="sldNum" sz="quarter" idx="12"/>
          </p:nvPr>
        </p:nvSpPr>
        <p:spPr/>
        <p:txBody>
          <a:bodyPr/>
          <a:lstStyle/>
          <a:p>
            <a:fld id="{B002CB32-D28E-47F3-9E84-144BF9C4F55D}" type="slidenum">
              <a:rPr lang="en-AU"/>
              <a:pPr/>
              <a:t>13</a:t>
            </a:fld>
            <a:endParaRPr lang="en-AU"/>
          </a:p>
        </p:txBody>
      </p:sp>
      <p:sp>
        <p:nvSpPr>
          <p:cNvPr id="5125" name="Rectangle 5"/>
          <p:cNvSpPr>
            <a:spLocks noGrp="1" noChangeArrowheads="1"/>
          </p:cNvSpPr>
          <p:nvPr>
            <p:ph type="title"/>
          </p:nvPr>
        </p:nvSpPr>
        <p:spPr/>
        <p:txBody>
          <a:bodyPr/>
          <a:lstStyle/>
          <a:p>
            <a:r>
              <a:rPr lang="en-US"/>
              <a:t>What is CMM?</a:t>
            </a:r>
          </a:p>
        </p:txBody>
      </p:sp>
      <p:pic>
        <p:nvPicPr>
          <p:cNvPr id="5124" name="Picture 4" descr="C:\Program Files\Common Files\Microsoft Shared\Clipart\cagcat50\bd00028_.wmf"/>
          <p:cNvPicPr>
            <a:picLocks noChangeAspect="1" noChangeArrowheads="1"/>
          </p:cNvPicPr>
          <p:nvPr/>
        </p:nvPicPr>
        <p:blipFill>
          <a:blip r:embed="rId2">
            <a:lum bright="70000" contrast="-70000"/>
          </a:blip>
          <a:srcRect/>
          <a:stretch>
            <a:fillRect/>
          </a:stretch>
        </p:blipFill>
        <p:spPr bwMode="auto">
          <a:xfrm>
            <a:off x="5715000" y="3505200"/>
            <a:ext cx="2794000" cy="2738438"/>
          </a:xfrm>
          <a:prstGeom prst="rect">
            <a:avLst/>
          </a:prstGeom>
          <a:noFill/>
          <a:ln w="9525">
            <a:noFill/>
            <a:miter lim="800000"/>
            <a:headEnd/>
            <a:tailEnd/>
          </a:ln>
        </p:spPr>
      </p:pic>
      <p:sp>
        <p:nvSpPr>
          <p:cNvPr id="5126" name="Rectangle 6"/>
          <p:cNvSpPr>
            <a:spLocks noGrp="1" noChangeArrowheads="1"/>
          </p:cNvSpPr>
          <p:nvPr>
            <p:ph type="body" idx="1"/>
          </p:nvPr>
        </p:nvSpPr>
        <p:spPr/>
        <p:txBody>
          <a:bodyPr/>
          <a:lstStyle/>
          <a:p>
            <a:r>
              <a:rPr lang="en-US"/>
              <a:t>Establishes a yardstick against which it is possible to judge, in a repeatable way, the maturity of an organization's software process and compare it to the state of the practice of the industry [Kitson92]</a:t>
            </a:r>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F45911F5-9F97-4045-8D9E-E097C2EF2930}" type="slidenum">
              <a:rPr lang="en-AU"/>
              <a:pPr/>
              <a:t>14</a:t>
            </a:fld>
            <a:endParaRPr lang="en-AU"/>
          </a:p>
        </p:txBody>
      </p:sp>
      <p:sp>
        <p:nvSpPr>
          <p:cNvPr id="155656" name="Rectangle 8"/>
          <p:cNvSpPr>
            <a:spLocks noGrp="1" noChangeArrowheads="1"/>
          </p:cNvSpPr>
          <p:nvPr>
            <p:ph type="title"/>
          </p:nvPr>
        </p:nvSpPr>
        <p:spPr/>
        <p:txBody>
          <a:bodyPr/>
          <a:lstStyle/>
          <a:p>
            <a:r>
              <a:rPr lang="en-US"/>
              <a:t>Definitions from the CMM Specification</a:t>
            </a:r>
          </a:p>
        </p:txBody>
      </p:sp>
      <p:sp>
        <p:nvSpPr>
          <p:cNvPr id="155657" name="Rectangle 9"/>
          <p:cNvSpPr>
            <a:spLocks noGrp="1" noChangeArrowheads="1"/>
          </p:cNvSpPr>
          <p:nvPr>
            <p:ph type="body" idx="1"/>
          </p:nvPr>
        </p:nvSpPr>
        <p:spPr/>
        <p:txBody>
          <a:bodyPr/>
          <a:lstStyle/>
          <a:p>
            <a:pPr>
              <a:lnSpc>
                <a:spcPct val="90000"/>
              </a:lnSpc>
            </a:pPr>
            <a:r>
              <a:rPr lang="en-US"/>
              <a:t>We shall look at the definitions of:</a:t>
            </a:r>
          </a:p>
          <a:p>
            <a:pPr lvl="1">
              <a:lnSpc>
                <a:spcPct val="90000"/>
              </a:lnSpc>
            </a:pPr>
            <a:r>
              <a:rPr lang="en-US"/>
              <a:t>Capability Maturity Model (CMM)</a:t>
            </a:r>
          </a:p>
          <a:p>
            <a:pPr lvl="1">
              <a:lnSpc>
                <a:spcPct val="90000"/>
              </a:lnSpc>
            </a:pPr>
            <a:r>
              <a:rPr lang="en-US"/>
              <a:t>Software process</a:t>
            </a:r>
          </a:p>
          <a:p>
            <a:pPr lvl="1">
              <a:lnSpc>
                <a:spcPct val="90000"/>
              </a:lnSpc>
            </a:pPr>
            <a:r>
              <a:rPr lang="en-US"/>
              <a:t>Software process capability</a:t>
            </a:r>
          </a:p>
          <a:p>
            <a:pPr lvl="1">
              <a:lnSpc>
                <a:spcPct val="90000"/>
              </a:lnSpc>
            </a:pPr>
            <a:r>
              <a:rPr lang="en-US"/>
              <a:t>Software process performance</a:t>
            </a:r>
          </a:p>
          <a:p>
            <a:pPr lvl="1">
              <a:lnSpc>
                <a:spcPct val="90000"/>
              </a:lnSpc>
            </a:pPr>
            <a:r>
              <a:rPr lang="en-US"/>
              <a:t>Software process maturity</a:t>
            </a:r>
          </a:p>
          <a:p>
            <a:pPr>
              <a:lnSpc>
                <a:spcPct val="90000"/>
              </a:lnSpc>
            </a:pPr>
            <a:r>
              <a:rPr lang="en-US"/>
              <a:t>All definitions are </a:t>
            </a:r>
            <a:r>
              <a:rPr lang="en-AU"/>
              <a:t>quoted</a:t>
            </a:r>
            <a:r>
              <a:rPr lang="en-US"/>
              <a:t> from the SEI CMM v1.1 Specifications.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05B19376-72A5-44B1-9A1C-FC25DC28B500}" type="slidenum">
              <a:rPr lang="en-AU"/>
              <a:pPr/>
              <a:t>15</a:t>
            </a:fld>
            <a:endParaRPr lang="en-AU"/>
          </a:p>
        </p:txBody>
      </p:sp>
      <p:sp>
        <p:nvSpPr>
          <p:cNvPr id="199684" name="Rectangle 1028"/>
          <p:cNvSpPr>
            <a:spLocks noGrp="1" noChangeArrowheads="1"/>
          </p:cNvSpPr>
          <p:nvPr>
            <p:ph type="title"/>
          </p:nvPr>
        </p:nvSpPr>
        <p:spPr/>
        <p:txBody>
          <a:bodyPr/>
          <a:lstStyle/>
          <a:p>
            <a:r>
              <a:rPr lang="en-US"/>
              <a:t>CMM - Definition</a:t>
            </a:r>
          </a:p>
        </p:txBody>
      </p:sp>
      <p:sp>
        <p:nvSpPr>
          <p:cNvPr id="199685" name="Rectangle 1029"/>
          <p:cNvSpPr>
            <a:spLocks noGrp="1" noChangeArrowheads="1"/>
          </p:cNvSpPr>
          <p:nvPr>
            <p:ph type="body" idx="1"/>
          </p:nvPr>
        </p:nvSpPr>
        <p:spPr/>
        <p:txBody>
          <a:bodyPr/>
          <a:lstStyle/>
          <a:p>
            <a:r>
              <a:rPr lang="en-US" sz="2800"/>
              <a:t>A description of the stages through which software organizations evolve as they define, implement, measure, control, and improve their software processes</a:t>
            </a:r>
          </a:p>
          <a:p>
            <a:r>
              <a:rPr lang="en-US" sz="2800"/>
              <a:t>A guide for selecting process improvement strategies by facilitating:</a:t>
            </a:r>
          </a:p>
          <a:p>
            <a:pPr lvl="1"/>
            <a:r>
              <a:rPr lang="en-US" sz="2400"/>
              <a:t>determination of current process capabilities</a:t>
            </a:r>
          </a:p>
          <a:p>
            <a:pPr lvl="1"/>
            <a:r>
              <a:rPr lang="en-US" sz="2400"/>
              <a:t>identification of the issues most critical to software quality and process improvement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28CA4082-2AF5-4076-B4F0-85EA22FDB0F5}" type="slidenum">
              <a:rPr lang="en-AU"/>
              <a:pPr/>
              <a:t>16</a:t>
            </a:fld>
            <a:endParaRPr lang="en-AU"/>
          </a:p>
        </p:txBody>
      </p:sp>
      <p:sp>
        <p:nvSpPr>
          <p:cNvPr id="157700" name="Rectangle 4"/>
          <p:cNvSpPr>
            <a:spLocks noGrp="1" noChangeArrowheads="1"/>
          </p:cNvSpPr>
          <p:nvPr>
            <p:ph type="title"/>
          </p:nvPr>
        </p:nvSpPr>
        <p:spPr/>
        <p:txBody>
          <a:bodyPr/>
          <a:lstStyle/>
          <a:p>
            <a:r>
              <a:rPr lang="en-US"/>
              <a:t>Software Process</a:t>
            </a:r>
          </a:p>
        </p:txBody>
      </p:sp>
      <p:sp>
        <p:nvSpPr>
          <p:cNvPr id="157701" name="Rectangle 5"/>
          <p:cNvSpPr>
            <a:spLocks noGrp="1" noChangeArrowheads="1"/>
          </p:cNvSpPr>
          <p:nvPr>
            <p:ph type="body" idx="1"/>
          </p:nvPr>
        </p:nvSpPr>
        <p:spPr/>
        <p:txBody>
          <a:bodyPr/>
          <a:lstStyle/>
          <a:p>
            <a:r>
              <a:rPr lang="en-US" sz="2400"/>
              <a:t>A </a:t>
            </a:r>
            <a:r>
              <a:rPr lang="en-US" sz="2400" i="1"/>
              <a:t>software process</a:t>
            </a:r>
            <a:r>
              <a:rPr lang="en-US" sz="2400"/>
              <a:t> can be defined as a set of activities, methods, practices, and transformations that people use to develop and maintain software and the associated products </a:t>
            </a:r>
          </a:p>
          <a:p>
            <a:pPr lvl="1"/>
            <a:r>
              <a:rPr lang="en-US" sz="2000"/>
              <a:t>E.g., project plans, design documents, code, test cases, and user manuals. </a:t>
            </a:r>
          </a:p>
          <a:p>
            <a:r>
              <a:rPr lang="en-US" sz="2400"/>
              <a:t>As an organization matures, the software process becomes better defined and more consistently implemented throughout the organization.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DCF58056-18CA-441D-8D85-AAC4F6826960}" type="slidenum">
              <a:rPr lang="en-AU"/>
              <a:pPr/>
              <a:t>17</a:t>
            </a:fld>
            <a:endParaRPr lang="en-AU"/>
          </a:p>
        </p:txBody>
      </p:sp>
      <p:sp>
        <p:nvSpPr>
          <p:cNvPr id="159748" name="Rectangle 4"/>
          <p:cNvSpPr>
            <a:spLocks noGrp="1" noChangeArrowheads="1"/>
          </p:cNvSpPr>
          <p:nvPr>
            <p:ph type="title"/>
          </p:nvPr>
        </p:nvSpPr>
        <p:spPr/>
        <p:txBody>
          <a:bodyPr/>
          <a:lstStyle/>
          <a:p>
            <a:r>
              <a:rPr lang="en-US"/>
              <a:t>Software Process Capability</a:t>
            </a:r>
          </a:p>
        </p:txBody>
      </p:sp>
      <p:sp>
        <p:nvSpPr>
          <p:cNvPr id="159749" name="Rectangle 5"/>
          <p:cNvSpPr>
            <a:spLocks noGrp="1" noChangeArrowheads="1"/>
          </p:cNvSpPr>
          <p:nvPr>
            <p:ph type="body" idx="1"/>
          </p:nvPr>
        </p:nvSpPr>
        <p:spPr/>
        <p:txBody>
          <a:bodyPr/>
          <a:lstStyle/>
          <a:p>
            <a:r>
              <a:rPr lang="en-US" sz="2800" i="1"/>
              <a:t>Software process capability</a:t>
            </a:r>
            <a:r>
              <a:rPr lang="en-US" sz="2800"/>
              <a:t> describes the range of expected results that can be achieved by following a software process. </a:t>
            </a:r>
          </a:p>
          <a:p>
            <a:r>
              <a:rPr lang="en-US" sz="2800"/>
              <a:t>The software process capability of an organization provides one means of predicting the most likely outcomes to be expected from the next software project the organization undertakes.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9F129052-0A09-4B2E-AA5F-EFA3A8F49CD9}" type="slidenum">
              <a:rPr lang="en-AU"/>
              <a:pPr/>
              <a:t>18</a:t>
            </a:fld>
            <a:endParaRPr lang="en-AU"/>
          </a:p>
        </p:txBody>
      </p:sp>
      <p:sp>
        <p:nvSpPr>
          <p:cNvPr id="161796" name="Rectangle 4"/>
          <p:cNvSpPr>
            <a:spLocks noGrp="1" noChangeArrowheads="1"/>
          </p:cNvSpPr>
          <p:nvPr>
            <p:ph type="title"/>
          </p:nvPr>
        </p:nvSpPr>
        <p:spPr/>
        <p:txBody>
          <a:bodyPr/>
          <a:lstStyle/>
          <a:p>
            <a:r>
              <a:rPr lang="en-US"/>
              <a:t>Software Process Performance</a:t>
            </a:r>
          </a:p>
        </p:txBody>
      </p:sp>
      <p:sp>
        <p:nvSpPr>
          <p:cNvPr id="161797" name="Rectangle 5"/>
          <p:cNvSpPr>
            <a:spLocks noGrp="1" noChangeArrowheads="1"/>
          </p:cNvSpPr>
          <p:nvPr>
            <p:ph type="body" idx="1"/>
          </p:nvPr>
        </p:nvSpPr>
        <p:spPr/>
        <p:txBody>
          <a:bodyPr/>
          <a:lstStyle/>
          <a:p>
            <a:r>
              <a:rPr lang="en-US" i="1"/>
              <a:t>Software process performance</a:t>
            </a:r>
            <a:r>
              <a:rPr lang="en-US"/>
              <a:t> represents the actual results achieved by following a software process. </a:t>
            </a:r>
          </a:p>
          <a:p>
            <a:r>
              <a:rPr lang="en-US"/>
              <a:t>Software process performance focuses on the results achieved, while software process capability focuses on results expected.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C21CC1DB-620C-48E0-9CC1-57E6657D6619}" type="slidenum">
              <a:rPr lang="en-AU"/>
              <a:pPr/>
              <a:t>19</a:t>
            </a:fld>
            <a:endParaRPr lang="en-AU"/>
          </a:p>
        </p:txBody>
      </p:sp>
      <p:sp>
        <p:nvSpPr>
          <p:cNvPr id="163844" name="Rectangle 4"/>
          <p:cNvSpPr>
            <a:spLocks noGrp="1" noChangeArrowheads="1"/>
          </p:cNvSpPr>
          <p:nvPr>
            <p:ph type="title"/>
          </p:nvPr>
        </p:nvSpPr>
        <p:spPr/>
        <p:txBody>
          <a:bodyPr/>
          <a:lstStyle/>
          <a:p>
            <a:r>
              <a:rPr lang="en-US"/>
              <a:t>Software Process Maturity</a:t>
            </a:r>
          </a:p>
        </p:txBody>
      </p:sp>
      <p:sp>
        <p:nvSpPr>
          <p:cNvPr id="163845" name="Rectangle 5"/>
          <p:cNvSpPr>
            <a:spLocks noGrp="1" noChangeArrowheads="1"/>
          </p:cNvSpPr>
          <p:nvPr>
            <p:ph type="body" idx="1"/>
          </p:nvPr>
        </p:nvSpPr>
        <p:spPr/>
        <p:txBody>
          <a:bodyPr/>
          <a:lstStyle/>
          <a:p>
            <a:r>
              <a:rPr lang="en-US" sz="2800" i="1"/>
              <a:t>Software process maturity</a:t>
            </a:r>
            <a:r>
              <a:rPr lang="en-US" sz="2800"/>
              <a:t> is the extent to which a specific process is explicitly defined, managed, measured, controlled, and effective.</a:t>
            </a:r>
          </a:p>
          <a:p>
            <a:r>
              <a:rPr lang="en-US" sz="2800"/>
              <a:t>Maturity implies a potential for growth in capability and indicates both the richness of an organization's software process and the consistency with which it is applied in projects throughout the organization.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4574FED3-D6C0-4F37-AFAC-E47137736B96}" type="slidenum">
              <a:rPr lang="en-AU"/>
              <a:pPr/>
              <a:t>2</a:t>
            </a:fld>
            <a:endParaRPr lang="en-AU"/>
          </a:p>
        </p:txBody>
      </p:sp>
      <p:sp>
        <p:nvSpPr>
          <p:cNvPr id="3074" name="Rectangle 2"/>
          <p:cNvSpPr>
            <a:spLocks noGrp="1" noChangeArrowheads="1"/>
          </p:cNvSpPr>
          <p:nvPr>
            <p:ph type="title"/>
          </p:nvPr>
        </p:nvSpPr>
        <p:spPr/>
        <p:txBody>
          <a:bodyPr/>
          <a:lstStyle/>
          <a:p>
            <a:r>
              <a:rPr lang="en-US"/>
              <a:t>Overview</a:t>
            </a:r>
          </a:p>
        </p:txBody>
      </p:sp>
      <p:sp>
        <p:nvSpPr>
          <p:cNvPr id="3075" name="Rectangle 3"/>
          <p:cNvSpPr>
            <a:spLocks noGrp="1" noChangeArrowheads="1"/>
          </p:cNvSpPr>
          <p:nvPr>
            <p:ph type="body" idx="1"/>
          </p:nvPr>
        </p:nvSpPr>
        <p:spPr/>
        <p:txBody>
          <a:bodyPr/>
          <a:lstStyle/>
          <a:p>
            <a:r>
              <a:rPr lang="en-US" sz="2800"/>
              <a:t>A short history</a:t>
            </a:r>
          </a:p>
          <a:p>
            <a:r>
              <a:rPr lang="en-US" sz="2800"/>
              <a:t>Software Process</a:t>
            </a:r>
          </a:p>
          <a:p>
            <a:r>
              <a:rPr lang="en-US" sz="2800"/>
              <a:t>What is CMM - a detailed introduction</a:t>
            </a:r>
          </a:p>
          <a:p>
            <a:r>
              <a:rPr lang="en-US" sz="2800"/>
              <a:t>Differences from ISO 9001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2523C69F-6325-470C-A20C-ED312F75AD1E}" type="slidenum">
              <a:rPr lang="en-AU"/>
              <a:pPr/>
              <a:t>20</a:t>
            </a:fld>
            <a:endParaRPr lang="en-AU"/>
          </a:p>
        </p:txBody>
      </p:sp>
      <p:sp>
        <p:nvSpPr>
          <p:cNvPr id="6148" name="Rectangle 4"/>
          <p:cNvSpPr>
            <a:spLocks noGrp="1" noChangeArrowheads="1"/>
          </p:cNvSpPr>
          <p:nvPr>
            <p:ph type="title"/>
          </p:nvPr>
        </p:nvSpPr>
        <p:spPr/>
        <p:txBody>
          <a:bodyPr/>
          <a:lstStyle/>
          <a:p>
            <a:r>
              <a:rPr lang="en-US"/>
              <a:t>Structure of CMM</a:t>
            </a:r>
          </a:p>
        </p:txBody>
      </p:sp>
      <p:sp>
        <p:nvSpPr>
          <p:cNvPr id="6149" name="Rectangle 5"/>
          <p:cNvSpPr>
            <a:spLocks noGrp="1" noChangeArrowheads="1"/>
          </p:cNvSpPr>
          <p:nvPr>
            <p:ph type="body" idx="1"/>
          </p:nvPr>
        </p:nvSpPr>
        <p:spPr/>
        <p:txBody>
          <a:bodyPr/>
          <a:lstStyle/>
          <a:p>
            <a:r>
              <a:rPr lang="en-US" sz="2800"/>
              <a:t>The CMM is composed of five maturity levels. </a:t>
            </a:r>
          </a:p>
          <a:p>
            <a:r>
              <a:rPr lang="en-US" sz="2800"/>
              <a:t>Each maturity level is composed of several key process areas (except Level 1).</a:t>
            </a:r>
          </a:p>
          <a:p>
            <a:r>
              <a:rPr lang="en-US" sz="2800"/>
              <a:t>Each key process area is organized into five sections called common features. </a:t>
            </a:r>
          </a:p>
          <a:p>
            <a:r>
              <a:rPr lang="en-US" sz="2800"/>
              <a:t>The common features specify the key practices that, when collectively addressed, accomplish the goals of the key process area.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Date Placeholder 3"/>
          <p:cNvSpPr>
            <a:spLocks noGrp="1"/>
          </p:cNvSpPr>
          <p:nvPr>
            <p:ph type="dt" sz="half" idx="10"/>
          </p:nvPr>
        </p:nvSpPr>
        <p:spPr/>
        <p:txBody>
          <a:bodyPr/>
          <a:lstStyle/>
          <a:p>
            <a:r>
              <a:rPr lang="en-AU"/>
              <a:t>Software Project Management</a:t>
            </a:r>
          </a:p>
        </p:txBody>
      </p:sp>
      <p:sp>
        <p:nvSpPr>
          <p:cNvPr id="27" name="Slide Number Placeholder 5"/>
          <p:cNvSpPr>
            <a:spLocks noGrp="1"/>
          </p:cNvSpPr>
          <p:nvPr>
            <p:ph type="sldNum" sz="quarter" idx="12"/>
          </p:nvPr>
        </p:nvSpPr>
        <p:spPr/>
        <p:txBody>
          <a:bodyPr/>
          <a:lstStyle/>
          <a:p>
            <a:fld id="{5AF20359-0EB3-4D3C-8A4E-05FE9C16E3EA}" type="slidenum">
              <a:rPr lang="en-AU"/>
              <a:pPr/>
              <a:t>21</a:t>
            </a:fld>
            <a:endParaRPr lang="en-AU"/>
          </a:p>
        </p:txBody>
      </p:sp>
      <p:sp>
        <p:nvSpPr>
          <p:cNvPr id="7170" name="Rectangle 2"/>
          <p:cNvSpPr>
            <a:spLocks noGrp="1" noChangeArrowheads="1"/>
          </p:cNvSpPr>
          <p:nvPr>
            <p:ph type="title"/>
          </p:nvPr>
        </p:nvSpPr>
        <p:spPr/>
        <p:txBody>
          <a:bodyPr/>
          <a:lstStyle/>
          <a:p>
            <a:r>
              <a:rPr lang="en-US"/>
              <a:t>Structure of CMM</a:t>
            </a:r>
          </a:p>
        </p:txBody>
      </p:sp>
      <p:sp>
        <p:nvSpPr>
          <p:cNvPr id="7172" name="AutoShape 4"/>
          <p:cNvSpPr>
            <a:spLocks noChangeArrowheads="1"/>
          </p:cNvSpPr>
          <p:nvPr/>
        </p:nvSpPr>
        <p:spPr bwMode="auto">
          <a:xfrm>
            <a:off x="1752600" y="2057400"/>
            <a:ext cx="2133600" cy="533400"/>
          </a:xfrm>
          <a:prstGeom prst="flowChartProcess">
            <a:avLst/>
          </a:prstGeom>
          <a:solidFill>
            <a:schemeClr val="accent1"/>
          </a:solidFill>
          <a:ln w="25400">
            <a:solidFill>
              <a:schemeClr val="tx1"/>
            </a:solidFill>
            <a:miter lim="800000"/>
            <a:headEnd/>
            <a:tailEnd/>
          </a:ln>
          <a:effectLst/>
        </p:spPr>
        <p:txBody>
          <a:bodyPr wrap="none" anchor="ctr"/>
          <a:lstStyle/>
          <a:p>
            <a:pPr algn="ctr" eaLnBrk="0" hangingPunct="0"/>
            <a:r>
              <a:rPr lang="en-US" sz="2400"/>
              <a:t>Maturity Level</a:t>
            </a:r>
          </a:p>
        </p:txBody>
      </p:sp>
      <p:sp>
        <p:nvSpPr>
          <p:cNvPr id="7173" name="AutoShape 5"/>
          <p:cNvSpPr>
            <a:spLocks noChangeArrowheads="1"/>
          </p:cNvSpPr>
          <p:nvPr/>
        </p:nvSpPr>
        <p:spPr bwMode="auto">
          <a:xfrm>
            <a:off x="2895600" y="3200400"/>
            <a:ext cx="1143000" cy="533400"/>
          </a:xfrm>
          <a:prstGeom prst="flowChartProcess">
            <a:avLst/>
          </a:prstGeom>
          <a:solidFill>
            <a:schemeClr val="accent1"/>
          </a:solidFill>
          <a:ln w="25400">
            <a:solidFill>
              <a:schemeClr val="tx1"/>
            </a:solidFill>
            <a:miter lim="800000"/>
            <a:headEnd/>
            <a:tailEnd/>
          </a:ln>
          <a:effectLst/>
        </p:spPr>
        <p:txBody>
          <a:bodyPr wrap="none" anchor="ctr"/>
          <a:lstStyle/>
          <a:p>
            <a:pPr algn="ctr" eaLnBrk="0" hangingPunct="0"/>
            <a:r>
              <a:rPr lang="en-US" sz="2400"/>
              <a:t>Key PA</a:t>
            </a:r>
          </a:p>
        </p:txBody>
      </p:sp>
      <p:sp>
        <p:nvSpPr>
          <p:cNvPr id="7174" name="AutoShape 6"/>
          <p:cNvSpPr>
            <a:spLocks noChangeArrowheads="1"/>
          </p:cNvSpPr>
          <p:nvPr/>
        </p:nvSpPr>
        <p:spPr bwMode="auto">
          <a:xfrm>
            <a:off x="4343400" y="4495800"/>
            <a:ext cx="1295400" cy="685800"/>
          </a:xfrm>
          <a:prstGeom prst="flowChartProcess">
            <a:avLst/>
          </a:prstGeom>
          <a:solidFill>
            <a:schemeClr val="accent1"/>
          </a:solidFill>
          <a:ln w="25400">
            <a:solidFill>
              <a:schemeClr val="tx1"/>
            </a:solidFill>
            <a:miter lim="800000"/>
            <a:headEnd/>
            <a:tailEnd/>
          </a:ln>
          <a:effectLst/>
        </p:spPr>
        <p:txBody>
          <a:bodyPr wrap="none" anchor="ctr"/>
          <a:lstStyle/>
          <a:p>
            <a:pPr algn="ctr" eaLnBrk="0" hangingPunct="0"/>
            <a:r>
              <a:rPr lang="en-US" sz="2400"/>
              <a:t>Common</a:t>
            </a:r>
          </a:p>
          <a:p>
            <a:pPr algn="ctr" eaLnBrk="0" hangingPunct="0"/>
            <a:r>
              <a:rPr lang="en-US" sz="2400"/>
              <a:t>Features</a:t>
            </a:r>
          </a:p>
        </p:txBody>
      </p:sp>
      <p:sp>
        <p:nvSpPr>
          <p:cNvPr id="7175" name="AutoShape 7"/>
          <p:cNvSpPr>
            <a:spLocks noChangeArrowheads="1"/>
          </p:cNvSpPr>
          <p:nvPr/>
        </p:nvSpPr>
        <p:spPr bwMode="auto">
          <a:xfrm>
            <a:off x="6324600" y="5638800"/>
            <a:ext cx="1371600" cy="685800"/>
          </a:xfrm>
          <a:prstGeom prst="flowChartProcess">
            <a:avLst/>
          </a:prstGeom>
          <a:solidFill>
            <a:schemeClr val="accent1"/>
          </a:solidFill>
          <a:ln w="25400">
            <a:solidFill>
              <a:schemeClr val="tx1"/>
            </a:solidFill>
            <a:miter lim="800000"/>
            <a:headEnd/>
            <a:tailEnd/>
          </a:ln>
          <a:effectLst/>
        </p:spPr>
        <p:txBody>
          <a:bodyPr wrap="none" anchor="ctr"/>
          <a:lstStyle/>
          <a:p>
            <a:pPr algn="ctr" eaLnBrk="0" hangingPunct="0"/>
            <a:r>
              <a:rPr lang="en-US" sz="2400"/>
              <a:t>Key</a:t>
            </a:r>
          </a:p>
          <a:p>
            <a:pPr algn="ctr" eaLnBrk="0" hangingPunct="0"/>
            <a:r>
              <a:rPr lang="en-US" sz="2400"/>
              <a:t>Practices</a:t>
            </a:r>
          </a:p>
        </p:txBody>
      </p:sp>
      <p:sp>
        <p:nvSpPr>
          <p:cNvPr id="7179" name="Oval 11"/>
          <p:cNvSpPr>
            <a:spLocks noChangeArrowheads="1"/>
          </p:cNvSpPr>
          <p:nvPr/>
        </p:nvSpPr>
        <p:spPr bwMode="auto">
          <a:xfrm>
            <a:off x="304800" y="3505200"/>
            <a:ext cx="1447800" cy="838200"/>
          </a:xfrm>
          <a:prstGeom prst="ellipse">
            <a:avLst/>
          </a:prstGeom>
          <a:solidFill>
            <a:srgbClr val="99CCFF"/>
          </a:solidFill>
          <a:ln w="25400">
            <a:solidFill>
              <a:schemeClr val="tx1"/>
            </a:solidFill>
            <a:round/>
            <a:headEnd/>
            <a:tailEnd/>
          </a:ln>
          <a:effectLst/>
        </p:spPr>
        <p:txBody>
          <a:bodyPr wrap="none" anchor="ctr"/>
          <a:lstStyle/>
          <a:p>
            <a:pPr algn="ctr" eaLnBrk="0" hangingPunct="0"/>
            <a:r>
              <a:rPr lang="en-US"/>
              <a:t>Process</a:t>
            </a:r>
          </a:p>
          <a:p>
            <a:pPr algn="ctr" eaLnBrk="0" hangingPunct="0"/>
            <a:r>
              <a:rPr lang="en-US"/>
              <a:t>Capability</a:t>
            </a:r>
          </a:p>
        </p:txBody>
      </p:sp>
      <p:sp>
        <p:nvSpPr>
          <p:cNvPr id="7183" name="Oval 15"/>
          <p:cNvSpPr>
            <a:spLocks noChangeArrowheads="1"/>
          </p:cNvSpPr>
          <p:nvPr/>
        </p:nvSpPr>
        <p:spPr bwMode="auto">
          <a:xfrm>
            <a:off x="6019800" y="1828800"/>
            <a:ext cx="990600" cy="457200"/>
          </a:xfrm>
          <a:prstGeom prst="ellipse">
            <a:avLst/>
          </a:prstGeom>
          <a:solidFill>
            <a:srgbClr val="99CCFF"/>
          </a:solidFill>
          <a:ln w="25400">
            <a:solidFill>
              <a:schemeClr val="tx1"/>
            </a:solidFill>
            <a:round/>
            <a:headEnd/>
            <a:tailEnd/>
          </a:ln>
          <a:effectLst/>
        </p:spPr>
        <p:txBody>
          <a:bodyPr wrap="none" anchor="ctr"/>
          <a:lstStyle/>
          <a:p>
            <a:pPr algn="ctr" eaLnBrk="0" hangingPunct="0"/>
            <a:r>
              <a:rPr lang="en-US" sz="2400"/>
              <a:t>Goals</a:t>
            </a:r>
          </a:p>
        </p:txBody>
      </p:sp>
      <p:sp>
        <p:nvSpPr>
          <p:cNvPr id="7184" name="Oval 16"/>
          <p:cNvSpPr>
            <a:spLocks noChangeArrowheads="1"/>
          </p:cNvSpPr>
          <p:nvPr/>
        </p:nvSpPr>
        <p:spPr bwMode="auto">
          <a:xfrm>
            <a:off x="990600" y="5181600"/>
            <a:ext cx="2286000" cy="838200"/>
          </a:xfrm>
          <a:prstGeom prst="ellipse">
            <a:avLst/>
          </a:prstGeom>
          <a:solidFill>
            <a:srgbClr val="99CCFF"/>
          </a:solidFill>
          <a:ln w="25400">
            <a:solidFill>
              <a:schemeClr val="tx1"/>
            </a:solidFill>
            <a:round/>
            <a:headEnd/>
            <a:tailEnd/>
          </a:ln>
          <a:effectLst/>
        </p:spPr>
        <p:txBody>
          <a:bodyPr wrap="none" anchor="ctr"/>
          <a:lstStyle/>
          <a:p>
            <a:pPr algn="ctr" eaLnBrk="0" hangingPunct="0"/>
            <a:r>
              <a:rPr lang="en-US" sz="2400"/>
              <a:t>Implementation</a:t>
            </a:r>
          </a:p>
        </p:txBody>
      </p:sp>
      <p:sp>
        <p:nvSpPr>
          <p:cNvPr id="7185" name="Oval 17"/>
          <p:cNvSpPr>
            <a:spLocks noChangeArrowheads="1"/>
          </p:cNvSpPr>
          <p:nvPr/>
        </p:nvSpPr>
        <p:spPr bwMode="auto">
          <a:xfrm>
            <a:off x="6629400" y="3200400"/>
            <a:ext cx="2057400" cy="914400"/>
          </a:xfrm>
          <a:prstGeom prst="ellipse">
            <a:avLst/>
          </a:prstGeom>
          <a:solidFill>
            <a:srgbClr val="99CCFF"/>
          </a:solidFill>
          <a:ln w="25400">
            <a:solidFill>
              <a:schemeClr val="tx1"/>
            </a:solidFill>
            <a:round/>
            <a:headEnd/>
            <a:tailEnd/>
          </a:ln>
          <a:effectLst/>
        </p:spPr>
        <p:txBody>
          <a:bodyPr wrap="none" anchor="ctr"/>
          <a:lstStyle/>
          <a:p>
            <a:pPr algn="ctr" eaLnBrk="0" hangingPunct="0"/>
            <a:r>
              <a:rPr lang="en-US"/>
              <a:t>Infrastructure/</a:t>
            </a:r>
          </a:p>
          <a:p>
            <a:pPr algn="ctr" eaLnBrk="0" hangingPunct="0"/>
            <a:r>
              <a:rPr lang="en-US"/>
              <a:t>Activities</a:t>
            </a:r>
          </a:p>
        </p:txBody>
      </p:sp>
      <p:sp>
        <p:nvSpPr>
          <p:cNvPr id="7191" name="Text Box 23"/>
          <p:cNvSpPr txBox="1">
            <a:spLocks noChangeArrowheads="1"/>
          </p:cNvSpPr>
          <p:nvPr/>
        </p:nvSpPr>
        <p:spPr bwMode="auto">
          <a:xfrm>
            <a:off x="3276600" y="2667000"/>
            <a:ext cx="1387475" cy="366713"/>
          </a:xfrm>
          <a:prstGeom prst="rect">
            <a:avLst/>
          </a:prstGeom>
          <a:noFill/>
          <a:ln w="25400">
            <a:noFill/>
            <a:miter lim="800000"/>
            <a:headEnd/>
            <a:tailEnd/>
          </a:ln>
          <a:effectLst/>
        </p:spPr>
        <p:txBody>
          <a:bodyPr>
            <a:spAutoFit/>
          </a:bodyPr>
          <a:lstStyle/>
          <a:p>
            <a:pPr eaLnBrk="0" hangingPunct="0"/>
            <a:r>
              <a:rPr lang="en-US" sz="1800" b="1"/>
              <a:t>contain</a:t>
            </a:r>
          </a:p>
        </p:txBody>
      </p:sp>
      <p:sp>
        <p:nvSpPr>
          <p:cNvPr id="7192" name="Text Box 24"/>
          <p:cNvSpPr txBox="1">
            <a:spLocks noChangeArrowheads="1"/>
          </p:cNvSpPr>
          <p:nvPr/>
        </p:nvSpPr>
        <p:spPr bwMode="auto">
          <a:xfrm>
            <a:off x="4191000" y="3733800"/>
            <a:ext cx="2057400" cy="366713"/>
          </a:xfrm>
          <a:prstGeom prst="rect">
            <a:avLst/>
          </a:prstGeom>
          <a:noFill/>
          <a:ln w="25400">
            <a:noFill/>
            <a:miter lim="800000"/>
            <a:headEnd/>
            <a:tailEnd/>
          </a:ln>
          <a:effectLst/>
        </p:spPr>
        <p:txBody>
          <a:bodyPr>
            <a:spAutoFit/>
          </a:bodyPr>
          <a:lstStyle/>
          <a:p>
            <a:pPr eaLnBrk="0" hangingPunct="0"/>
            <a:r>
              <a:rPr lang="en-US" sz="1800" b="1"/>
              <a:t>organized</a:t>
            </a:r>
            <a:r>
              <a:rPr lang="en-US" sz="1800"/>
              <a:t> </a:t>
            </a:r>
            <a:r>
              <a:rPr lang="en-US" sz="1800" b="1"/>
              <a:t>by</a:t>
            </a:r>
          </a:p>
        </p:txBody>
      </p:sp>
      <p:sp>
        <p:nvSpPr>
          <p:cNvPr id="7193" name="Text Box 25"/>
          <p:cNvSpPr txBox="1">
            <a:spLocks noChangeArrowheads="1"/>
          </p:cNvSpPr>
          <p:nvPr/>
        </p:nvSpPr>
        <p:spPr bwMode="auto">
          <a:xfrm>
            <a:off x="5029200" y="5410200"/>
            <a:ext cx="1387475" cy="366713"/>
          </a:xfrm>
          <a:prstGeom prst="rect">
            <a:avLst/>
          </a:prstGeom>
          <a:noFill/>
          <a:ln w="25400">
            <a:noFill/>
            <a:miter lim="800000"/>
            <a:headEnd/>
            <a:tailEnd/>
          </a:ln>
          <a:effectLst/>
        </p:spPr>
        <p:txBody>
          <a:bodyPr>
            <a:spAutoFit/>
          </a:bodyPr>
          <a:lstStyle/>
          <a:p>
            <a:pPr eaLnBrk="0" hangingPunct="0"/>
            <a:r>
              <a:rPr lang="en-US" sz="1800" b="1"/>
              <a:t>contain</a:t>
            </a:r>
          </a:p>
        </p:txBody>
      </p:sp>
      <p:sp>
        <p:nvSpPr>
          <p:cNvPr id="7194" name="Text Box 26"/>
          <p:cNvSpPr txBox="1">
            <a:spLocks noChangeArrowheads="1"/>
          </p:cNvSpPr>
          <p:nvPr/>
        </p:nvSpPr>
        <p:spPr bwMode="auto">
          <a:xfrm>
            <a:off x="7315200" y="4800600"/>
            <a:ext cx="1387475" cy="366713"/>
          </a:xfrm>
          <a:prstGeom prst="rect">
            <a:avLst/>
          </a:prstGeom>
          <a:noFill/>
          <a:ln w="25400">
            <a:noFill/>
            <a:miter lim="800000"/>
            <a:headEnd/>
            <a:tailEnd/>
          </a:ln>
          <a:effectLst/>
        </p:spPr>
        <p:txBody>
          <a:bodyPr>
            <a:spAutoFit/>
          </a:bodyPr>
          <a:lstStyle/>
          <a:p>
            <a:pPr eaLnBrk="0" hangingPunct="0"/>
            <a:r>
              <a:rPr lang="en-US" sz="1800" b="1"/>
              <a:t>describe</a:t>
            </a:r>
          </a:p>
        </p:txBody>
      </p:sp>
      <p:sp>
        <p:nvSpPr>
          <p:cNvPr id="7195" name="Text Box 27"/>
          <p:cNvSpPr txBox="1">
            <a:spLocks noChangeArrowheads="1"/>
          </p:cNvSpPr>
          <p:nvPr/>
        </p:nvSpPr>
        <p:spPr bwMode="auto">
          <a:xfrm>
            <a:off x="3352800" y="5181600"/>
            <a:ext cx="1387475" cy="366713"/>
          </a:xfrm>
          <a:prstGeom prst="rect">
            <a:avLst/>
          </a:prstGeom>
          <a:noFill/>
          <a:ln w="25400">
            <a:noFill/>
            <a:miter lim="800000"/>
            <a:headEnd/>
            <a:tailEnd/>
          </a:ln>
          <a:effectLst/>
        </p:spPr>
        <p:txBody>
          <a:bodyPr>
            <a:spAutoFit/>
          </a:bodyPr>
          <a:lstStyle/>
          <a:p>
            <a:pPr eaLnBrk="0" hangingPunct="0"/>
            <a:r>
              <a:rPr lang="en-US" sz="1800" b="1"/>
              <a:t>address</a:t>
            </a:r>
          </a:p>
        </p:txBody>
      </p:sp>
      <p:sp>
        <p:nvSpPr>
          <p:cNvPr id="7196" name="Text Box 28"/>
          <p:cNvSpPr txBox="1">
            <a:spLocks noChangeArrowheads="1"/>
          </p:cNvSpPr>
          <p:nvPr/>
        </p:nvSpPr>
        <p:spPr bwMode="auto">
          <a:xfrm>
            <a:off x="5715000" y="2743200"/>
            <a:ext cx="1387475" cy="366713"/>
          </a:xfrm>
          <a:prstGeom prst="rect">
            <a:avLst/>
          </a:prstGeom>
          <a:noFill/>
          <a:ln w="25400">
            <a:noFill/>
            <a:miter lim="800000"/>
            <a:headEnd/>
            <a:tailEnd/>
          </a:ln>
          <a:effectLst/>
        </p:spPr>
        <p:txBody>
          <a:bodyPr>
            <a:spAutoFit/>
          </a:bodyPr>
          <a:lstStyle/>
          <a:p>
            <a:pPr eaLnBrk="0" hangingPunct="0"/>
            <a:r>
              <a:rPr lang="en-US" sz="1800" b="1"/>
              <a:t>achieve</a:t>
            </a:r>
          </a:p>
        </p:txBody>
      </p:sp>
      <p:sp>
        <p:nvSpPr>
          <p:cNvPr id="7197" name="Text Box 29"/>
          <p:cNvSpPr txBox="1">
            <a:spLocks noChangeArrowheads="1"/>
          </p:cNvSpPr>
          <p:nvPr/>
        </p:nvSpPr>
        <p:spPr bwMode="auto">
          <a:xfrm>
            <a:off x="228600" y="2438400"/>
            <a:ext cx="1143000" cy="366713"/>
          </a:xfrm>
          <a:prstGeom prst="rect">
            <a:avLst/>
          </a:prstGeom>
          <a:noFill/>
          <a:ln w="25400">
            <a:noFill/>
            <a:miter lim="800000"/>
            <a:headEnd/>
            <a:tailEnd/>
          </a:ln>
          <a:effectLst/>
        </p:spPr>
        <p:txBody>
          <a:bodyPr>
            <a:spAutoFit/>
          </a:bodyPr>
          <a:lstStyle/>
          <a:p>
            <a:pPr eaLnBrk="0" hangingPunct="0"/>
            <a:r>
              <a:rPr lang="en-US" sz="1800" b="1"/>
              <a:t>indicate</a:t>
            </a:r>
          </a:p>
        </p:txBody>
      </p:sp>
      <p:cxnSp>
        <p:nvCxnSpPr>
          <p:cNvPr id="7198" name="AutoShape 30"/>
          <p:cNvCxnSpPr>
            <a:cxnSpLocks noChangeShapeType="1"/>
            <a:stCxn id="7173" idx="3"/>
            <a:endCxn id="7183" idx="3"/>
          </p:cNvCxnSpPr>
          <p:nvPr/>
        </p:nvCxnSpPr>
        <p:spPr bwMode="auto">
          <a:xfrm flipV="1">
            <a:off x="4051300" y="2232025"/>
            <a:ext cx="2112963" cy="1235075"/>
          </a:xfrm>
          <a:prstGeom prst="curvedConnector2">
            <a:avLst/>
          </a:prstGeom>
          <a:noFill/>
          <a:ln w="25400">
            <a:solidFill>
              <a:schemeClr val="tx1"/>
            </a:solidFill>
            <a:round/>
            <a:headEnd/>
            <a:tailEnd type="triangle" w="med" len="med"/>
          </a:ln>
          <a:effectLst/>
        </p:spPr>
      </p:cxnSp>
      <p:cxnSp>
        <p:nvCxnSpPr>
          <p:cNvPr id="7200" name="AutoShape 32"/>
          <p:cNvCxnSpPr>
            <a:cxnSpLocks noChangeShapeType="1"/>
            <a:stCxn id="7175" idx="0"/>
            <a:endCxn id="7185" idx="4"/>
          </p:cNvCxnSpPr>
          <p:nvPr/>
        </p:nvCxnSpPr>
        <p:spPr bwMode="auto">
          <a:xfrm flipV="1">
            <a:off x="7010400" y="4127500"/>
            <a:ext cx="647700" cy="1498600"/>
          </a:xfrm>
          <a:prstGeom prst="straightConnector1">
            <a:avLst/>
          </a:prstGeom>
          <a:noFill/>
          <a:ln w="25400">
            <a:solidFill>
              <a:schemeClr val="tx1"/>
            </a:solidFill>
            <a:round/>
            <a:headEnd/>
            <a:tailEnd type="triangle" w="med" len="med"/>
          </a:ln>
          <a:effectLst/>
        </p:spPr>
      </p:cxnSp>
      <p:cxnSp>
        <p:nvCxnSpPr>
          <p:cNvPr id="7201" name="AutoShape 33"/>
          <p:cNvCxnSpPr>
            <a:cxnSpLocks noChangeShapeType="1"/>
            <a:stCxn id="7174" idx="3"/>
            <a:endCxn id="7175" idx="1"/>
          </p:cNvCxnSpPr>
          <p:nvPr/>
        </p:nvCxnSpPr>
        <p:spPr bwMode="auto">
          <a:xfrm>
            <a:off x="5651500" y="4838700"/>
            <a:ext cx="660400" cy="1143000"/>
          </a:xfrm>
          <a:prstGeom prst="curvedConnector3">
            <a:avLst>
              <a:gd name="adj1" fmla="val 50000"/>
            </a:avLst>
          </a:prstGeom>
          <a:noFill/>
          <a:ln w="25400">
            <a:solidFill>
              <a:schemeClr val="tx1"/>
            </a:solidFill>
            <a:round/>
            <a:headEnd/>
            <a:tailEnd type="triangle" w="med" len="med"/>
          </a:ln>
          <a:effectLst/>
        </p:spPr>
      </p:cxnSp>
      <p:cxnSp>
        <p:nvCxnSpPr>
          <p:cNvPr id="7202" name="AutoShape 34"/>
          <p:cNvCxnSpPr>
            <a:cxnSpLocks noChangeShapeType="1"/>
            <a:stCxn id="7173" idx="2"/>
            <a:endCxn id="7174" idx="0"/>
          </p:cNvCxnSpPr>
          <p:nvPr/>
        </p:nvCxnSpPr>
        <p:spPr bwMode="auto">
          <a:xfrm rot="16200000" flipH="1">
            <a:off x="3860800" y="3352800"/>
            <a:ext cx="736600" cy="1524000"/>
          </a:xfrm>
          <a:prstGeom prst="curvedConnector3">
            <a:avLst>
              <a:gd name="adj1" fmla="val 50000"/>
            </a:avLst>
          </a:prstGeom>
          <a:noFill/>
          <a:ln w="25400">
            <a:solidFill>
              <a:schemeClr val="tx1"/>
            </a:solidFill>
            <a:round/>
            <a:headEnd/>
            <a:tailEnd type="triangle" w="med" len="med"/>
          </a:ln>
          <a:effectLst/>
        </p:spPr>
      </p:cxnSp>
      <p:cxnSp>
        <p:nvCxnSpPr>
          <p:cNvPr id="7204" name="AutoShape 36"/>
          <p:cNvCxnSpPr>
            <a:cxnSpLocks noChangeShapeType="1"/>
            <a:stCxn id="7172" idx="2"/>
            <a:endCxn id="7173" idx="0"/>
          </p:cNvCxnSpPr>
          <p:nvPr/>
        </p:nvCxnSpPr>
        <p:spPr bwMode="auto">
          <a:xfrm rot="16200000" flipH="1">
            <a:off x="2851150" y="2571750"/>
            <a:ext cx="584200" cy="647700"/>
          </a:xfrm>
          <a:prstGeom prst="curvedConnector3">
            <a:avLst>
              <a:gd name="adj1" fmla="val 50000"/>
            </a:avLst>
          </a:prstGeom>
          <a:noFill/>
          <a:ln w="25400">
            <a:solidFill>
              <a:schemeClr val="tx1"/>
            </a:solidFill>
            <a:round/>
            <a:headEnd/>
            <a:tailEnd type="triangle" w="med" len="med"/>
          </a:ln>
          <a:effectLst/>
        </p:spPr>
      </p:cxnSp>
      <p:cxnSp>
        <p:nvCxnSpPr>
          <p:cNvPr id="7205" name="AutoShape 37"/>
          <p:cNvCxnSpPr>
            <a:cxnSpLocks noChangeShapeType="1"/>
            <a:stCxn id="7172" idx="1"/>
            <a:endCxn id="7179" idx="0"/>
          </p:cNvCxnSpPr>
          <p:nvPr/>
        </p:nvCxnSpPr>
        <p:spPr bwMode="auto">
          <a:xfrm rot="10800000" flipV="1">
            <a:off x="1028700" y="2324100"/>
            <a:ext cx="711200" cy="1168400"/>
          </a:xfrm>
          <a:prstGeom prst="curvedConnector2">
            <a:avLst/>
          </a:prstGeom>
          <a:noFill/>
          <a:ln w="25400">
            <a:solidFill>
              <a:schemeClr val="tx1"/>
            </a:solidFill>
            <a:round/>
            <a:headEnd/>
            <a:tailEnd type="triangle" w="med" len="med"/>
          </a:ln>
          <a:effectLst/>
        </p:spPr>
      </p:cxnSp>
      <p:cxnSp>
        <p:nvCxnSpPr>
          <p:cNvPr id="7206" name="AutoShape 38"/>
          <p:cNvCxnSpPr>
            <a:cxnSpLocks noChangeShapeType="1"/>
            <a:stCxn id="7174" idx="2"/>
            <a:endCxn id="7184" idx="6"/>
          </p:cNvCxnSpPr>
          <p:nvPr/>
        </p:nvCxnSpPr>
        <p:spPr bwMode="auto">
          <a:xfrm rot="5400000">
            <a:off x="3937000" y="4546600"/>
            <a:ext cx="406400" cy="1701800"/>
          </a:xfrm>
          <a:prstGeom prst="curvedConnector2">
            <a:avLst/>
          </a:prstGeom>
          <a:noFill/>
          <a:ln w="28575">
            <a:solidFill>
              <a:schemeClr val="tx1"/>
            </a:solidFill>
            <a:round/>
            <a:headEnd/>
            <a:tailEnd type="triangle" w="med" len="med"/>
          </a:ln>
          <a:effec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838114D7-7368-4A63-849F-26C8D5FBCC7C}" type="slidenum">
              <a:rPr lang="en-AU"/>
              <a:pPr/>
              <a:t>22</a:t>
            </a:fld>
            <a:endParaRPr lang="en-AU"/>
          </a:p>
        </p:txBody>
      </p:sp>
      <p:sp>
        <p:nvSpPr>
          <p:cNvPr id="8196" name="Rectangle 4"/>
          <p:cNvSpPr>
            <a:spLocks noGrp="1" noChangeArrowheads="1"/>
          </p:cNvSpPr>
          <p:nvPr>
            <p:ph type="title"/>
          </p:nvPr>
        </p:nvSpPr>
        <p:spPr/>
        <p:txBody>
          <a:bodyPr/>
          <a:lstStyle/>
          <a:p>
            <a:r>
              <a:rPr lang="en-US"/>
              <a:t>Maturity Levels</a:t>
            </a:r>
          </a:p>
        </p:txBody>
      </p:sp>
      <p:sp>
        <p:nvSpPr>
          <p:cNvPr id="8197" name="Rectangle 5"/>
          <p:cNvSpPr>
            <a:spLocks noGrp="1" noChangeArrowheads="1"/>
          </p:cNvSpPr>
          <p:nvPr>
            <p:ph type="body" idx="1"/>
          </p:nvPr>
        </p:nvSpPr>
        <p:spPr/>
        <p:txBody>
          <a:bodyPr/>
          <a:lstStyle/>
          <a:p>
            <a:r>
              <a:rPr lang="en-US" sz="2800"/>
              <a:t>A maturity level is a well-defined evolutionary plateau toward achieving a mature software process. </a:t>
            </a:r>
          </a:p>
          <a:p>
            <a:r>
              <a:rPr lang="en-US" sz="2800"/>
              <a:t>CMM provides for 5 top-levels:</a:t>
            </a:r>
          </a:p>
          <a:p>
            <a:pPr lvl="1"/>
            <a:r>
              <a:rPr lang="en-US" sz="2400"/>
              <a:t>Initial</a:t>
            </a:r>
          </a:p>
          <a:p>
            <a:pPr lvl="1"/>
            <a:r>
              <a:rPr lang="en-US" sz="2400"/>
              <a:t>Repeatable</a:t>
            </a:r>
          </a:p>
          <a:p>
            <a:pPr lvl="1"/>
            <a:r>
              <a:rPr lang="en-US" sz="2400"/>
              <a:t>Defined</a:t>
            </a:r>
          </a:p>
          <a:p>
            <a:pPr lvl="1"/>
            <a:r>
              <a:rPr lang="en-US" sz="2400"/>
              <a:t>Managed</a:t>
            </a:r>
          </a:p>
          <a:p>
            <a:pPr lvl="1"/>
            <a:r>
              <a:rPr lang="en-US" sz="2400"/>
              <a:t>Optimizing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725BCB72-20AB-4230-957C-78F91017B6C8}" type="slidenum">
              <a:rPr lang="en-AU"/>
              <a:pPr/>
              <a:t>23</a:t>
            </a:fld>
            <a:endParaRPr lang="en-AU"/>
          </a:p>
        </p:txBody>
      </p:sp>
      <p:sp>
        <p:nvSpPr>
          <p:cNvPr id="166916" name="Rectangle 1028"/>
          <p:cNvSpPr>
            <a:spLocks noGrp="1" noChangeArrowheads="1"/>
          </p:cNvSpPr>
          <p:nvPr>
            <p:ph type="title"/>
          </p:nvPr>
        </p:nvSpPr>
        <p:spPr/>
        <p:txBody>
          <a:bodyPr/>
          <a:lstStyle/>
          <a:p>
            <a:r>
              <a:rPr lang="en-US"/>
              <a:t>Maturity Levels</a:t>
            </a:r>
          </a:p>
        </p:txBody>
      </p:sp>
      <p:sp>
        <p:nvSpPr>
          <p:cNvPr id="166917" name="Rectangle 1029"/>
          <p:cNvSpPr>
            <a:spLocks noGrp="1" noChangeArrowheads="1"/>
          </p:cNvSpPr>
          <p:nvPr>
            <p:ph type="body" idx="1"/>
          </p:nvPr>
        </p:nvSpPr>
        <p:spPr/>
        <p:txBody>
          <a:bodyPr/>
          <a:lstStyle/>
          <a:p>
            <a:pPr marL="533400" indent="-533400">
              <a:buFont typeface="Wingdings" pitchFamily="2" charset="2"/>
              <a:buAutoNum type="arabicPeriod"/>
            </a:pPr>
            <a:r>
              <a:rPr lang="en-US" sz="2400"/>
              <a:t>Initial </a:t>
            </a:r>
          </a:p>
          <a:p>
            <a:pPr marL="914400" lvl="1" indent="-457200"/>
            <a:r>
              <a:rPr lang="en-US" sz="2000"/>
              <a:t>No process, Ad-hoc response</a:t>
            </a:r>
          </a:p>
          <a:p>
            <a:pPr marL="533400" indent="-533400">
              <a:buFont typeface="Wingdings" pitchFamily="2" charset="2"/>
              <a:buAutoNum type="arabicPeriod"/>
            </a:pPr>
            <a:r>
              <a:rPr lang="en-US" sz="2400"/>
              <a:t>Repeatable </a:t>
            </a:r>
          </a:p>
          <a:p>
            <a:pPr marL="914400" lvl="1" indent="-457200"/>
            <a:r>
              <a:rPr lang="en-US" sz="2000"/>
              <a:t>Disciplined Process</a:t>
            </a:r>
          </a:p>
          <a:p>
            <a:pPr marL="533400" indent="-533400">
              <a:buFont typeface="Wingdings" pitchFamily="2" charset="2"/>
              <a:buAutoNum type="arabicPeriod"/>
            </a:pPr>
            <a:r>
              <a:rPr lang="en-US" sz="2400"/>
              <a:t>Defined </a:t>
            </a:r>
          </a:p>
          <a:p>
            <a:pPr marL="914400" lvl="1" indent="-457200"/>
            <a:r>
              <a:rPr lang="en-US" sz="2000"/>
              <a:t>Standard, Consistent Process</a:t>
            </a:r>
          </a:p>
          <a:p>
            <a:pPr marL="533400" indent="-533400">
              <a:buFont typeface="Wingdings" pitchFamily="2" charset="2"/>
              <a:buAutoNum type="arabicPeriod"/>
            </a:pPr>
            <a:r>
              <a:rPr lang="en-US" sz="2400"/>
              <a:t>Managed </a:t>
            </a:r>
          </a:p>
          <a:p>
            <a:pPr marL="914400" lvl="1" indent="-457200"/>
            <a:r>
              <a:rPr lang="en-US" sz="2000"/>
              <a:t>Predictable Process</a:t>
            </a:r>
          </a:p>
          <a:p>
            <a:pPr marL="533400" indent="-533400">
              <a:buFont typeface="Wingdings" pitchFamily="2" charset="2"/>
              <a:buAutoNum type="arabicPeriod"/>
            </a:pPr>
            <a:r>
              <a:rPr lang="en-US" sz="2400"/>
              <a:t>Optimizing </a:t>
            </a:r>
          </a:p>
          <a:p>
            <a:pPr marL="914400" lvl="1" indent="-457200"/>
            <a:r>
              <a:rPr lang="en-US" sz="2000"/>
              <a:t>Continuous Improvements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nvGraphicFramePr>
        <p:xfrm>
          <a:off x="2286000" y="838200"/>
          <a:ext cx="4716463" cy="4870450"/>
        </p:xfrm>
        <a:graphic>
          <a:graphicData uri="http://schemas.openxmlformats.org/presentationml/2006/ole">
            <mc:AlternateContent xmlns:mc="http://schemas.openxmlformats.org/markup-compatibility/2006">
              <mc:Choice xmlns:v="urn:schemas-microsoft-com:vml" Requires="v">
                <p:oleObj spid="_x0000_s221189" name="Image" r:id="rId3" imgW="4266667" imgH="4406349" progId="">
                  <p:embed/>
                </p:oleObj>
              </mc:Choice>
              <mc:Fallback>
                <p:oleObj name="Image" r:id="rId3" imgW="4266667" imgH="4406349"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838200"/>
                        <a:ext cx="4716463" cy="487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est Maturity Model in Test Life Cycle"/>
          <p:cNvPicPr>
            <a:picLocks noChangeAspect="1" noChangeArrowheads="1"/>
          </p:cNvPicPr>
          <p:nvPr/>
        </p:nvPicPr>
        <p:blipFill>
          <a:blip r:embed="rId2"/>
          <a:srcRect/>
          <a:stretch>
            <a:fillRect/>
          </a:stretch>
        </p:blipFill>
        <p:spPr bwMode="auto">
          <a:xfrm>
            <a:off x="914400" y="0"/>
            <a:ext cx="82296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Software Project Management</a:t>
            </a:r>
          </a:p>
        </p:txBody>
      </p:sp>
      <p:sp>
        <p:nvSpPr>
          <p:cNvPr id="7" name="Slide Number Placeholder 5"/>
          <p:cNvSpPr>
            <a:spLocks noGrp="1"/>
          </p:cNvSpPr>
          <p:nvPr>
            <p:ph type="sldNum" sz="quarter" idx="12"/>
          </p:nvPr>
        </p:nvSpPr>
        <p:spPr/>
        <p:txBody>
          <a:bodyPr/>
          <a:lstStyle/>
          <a:p>
            <a:fld id="{923EBEEE-296A-43E4-99EE-F0E1986028DB}" type="slidenum">
              <a:rPr lang="en-AU"/>
              <a:pPr/>
              <a:t>26</a:t>
            </a:fld>
            <a:endParaRPr lang="en-AU"/>
          </a:p>
        </p:txBody>
      </p:sp>
      <p:sp>
        <p:nvSpPr>
          <p:cNvPr id="169986" name="Rectangle 2"/>
          <p:cNvSpPr>
            <a:spLocks noChangeArrowheads="1"/>
          </p:cNvSpPr>
          <p:nvPr/>
        </p:nvSpPr>
        <p:spPr bwMode="auto">
          <a:xfrm>
            <a:off x="6284913" y="5384800"/>
            <a:ext cx="1800225" cy="638175"/>
          </a:xfrm>
          <a:prstGeom prst="rect">
            <a:avLst/>
          </a:prstGeom>
          <a:solidFill>
            <a:schemeClr val="bg1"/>
          </a:solidFill>
          <a:ln w="9525">
            <a:noFill/>
            <a:miter lim="800000"/>
            <a:headEnd/>
            <a:tailEnd/>
          </a:ln>
          <a:effectLst/>
        </p:spPr>
        <p:txBody>
          <a:bodyPr wrap="none" anchor="ctr"/>
          <a:lstStyle/>
          <a:p>
            <a:endParaRPr lang="en-US"/>
          </a:p>
        </p:txBody>
      </p:sp>
      <p:sp>
        <p:nvSpPr>
          <p:cNvPr id="169989" name="Rectangle 5"/>
          <p:cNvSpPr>
            <a:spLocks noGrp="1" noChangeArrowheads="1"/>
          </p:cNvSpPr>
          <p:nvPr>
            <p:ph type="title"/>
          </p:nvPr>
        </p:nvSpPr>
        <p:spPr/>
        <p:txBody>
          <a:bodyPr/>
          <a:lstStyle/>
          <a:p>
            <a:r>
              <a:rPr lang="en-US"/>
              <a:t>Maturity Levels - Initial</a:t>
            </a:r>
          </a:p>
        </p:txBody>
      </p:sp>
      <p:sp>
        <p:nvSpPr>
          <p:cNvPr id="169990" name="Rectangle 6"/>
          <p:cNvSpPr>
            <a:spLocks noGrp="1" noChangeArrowheads="1"/>
          </p:cNvSpPr>
          <p:nvPr>
            <p:ph type="body" idx="1"/>
          </p:nvPr>
        </p:nvSpPr>
        <p:spPr/>
        <p:txBody>
          <a:bodyPr/>
          <a:lstStyle/>
          <a:p>
            <a:pPr>
              <a:lnSpc>
                <a:spcPct val="90000"/>
              </a:lnSpc>
            </a:pPr>
            <a:r>
              <a:rPr lang="en-US" sz="2400"/>
              <a:t>No stable environment for developing and maintaining software</a:t>
            </a:r>
          </a:p>
          <a:p>
            <a:pPr>
              <a:lnSpc>
                <a:spcPct val="90000"/>
              </a:lnSpc>
            </a:pPr>
            <a:r>
              <a:rPr lang="en-US" sz="2400"/>
              <a:t>Difficulty making commitments that the staff can meet </a:t>
            </a:r>
          </a:p>
          <a:p>
            <a:pPr>
              <a:lnSpc>
                <a:spcPct val="90000"/>
              </a:lnSpc>
            </a:pPr>
            <a:r>
              <a:rPr lang="en-US" sz="2400"/>
              <a:t>Crises are common</a:t>
            </a:r>
          </a:p>
          <a:p>
            <a:pPr>
              <a:lnSpc>
                <a:spcPct val="90000"/>
              </a:lnSpc>
            </a:pPr>
            <a:r>
              <a:rPr lang="en-US" sz="2400"/>
              <a:t>Projects typically abandon planned procedures and revert to coding and testing</a:t>
            </a:r>
          </a:p>
          <a:p>
            <a:pPr>
              <a:lnSpc>
                <a:spcPct val="90000"/>
              </a:lnSpc>
            </a:pPr>
            <a:r>
              <a:rPr lang="en-US" sz="2400"/>
              <a:t>Success depends entirely on exceptional managers and seasoned, effective software team</a:t>
            </a:r>
          </a:p>
          <a:p>
            <a:pPr>
              <a:lnSpc>
                <a:spcPct val="90000"/>
              </a:lnSpc>
            </a:pPr>
            <a:r>
              <a:rPr lang="en-US" sz="2400"/>
              <a:t>Capability is a characteristic of the individuals, not the organization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DAABABD4-6B1D-456E-A08D-93A67A1D0FCF}" type="slidenum">
              <a:rPr lang="en-AU"/>
              <a:pPr/>
              <a:t>27</a:t>
            </a:fld>
            <a:endParaRPr lang="en-AU"/>
          </a:p>
        </p:txBody>
      </p:sp>
      <p:sp>
        <p:nvSpPr>
          <p:cNvPr id="172036" name="Rectangle 4"/>
          <p:cNvSpPr>
            <a:spLocks noGrp="1" noChangeArrowheads="1"/>
          </p:cNvSpPr>
          <p:nvPr>
            <p:ph type="title"/>
          </p:nvPr>
        </p:nvSpPr>
        <p:spPr/>
        <p:txBody>
          <a:bodyPr/>
          <a:lstStyle/>
          <a:p>
            <a:r>
              <a:rPr lang="en-US"/>
              <a:t>Maturity Levels - Repeatable</a:t>
            </a:r>
          </a:p>
        </p:txBody>
      </p:sp>
      <p:sp>
        <p:nvSpPr>
          <p:cNvPr id="172037" name="Rectangle 5"/>
          <p:cNvSpPr>
            <a:spLocks noGrp="1" noChangeArrowheads="1"/>
          </p:cNvSpPr>
          <p:nvPr>
            <p:ph type="body" idx="1"/>
          </p:nvPr>
        </p:nvSpPr>
        <p:spPr/>
        <p:txBody>
          <a:bodyPr/>
          <a:lstStyle/>
          <a:p>
            <a:r>
              <a:rPr lang="en-US" sz="2400"/>
              <a:t>Policies for managing a software project exist</a:t>
            </a:r>
          </a:p>
          <a:p>
            <a:r>
              <a:rPr lang="en-US" sz="2400"/>
              <a:t>Procedures and Standards are defined</a:t>
            </a:r>
          </a:p>
          <a:p>
            <a:r>
              <a:rPr lang="en-US" sz="2400"/>
              <a:t>Planning and managing new projects is based on experience with similar projects</a:t>
            </a:r>
          </a:p>
          <a:p>
            <a:r>
              <a:rPr lang="en-US" sz="2400"/>
              <a:t>Basic software management controls exist</a:t>
            </a:r>
          </a:p>
          <a:p>
            <a:r>
              <a:rPr lang="en-US" sz="2400"/>
              <a:t>Realistic project commitments based prior knowledge</a:t>
            </a:r>
          </a:p>
          <a:p>
            <a:r>
              <a:rPr lang="en-US" sz="2400"/>
              <a:t>The software project managers track costs, schedules, and functionality; problems in meeting commitments are identified when they arise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Software Project Management</a:t>
            </a:r>
          </a:p>
        </p:txBody>
      </p:sp>
      <p:sp>
        <p:nvSpPr>
          <p:cNvPr id="7" name="Slide Number Placeholder 5"/>
          <p:cNvSpPr>
            <a:spLocks noGrp="1"/>
          </p:cNvSpPr>
          <p:nvPr>
            <p:ph type="sldNum" sz="quarter" idx="12"/>
          </p:nvPr>
        </p:nvSpPr>
        <p:spPr/>
        <p:txBody>
          <a:bodyPr/>
          <a:lstStyle/>
          <a:p>
            <a:fld id="{121A641C-F158-406F-86C1-A17881A3C295}" type="slidenum">
              <a:rPr lang="en-AU"/>
              <a:pPr/>
              <a:t>28</a:t>
            </a:fld>
            <a:endParaRPr lang="en-AU"/>
          </a:p>
        </p:txBody>
      </p:sp>
      <p:sp>
        <p:nvSpPr>
          <p:cNvPr id="174082" name="Rectangle 2"/>
          <p:cNvSpPr>
            <a:spLocks noChangeArrowheads="1"/>
          </p:cNvSpPr>
          <p:nvPr/>
        </p:nvSpPr>
        <p:spPr bwMode="auto">
          <a:xfrm>
            <a:off x="6284913" y="5384800"/>
            <a:ext cx="1800225" cy="638175"/>
          </a:xfrm>
          <a:prstGeom prst="rect">
            <a:avLst/>
          </a:prstGeom>
          <a:solidFill>
            <a:schemeClr val="bg1"/>
          </a:solidFill>
          <a:ln w="9525">
            <a:noFill/>
            <a:miter lim="800000"/>
            <a:headEnd/>
            <a:tailEnd/>
          </a:ln>
          <a:effectLst/>
        </p:spPr>
        <p:txBody>
          <a:bodyPr wrap="none" anchor="ctr"/>
          <a:lstStyle/>
          <a:p>
            <a:endParaRPr lang="en-US"/>
          </a:p>
        </p:txBody>
      </p:sp>
      <p:sp>
        <p:nvSpPr>
          <p:cNvPr id="174085" name="Rectangle 5"/>
          <p:cNvSpPr>
            <a:spLocks noGrp="1" noChangeArrowheads="1"/>
          </p:cNvSpPr>
          <p:nvPr>
            <p:ph type="title"/>
          </p:nvPr>
        </p:nvSpPr>
        <p:spPr/>
        <p:txBody>
          <a:bodyPr/>
          <a:lstStyle/>
          <a:p>
            <a:r>
              <a:rPr lang="en-US"/>
              <a:t>Maturity Levels - Defined</a:t>
            </a:r>
          </a:p>
        </p:txBody>
      </p:sp>
      <p:sp>
        <p:nvSpPr>
          <p:cNvPr id="174086" name="Rectangle 6"/>
          <p:cNvSpPr>
            <a:spLocks noGrp="1" noChangeArrowheads="1"/>
          </p:cNvSpPr>
          <p:nvPr>
            <p:ph type="body" idx="1"/>
          </p:nvPr>
        </p:nvSpPr>
        <p:spPr/>
        <p:txBody>
          <a:bodyPr/>
          <a:lstStyle/>
          <a:p>
            <a:pPr>
              <a:lnSpc>
                <a:spcPct val="90000"/>
              </a:lnSpc>
            </a:pPr>
            <a:r>
              <a:rPr lang="en-US" sz="2400"/>
              <a:t>Based on a common, organization-wide understanding of the activities, roles, and responsibilities in a defined software process</a:t>
            </a:r>
          </a:p>
          <a:p>
            <a:pPr>
              <a:lnSpc>
                <a:spcPct val="90000"/>
              </a:lnSpc>
            </a:pPr>
            <a:r>
              <a:rPr lang="en-US" sz="2400"/>
              <a:t>The organization exploits best practices </a:t>
            </a:r>
          </a:p>
          <a:p>
            <a:pPr>
              <a:lnSpc>
                <a:spcPct val="90000"/>
              </a:lnSpc>
            </a:pPr>
            <a:r>
              <a:rPr lang="en-US" sz="2400"/>
              <a:t>Special group responsible for software process</a:t>
            </a:r>
          </a:p>
          <a:p>
            <a:pPr>
              <a:lnSpc>
                <a:spcPct val="90000"/>
              </a:lnSpc>
            </a:pPr>
            <a:r>
              <a:rPr lang="en-US" sz="2400"/>
              <a:t>Defined software process integrating engineering and management processes</a:t>
            </a:r>
          </a:p>
          <a:p>
            <a:pPr>
              <a:lnSpc>
                <a:spcPct val="90000"/>
              </a:lnSpc>
            </a:pPr>
            <a:r>
              <a:rPr lang="en-US" sz="2400"/>
              <a:t>Management has good insight into technical progress on all projects</a:t>
            </a:r>
          </a:p>
          <a:p>
            <a:pPr>
              <a:lnSpc>
                <a:spcPct val="90000"/>
              </a:lnSpc>
            </a:pPr>
            <a:r>
              <a:rPr lang="en-US" sz="2400"/>
              <a:t>Cost, schedule, and functionality are under control, and software quality is tracked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9807FCC6-638F-4CDA-8A3A-1C7DB0B7E915}" type="slidenum">
              <a:rPr lang="en-AU"/>
              <a:pPr/>
              <a:t>29</a:t>
            </a:fld>
            <a:endParaRPr lang="en-AU"/>
          </a:p>
        </p:txBody>
      </p:sp>
      <p:sp>
        <p:nvSpPr>
          <p:cNvPr id="176132" name="Rectangle 1028"/>
          <p:cNvSpPr>
            <a:spLocks noGrp="1" noChangeArrowheads="1"/>
          </p:cNvSpPr>
          <p:nvPr>
            <p:ph type="title"/>
          </p:nvPr>
        </p:nvSpPr>
        <p:spPr/>
        <p:txBody>
          <a:bodyPr/>
          <a:lstStyle/>
          <a:p>
            <a:r>
              <a:rPr lang="en-US"/>
              <a:t>Maturity Levels - Managed</a:t>
            </a:r>
          </a:p>
        </p:txBody>
      </p:sp>
      <p:sp>
        <p:nvSpPr>
          <p:cNvPr id="176133" name="Rectangle 1029"/>
          <p:cNvSpPr>
            <a:spLocks noGrp="1" noChangeArrowheads="1"/>
          </p:cNvSpPr>
          <p:nvPr>
            <p:ph type="body" idx="1"/>
          </p:nvPr>
        </p:nvSpPr>
        <p:spPr/>
        <p:txBody>
          <a:bodyPr/>
          <a:lstStyle/>
          <a:p>
            <a:pPr>
              <a:lnSpc>
                <a:spcPct val="90000"/>
              </a:lnSpc>
            </a:pPr>
            <a:r>
              <a:rPr lang="en-US" sz="2800"/>
              <a:t>Use of quantitative quality goals for both software products and processes</a:t>
            </a:r>
          </a:p>
          <a:p>
            <a:pPr>
              <a:lnSpc>
                <a:spcPct val="90000"/>
              </a:lnSpc>
            </a:pPr>
            <a:r>
              <a:rPr lang="en-AU" sz="2800"/>
              <a:t>Strong use of software/process metrics</a:t>
            </a:r>
            <a:endParaRPr lang="en-US" sz="2800"/>
          </a:p>
          <a:p>
            <a:pPr>
              <a:lnSpc>
                <a:spcPct val="90000"/>
              </a:lnSpc>
            </a:pPr>
            <a:r>
              <a:rPr lang="en-US" sz="2800"/>
              <a:t>Organization-wide software process database is used </a:t>
            </a:r>
          </a:p>
          <a:p>
            <a:pPr>
              <a:lnSpc>
                <a:spcPct val="90000"/>
              </a:lnSpc>
            </a:pPr>
            <a:r>
              <a:rPr lang="en-US" sz="2800"/>
              <a:t>Allows prediction of trends in process and product quality </a:t>
            </a:r>
          </a:p>
          <a:p>
            <a:pPr>
              <a:lnSpc>
                <a:spcPct val="90000"/>
              </a:lnSpc>
            </a:pPr>
            <a:r>
              <a:rPr lang="en-US" sz="2800"/>
              <a:t>Process is both stable and measured</a:t>
            </a:r>
          </a:p>
          <a:p>
            <a:pPr>
              <a:lnSpc>
                <a:spcPct val="90000"/>
              </a:lnSpc>
            </a:pPr>
            <a:r>
              <a:rPr lang="en-US" sz="2800"/>
              <a:t>Software products are of predictably high quality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Software Project Management</a:t>
            </a:r>
          </a:p>
        </p:txBody>
      </p:sp>
      <p:sp>
        <p:nvSpPr>
          <p:cNvPr id="7" name="Slide Number Placeholder 5"/>
          <p:cNvSpPr>
            <a:spLocks noGrp="1"/>
          </p:cNvSpPr>
          <p:nvPr>
            <p:ph type="sldNum" sz="quarter" idx="12"/>
          </p:nvPr>
        </p:nvSpPr>
        <p:spPr/>
        <p:txBody>
          <a:bodyPr/>
          <a:lstStyle/>
          <a:p>
            <a:fld id="{467C2CF8-A99E-4B72-8C4A-CB5D8824AD7F}" type="slidenum">
              <a:rPr lang="en-AU"/>
              <a:pPr/>
              <a:t>3</a:t>
            </a:fld>
            <a:endParaRPr lang="en-AU"/>
          </a:p>
        </p:txBody>
      </p:sp>
      <p:sp>
        <p:nvSpPr>
          <p:cNvPr id="39941" name="Rectangle 5"/>
          <p:cNvSpPr>
            <a:spLocks noGrp="1" noChangeArrowheads="1"/>
          </p:cNvSpPr>
          <p:nvPr>
            <p:ph type="title"/>
          </p:nvPr>
        </p:nvSpPr>
        <p:spPr/>
        <p:txBody>
          <a:bodyPr/>
          <a:lstStyle/>
          <a:p>
            <a:r>
              <a:rPr lang="en-US"/>
              <a:t>History</a:t>
            </a:r>
          </a:p>
        </p:txBody>
      </p:sp>
      <p:pic>
        <p:nvPicPr>
          <p:cNvPr id="39940" name="Picture 4" descr="C:\Program Files\Common Files\Microsoft Shared\Clipart\cagcat50\bd06663_.wmf"/>
          <p:cNvPicPr>
            <a:picLocks noChangeAspect="1" noChangeArrowheads="1"/>
          </p:cNvPicPr>
          <p:nvPr/>
        </p:nvPicPr>
        <p:blipFill>
          <a:blip r:embed="rId3"/>
          <a:srcRect/>
          <a:stretch>
            <a:fillRect/>
          </a:stretch>
        </p:blipFill>
        <p:spPr bwMode="auto">
          <a:xfrm>
            <a:off x="5715000" y="4741863"/>
            <a:ext cx="2438400" cy="2116137"/>
          </a:xfrm>
          <a:prstGeom prst="rect">
            <a:avLst/>
          </a:prstGeom>
          <a:noFill/>
        </p:spPr>
      </p:pic>
      <p:sp>
        <p:nvSpPr>
          <p:cNvPr id="39942" name="Rectangle 6"/>
          <p:cNvSpPr>
            <a:spLocks noGrp="1" noChangeArrowheads="1"/>
          </p:cNvSpPr>
          <p:nvPr>
            <p:ph type="body" idx="1"/>
          </p:nvPr>
        </p:nvSpPr>
        <p:spPr/>
        <p:txBody>
          <a:bodyPr/>
          <a:lstStyle/>
          <a:p>
            <a:r>
              <a:rPr lang="en-US" sz="2800"/>
              <a:t>In the 1980s, realization about the inability to manage the software process</a:t>
            </a:r>
          </a:p>
          <a:p>
            <a:pPr lvl="1"/>
            <a:r>
              <a:rPr lang="en-US" sz="2400"/>
              <a:t>Projects late, over budget, or plain failures</a:t>
            </a:r>
          </a:p>
          <a:p>
            <a:r>
              <a:rPr lang="en-US" sz="2800"/>
              <a:t>1986-1987: Software Engineering Institute (SEI)</a:t>
            </a:r>
          </a:p>
          <a:p>
            <a:pPr lvl="1"/>
            <a:r>
              <a:rPr lang="en-US" sz="2400"/>
              <a:t>Began developing a process maturity framework</a:t>
            </a:r>
          </a:p>
          <a:p>
            <a:r>
              <a:rPr lang="en-US" sz="2800"/>
              <a:t>1991: CMM-SW 1.0</a:t>
            </a:r>
          </a:p>
          <a:p>
            <a:r>
              <a:rPr lang="en-US" sz="2800"/>
              <a:t>1993: CMM-SW 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7C89C911-1A0E-48C8-80B3-581D1579B66A}" type="slidenum">
              <a:rPr lang="en-AU"/>
              <a:pPr/>
              <a:t>30</a:t>
            </a:fld>
            <a:endParaRPr lang="en-AU"/>
          </a:p>
        </p:txBody>
      </p:sp>
      <p:sp>
        <p:nvSpPr>
          <p:cNvPr id="178180" name="Rectangle 4"/>
          <p:cNvSpPr>
            <a:spLocks noGrp="1" noChangeArrowheads="1"/>
          </p:cNvSpPr>
          <p:nvPr>
            <p:ph type="title"/>
          </p:nvPr>
        </p:nvSpPr>
        <p:spPr/>
        <p:txBody>
          <a:bodyPr/>
          <a:lstStyle/>
          <a:p>
            <a:r>
              <a:rPr lang="en-US"/>
              <a:t>Maturity Levels - Optimizing</a:t>
            </a:r>
          </a:p>
        </p:txBody>
      </p:sp>
      <p:sp>
        <p:nvSpPr>
          <p:cNvPr id="178181" name="Rectangle 5"/>
          <p:cNvSpPr>
            <a:spLocks noGrp="1" noChangeArrowheads="1"/>
          </p:cNvSpPr>
          <p:nvPr>
            <p:ph type="body" idx="1"/>
          </p:nvPr>
        </p:nvSpPr>
        <p:spPr/>
        <p:txBody>
          <a:bodyPr/>
          <a:lstStyle/>
          <a:p>
            <a:pPr>
              <a:lnSpc>
                <a:spcPct val="90000"/>
              </a:lnSpc>
            </a:pPr>
            <a:r>
              <a:rPr lang="en-US" sz="2800"/>
              <a:t>Organization level focus on continuous process improvement</a:t>
            </a:r>
          </a:p>
          <a:p>
            <a:pPr>
              <a:lnSpc>
                <a:spcPct val="90000"/>
              </a:lnSpc>
            </a:pPr>
            <a:r>
              <a:rPr lang="en-US" sz="2800"/>
              <a:t>Innovations that exploit the best software engineering practices are identified and transferred throughout the organization </a:t>
            </a:r>
          </a:p>
          <a:p>
            <a:pPr>
              <a:lnSpc>
                <a:spcPct val="90000"/>
              </a:lnSpc>
            </a:pPr>
            <a:r>
              <a:rPr lang="en-US" sz="2800"/>
              <a:t>Software processes are evaluated to prevent known types of defects from recurring</a:t>
            </a:r>
          </a:p>
          <a:p>
            <a:pPr>
              <a:lnSpc>
                <a:spcPct val="90000"/>
              </a:lnSpc>
            </a:pPr>
            <a:r>
              <a:rPr lang="en-US" sz="2800"/>
              <a:t>Technology and process improvements are planned and managed as ordinary business activities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AU"/>
              <a:t>Software Project Management</a:t>
            </a:r>
          </a:p>
        </p:txBody>
      </p:sp>
      <p:sp>
        <p:nvSpPr>
          <p:cNvPr id="28" name="Slide Number Placeholder 5"/>
          <p:cNvSpPr>
            <a:spLocks noGrp="1"/>
          </p:cNvSpPr>
          <p:nvPr>
            <p:ph type="sldNum" sz="quarter" idx="12"/>
          </p:nvPr>
        </p:nvSpPr>
        <p:spPr/>
        <p:txBody>
          <a:bodyPr/>
          <a:lstStyle/>
          <a:p>
            <a:fld id="{491764F4-06EF-456F-AD75-FFE21B260C87}" type="slidenum">
              <a:rPr lang="en-AU"/>
              <a:pPr/>
              <a:t>31</a:t>
            </a:fld>
            <a:endParaRPr lang="en-AU"/>
          </a:p>
        </p:txBody>
      </p:sp>
      <p:sp>
        <p:nvSpPr>
          <p:cNvPr id="196610" name="Rectangle 2"/>
          <p:cNvSpPr>
            <a:spLocks noGrp="1" noChangeArrowheads="1"/>
          </p:cNvSpPr>
          <p:nvPr>
            <p:ph type="title"/>
          </p:nvPr>
        </p:nvSpPr>
        <p:spPr/>
        <p:txBody>
          <a:bodyPr/>
          <a:lstStyle/>
          <a:p>
            <a:r>
              <a:rPr lang="en-US"/>
              <a:t>Structure of CMM</a:t>
            </a:r>
          </a:p>
        </p:txBody>
      </p:sp>
      <p:sp>
        <p:nvSpPr>
          <p:cNvPr id="196611" name="AutoShape 3"/>
          <p:cNvSpPr>
            <a:spLocks noChangeArrowheads="1"/>
          </p:cNvSpPr>
          <p:nvPr/>
        </p:nvSpPr>
        <p:spPr bwMode="auto">
          <a:xfrm>
            <a:off x="2209800" y="2057400"/>
            <a:ext cx="2133600" cy="533400"/>
          </a:xfrm>
          <a:prstGeom prst="flowChartProcess">
            <a:avLst/>
          </a:prstGeom>
          <a:solidFill>
            <a:schemeClr val="accent1"/>
          </a:solidFill>
          <a:ln w="31750">
            <a:solidFill>
              <a:schemeClr val="tx1"/>
            </a:solidFill>
            <a:miter lim="800000"/>
            <a:headEnd/>
            <a:tailEnd/>
          </a:ln>
          <a:effectLst/>
        </p:spPr>
        <p:txBody>
          <a:bodyPr wrap="none" anchor="ctr"/>
          <a:lstStyle/>
          <a:p>
            <a:pPr algn="ctr" eaLnBrk="0" hangingPunct="0"/>
            <a:r>
              <a:rPr lang="en-US" sz="2400"/>
              <a:t>Maturity Level</a:t>
            </a:r>
          </a:p>
        </p:txBody>
      </p:sp>
      <p:sp>
        <p:nvSpPr>
          <p:cNvPr id="196612" name="AutoShape 4"/>
          <p:cNvSpPr>
            <a:spLocks noChangeArrowheads="1"/>
          </p:cNvSpPr>
          <p:nvPr/>
        </p:nvSpPr>
        <p:spPr bwMode="auto">
          <a:xfrm>
            <a:off x="3581400" y="3200400"/>
            <a:ext cx="1143000" cy="533400"/>
          </a:xfrm>
          <a:prstGeom prst="flowChartProcess">
            <a:avLst/>
          </a:prstGeom>
          <a:solidFill>
            <a:schemeClr val="accent1"/>
          </a:solidFill>
          <a:ln w="31750">
            <a:solidFill>
              <a:schemeClr val="tx1"/>
            </a:solidFill>
            <a:miter lim="800000"/>
            <a:headEnd/>
            <a:tailEnd/>
          </a:ln>
          <a:effectLst/>
        </p:spPr>
        <p:txBody>
          <a:bodyPr wrap="none" anchor="ctr"/>
          <a:lstStyle/>
          <a:p>
            <a:pPr algn="ctr" eaLnBrk="0" hangingPunct="0"/>
            <a:r>
              <a:rPr lang="en-US" sz="2400"/>
              <a:t>Key PA</a:t>
            </a:r>
          </a:p>
        </p:txBody>
      </p:sp>
      <p:sp>
        <p:nvSpPr>
          <p:cNvPr id="196613" name="AutoShape 5"/>
          <p:cNvSpPr>
            <a:spLocks noChangeArrowheads="1"/>
          </p:cNvSpPr>
          <p:nvPr/>
        </p:nvSpPr>
        <p:spPr bwMode="auto">
          <a:xfrm>
            <a:off x="5334000" y="3962400"/>
            <a:ext cx="1371600" cy="685800"/>
          </a:xfrm>
          <a:prstGeom prst="flowChartProcess">
            <a:avLst/>
          </a:prstGeom>
          <a:solidFill>
            <a:schemeClr val="accent1"/>
          </a:solidFill>
          <a:ln w="31750">
            <a:solidFill>
              <a:schemeClr val="tx1"/>
            </a:solidFill>
            <a:miter lim="800000"/>
            <a:headEnd/>
            <a:tailEnd/>
          </a:ln>
          <a:effectLst/>
        </p:spPr>
        <p:txBody>
          <a:bodyPr wrap="none" anchor="ctr"/>
          <a:lstStyle/>
          <a:p>
            <a:pPr algn="ctr" eaLnBrk="0" hangingPunct="0"/>
            <a:r>
              <a:rPr lang="en-US" sz="2400"/>
              <a:t>Common</a:t>
            </a:r>
          </a:p>
          <a:p>
            <a:pPr algn="ctr" eaLnBrk="0" hangingPunct="0"/>
            <a:r>
              <a:rPr lang="en-US" sz="2400"/>
              <a:t>Features</a:t>
            </a:r>
          </a:p>
        </p:txBody>
      </p:sp>
      <p:sp>
        <p:nvSpPr>
          <p:cNvPr id="196614" name="AutoShape 6"/>
          <p:cNvSpPr>
            <a:spLocks noChangeArrowheads="1"/>
          </p:cNvSpPr>
          <p:nvPr/>
        </p:nvSpPr>
        <p:spPr bwMode="auto">
          <a:xfrm>
            <a:off x="7162800" y="5105400"/>
            <a:ext cx="1447800" cy="685800"/>
          </a:xfrm>
          <a:prstGeom prst="flowChartProcess">
            <a:avLst/>
          </a:prstGeom>
          <a:solidFill>
            <a:schemeClr val="accent1"/>
          </a:solidFill>
          <a:ln w="31750">
            <a:solidFill>
              <a:schemeClr val="tx1"/>
            </a:solidFill>
            <a:miter lim="800000"/>
            <a:headEnd/>
            <a:tailEnd/>
          </a:ln>
          <a:effectLst/>
        </p:spPr>
        <p:txBody>
          <a:bodyPr wrap="none" anchor="ctr"/>
          <a:lstStyle/>
          <a:p>
            <a:pPr algn="ctr" eaLnBrk="0" hangingPunct="0"/>
            <a:r>
              <a:rPr lang="en-US" sz="2400"/>
              <a:t>Key</a:t>
            </a:r>
          </a:p>
          <a:p>
            <a:pPr algn="ctr" eaLnBrk="0" hangingPunct="0"/>
            <a:r>
              <a:rPr lang="en-US" sz="2400"/>
              <a:t>Practices</a:t>
            </a:r>
          </a:p>
        </p:txBody>
      </p:sp>
      <p:sp>
        <p:nvSpPr>
          <p:cNvPr id="196615" name="Line 7"/>
          <p:cNvSpPr>
            <a:spLocks noChangeShapeType="1"/>
          </p:cNvSpPr>
          <p:nvPr/>
        </p:nvSpPr>
        <p:spPr bwMode="auto">
          <a:xfrm>
            <a:off x="3352800" y="2590800"/>
            <a:ext cx="762000" cy="609600"/>
          </a:xfrm>
          <a:prstGeom prst="line">
            <a:avLst/>
          </a:prstGeom>
          <a:noFill/>
          <a:ln w="31750">
            <a:solidFill>
              <a:schemeClr val="tx1"/>
            </a:solidFill>
            <a:round/>
            <a:headEnd/>
            <a:tailEnd type="triangle" w="med" len="med"/>
          </a:ln>
          <a:effectLst/>
        </p:spPr>
        <p:txBody>
          <a:bodyPr wrap="none" anchor="ctr"/>
          <a:lstStyle/>
          <a:p>
            <a:endParaRPr lang="en-US"/>
          </a:p>
        </p:txBody>
      </p:sp>
      <p:sp>
        <p:nvSpPr>
          <p:cNvPr id="196616" name="Line 8"/>
          <p:cNvSpPr>
            <a:spLocks noChangeShapeType="1"/>
          </p:cNvSpPr>
          <p:nvPr/>
        </p:nvSpPr>
        <p:spPr bwMode="auto">
          <a:xfrm>
            <a:off x="4724400" y="3505200"/>
            <a:ext cx="1143000" cy="457200"/>
          </a:xfrm>
          <a:prstGeom prst="line">
            <a:avLst/>
          </a:prstGeom>
          <a:noFill/>
          <a:ln w="31750">
            <a:solidFill>
              <a:schemeClr val="tx1"/>
            </a:solidFill>
            <a:round/>
            <a:headEnd/>
            <a:tailEnd type="triangle" w="med" len="med"/>
          </a:ln>
          <a:effectLst/>
        </p:spPr>
        <p:txBody>
          <a:bodyPr wrap="none" anchor="ctr"/>
          <a:lstStyle/>
          <a:p>
            <a:endParaRPr lang="en-US"/>
          </a:p>
        </p:txBody>
      </p:sp>
      <p:sp>
        <p:nvSpPr>
          <p:cNvPr id="196617" name="Line 9"/>
          <p:cNvSpPr>
            <a:spLocks noChangeShapeType="1"/>
          </p:cNvSpPr>
          <p:nvPr/>
        </p:nvSpPr>
        <p:spPr bwMode="auto">
          <a:xfrm>
            <a:off x="6705600" y="4267200"/>
            <a:ext cx="685800" cy="838200"/>
          </a:xfrm>
          <a:prstGeom prst="line">
            <a:avLst/>
          </a:prstGeom>
          <a:noFill/>
          <a:ln w="31750">
            <a:solidFill>
              <a:schemeClr val="tx1"/>
            </a:solidFill>
            <a:round/>
            <a:headEnd/>
            <a:tailEnd type="triangle" w="med" len="med"/>
          </a:ln>
          <a:effectLst/>
        </p:spPr>
        <p:txBody>
          <a:bodyPr wrap="none" anchor="ctr"/>
          <a:lstStyle/>
          <a:p>
            <a:endParaRPr lang="en-US"/>
          </a:p>
        </p:txBody>
      </p:sp>
      <p:sp>
        <p:nvSpPr>
          <p:cNvPr id="196618" name="Oval 10"/>
          <p:cNvSpPr>
            <a:spLocks noChangeArrowheads="1"/>
          </p:cNvSpPr>
          <p:nvPr/>
        </p:nvSpPr>
        <p:spPr bwMode="auto">
          <a:xfrm>
            <a:off x="609600" y="2743200"/>
            <a:ext cx="1524000" cy="838200"/>
          </a:xfrm>
          <a:prstGeom prst="ellipse">
            <a:avLst/>
          </a:prstGeom>
          <a:solidFill>
            <a:srgbClr val="99CCFF"/>
          </a:solidFill>
          <a:ln w="31750">
            <a:solidFill>
              <a:schemeClr val="tx1"/>
            </a:solidFill>
            <a:round/>
            <a:headEnd/>
            <a:tailEnd/>
          </a:ln>
          <a:effectLst/>
        </p:spPr>
        <p:txBody>
          <a:bodyPr wrap="none" anchor="ctr"/>
          <a:lstStyle/>
          <a:p>
            <a:pPr algn="ctr" eaLnBrk="0" hangingPunct="0"/>
            <a:r>
              <a:rPr lang="en-US"/>
              <a:t>Process</a:t>
            </a:r>
          </a:p>
          <a:p>
            <a:pPr algn="ctr" eaLnBrk="0" hangingPunct="0"/>
            <a:r>
              <a:rPr lang="en-US"/>
              <a:t>Capability</a:t>
            </a:r>
          </a:p>
        </p:txBody>
      </p:sp>
      <p:sp>
        <p:nvSpPr>
          <p:cNvPr id="196619" name="Oval 11"/>
          <p:cNvSpPr>
            <a:spLocks noChangeArrowheads="1"/>
          </p:cNvSpPr>
          <p:nvPr/>
        </p:nvSpPr>
        <p:spPr bwMode="auto">
          <a:xfrm>
            <a:off x="1752600" y="3886200"/>
            <a:ext cx="1219200" cy="457200"/>
          </a:xfrm>
          <a:prstGeom prst="ellipse">
            <a:avLst/>
          </a:prstGeom>
          <a:solidFill>
            <a:srgbClr val="99CCFF"/>
          </a:solidFill>
          <a:ln w="31750">
            <a:solidFill>
              <a:schemeClr val="tx1"/>
            </a:solidFill>
            <a:round/>
            <a:headEnd/>
            <a:tailEnd/>
          </a:ln>
          <a:effectLst/>
        </p:spPr>
        <p:txBody>
          <a:bodyPr wrap="none" anchor="ctr"/>
          <a:lstStyle/>
          <a:p>
            <a:pPr algn="ctr" eaLnBrk="0" hangingPunct="0"/>
            <a:r>
              <a:rPr lang="en-US" sz="2400"/>
              <a:t>Goals</a:t>
            </a:r>
          </a:p>
        </p:txBody>
      </p:sp>
      <p:sp>
        <p:nvSpPr>
          <p:cNvPr id="196620" name="Oval 12"/>
          <p:cNvSpPr>
            <a:spLocks noChangeArrowheads="1"/>
          </p:cNvSpPr>
          <p:nvPr/>
        </p:nvSpPr>
        <p:spPr bwMode="auto">
          <a:xfrm>
            <a:off x="2514600" y="4724400"/>
            <a:ext cx="2438400" cy="685800"/>
          </a:xfrm>
          <a:prstGeom prst="ellipse">
            <a:avLst/>
          </a:prstGeom>
          <a:solidFill>
            <a:srgbClr val="99CCFF"/>
          </a:solidFill>
          <a:ln w="31750">
            <a:solidFill>
              <a:schemeClr val="tx1"/>
            </a:solidFill>
            <a:round/>
            <a:headEnd/>
            <a:tailEnd/>
          </a:ln>
          <a:effectLst/>
        </p:spPr>
        <p:txBody>
          <a:bodyPr wrap="none" anchor="ctr"/>
          <a:lstStyle/>
          <a:p>
            <a:pPr algn="ctr" eaLnBrk="0" hangingPunct="0"/>
            <a:r>
              <a:rPr lang="en-US" sz="2400"/>
              <a:t>Implementation</a:t>
            </a:r>
          </a:p>
        </p:txBody>
      </p:sp>
      <p:sp>
        <p:nvSpPr>
          <p:cNvPr id="196621" name="Oval 13"/>
          <p:cNvSpPr>
            <a:spLocks noChangeArrowheads="1"/>
          </p:cNvSpPr>
          <p:nvPr/>
        </p:nvSpPr>
        <p:spPr bwMode="auto">
          <a:xfrm>
            <a:off x="4876800" y="5562600"/>
            <a:ext cx="2057400" cy="990600"/>
          </a:xfrm>
          <a:prstGeom prst="ellipse">
            <a:avLst/>
          </a:prstGeom>
          <a:solidFill>
            <a:srgbClr val="99CCFF"/>
          </a:solidFill>
          <a:ln w="31750">
            <a:solidFill>
              <a:schemeClr val="tx1"/>
            </a:solidFill>
            <a:round/>
            <a:headEnd/>
            <a:tailEnd/>
          </a:ln>
          <a:effectLst/>
        </p:spPr>
        <p:txBody>
          <a:bodyPr wrap="none" anchor="ctr"/>
          <a:lstStyle/>
          <a:p>
            <a:pPr algn="ctr" eaLnBrk="0" hangingPunct="0"/>
            <a:r>
              <a:rPr lang="en-US"/>
              <a:t>Infrastructure/</a:t>
            </a:r>
          </a:p>
          <a:p>
            <a:pPr algn="ctr" eaLnBrk="0" hangingPunct="0"/>
            <a:r>
              <a:rPr lang="en-US"/>
              <a:t>Activities</a:t>
            </a:r>
          </a:p>
        </p:txBody>
      </p:sp>
      <p:sp>
        <p:nvSpPr>
          <p:cNvPr id="196622" name="Line 14"/>
          <p:cNvSpPr>
            <a:spLocks noChangeShapeType="1"/>
          </p:cNvSpPr>
          <p:nvPr/>
        </p:nvSpPr>
        <p:spPr bwMode="auto">
          <a:xfrm flipH="1">
            <a:off x="1905000" y="2590800"/>
            <a:ext cx="685800" cy="228600"/>
          </a:xfrm>
          <a:prstGeom prst="line">
            <a:avLst/>
          </a:prstGeom>
          <a:noFill/>
          <a:ln w="31750">
            <a:solidFill>
              <a:schemeClr val="tx1"/>
            </a:solidFill>
            <a:round/>
            <a:headEnd/>
            <a:tailEnd type="triangle" w="med" len="med"/>
          </a:ln>
          <a:effectLst/>
        </p:spPr>
        <p:txBody>
          <a:bodyPr wrap="none" anchor="ctr"/>
          <a:lstStyle/>
          <a:p>
            <a:endParaRPr lang="en-US"/>
          </a:p>
        </p:txBody>
      </p:sp>
      <p:sp>
        <p:nvSpPr>
          <p:cNvPr id="196623" name="Line 15"/>
          <p:cNvSpPr>
            <a:spLocks noChangeShapeType="1"/>
          </p:cNvSpPr>
          <p:nvPr/>
        </p:nvSpPr>
        <p:spPr bwMode="auto">
          <a:xfrm flipH="1">
            <a:off x="2971800" y="3657600"/>
            <a:ext cx="609600" cy="381000"/>
          </a:xfrm>
          <a:prstGeom prst="line">
            <a:avLst/>
          </a:prstGeom>
          <a:noFill/>
          <a:ln w="31750">
            <a:solidFill>
              <a:schemeClr val="tx1"/>
            </a:solidFill>
            <a:round/>
            <a:headEnd/>
            <a:tailEnd type="triangle" w="med" len="med"/>
          </a:ln>
          <a:effectLst/>
        </p:spPr>
        <p:txBody>
          <a:bodyPr wrap="none" anchor="ctr"/>
          <a:lstStyle/>
          <a:p>
            <a:endParaRPr lang="en-US"/>
          </a:p>
        </p:txBody>
      </p:sp>
      <p:sp>
        <p:nvSpPr>
          <p:cNvPr id="196624" name="Line 16"/>
          <p:cNvSpPr>
            <a:spLocks noChangeShapeType="1"/>
          </p:cNvSpPr>
          <p:nvPr/>
        </p:nvSpPr>
        <p:spPr bwMode="auto">
          <a:xfrm flipH="1">
            <a:off x="4800600" y="4419600"/>
            <a:ext cx="533400" cy="457200"/>
          </a:xfrm>
          <a:prstGeom prst="line">
            <a:avLst/>
          </a:prstGeom>
          <a:noFill/>
          <a:ln w="31750">
            <a:solidFill>
              <a:schemeClr val="tx1"/>
            </a:solidFill>
            <a:round/>
            <a:headEnd/>
            <a:tailEnd type="triangle" w="med" len="med"/>
          </a:ln>
          <a:effectLst/>
        </p:spPr>
        <p:txBody>
          <a:bodyPr wrap="none" anchor="ctr"/>
          <a:lstStyle/>
          <a:p>
            <a:endParaRPr lang="en-US"/>
          </a:p>
        </p:txBody>
      </p:sp>
      <p:sp>
        <p:nvSpPr>
          <p:cNvPr id="196625" name="Line 17"/>
          <p:cNvSpPr>
            <a:spLocks noChangeShapeType="1"/>
          </p:cNvSpPr>
          <p:nvPr/>
        </p:nvSpPr>
        <p:spPr bwMode="auto">
          <a:xfrm flipH="1">
            <a:off x="6705600" y="5486400"/>
            <a:ext cx="457200" cy="304800"/>
          </a:xfrm>
          <a:prstGeom prst="line">
            <a:avLst/>
          </a:prstGeom>
          <a:noFill/>
          <a:ln w="31750">
            <a:solidFill>
              <a:schemeClr val="tx1"/>
            </a:solidFill>
            <a:round/>
            <a:headEnd/>
            <a:tailEnd type="triangle" w="med" len="med"/>
          </a:ln>
          <a:effectLst/>
        </p:spPr>
        <p:txBody>
          <a:bodyPr wrap="none" anchor="ctr"/>
          <a:lstStyle/>
          <a:p>
            <a:endParaRPr lang="en-US"/>
          </a:p>
        </p:txBody>
      </p:sp>
      <p:sp>
        <p:nvSpPr>
          <p:cNvPr id="196626" name="Text Box 18"/>
          <p:cNvSpPr txBox="1">
            <a:spLocks noChangeArrowheads="1"/>
          </p:cNvSpPr>
          <p:nvPr/>
        </p:nvSpPr>
        <p:spPr bwMode="auto">
          <a:xfrm>
            <a:off x="3886200" y="2667000"/>
            <a:ext cx="1387475" cy="366713"/>
          </a:xfrm>
          <a:prstGeom prst="rect">
            <a:avLst/>
          </a:prstGeom>
          <a:noFill/>
          <a:ln w="31750">
            <a:noFill/>
            <a:miter lim="800000"/>
            <a:headEnd/>
            <a:tailEnd/>
          </a:ln>
          <a:effectLst/>
        </p:spPr>
        <p:txBody>
          <a:bodyPr>
            <a:spAutoFit/>
          </a:bodyPr>
          <a:lstStyle/>
          <a:p>
            <a:pPr eaLnBrk="0" hangingPunct="0"/>
            <a:r>
              <a:rPr lang="en-US" sz="1800" b="1"/>
              <a:t>contain</a:t>
            </a:r>
          </a:p>
        </p:txBody>
      </p:sp>
      <p:sp>
        <p:nvSpPr>
          <p:cNvPr id="196627" name="Text Box 19"/>
          <p:cNvSpPr txBox="1">
            <a:spLocks noChangeArrowheads="1"/>
          </p:cNvSpPr>
          <p:nvPr/>
        </p:nvSpPr>
        <p:spPr bwMode="auto">
          <a:xfrm>
            <a:off x="5181600" y="3352800"/>
            <a:ext cx="2057400" cy="366713"/>
          </a:xfrm>
          <a:prstGeom prst="rect">
            <a:avLst/>
          </a:prstGeom>
          <a:noFill/>
          <a:ln w="31750">
            <a:noFill/>
            <a:miter lim="800000"/>
            <a:headEnd/>
            <a:tailEnd/>
          </a:ln>
          <a:effectLst/>
        </p:spPr>
        <p:txBody>
          <a:bodyPr>
            <a:spAutoFit/>
          </a:bodyPr>
          <a:lstStyle/>
          <a:p>
            <a:pPr eaLnBrk="0" hangingPunct="0"/>
            <a:r>
              <a:rPr lang="en-US" sz="1800" b="1"/>
              <a:t>organized</a:t>
            </a:r>
            <a:r>
              <a:rPr lang="en-US" sz="1800"/>
              <a:t> </a:t>
            </a:r>
            <a:r>
              <a:rPr lang="en-US" sz="1800" b="1"/>
              <a:t>by</a:t>
            </a:r>
          </a:p>
        </p:txBody>
      </p:sp>
      <p:sp>
        <p:nvSpPr>
          <p:cNvPr id="196628" name="Text Box 20"/>
          <p:cNvSpPr txBox="1">
            <a:spLocks noChangeArrowheads="1"/>
          </p:cNvSpPr>
          <p:nvPr/>
        </p:nvSpPr>
        <p:spPr bwMode="auto">
          <a:xfrm>
            <a:off x="7010400" y="4419600"/>
            <a:ext cx="1387475" cy="366713"/>
          </a:xfrm>
          <a:prstGeom prst="rect">
            <a:avLst/>
          </a:prstGeom>
          <a:noFill/>
          <a:ln w="31750">
            <a:noFill/>
            <a:miter lim="800000"/>
            <a:headEnd/>
            <a:tailEnd/>
          </a:ln>
          <a:effectLst/>
        </p:spPr>
        <p:txBody>
          <a:bodyPr>
            <a:spAutoFit/>
          </a:bodyPr>
          <a:lstStyle/>
          <a:p>
            <a:pPr eaLnBrk="0" hangingPunct="0"/>
            <a:r>
              <a:rPr lang="en-US" sz="1800" b="1"/>
              <a:t>contain</a:t>
            </a:r>
          </a:p>
        </p:txBody>
      </p:sp>
      <p:sp>
        <p:nvSpPr>
          <p:cNvPr id="196629" name="Text Box 21"/>
          <p:cNvSpPr txBox="1">
            <a:spLocks noChangeArrowheads="1"/>
          </p:cNvSpPr>
          <p:nvPr/>
        </p:nvSpPr>
        <p:spPr bwMode="auto">
          <a:xfrm>
            <a:off x="5943600" y="5181600"/>
            <a:ext cx="1387475" cy="366713"/>
          </a:xfrm>
          <a:prstGeom prst="rect">
            <a:avLst/>
          </a:prstGeom>
          <a:noFill/>
          <a:ln w="31750">
            <a:noFill/>
            <a:miter lim="800000"/>
            <a:headEnd/>
            <a:tailEnd/>
          </a:ln>
          <a:effectLst/>
        </p:spPr>
        <p:txBody>
          <a:bodyPr>
            <a:spAutoFit/>
          </a:bodyPr>
          <a:lstStyle/>
          <a:p>
            <a:pPr eaLnBrk="0" hangingPunct="0"/>
            <a:r>
              <a:rPr lang="en-US" sz="1800" b="1"/>
              <a:t>describe</a:t>
            </a:r>
          </a:p>
        </p:txBody>
      </p:sp>
      <p:sp>
        <p:nvSpPr>
          <p:cNvPr id="196630" name="Text Box 22"/>
          <p:cNvSpPr txBox="1">
            <a:spLocks noChangeArrowheads="1"/>
          </p:cNvSpPr>
          <p:nvPr/>
        </p:nvSpPr>
        <p:spPr bwMode="auto">
          <a:xfrm>
            <a:off x="4114800" y="4267200"/>
            <a:ext cx="1387475" cy="366713"/>
          </a:xfrm>
          <a:prstGeom prst="rect">
            <a:avLst/>
          </a:prstGeom>
          <a:noFill/>
          <a:ln w="31750">
            <a:noFill/>
            <a:miter lim="800000"/>
            <a:headEnd/>
            <a:tailEnd/>
          </a:ln>
          <a:effectLst/>
        </p:spPr>
        <p:txBody>
          <a:bodyPr>
            <a:spAutoFit/>
          </a:bodyPr>
          <a:lstStyle/>
          <a:p>
            <a:pPr eaLnBrk="0" hangingPunct="0"/>
            <a:r>
              <a:rPr lang="en-US" sz="1800" b="1"/>
              <a:t>address</a:t>
            </a:r>
          </a:p>
        </p:txBody>
      </p:sp>
      <p:sp>
        <p:nvSpPr>
          <p:cNvPr id="196631" name="Text Box 23"/>
          <p:cNvSpPr txBox="1">
            <a:spLocks noChangeArrowheads="1"/>
          </p:cNvSpPr>
          <p:nvPr/>
        </p:nvSpPr>
        <p:spPr bwMode="auto">
          <a:xfrm>
            <a:off x="2438400" y="3429000"/>
            <a:ext cx="1387475" cy="366713"/>
          </a:xfrm>
          <a:prstGeom prst="rect">
            <a:avLst/>
          </a:prstGeom>
          <a:noFill/>
          <a:ln w="31750">
            <a:noFill/>
            <a:miter lim="800000"/>
            <a:headEnd/>
            <a:tailEnd/>
          </a:ln>
          <a:effectLst/>
        </p:spPr>
        <p:txBody>
          <a:bodyPr>
            <a:spAutoFit/>
          </a:bodyPr>
          <a:lstStyle/>
          <a:p>
            <a:pPr eaLnBrk="0" hangingPunct="0"/>
            <a:r>
              <a:rPr lang="en-US" sz="1800" b="1"/>
              <a:t>achieve</a:t>
            </a:r>
          </a:p>
        </p:txBody>
      </p:sp>
      <p:sp>
        <p:nvSpPr>
          <p:cNvPr id="196632" name="Text Box 24"/>
          <p:cNvSpPr txBox="1">
            <a:spLocks noChangeArrowheads="1"/>
          </p:cNvSpPr>
          <p:nvPr/>
        </p:nvSpPr>
        <p:spPr bwMode="auto">
          <a:xfrm>
            <a:off x="990600" y="2286000"/>
            <a:ext cx="1387475" cy="366713"/>
          </a:xfrm>
          <a:prstGeom prst="rect">
            <a:avLst/>
          </a:prstGeom>
          <a:noFill/>
          <a:ln w="31750">
            <a:noFill/>
            <a:miter lim="800000"/>
            <a:headEnd/>
            <a:tailEnd/>
          </a:ln>
          <a:effectLst/>
        </p:spPr>
        <p:txBody>
          <a:bodyPr>
            <a:spAutoFit/>
          </a:bodyPr>
          <a:lstStyle/>
          <a:p>
            <a:pPr eaLnBrk="0" hangingPunct="0"/>
            <a:r>
              <a:rPr lang="en-US" sz="1800" b="1"/>
              <a:t>indicate</a:t>
            </a:r>
          </a:p>
        </p:txBody>
      </p:sp>
      <p:cxnSp>
        <p:nvCxnSpPr>
          <p:cNvPr id="196633" name="AutoShape 25"/>
          <p:cNvCxnSpPr>
            <a:cxnSpLocks noChangeShapeType="1"/>
          </p:cNvCxnSpPr>
          <p:nvPr/>
        </p:nvCxnSpPr>
        <p:spPr bwMode="auto">
          <a:xfrm flipH="1">
            <a:off x="4876800" y="2209800"/>
            <a:ext cx="1524000" cy="914400"/>
          </a:xfrm>
          <a:prstGeom prst="straightConnector1">
            <a:avLst/>
          </a:prstGeom>
          <a:noFill/>
          <a:ln w="127000">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5DA6DD8D-1A09-4522-B506-2C55FE11A5BD}" type="slidenum">
              <a:rPr lang="en-AU"/>
              <a:pPr/>
              <a:t>32</a:t>
            </a:fld>
            <a:endParaRPr lang="en-AU"/>
          </a:p>
        </p:txBody>
      </p:sp>
      <p:sp>
        <p:nvSpPr>
          <p:cNvPr id="10244" name="Rectangle 4"/>
          <p:cNvSpPr>
            <a:spLocks noGrp="1" noChangeArrowheads="1"/>
          </p:cNvSpPr>
          <p:nvPr>
            <p:ph type="title"/>
          </p:nvPr>
        </p:nvSpPr>
        <p:spPr/>
        <p:txBody>
          <a:bodyPr/>
          <a:lstStyle/>
          <a:p>
            <a:r>
              <a:rPr lang="en-US"/>
              <a:t>Key Process Area</a:t>
            </a:r>
          </a:p>
        </p:txBody>
      </p:sp>
      <p:sp>
        <p:nvSpPr>
          <p:cNvPr id="10245" name="Rectangle 5"/>
          <p:cNvSpPr>
            <a:spLocks noGrp="1" noChangeArrowheads="1"/>
          </p:cNvSpPr>
          <p:nvPr>
            <p:ph type="body" idx="1"/>
          </p:nvPr>
        </p:nvSpPr>
        <p:spPr/>
        <p:txBody>
          <a:bodyPr/>
          <a:lstStyle/>
          <a:p>
            <a:r>
              <a:rPr lang="en-US" sz="2400"/>
              <a:t>Each maturity level is composed of key process areas.</a:t>
            </a:r>
          </a:p>
          <a:p>
            <a:r>
              <a:rPr lang="en-US" sz="2400"/>
              <a:t>Each key process area identifies a cluster of related activities that, when performed collectively, achieve a set of goals considered important for establishing process capability at that maturity level. </a:t>
            </a:r>
          </a:p>
          <a:p>
            <a:r>
              <a:rPr lang="en-US" sz="2400"/>
              <a:t>The key process areas have been defined to reside at a single maturity level. </a:t>
            </a:r>
          </a:p>
          <a:p>
            <a:r>
              <a:rPr lang="en-US" sz="2400"/>
              <a:t>For example, one of the key process areas for Level 2 is Software Project Planning.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7F0B76BB-91DF-4A46-81F5-3AC8F65D090D}" type="slidenum">
              <a:rPr lang="en-AU"/>
              <a:pPr/>
              <a:t>33</a:t>
            </a:fld>
            <a:endParaRPr lang="en-AU"/>
          </a:p>
        </p:txBody>
      </p:sp>
      <p:sp>
        <p:nvSpPr>
          <p:cNvPr id="191492" name="Rectangle 1028"/>
          <p:cNvSpPr>
            <a:spLocks noGrp="1" noChangeArrowheads="1"/>
          </p:cNvSpPr>
          <p:nvPr>
            <p:ph type="title"/>
          </p:nvPr>
        </p:nvSpPr>
        <p:spPr/>
        <p:txBody>
          <a:bodyPr/>
          <a:lstStyle/>
          <a:p>
            <a:r>
              <a:rPr lang="en-US"/>
              <a:t>Level 1 - Key Process Areas</a:t>
            </a:r>
          </a:p>
        </p:txBody>
      </p:sp>
      <p:sp>
        <p:nvSpPr>
          <p:cNvPr id="191493" name="Rectangle 1029"/>
          <p:cNvSpPr>
            <a:spLocks noGrp="1" noChangeArrowheads="1"/>
          </p:cNvSpPr>
          <p:nvPr>
            <p:ph type="body" idx="1"/>
          </p:nvPr>
        </p:nvSpPr>
        <p:spPr/>
        <p:txBody>
          <a:bodyPr/>
          <a:lstStyle/>
          <a:p>
            <a:r>
              <a:rPr lang="en-US"/>
              <a:t>None that can be observed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8884D231-CE38-4710-A7D0-BBF884602C5E}" type="slidenum">
              <a:rPr lang="en-AU"/>
              <a:pPr/>
              <a:t>34</a:t>
            </a:fld>
            <a:endParaRPr lang="en-AU"/>
          </a:p>
        </p:txBody>
      </p:sp>
      <p:sp>
        <p:nvSpPr>
          <p:cNvPr id="192516" name="Rectangle 4"/>
          <p:cNvSpPr>
            <a:spLocks noGrp="1" noChangeArrowheads="1"/>
          </p:cNvSpPr>
          <p:nvPr>
            <p:ph type="title"/>
          </p:nvPr>
        </p:nvSpPr>
        <p:spPr/>
        <p:txBody>
          <a:bodyPr/>
          <a:lstStyle/>
          <a:p>
            <a:r>
              <a:rPr lang="en-US"/>
              <a:t>Level 2 - Key Process Areas</a:t>
            </a:r>
          </a:p>
        </p:txBody>
      </p:sp>
      <p:sp>
        <p:nvSpPr>
          <p:cNvPr id="192517" name="Rectangle 5"/>
          <p:cNvSpPr>
            <a:spLocks noGrp="1" noChangeArrowheads="1"/>
          </p:cNvSpPr>
          <p:nvPr>
            <p:ph type="body" idx="1"/>
          </p:nvPr>
        </p:nvSpPr>
        <p:spPr/>
        <p:txBody>
          <a:bodyPr/>
          <a:lstStyle/>
          <a:p>
            <a:r>
              <a:rPr lang="en-US"/>
              <a:t>Software configuration management</a:t>
            </a:r>
          </a:p>
          <a:p>
            <a:r>
              <a:rPr lang="en-US"/>
              <a:t>Software quality assurance</a:t>
            </a:r>
          </a:p>
          <a:p>
            <a:r>
              <a:rPr lang="en-US"/>
              <a:t>Software subcontract management</a:t>
            </a:r>
          </a:p>
          <a:p>
            <a:r>
              <a:rPr lang="en-US"/>
              <a:t>Software project tracking and oversight</a:t>
            </a:r>
          </a:p>
          <a:p>
            <a:r>
              <a:rPr lang="en-US"/>
              <a:t>Software project planning</a:t>
            </a:r>
          </a:p>
          <a:p>
            <a:r>
              <a:rPr lang="en-US"/>
              <a:t>Requirements management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067F7C48-43BD-4BE8-99A1-894BCF09426E}" type="slidenum">
              <a:rPr lang="en-AU"/>
              <a:pPr/>
              <a:t>35</a:t>
            </a:fld>
            <a:endParaRPr lang="en-AU"/>
          </a:p>
        </p:txBody>
      </p:sp>
      <p:sp>
        <p:nvSpPr>
          <p:cNvPr id="193540" name="Rectangle 4"/>
          <p:cNvSpPr>
            <a:spLocks noGrp="1" noChangeArrowheads="1"/>
          </p:cNvSpPr>
          <p:nvPr>
            <p:ph type="title"/>
          </p:nvPr>
        </p:nvSpPr>
        <p:spPr/>
        <p:txBody>
          <a:bodyPr/>
          <a:lstStyle/>
          <a:p>
            <a:r>
              <a:rPr lang="en-US"/>
              <a:t>Level 3 - Key Process Areas</a:t>
            </a:r>
          </a:p>
        </p:txBody>
      </p:sp>
      <p:sp>
        <p:nvSpPr>
          <p:cNvPr id="193541" name="Rectangle 5"/>
          <p:cNvSpPr>
            <a:spLocks noGrp="1" noChangeArrowheads="1"/>
          </p:cNvSpPr>
          <p:nvPr>
            <p:ph type="body" idx="1"/>
          </p:nvPr>
        </p:nvSpPr>
        <p:spPr/>
        <p:txBody>
          <a:bodyPr/>
          <a:lstStyle/>
          <a:p>
            <a:r>
              <a:rPr lang="en-US"/>
              <a:t>Peer reviews</a:t>
            </a:r>
          </a:p>
          <a:p>
            <a:r>
              <a:rPr lang="en-US"/>
              <a:t>Inter-group coordination</a:t>
            </a:r>
          </a:p>
          <a:p>
            <a:r>
              <a:rPr lang="en-US"/>
              <a:t>Software product engineering</a:t>
            </a:r>
          </a:p>
          <a:p>
            <a:r>
              <a:rPr lang="en-US"/>
              <a:t>Integrated software management</a:t>
            </a:r>
          </a:p>
          <a:p>
            <a:r>
              <a:rPr lang="en-US"/>
              <a:t>Training program</a:t>
            </a:r>
          </a:p>
          <a:p>
            <a:r>
              <a:rPr lang="en-US"/>
              <a:t>Organization process definition</a:t>
            </a:r>
          </a:p>
          <a:p>
            <a:r>
              <a:rPr lang="en-US"/>
              <a:t>Organization process focus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656F01FD-E9A7-40E0-BEA0-A015A7F45393}" type="slidenum">
              <a:rPr lang="en-AU"/>
              <a:pPr/>
              <a:t>36</a:t>
            </a:fld>
            <a:endParaRPr lang="en-AU"/>
          </a:p>
        </p:txBody>
      </p:sp>
      <p:sp>
        <p:nvSpPr>
          <p:cNvPr id="194564" name="Rectangle 1028"/>
          <p:cNvSpPr>
            <a:spLocks noGrp="1" noChangeArrowheads="1"/>
          </p:cNvSpPr>
          <p:nvPr>
            <p:ph type="title"/>
          </p:nvPr>
        </p:nvSpPr>
        <p:spPr/>
        <p:txBody>
          <a:bodyPr/>
          <a:lstStyle/>
          <a:p>
            <a:r>
              <a:rPr lang="en-US"/>
              <a:t>Level 4 - Key Process Areas</a:t>
            </a:r>
          </a:p>
        </p:txBody>
      </p:sp>
      <p:sp>
        <p:nvSpPr>
          <p:cNvPr id="194565" name="Rectangle 1029"/>
          <p:cNvSpPr>
            <a:spLocks noGrp="1" noChangeArrowheads="1"/>
          </p:cNvSpPr>
          <p:nvPr>
            <p:ph type="body" idx="1"/>
          </p:nvPr>
        </p:nvSpPr>
        <p:spPr/>
        <p:txBody>
          <a:bodyPr/>
          <a:lstStyle/>
          <a:p>
            <a:r>
              <a:rPr lang="en-US"/>
              <a:t>Quality management</a:t>
            </a:r>
          </a:p>
          <a:p>
            <a:r>
              <a:rPr lang="en-US"/>
              <a:t>Process measurement </a:t>
            </a:r>
          </a:p>
          <a:p>
            <a:r>
              <a:rPr lang="en-US"/>
              <a:t>Software quality management</a:t>
            </a:r>
          </a:p>
          <a:p>
            <a:r>
              <a:rPr lang="en-US"/>
              <a:t>Quantitative process management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AEB14C43-90B8-43ED-BD0E-AFFEBE219FEE}" type="slidenum">
              <a:rPr lang="en-AU"/>
              <a:pPr/>
              <a:t>37</a:t>
            </a:fld>
            <a:endParaRPr lang="en-AU"/>
          </a:p>
        </p:txBody>
      </p:sp>
      <p:sp>
        <p:nvSpPr>
          <p:cNvPr id="195588" name="Rectangle 4"/>
          <p:cNvSpPr>
            <a:spLocks noGrp="1" noChangeArrowheads="1"/>
          </p:cNvSpPr>
          <p:nvPr>
            <p:ph type="title"/>
          </p:nvPr>
        </p:nvSpPr>
        <p:spPr/>
        <p:txBody>
          <a:bodyPr/>
          <a:lstStyle/>
          <a:p>
            <a:r>
              <a:rPr lang="en-US"/>
              <a:t>Level 5 - Key Process Areas</a:t>
            </a:r>
          </a:p>
        </p:txBody>
      </p:sp>
      <p:sp>
        <p:nvSpPr>
          <p:cNvPr id="195589" name="Rectangle 5"/>
          <p:cNvSpPr>
            <a:spLocks noGrp="1" noChangeArrowheads="1"/>
          </p:cNvSpPr>
          <p:nvPr>
            <p:ph type="body" idx="1"/>
          </p:nvPr>
        </p:nvSpPr>
        <p:spPr/>
        <p:txBody>
          <a:bodyPr/>
          <a:lstStyle/>
          <a:p>
            <a:r>
              <a:rPr lang="en-US"/>
              <a:t>Process change management</a:t>
            </a:r>
          </a:p>
          <a:p>
            <a:r>
              <a:rPr lang="en-US"/>
              <a:t>Technology change management</a:t>
            </a:r>
          </a:p>
          <a:p>
            <a:r>
              <a:rPr lang="en-US"/>
              <a:t>Defect prevention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Software Project Management</a:t>
            </a:r>
          </a:p>
        </p:txBody>
      </p:sp>
      <p:sp>
        <p:nvSpPr>
          <p:cNvPr id="7" name="Slide Number Placeholder 5"/>
          <p:cNvSpPr>
            <a:spLocks noGrp="1"/>
          </p:cNvSpPr>
          <p:nvPr>
            <p:ph type="sldNum" sz="quarter" idx="12"/>
          </p:nvPr>
        </p:nvSpPr>
        <p:spPr/>
        <p:txBody>
          <a:bodyPr/>
          <a:lstStyle/>
          <a:p>
            <a:fld id="{A797D287-163B-4032-A56A-5A100FD8EEF7}" type="slidenum">
              <a:rPr lang="en-AU"/>
              <a:pPr/>
              <a:t>38</a:t>
            </a:fld>
            <a:endParaRPr lang="en-AU"/>
          </a:p>
        </p:txBody>
      </p:sp>
      <p:sp>
        <p:nvSpPr>
          <p:cNvPr id="93186" name="Rectangle 2"/>
          <p:cNvSpPr>
            <a:spLocks noChangeArrowheads="1"/>
          </p:cNvSpPr>
          <p:nvPr/>
        </p:nvSpPr>
        <p:spPr bwMode="auto">
          <a:xfrm>
            <a:off x="885825" y="5499100"/>
            <a:ext cx="7312025" cy="639763"/>
          </a:xfrm>
          <a:prstGeom prst="rect">
            <a:avLst/>
          </a:prstGeom>
          <a:solidFill>
            <a:schemeClr val="bg1"/>
          </a:solidFill>
          <a:ln w="9525">
            <a:noFill/>
            <a:miter lim="800000"/>
            <a:headEnd/>
            <a:tailEnd/>
          </a:ln>
          <a:effectLst/>
        </p:spPr>
        <p:txBody>
          <a:bodyPr wrap="none" anchor="ctr"/>
          <a:lstStyle/>
          <a:p>
            <a:pPr algn="ctr" eaLnBrk="0" hangingPunct="0"/>
            <a:endParaRPr lang="en-US" sz="2400">
              <a:latin typeface="Trebuchet MS" pitchFamily="34" charset="0"/>
            </a:endParaRPr>
          </a:p>
        </p:txBody>
      </p:sp>
      <p:sp>
        <p:nvSpPr>
          <p:cNvPr id="93201" name="Rectangle 17"/>
          <p:cNvSpPr>
            <a:spLocks noGrp="1" noChangeArrowheads="1"/>
          </p:cNvSpPr>
          <p:nvPr>
            <p:ph type="title"/>
          </p:nvPr>
        </p:nvSpPr>
        <p:spPr/>
        <p:txBody>
          <a:bodyPr/>
          <a:lstStyle/>
          <a:p>
            <a:r>
              <a:rPr lang="en-US"/>
              <a:t>Goals</a:t>
            </a:r>
          </a:p>
        </p:txBody>
      </p:sp>
      <p:sp>
        <p:nvSpPr>
          <p:cNvPr id="93202" name="Rectangle 18"/>
          <p:cNvSpPr>
            <a:spLocks noGrp="1" noChangeArrowheads="1"/>
          </p:cNvSpPr>
          <p:nvPr>
            <p:ph type="body" idx="1"/>
          </p:nvPr>
        </p:nvSpPr>
        <p:spPr/>
        <p:txBody>
          <a:bodyPr/>
          <a:lstStyle/>
          <a:p>
            <a:pPr>
              <a:lnSpc>
                <a:spcPct val="90000"/>
              </a:lnSpc>
            </a:pPr>
            <a:r>
              <a:rPr lang="en-US" sz="2800"/>
              <a:t>The goals:</a:t>
            </a:r>
          </a:p>
          <a:p>
            <a:pPr lvl="1">
              <a:lnSpc>
                <a:spcPct val="90000"/>
              </a:lnSpc>
            </a:pPr>
            <a:r>
              <a:rPr lang="en-US" sz="2400"/>
              <a:t>Summarize the key practices of a key process area</a:t>
            </a:r>
          </a:p>
          <a:p>
            <a:pPr lvl="1">
              <a:lnSpc>
                <a:spcPct val="90000"/>
              </a:lnSpc>
            </a:pPr>
            <a:r>
              <a:rPr lang="en-US" sz="2400"/>
              <a:t>Can be used to determine whether an organization or project has effectively implemented the key process area</a:t>
            </a:r>
          </a:p>
          <a:p>
            <a:pPr lvl="1">
              <a:lnSpc>
                <a:spcPct val="90000"/>
              </a:lnSpc>
            </a:pPr>
            <a:r>
              <a:rPr lang="en-US" sz="2400"/>
              <a:t>Signify the scope, boundaries, and intent of each key process area</a:t>
            </a:r>
          </a:p>
          <a:p>
            <a:pPr>
              <a:lnSpc>
                <a:spcPct val="90000"/>
              </a:lnSpc>
            </a:pPr>
            <a:r>
              <a:rPr lang="en-US" sz="2800"/>
              <a:t>E.g. </a:t>
            </a:r>
            <a:r>
              <a:rPr lang="en-AU" sz="2800"/>
              <a:t>: </a:t>
            </a:r>
            <a:r>
              <a:rPr lang="en-US" sz="2800"/>
              <a:t>a goal from the Software Project Planning key process area :</a:t>
            </a:r>
          </a:p>
          <a:p>
            <a:pPr lvl="1">
              <a:lnSpc>
                <a:spcPct val="90000"/>
              </a:lnSpc>
            </a:pPr>
            <a:r>
              <a:rPr lang="en-US" sz="2400"/>
              <a:t>"Software estimates are documented for use in planning and tracking the software project."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F33EB586-08DF-4174-98A5-77CEAC8A8480}" type="slidenum">
              <a:rPr lang="en-AU"/>
              <a:pPr/>
              <a:t>39</a:t>
            </a:fld>
            <a:endParaRPr lang="en-AU"/>
          </a:p>
        </p:txBody>
      </p:sp>
      <p:sp>
        <p:nvSpPr>
          <p:cNvPr id="13316" name="Rectangle 4"/>
          <p:cNvSpPr>
            <a:spLocks noGrp="1" noChangeArrowheads="1"/>
          </p:cNvSpPr>
          <p:nvPr>
            <p:ph type="title"/>
          </p:nvPr>
        </p:nvSpPr>
        <p:spPr/>
        <p:txBody>
          <a:bodyPr/>
          <a:lstStyle/>
          <a:p>
            <a:r>
              <a:rPr lang="en-US"/>
              <a:t>Key Practices</a:t>
            </a:r>
          </a:p>
        </p:txBody>
      </p:sp>
      <p:sp>
        <p:nvSpPr>
          <p:cNvPr id="13317" name="Rectangle 5"/>
          <p:cNvSpPr>
            <a:spLocks noGrp="1" noChangeArrowheads="1"/>
          </p:cNvSpPr>
          <p:nvPr>
            <p:ph type="body" idx="1"/>
          </p:nvPr>
        </p:nvSpPr>
        <p:spPr/>
        <p:txBody>
          <a:bodyPr/>
          <a:lstStyle/>
          <a:p>
            <a:pPr>
              <a:lnSpc>
                <a:spcPct val="90000"/>
              </a:lnSpc>
            </a:pPr>
            <a:r>
              <a:rPr lang="en-US" sz="2400"/>
              <a:t>Each key process area is described in terms of key practices that, when implemented, help to satisfy the goals of that key process area. </a:t>
            </a:r>
          </a:p>
          <a:p>
            <a:pPr>
              <a:lnSpc>
                <a:spcPct val="90000"/>
              </a:lnSpc>
            </a:pPr>
            <a:r>
              <a:rPr lang="en-US" sz="2400"/>
              <a:t>The key practices describe the infrastructure and activities that contribute most to the effective implementation and institutionalization of the key process area.</a:t>
            </a:r>
          </a:p>
          <a:p>
            <a:pPr>
              <a:lnSpc>
                <a:spcPct val="90000"/>
              </a:lnSpc>
            </a:pPr>
            <a:r>
              <a:rPr lang="en-US" sz="2400"/>
              <a:t>For example, one of the practices from the Software Project Planning key process area is "The project's software development plan is developed according to a documented procedure."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AU"/>
              <a:t>Software Project Management</a:t>
            </a:r>
          </a:p>
        </p:txBody>
      </p:sp>
      <p:sp>
        <p:nvSpPr>
          <p:cNvPr id="7" name="Slide Number Placeholder 5"/>
          <p:cNvSpPr>
            <a:spLocks noGrp="1"/>
          </p:cNvSpPr>
          <p:nvPr>
            <p:ph type="sldNum" sz="quarter" idx="12"/>
          </p:nvPr>
        </p:nvSpPr>
        <p:spPr/>
        <p:txBody>
          <a:bodyPr/>
          <a:lstStyle/>
          <a:p>
            <a:fld id="{B65724CF-3BF6-45D1-8BFA-04CBC38DDE23}" type="slidenum">
              <a:rPr lang="en-AU"/>
              <a:pPr/>
              <a:t>4</a:t>
            </a:fld>
            <a:endParaRPr lang="en-AU"/>
          </a:p>
        </p:txBody>
      </p:sp>
      <p:pic>
        <p:nvPicPr>
          <p:cNvPr id="130052" name="Picture 4" descr="C:\Documents and Settings\rajesh.vasa\Application Data\Microsoft\Media Catalog\Downloaded Clips\cl79\j0303689.wmf"/>
          <p:cNvPicPr>
            <a:picLocks noChangeAspect="1" noChangeArrowheads="1"/>
          </p:cNvPicPr>
          <p:nvPr/>
        </p:nvPicPr>
        <p:blipFill>
          <a:blip r:embed="rId2">
            <a:lum bright="26000" contrast="-42000"/>
            <a:grayscl/>
          </a:blip>
          <a:srcRect/>
          <a:stretch>
            <a:fillRect/>
          </a:stretch>
        </p:blipFill>
        <p:spPr bwMode="auto">
          <a:xfrm>
            <a:off x="4821238" y="2286000"/>
            <a:ext cx="3968750" cy="4038600"/>
          </a:xfrm>
          <a:prstGeom prst="rect">
            <a:avLst/>
          </a:prstGeom>
          <a:noFill/>
          <a:ln w="9525">
            <a:noFill/>
            <a:miter lim="800000"/>
            <a:headEnd/>
            <a:tailEnd/>
          </a:ln>
        </p:spPr>
      </p:pic>
      <p:sp>
        <p:nvSpPr>
          <p:cNvPr id="130053" name="Rectangle 5"/>
          <p:cNvSpPr>
            <a:spLocks noGrp="1" noChangeArrowheads="1"/>
          </p:cNvSpPr>
          <p:nvPr>
            <p:ph type="title"/>
          </p:nvPr>
        </p:nvSpPr>
        <p:spPr/>
        <p:txBody>
          <a:bodyPr/>
          <a:lstStyle/>
          <a:p>
            <a:r>
              <a:rPr lang="en-US"/>
              <a:t>What is a process? …</a:t>
            </a:r>
          </a:p>
        </p:txBody>
      </p:sp>
      <p:sp>
        <p:nvSpPr>
          <p:cNvPr id="130054" name="Rectangle 6"/>
          <p:cNvSpPr>
            <a:spLocks noGrp="1" noChangeArrowheads="1"/>
          </p:cNvSpPr>
          <p:nvPr>
            <p:ph type="body" idx="1"/>
          </p:nvPr>
        </p:nvSpPr>
        <p:spPr/>
        <p:txBody>
          <a:bodyPr/>
          <a:lstStyle/>
          <a:p>
            <a:r>
              <a:rPr lang="en-US" sz="2400"/>
              <a:t>It can be seen as a method that can be used to focus the efforts of a development team towards a desired result</a:t>
            </a:r>
          </a:p>
          <a:p>
            <a:r>
              <a:rPr lang="en-US" sz="2400"/>
              <a:t>A process integrates:</a:t>
            </a:r>
          </a:p>
          <a:p>
            <a:pPr lvl="1"/>
            <a:r>
              <a:rPr lang="en-US" sz="2000"/>
              <a:t>People (with Knowledge, Skills, Training, Motivation)</a:t>
            </a:r>
          </a:p>
          <a:p>
            <a:pPr lvl="1"/>
            <a:r>
              <a:rPr lang="en-US" sz="2000"/>
              <a:t>Tools and Equipment</a:t>
            </a:r>
          </a:p>
          <a:p>
            <a:pPr lvl="1"/>
            <a:r>
              <a:rPr lang="en-US" sz="2000"/>
              <a:t>Procedures and Methods defining the relationship of tasks</a:t>
            </a:r>
          </a:p>
          <a:p>
            <a:r>
              <a:rPr lang="en-US" sz="2400"/>
              <a:t>A good process will provide clear guidance, is disciplined and constantly refined based on experience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94605706-0D8F-4A54-B7D6-D12561721368}" type="slidenum">
              <a:rPr lang="en-AU"/>
              <a:pPr/>
              <a:t>40</a:t>
            </a:fld>
            <a:endParaRPr lang="en-AU"/>
          </a:p>
        </p:txBody>
      </p:sp>
      <p:sp>
        <p:nvSpPr>
          <p:cNvPr id="14340" name="Rectangle 4"/>
          <p:cNvSpPr>
            <a:spLocks noGrp="1" noChangeArrowheads="1"/>
          </p:cNvSpPr>
          <p:nvPr>
            <p:ph type="title"/>
          </p:nvPr>
        </p:nvSpPr>
        <p:spPr/>
        <p:txBody>
          <a:bodyPr/>
          <a:lstStyle/>
          <a:p>
            <a:r>
              <a:rPr lang="en-US"/>
              <a:t>Software Maturity – An Overview</a:t>
            </a:r>
          </a:p>
        </p:txBody>
      </p:sp>
      <p:sp>
        <p:nvSpPr>
          <p:cNvPr id="14341" name="Rectangle 5"/>
          <p:cNvSpPr>
            <a:spLocks noGrp="1" noChangeArrowheads="1"/>
          </p:cNvSpPr>
          <p:nvPr>
            <p:ph type="body" idx="1"/>
          </p:nvPr>
        </p:nvSpPr>
        <p:spPr/>
        <p:txBody>
          <a:bodyPr/>
          <a:lstStyle/>
          <a:p>
            <a:r>
              <a:rPr lang="en-US"/>
              <a:t>Just to sum up again:</a:t>
            </a:r>
          </a:p>
          <a:p>
            <a:pPr lvl="1"/>
            <a:r>
              <a:rPr lang="en-US"/>
              <a:t>Initial (No process, Ad-hoc response)</a:t>
            </a:r>
          </a:p>
          <a:p>
            <a:pPr lvl="1"/>
            <a:r>
              <a:rPr lang="en-US"/>
              <a:t>Repeatable (Disciplined Process)</a:t>
            </a:r>
          </a:p>
          <a:p>
            <a:pPr lvl="1"/>
            <a:r>
              <a:rPr lang="en-US"/>
              <a:t>Defined (Standard, Consistent Process)</a:t>
            </a:r>
          </a:p>
          <a:p>
            <a:pPr lvl="1"/>
            <a:r>
              <a:rPr lang="en-US"/>
              <a:t>Managed (Predictable Process)</a:t>
            </a:r>
          </a:p>
          <a:p>
            <a:pPr lvl="1"/>
            <a:r>
              <a:rPr lang="en-US"/>
              <a:t>Optimizing (Continuous Improvements)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2656BBE6-669A-4DCF-AF7E-AFC030FBBACD}" type="slidenum">
              <a:rPr lang="en-AU"/>
              <a:pPr/>
              <a:t>41</a:t>
            </a:fld>
            <a:endParaRPr lang="en-AU"/>
          </a:p>
        </p:txBody>
      </p:sp>
      <p:sp>
        <p:nvSpPr>
          <p:cNvPr id="26628" name="Rectangle 4"/>
          <p:cNvSpPr>
            <a:spLocks noGrp="1" noChangeArrowheads="1"/>
          </p:cNvSpPr>
          <p:nvPr>
            <p:ph type="title"/>
          </p:nvPr>
        </p:nvSpPr>
        <p:spPr/>
        <p:txBody>
          <a:bodyPr/>
          <a:lstStyle/>
          <a:p>
            <a:r>
              <a:rPr lang="en-US"/>
              <a:t>ISO 9001 Vs CMM</a:t>
            </a:r>
          </a:p>
        </p:txBody>
      </p:sp>
      <p:sp>
        <p:nvSpPr>
          <p:cNvPr id="26629" name="Rectangle 5"/>
          <p:cNvSpPr>
            <a:spLocks noGrp="1" noChangeArrowheads="1"/>
          </p:cNvSpPr>
          <p:nvPr>
            <p:ph type="body" idx="1"/>
          </p:nvPr>
        </p:nvSpPr>
        <p:spPr/>
        <p:txBody>
          <a:bodyPr/>
          <a:lstStyle/>
          <a:p>
            <a:pPr>
              <a:lnSpc>
                <a:spcPct val="90000"/>
              </a:lnSpc>
            </a:pPr>
            <a:r>
              <a:rPr lang="en-US" sz="2400"/>
              <a:t>Almost all concerns raised by ISO 9001 are encompassed by CMM.</a:t>
            </a:r>
          </a:p>
          <a:p>
            <a:pPr>
              <a:lnSpc>
                <a:spcPct val="90000"/>
              </a:lnSpc>
            </a:pPr>
            <a:r>
              <a:rPr lang="en-US" sz="2400"/>
              <a:t>ISO 9001 describes the minimum criteria for adequate quality management systems - rather than process improvement.  CMM address process improvement as well as provides a clear path to achieving it.</a:t>
            </a:r>
          </a:p>
          <a:p>
            <a:pPr>
              <a:lnSpc>
                <a:spcPct val="90000"/>
              </a:lnSpc>
            </a:pPr>
            <a:r>
              <a:rPr lang="en-US" sz="2400"/>
              <a:t>CMM provides more detailed guidance and greater breadth provided to software organizations.</a:t>
            </a:r>
          </a:p>
          <a:p>
            <a:pPr>
              <a:lnSpc>
                <a:spcPct val="90000"/>
              </a:lnSpc>
            </a:pPr>
            <a:r>
              <a:rPr lang="en-US" sz="2400"/>
              <a:t>Building competitive advantage should be focused on improvement, not on achieving a score (which is the primary focus o</a:t>
            </a:r>
            <a:r>
              <a:rPr lang="en-AU" sz="2400"/>
              <a:t>f</a:t>
            </a:r>
            <a:r>
              <a:rPr lang="en-US" sz="2400"/>
              <a:t> ISO 9001).</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E7316FB8-0D18-4549-BB31-36934C8873FB}" type="slidenum">
              <a:rPr lang="en-AU"/>
              <a:pPr/>
              <a:t>42</a:t>
            </a:fld>
            <a:endParaRPr lang="en-AU"/>
          </a:p>
        </p:txBody>
      </p:sp>
      <p:sp>
        <p:nvSpPr>
          <p:cNvPr id="27652" name="Rectangle 4"/>
          <p:cNvSpPr>
            <a:spLocks noGrp="1" noChangeArrowheads="1"/>
          </p:cNvSpPr>
          <p:nvPr>
            <p:ph type="title"/>
          </p:nvPr>
        </p:nvSpPr>
        <p:spPr/>
        <p:txBody>
          <a:bodyPr/>
          <a:lstStyle/>
          <a:p>
            <a:r>
              <a:rPr lang="en-US"/>
              <a:t>ISO 9001 Certification Vs CMM Levels</a:t>
            </a:r>
          </a:p>
        </p:txBody>
      </p:sp>
      <p:sp>
        <p:nvSpPr>
          <p:cNvPr id="27653" name="Rectangle 5"/>
          <p:cNvSpPr>
            <a:spLocks noGrp="1" noChangeArrowheads="1"/>
          </p:cNvSpPr>
          <p:nvPr>
            <p:ph type="body" idx="1"/>
          </p:nvPr>
        </p:nvSpPr>
        <p:spPr/>
        <p:txBody>
          <a:bodyPr/>
          <a:lstStyle/>
          <a:p>
            <a:pPr>
              <a:lnSpc>
                <a:spcPct val="90000"/>
              </a:lnSpc>
            </a:pPr>
            <a:r>
              <a:rPr lang="en-US" sz="2800"/>
              <a:t>An ISO 9001-compliant organization would not necessarily satisfy all of the level 2 key process areas, it would satisfy most of the level 2 goals and many of the level 3 goals </a:t>
            </a:r>
          </a:p>
          <a:p>
            <a:pPr>
              <a:lnSpc>
                <a:spcPct val="90000"/>
              </a:lnSpc>
            </a:pPr>
            <a:r>
              <a:rPr lang="en-US" sz="2800"/>
              <a:t>It is possible (in theory) for a level 1 organization to receive ISO 9001 registration</a:t>
            </a:r>
          </a:p>
          <a:p>
            <a:pPr>
              <a:lnSpc>
                <a:spcPct val="90000"/>
              </a:lnSpc>
            </a:pPr>
            <a:r>
              <a:rPr lang="en-US" sz="2800"/>
              <a:t>A level 3 organization would have little difficulty in obtaining ISO 9001 certification</a:t>
            </a:r>
          </a:p>
          <a:p>
            <a:pPr>
              <a:lnSpc>
                <a:spcPct val="90000"/>
              </a:lnSpc>
            </a:pPr>
            <a:r>
              <a:rPr lang="en-US" sz="2800"/>
              <a:t>A level 2 organization would have significant advantages in obtaining certification.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7363CADF-8CE3-414C-B92C-2405BF7F0077}" type="slidenum">
              <a:rPr lang="en-AU"/>
              <a:pPr/>
              <a:t>43</a:t>
            </a:fld>
            <a:endParaRPr lang="en-AU"/>
          </a:p>
        </p:txBody>
      </p:sp>
      <p:sp>
        <p:nvSpPr>
          <p:cNvPr id="217090" name="Rectangle 2"/>
          <p:cNvSpPr>
            <a:spLocks noGrp="1" noChangeArrowheads="1"/>
          </p:cNvSpPr>
          <p:nvPr>
            <p:ph type="title"/>
          </p:nvPr>
        </p:nvSpPr>
        <p:spPr/>
        <p:txBody>
          <a:bodyPr/>
          <a:lstStyle/>
          <a:p>
            <a:r>
              <a:rPr lang="en-US"/>
              <a:t>CMMI</a:t>
            </a:r>
          </a:p>
        </p:txBody>
      </p:sp>
      <p:sp>
        <p:nvSpPr>
          <p:cNvPr id="217091" name="Rectangle 3"/>
          <p:cNvSpPr>
            <a:spLocks noGrp="1" noChangeArrowheads="1"/>
          </p:cNvSpPr>
          <p:nvPr>
            <p:ph type="body" idx="1"/>
          </p:nvPr>
        </p:nvSpPr>
        <p:spPr/>
        <p:txBody>
          <a:bodyPr/>
          <a:lstStyle/>
          <a:p>
            <a:r>
              <a:rPr lang="en-US"/>
              <a:t>“CMM Integrated”</a:t>
            </a:r>
          </a:p>
          <a:p>
            <a:r>
              <a:rPr lang="en-US"/>
              <a:t>New process areas</a:t>
            </a:r>
          </a:p>
          <a:p>
            <a:r>
              <a:rPr lang="en-US"/>
              <a:t>Modern best practices added</a:t>
            </a:r>
          </a:p>
          <a:p>
            <a:r>
              <a:rPr lang="en-US"/>
              <a:t>“Implementation” goal added to each process area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17E91F4D-F5C7-4D1C-B9FD-4802A401D8E7}" type="slidenum">
              <a:rPr lang="en-AU"/>
              <a:pPr/>
              <a:t>44</a:t>
            </a:fld>
            <a:endParaRPr lang="en-AU"/>
          </a:p>
        </p:txBody>
      </p:sp>
      <p:sp>
        <p:nvSpPr>
          <p:cNvPr id="218114" name="Rectangle 2"/>
          <p:cNvSpPr>
            <a:spLocks noGrp="1" noChangeArrowheads="1"/>
          </p:cNvSpPr>
          <p:nvPr>
            <p:ph type="title"/>
          </p:nvPr>
        </p:nvSpPr>
        <p:spPr/>
        <p:txBody>
          <a:bodyPr/>
          <a:lstStyle/>
          <a:p>
            <a:r>
              <a:rPr lang="en-US"/>
              <a:t>New Process area for level 2</a:t>
            </a:r>
          </a:p>
        </p:txBody>
      </p:sp>
      <p:sp>
        <p:nvSpPr>
          <p:cNvPr id="218115" name="Rectangle 3"/>
          <p:cNvSpPr>
            <a:spLocks noGrp="1" noChangeArrowheads="1"/>
          </p:cNvSpPr>
          <p:nvPr>
            <p:ph type="body" idx="1"/>
          </p:nvPr>
        </p:nvSpPr>
        <p:spPr/>
        <p:txBody>
          <a:bodyPr/>
          <a:lstStyle/>
          <a:p>
            <a:r>
              <a:rPr lang="en-US"/>
              <a:t>Measurement and analysis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174A9DF9-8A25-4C10-87A0-72B4F9F10A5A}" type="slidenum">
              <a:rPr lang="en-AU"/>
              <a:pPr/>
              <a:t>45</a:t>
            </a:fld>
            <a:endParaRPr lang="en-AU"/>
          </a:p>
        </p:txBody>
      </p:sp>
      <p:sp>
        <p:nvSpPr>
          <p:cNvPr id="219138" name="Rectangle 2"/>
          <p:cNvSpPr>
            <a:spLocks noGrp="1" noChangeArrowheads="1"/>
          </p:cNvSpPr>
          <p:nvPr>
            <p:ph type="title"/>
          </p:nvPr>
        </p:nvSpPr>
        <p:spPr/>
        <p:txBody>
          <a:bodyPr/>
          <a:lstStyle/>
          <a:p>
            <a:r>
              <a:rPr lang="en-US"/>
              <a:t>New process areas for level 3</a:t>
            </a:r>
          </a:p>
        </p:txBody>
      </p:sp>
      <p:sp>
        <p:nvSpPr>
          <p:cNvPr id="219139" name="Rectangle 3"/>
          <p:cNvSpPr>
            <a:spLocks noGrp="1" noChangeArrowheads="1"/>
          </p:cNvSpPr>
          <p:nvPr>
            <p:ph type="body" idx="1"/>
          </p:nvPr>
        </p:nvSpPr>
        <p:spPr/>
        <p:txBody>
          <a:bodyPr/>
          <a:lstStyle/>
          <a:p>
            <a:r>
              <a:rPr lang="en-US"/>
              <a:t>Requirements development</a:t>
            </a:r>
          </a:p>
          <a:p>
            <a:r>
              <a:rPr lang="en-US"/>
              <a:t>Technical solution</a:t>
            </a:r>
          </a:p>
          <a:p>
            <a:r>
              <a:rPr lang="en-US"/>
              <a:t>Product integration</a:t>
            </a:r>
          </a:p>
          <a:p>
            <a:r>
              <a:rPr lang="en-US"/>
              <a:t>Verification</a:t>
            </a:r>
          </a:p>
          <a:p>
            <a:r>
              <a:rPr lang="en-US"/>
              <a:t>Validation</a:t>
            </a:r>
          </a:p>
          <a:p>
            <a:r>
              <a:rPr lang="en-US"/>
              <a:t>Risk management</a:t>
            </a:r>
          </a:p>
          <a:p>
            <a:r>
              <a:rPr lang="en-US"/>
              <a:t>Decision analysis and resolution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7257EF96-8C14-4EEE-8DD5-36802513B382}" type="slidenum">
              <a:rPr lang="en-AU"/>
              <a:pPr/>
              <a:t>46</a:t>
            </a:fld>
            <a:endParaRPr lang="en-AU"/>
          </a:p>
        </p:txBody>
      </p:sp>
      <p:sp>
        <p:nvSpPr>
          <p:cNvPr id="220162" name="Rectangle 2"/>
          <p:cNvSpPr>
            <a:spLocks noGrp="1" noChangeArrowheads="1"/>
          </p:cNvSpPr>
          <p:nvPr>
            <p:ph type="title"/>
          </p:nvPr>
        </p:nvSpPr>
        <p:spPr/>
        <p:txBody>
          <a:bodyPr/>
          <a:lstStyle/>
          <a:p>
            <a:r>
              <a:rPr lang="en-US"/>
              <a:t>CMMI versus CMM</a:t>
            </a:r>
          </a:p>
        </p:txBody>
      </p:sp>
      <p:sp>
        <p:nvSpPr>
          <p:cNvPr id="220163" name="Rectangle 3"/>
          <p:cNvSpPr>
            <a:spLocks noGrp="1" noChangeArrowheads="1"/>
          </p:cNvSpPr>
          <p:nvPr>
            <p:ph type="body" idx="1"/>
          </p:nvPr>
        </p:nvSpPr>
        <p:spPr/>
        <p:txBody>
          <a:bodyPr/>
          <a:lstStyle/>
          <a:p>
            <a:pPr>
              <a:lnSpc>
                <a:spcPct val="90000"/>
              </a:lnSpc>
            </a:pPr>
            <a:r>
              <a:rPr lang="en-US"/>
              <a:t>Mostly reorganisation, shifts of emphasis</a:t>
            </a:r>
          </a:p>
          <a:p>
            <a:pPr>
              <a:lnSpc>
                <a:spcPct val="90000"/>
              </a:lnSpc>
            </a:pPr>
            <a:r>
              <a:rPr lang="en-US"/>
              <a:t>Change to level 2, Measurement and analysis, is a gathering of previously scattered practices</a:t>
            </a:r>
          </a:p>
          <a:p>
            <a:pPr>
              <a:lnSpc>
                <a:spcPct val="90000"/>
              </a:lnSpc>
            </a:pPr>
            <a:r>
              <a:rPr lang="en-US"/>
              <a:t>Of changes to level 3, only the last, Decision analysis and resolution, is actually new</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C8A48896-22CA-43CD-8C9C-4E0CB3832995}" type="slidenum">
              <a:rPr lang="en-AU"/>
              <a:pPr/>
              <a:t>47</a:t>
            </a:fld>
            <a:endParaRPr lang="en-AU"/>
          </a:p>
        </p:txBody>
      </p:sp>
      <p:sp>
        <p:nvSpPr>
          <p:cNvPr id="200708" name="Rectangle 4"/>
          <p:cNvSpPr>
            <a:spLocks noGrp="1" noChangeArrowheads="1"/>
          </p:cNvSpPr>
          <p:nvPr>
            <p:ph type="title"/>
          </p:nvPr>
        </p:nvSpPr>
        <p:spPr/>
        <p:txBody>
          <a:bodyPr/>
          <a:lstStyle/>
          <a:p>
            <a:r>
              <a:rPr lang="en-US"/>
              <a:t>Quality Improvement Notes</a:t>
            </a:r>
          </a:p>
        </p:txBody>
      </p:sp>
      <p:sp>
        <p:nvSpPr>
          <p:cNvPr id="200709" name="Rectangle 5"/>
          <p:cNvSpPr>
            <a:spLocks noGrp="1" noChangeArrowheads="1"/>
          </p:cNvSpPr>
          <p:nvPr>
            <p:ph type="body" idx="1"/>
          </p:nvPr>
        </p:nvSpPr>
        <p:spPr/>
        <p:txBody>
          <a:bodyPr/>
          <a:lstStyle/>
          <a:p>
            <a:pPr>
              <a:lnSpc>
                <a:spcPct val="90000"/>
              </a:lnSpc>
            </a:pPr>
            <a:r>
              <a:rPr lang="en-US" sz="2400"/>
              <a:t>Enabling quality improvement is a management responsibility</a:t>
            </a:r>
          </a:p>
          <a:p>
            <a:pPr>
              <a:lnSpc>
                <a:spcPct val="90000"/>
              </a:lnSpc>
            </a:pPr>
            <a:r>
              <a:rPr lang="en-US" sz="2400"/>
              <a:t>Quality improvement focuses on fixing the process, not the people:</a:t>
            </a:r>
          </a:p>
          <a:p>
            <a:pPr lvl="1">
              <a:lnSpc>
                <a:spcPct val="90000"/>
              </a:lnSpc>
            </a:pPr>
            <a:r>
              <a:rPr lang="en-US" sz="2000"/>
              <a:t>However, the best chefs use the best ingredients</a:t>
            </a:r>
          </a:p>
          <a:p>
            <a:pPr>
              <a:lnSpc>
                <a:spcPct val="90000"/>
              </a:lnSpc>
            </a:pPr>
            <a:r>
              <a:rPr lang="en-US" sz="2400"/>
              <a:t>Quality improvement must be measured:</a:t>
            </a:r>
          </a:p>
          <a:p>
            <a:pPr lvl="1">
              <a:lnSpc>
                <a:spcPct val="90000"/>
              </a:lnSpc>
            </a:pPr>
            <a:r>
              <a:rPr lang="en-US" sz="2000"/>
              <a:t>All measurements must be “Goal” driven</a:t>
            </a:r>
          </a:p>
          <a:p>
            <a:pPr>
              <a:lnSpc>
                <a:spcPct val="90000"/>
              </a:lnSpc>
            </a:pPr>
            <a:r>
              <a:rPr lang="en-US" sz="2400"/>
              <a:t>Rewards and incentives are necessary to establish and maintain an improvement effort:</a:t>
            </a:r>
          </a:p>
          <a:p>
            <a:pPr lvl="1">
              <a:lnSpc>
                <a:spcPct val="90000"/>
              </a:lnSpc>
            </a:pPr>
            <a:r>
              <a:rPr lang="en-US" sz="2000"/>
              <a:t>Should fit into the organizations culture</a:t>
            </a:r>
          </a:p>
          <a:p>
            <a:pPr>
              <a:lnSpc>
                <a:spcPct val="90000"/>
              </a:lnSpc>
            </a:pPr>
            <a:r>
              <a:rPr lang="en-US" sz="2400"/>
              <a:t>Quality improvement is a continuous process</a:t>
            </a:r>
          </a:p>
          <a:p>
            <a:pPr>
              <a:lnSpc>
                <a:spcPct val="90000"/>
              </a:lnSpc>
            </a:pPr>
            <a:r>
              <a:rPr lang="en-US" sz="2400"/>
              <a:t>Not all problems are technical</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smtClean="0"/>
              <a:t>Software Project Management</a:t>
            </a:r>
            <a:endParaRPr lang="en-AU"/>
          </a:p>
        </p:txBody>
      </p:sp>
      <p:sp>
        <p:nvSpPr>
          <p:cNvPr id="5" name="Slide Number Placeholder 4"/>
          <p:cNvSpPr>
            <a:spLocks noGrp="1"/>
          </p:cNvSpPr>
          <p:nvPr>
            <p:ph type="sldNum" sz="quarter" idx="12"/>
          </p:nvPr>
        </p:nvSpPr>
        <p:spPr/>
        <p:txBody>
          <a:bodyPr/>
          <a:lstStyle/>
          <a:p>
            <a:fld id="{BDF43B1B-1FB4-4E49-BED1-AD1945A5E8D6}" type="slidenum">
              <a:rPr lang="en-AU" smtClean="0"/>
              <a:pPr/>
              <a:t>48</a:t>
            </a:fld>
            <a:endParaRPr lang="en-AU"/>
          </a:p>
        </p:txBody>
      </p:sp>
      <p:pic>
        <p:nvPicPr>
          <p:cNvPr id="269315" name="Picture 3"/>
          <p:cNvPicPr>
            <a:picLocks noChangeAspect="1" noChangeArrowheads="1"/>
          </p:cNvPicPr>
          <p:nvPr/>
        </p:nvPicPr>
        <p:blipFill>
          <a:blip r:embed="rId2"/>
          <a:srcRect/>
          <a:stretch>
            <a:fillRect/>
          </a:stretch>
        </p:blipFill>
        <p:spPr bwMode="auto">
          <a:xfrm>
            <a:off x="152400" y="533400"/>
            <a:ext cx="7172325" cy="333375"/>
          </a:xfrm>
          <a:prstGeom prst="rect">
            <a:avLst/>
          </a:prstGeom>
          <a:noFill/>
          <a:ln w="9525">
            <a:noFill/>
            <a:miter lim="800000"/>
            <a:headEnd/>
            <a:tailEnd/>
          </a:ln>
          <a:effectLst/>
        </p:spPr>
      </p:pic>
      <p:sp>
        <p:nvSpPr>
          <p:cNvPr id="8" name="Rectangle 7"/>
          <p:cNvSpPr/>
          <p:nvPr/>
        </p:nvSpPr>
        <p:spPr>
          <a:xfrm>
            <a:off x="762000" y="2133600"/>
            <a:ext cx="3695563" cy="400110"/>
          </a:xfrm>
          <a:prstGeom prst="rect">
            <a:avLst/>
          </a:prstGeom>
        </p:spPr>
        <p:txBody>
          <a:bodyPr wrap="none">
            <a:spAutoFit/>
          </a:bodyPr>
          <a:lstStyle/>
          <a:p>
            <a:r>
              <a:rPr lang="en-US" dirty="0" smtClean="0"/>
              <a:t>b) Explain the process of CMM.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90D4ED3D-1393-4829-8B90-0EF868A11755}" type="slidenum">
              <a:rPr lang="en-AU"/>
              <a:pPr/>
              <a:t>5</a:t>
            </a:fld>
            <a:endParaRPr lang="en-AU"/>
          </a:p>
        </p:txBody>
      </p:sp>
      <p:sp>
        <p:nvSpPr>
          <p:cNvPr id="197636" name="Rectangle 1028"/>
          <p:cNvSpPr>
            <a:spLocks noGrp="1" noChangeArrowheads="1"/>
          </p:cNvSpPr>
          <p:nvPr>
            <p:ph type="title"/>
          </p:nvPr>
        </p:nvSpPr>
        <p:spPr/>
        <p:txBody>
          <a:bodyPr/>
          <a:lstStyle/>
          <a:p>
            <a:r>
              <a:rPr lang="en-US"/>
              <a:t>What is a process?</a:t>
            </a:r>
          </a:p>
        </p:txBody>
      </p:sp>
      <p:sp>
        <p:nvSpPr>
          <p:cNvPr id="197637" name="Rectangle 1029"/>
          <p:cNvSpPr>
            <a:spLocks noGrp="1" noChangeArrowheads="1"/>
          </p:cNvSpPr>
          <p:nvPr>
            <p:ph type="body" idx="1"/>
          </p:nvPr>
        </p:nvSpPr>
        <p:spPr/>
        <p:txBody>
          <a:bodyPr/>
          <a:lstStyle/>
          <a:p>
            <a:r>
              <a:rPr lang="en-US" sz="2400"/>
              <a:t>A process provides a framework to work in:</a:t>
            </a:r>
          </a:p>
          <a:p>
            <a:pPr lvl="1"/>
            <a:r>
              <a:rPr lang="en-US" sz="2000"/>
              <a:t>Most developers take pride in their work and want to deliver quality output</a:t>
            </a:r>
          </a:p>
          <a:p>
            <a:pPr lvl="1"/>
            <a:r>
              <a:rPr lang="en-US" sz="2000"/>
              <a:t>Wrong tools that do not fit into the process can end up as shelfware</a:t>
            </a:r>
          </a:p>
          <a:p>
            <a:pPr lvl="1"/>
            <a:r>
              <a:rPr lang="en-US" sz="2000"/>
              <a:t>Procedures and Methods that do not support people will cause resistance – not ideal</a:t>
            </a:r>
          </a:p>
          <a:p>
            <a:r>
              <a:rPr lang="en-US" sz="2400"/>
              <a:t>A good process resolves these issues and is flexible</a:t>
            </a:r>
          </a:p>
          <a:p>
            <a:r>
              <a:rPr lang="en-US" sz="2400"/>
              <a:t>Processes are not there just to be followed, they are supposed to help deliver a better product (at lower cost)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AU"/>
              <a:t>Software Project Management</a:t>
            </a:r>
          </a:p>
        </p:txBody>
      </p:sp>
      <p:sp>
        <p:nvSpPr>
          <p:cNvPr id="13" name="Slide Number Placeholder 5"/>
          <p:cNvSpPr>
            <a:spLocks noGrp="1"/>
          </p:cNvSpPr>
          <p:nvPr>
            <p:ph type="sldNum" sz="quarter" idx="12"/>
          </p:nvPr>
        </p:nvSpPr>
        <p:spPr/>
        <p:txBody>
          <a:bodyPr/>
          <a:lstStyle/>
          <a:p>
            <a:fld id="{C474059C-761C-4826-8696-590AF79D8967}" type="slidenum">
              <a:rPr lang="en-AU"/>
              <a:pPr/>
              <a:t>6</a:t>
            </a:fld>
            <a:endParaRPr lang="en-AU"/>
          </a:p>
        </p:txBody>
      </p:sp>
      <p:sp>
        <p:nvSpPr>
          <p:cNvPr id="131087" name="Rectangle 15"/>
          <p:cNvSpPr>
            <a:spLocks noGrp="1" noChangeArrowheads="1"/>
          </p:cNvSpPr>
          <p:nvPr>
            <p:ph type="title"/>
          </p:nvPr>
        </p:nvSpPr>
        <p:spPr/>
        <p:txBody>
          <a:bodyPr/>
          <a:lstStyle/>
          <a:p>
            <a:r>
              <a:rPr lang="en-US"/>
              <a:t>How is a process used?</a:t>
            </a:r>
          </a:p>
        </p:txBody>
      </p:sp>
      <p:sp>
        <p:nvSpPr>
          <p:cNvPr id="131088" name="Rectangle 16"/>
          <p:cNvSpPr>
            <a:spLocks noGrp="1" noChangeArrowheads="1"/>
          </p:cNvSpPr>
          <p:nvPr>
            <p:ph type="body" idx="1"/>
          </p:nvPr>
        </p:nvSpPr>
        <p:spPr/>
        <p:txBody>
          <a:bodyPr/>
          <a:lstStyle/>
          <a:p>
            <a:r>
              <a:rPr lang="en-US" sz="2400"/>
              <a:t>Help ensure production of high-quality</a:t>
            </a:r>
            <a:br>
              <a:rPr lang="en-US" sz="2400"/>
            </a:br>
            <a:r>
              <a:rPr lang="en-US" sz="2400"/>
              <a:t>software matching the needs of the</a:t>
            </a:r>
            <a:br>
              <a:rPr lang="en-US" sz="2400"/>
            </a:br>
            <a:r>
              <a:rPr lang="en-US" sz="2400"/>
              <a:t>end-users</a:t>
            </a:r>
          </a:p>
          <a:p>
            <a:r>
              <a:rPr lang="en-US" sz="2400"/>
              <a:t>Enhance team productivity</a:t>
            </a:r>
          </a:p>
          <a:p>
            <a:r>
              <a:rPr lang="en-US" sz="2400"/>
              <a:t>Make purchase/hiring/management decisions</a:t>
            </a:r>
          </a:p>
          <a:p>
            <a:r>
              <a:rPr lang="en-US" sz="2400"/>
              <a:t>Control schedule and budget</a:t>
            </a:r>
          </a:p>
          <a:p>
            <a:r>
              <a:rPr lang="en-US" sz="2400"/>
              <a:t>Put software development best practices</a:t>
            </a:r>
            <a:br>
              <a:rPr lang="en-US" sz="2400"/>
            </a:br>
            <a:r>
              <a:rPr lang="en-US" sz="2400"/>
              <a:t>in action</a:t>
            </a:r>
          </a:p>
          <a:p>
            <a:r>
              <a:rPr lang="en-US" sz="2400"/>
              <a:t>A well understood “Process Model” is</a:t>
            </a:r>
            <a:br>
              <a:rPr lang="en-US" sz="2400"/>
            </a:br>
            <a:r>
              <a:rPr lang="en-US" sz="2400"/>
              <a:t>used to communicate the details visually.</a:t>
            </a:r>
          </a:p>
        </p:txBody>
      </p:sp>
      <p:sp>
        <p:nvSpPr>
          <p:cNvPr id="131076" name="AutoShape 4"/>
          <p:cNvSpPr>
            <a:spLocks noChangeArrowheads="1"/>
          </p:cNvSpPr>
          <p:nvPr/>
        </p:nvSpPr>
        <p:spPr bwMode="auto">
          <a:xfrm>
            <a:off x="7467600" y="2971800"/>
            <a:ext cx="1371600" cy="609600"/>
          </a:xfrm>
          <a:prstGeom prst="roundRect">
            <a:avLst>
              <a:gd name="adj" fmla="val 50000"/>
            </a:avLst>
          </a:prstGeom>
          <a:gradFill rotWithShape="1">
            <a:gsLst>
              <a:gs pos="0">
                <a:srgbClr val="AFAFFF">
                  <a:gamma/>
                  <a:tint val="51373"/>
                  <a:invGamma/>
                </a:srgbClr>
              </a:gs>
              <a:gs pos="50000">
                <a:srgbClr val="AFAFFF"/>
              </a:gs>
              <a:gs pos="100000">
                <a:srgbClr val="AFAFFF">
                  <a:gamma/>
                  <a:tint val="51373"/>
                  <a:invGamma/>
                </a:srgbClr>
              </a:gs>
            </a:gsLst>
            <a:lin ang="5400000" scaled="1"/>
          </a:gradFill>
          <a:ln w="31750">
            <a:solidFill>
              <a:schemeClr val="tx1"/>
            </a:solidFill>
            <a:round/>
            <a:headEnd/>
            <a:tailEnd/>
          </a:ln>
          <a:effectLst/>
        </p:spPr>
        <p:txBody>
          <a:bodyPr wrap="none" anchor="ctr"/>
          <a:lstStyle/>
          <a:p>
            <a:pPr algn="ctr" eaLnBrk="0" hangingPunct="0"/>
            <a:r>
              <a:rPr lang="en-US" sz="2400">
                <a:latin typeface="Arial" charset="0"/>
              </a:rPr>
              <a:t>Process</a:t>
            </a:r>
          </a:p>
        </p:txBody>
      </p:sp>
      <p:sp>
        <p:nvSpPr>
          <p:cNvPr id="131077" name="Text Box 5"/>
          <p:cNvSpPr txBox="1">
            <a:spLocks noChangeArrowheads="1"/>
          </p:cNvSpPr>
          <p:nvPr/>
        </p:nvSpPr>
        <p:spPr bwMode="auto">
          <a:xfrm>
            <a:off x="7162800" y="2057400"/>
            <a:ext cx="1981200" cy="396875"/>
          </a:xfrm>
          <a:prstGeom prst="rect">
            <a:avLst/>
          </a:prstGeom>
          <a:noFill/>
          <a:ln w="9525">
            <a:noFill/>
            <a:miter lim="800000"/>
            <a:headEnd/>
            <a:tailEnd/>
          </a:ln>
          <a:effectLst/>
        </p:spPr>
        <p:txBody>
          <a:bodyPr>
            <a:spAutoFit/>
          </a:bodyPr>
          <a:lstStyle/>
          <a:p>
            <a:pPr algn="ctr" eaLnBrk="0" hangingPunct="0"/>
            <a:r>
              <a:rPr lang="en-US" b="1"/>
              <a:t>User Needs</a:t>
            </a:r>
          </a:p>
        </p:txBody>
      </p:sp>
      <p:sp>
        <p:nvSpPr>
          <p:cNvPr id="131078" name="Text Box 6"/>
          <p:cNvSpPr txBox="1">
            <a:spLocks noChangeArrowheads="1"/>
          </p:cNvSpPr>
          <p:nvPr/>
        </p:nvSpPr>
        <p:spPr bwMode="auto">
          <a:xfrm>
            <a:off x="7467600" y="4267200"/>
            <a:ext cx="1371600" cy="701675"/>
          </a:xfrm>
          <a:prstGeom prst="rect">
            <a:avLst/>
          </a:prstGeom>
          <a:noFill/>
          <a:ln w="9525">
            <a:noFill/>
            <a:miter lim="800000"/>
            <a:headEnd/>
            <a:tailEnd/>
          </a:ln>
          <a:effectLst/>
        </p:spPr>
        <p:txBody>
          <a:bodyPr>
            <a:spAutoFit/>
          </a:bodyPr>
          <a:lstStyle/>
          <a:p>
            <a:pPr algn="ctr" eaLnBrk="0" hangingPunct="0"/>
            <a:r>
              <a:rPr lang="en-US" b="1"/>
              <a:t>Software</a:t>
            </a:r>
          </a:p>
          <a:p>
            <a:pPr algn="ctr" eaLnBrk="0" hangingPunct="0"/>
            <a:r>
              <a:rPr lang="en-US" b="1"/>
              <a:t>System</a:t>
            </a:r>
          </a:p>
        </p:txBody>
      </p:sp>
      <p:pic>
        <p:nvPicPr>
          <p:cNvPr id="131081" name="Picture 9" descr="C:\Documents and Settings\rajesh.vasa\Application Data\Microsoft\Media Catalog\Downloaded Clips\cl0\BS00135_.wmf"/>
          <p:cNvPicPr>
            <a:picLocks noChangeAspect="1" noChangeArrowheads="1"/>
          </p:cNvPicPr>
          <p:nvPr/>
        </p:nvPicPr>
        <p:blipFill>
          <a:blip r:embed="rId2"/>
          <a:srcRect/>
          <a:stretch>
            <a:fillRect/>
          </a:stretch>
        </p:blipFill>
        <p:spPr bwMode="auto">
          <a:xfrm>
            <a:off x="7315200" y="762000"/>
            <a:ext cx="1574800" cy="1249363"/>
          </a:xfrm>
          <a:prstGeom prst="rect">
            <a:avLst/>
          </a:prstGeom>
          <a:noFill/>
        </p:spPr>
      </p:pic>
      <p:pic>
        <p:nvPicPr>
          <p:cNvPr id="131084" name="Picture 12" descr="C:\Documents and Settings\rajesh.vasa\Application Data\Microsoft\Media Catalog\Downloaded Clips\cl0\BS00598_.wmf"/>
          <p:cNvPicPr>
            <a:picLocks noChangeAspect="1" noChangeArrowheads="1"/>
          </p:cNvPicPr>
          <p:nvPr/>
        </p:nvPicPr>
        <p:blipFill>
          <a:blip r:embed="rId3"/>
          <a:srcRect/>
          <a:stretch>
            <a:fillRect/>
          </a:stretch>
        </p:blipFill>
        <p:spPr bwMode="auto">
          <a:xfrm>
            <a:off x="6996113" y="5029200"/>
            <a:ext cx="2147887" cy="1265238"/>
          </a:xfrm>
          <a:prstGeom prst="rect">
            <a:avLst/>
          </a:prstGeom>
          <a:noFill/>
        </p:spPr>
      </p:pic>
      <p:cxnSp>
        <p:nvCxnSpPr>
          <p:cNvPr id="131085" name="AutoShape 13"/>
          <p:cNvCxnSpPr>
            <a:cxnSpLocks noChangeShapeType="1"/>
            <a:stCxn id="131077" idx="2"/>
            <a:endCxn id="131076" idx="0"/>
          </p:cNvCxnSpPr>
          <p:nvPr/>
        </p:nvCxnSpPr>
        <p:spPr bwMode="auto">
          <a:xfrm>
            <a:off x="8153400" y="2454275"/>
            <a:ext cx="0" cy="501650"/>
          </a:xfrm>
          <a:prstGeom prst="straightConnector1">
            <a:avLst/>
          </a:prstGeom>
          <a:noFill/>
          <a:ln w="38100">
            <a:solidFill>
              <a:schemeClr val="tx1"/>
            </a:solidFill>
            <a:round/>
            <a:headEnd/>
            <a:tailEnd type="triangle" w="med" len="med"/>
          </a:ln>
          <a:effectLst/>
        </p:spPr>
      </p:cxnSp>
      <p:cxnSp>
        <p:nvCxnSpPr>
          <p:cNvPr id="131086" name="AutoShape 14"/>
          <p:cNvCxnSpPr>
            <a:cxnSpLocks noChangeShapeType="1"/>
            <a:stCxn id="131076" idx="2"/>
            <a:endCxn id="131078" idx="0"/>
          </p:cNvCxnSpPr>
          <p:nvPr/>
        </p:nvCxnSpPr>
        <p:spPr bwMode="auto">
          <a:xfrm>
            <a:off x="8153400" y="3597275"/>
            <a:ext cx="0" cy="669925"/>
          </a:xfrm>
          <a:prstGeom prst="straightConnector1">
            <a:avLst/>
          </a:prstGeom>
          <a:noFill/>
          <a:ln w="38100">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Date Placeholder 3"/>
          <p:cNvSpPr>
            <a:spLocks noGrp="1"/>
          </p:cNvSpPr>
          <p:nvPr>
            <p:ph type="dt" sz="half" idx="10"/>
          </p:nvPr>
        </p:nvSpPr>
        <p:spPr/>
        <p:txBody>
          <a:bodyPr/>
          <a:lstStyle/>
          <a:p>
            <a:r>
              <a:rPr lang="en-AU"/>
              <a:t>Software Project Management</a:t>
            </a:r>
          </a:p>
        </p:txBody>
      </p:sp>
      <p:sp>
        <p:nvSpPr>
          <p:cNvPr id="30" name="Slide Number Placeholder 5"/>
          <p:cNvSpPr>
            <a:spLocks noGrp="1"/>
          </p:cNvSpPr>
          <p:nvPr>
            <p:ph type="sldNum" sz="quarter" idx="12"/>
          </p:nvPr>
        </p:nvSpPr>
        <p:spPr/>
        <p:txBody>
          <a:bodyPr/>
          <a:lstStyle/>
          <a:p>
            <a:fld id="{15A50D78-EB7B-4EAA-B4D8-3C7918AE2FC2}" type="slidenum">
              <a:rPr lang="en-AU"/>
              <a:pPr/>
              <a:t>7</a:t>
            </a:fld>
            <a:endParaRPr lang="en-AU"/>
          </a:p>
        </p:txBody>
      </p:sp>
      <p:pic>
        <p:nvPicPr>
          <p:cNvPr id="132117" name="Picture 21" descr="pe01561_"/>
          <p:cNvPicPr>
            <a:picLocks noChangeAspect="1" noChangeArrowheads="1"/>
          </p:cNvPicPr>
          <p:nvPr/>
        </p:nvPicPr>
        <p:blipFill>
          <a:blip r:embed="rId2"/>
          <a:srcRect/>
          <a:stretch>
            <a:fillRect/>
          </a:stretch>
        </p:blipFill>
        <p:spPr bwMode="auto">
          <a:xfrm>
            <a:off x="228600" y="4800600"/>
            <a:ext cx="2743200" cy="1670050"/>
          </a:xfrm>
          <a:prstGeom prst="rect">
            <a:avLst/>
          </a:prstGeom>
          <a:noFill/>
        </p:spPr>
      </p:pic>
      <p:sp>
        <p:nvSpPr>
          <p:cNvPr id="132098" name="Rectangle 2"/>
          <p:cNvSpPr>
            <a:spLocks noGrp="1" noChangeArrowheads="1"/>
          </p:cNvSpPr>
          <p:nvPr>
            <p:ph type="title"/>
          </p:nvPr>
        </p:nvSpPr>
        <p:spPr/>
        <p:txBody>
          <a:bodyPr/>
          <a:lstStyle/>
          <a:p>
            <a:r>
              <a:rPr lang="en-US"/>
              <a:t>An Example Process – RUP</a:t>
            </a:r>
          </a:p>
        </p:txBody>
      </p:sp>
      <p:sp>
        <p:nvSpPr>
          <p:cNvPr id="132100" name="Oval 4"/>
          <p:cNvSpPr>
            <a:spLocks noChangeArrowheads="1"/>
          </p:cNvSpPr>
          <p:nvPr/>
        </p:nvSpPr>
        <p:spPr bwMode="auto">
          <a:xfrm>
            <a:off x="4008438" y="1739900"/>
            <a:ext cx="3733800" cy="652463"/>
          </a:xfrm>
          <a:prstGeom prst="ellipse">
            <a:avLst/>
          </a:prstGeom>
          <a:gradFill rotWithShape="1">
            <a:gsLst>
              <a:gs pos="0">
                <a:srgbClr val="AFAFFF"/>
              </a:gs>
              <a:gs pos="100000">
                <a:srgbClr val="AFAFFF">
                  <a:gamma/>
                  <a:tint val="63529"/>
                  <a:invGamma/>
                </a:srgbClr>
              </a:gs>
            </a:gsLst>
            <a:lin ang="5400000" scaled="1"/>
          </a:gradFill>
          <a:ln w="25400">
            <a:solidFill>
              <a:schemeClr val="tx1"/>
            </a:solidFill>
            <a:round/>
            <a:headEnd/>
            <a:tailEnd/>
          </a:ln>
          <a:effectLst/>
        </p:spPr>
        <p:txBody>
          <a:bodyPr wrap="none" anchor="ctr"/>
          <a:lstStyle/>
          <a:p>
            <a:pPr algn="ctr" eaLnBrk="0" hangingPunct="0"/>
            <a:r>
              <a:rPr lang="en-US" sz="2400" b="1">
                <a:latin typeface="Arial" charset="0"/>
              </a:rPr>
              <a:t>Development Process</a:t>
            </a:r>
          </a:p>
        </p:txBody>
      </p:sp>
      <p:sp>
        <p:nvSpPr>
          <p:cNvPr id="132101" name="AutoShape 5"/>
          <p:cNvSpPr>
            <a:spLocks noChangeArrowheads="1"/>
          </p:cNvSpPr>
          <p:nvPr/>
        </p:nvSpPr>
        <p:spPr bwMode="auto">
          <a:xfrm>
            <a:off x="3094038" y="2955925"/>
            <a:ext cx="1782762" cy="644525"/>
          </a:xfrm>
          <a:prstGeom prst="roundRect">
            <a:avLst>
              <a:gd name="adj" fmla="val 16667"/>
            </a:avLst>
          </a:prstGeom>
          <a:gradFill rotWithShape="1">
            <a:gsLst>
              <a:gs pos="0">
                <a:srgbClr val="C2E0EC">
                  <a:gamma/>
                  <a:tint val="44314"/>
                  <a:invGamma/>
                </a:srgbClr>
              </a:gs>
              <a:gs pos="100000">
                <a:srgbClr val="C2E0EC"/>
              </a:gs>
            </a:gsLst>
            <a:lin ang="5400000" scaled="1"/>
          </a:gradFill>
          <a:ln w="25400">
            <a:solidFill>
              <a:schemeClr val="tx2"/>
            </a:solidFill>
            <a:round/>
            <a:headEnd/>
            <a:tailEnd/>
          </a:ln>
          <a:effectLst>
            <a:prstShdw prst="shdw13" dist="53882" dir="13500000">
              <a:schemeClr val="bg2"/>
            </a:prstShdw>
          </a:effectLst>
        </p:spPr>
        <p:txBody>
          <a:bodyPr wrap="none" anchor="ctr"/>
          <a:lstStyle/>
          <a:p>
            <a:pPr algn="ctr" eaLnBrk="0" hangingPunct="0">
              <a:lnSpc>
                <a:spcPct val="90000"/>
              </a:lnSpc>
              <a:spcBef>
                <a:spcPct val="25000"/>
              </a:spcBef>
              <a:buClr>
                <a:srgbClr val="CC0000"/>
              </a:buClr>
              <a:buFont typeface="Wingdings" pitchFamily="2" charset="2"/>
              <a:buNone/>
            </a:pPr>
            <a:r>
              <a:rPr lang="en-US" sz="2400" b="1">
                <a:latin typeface="Arial" charset="0"/>
              </a:rPr>
              <a:t>Phases</a:t>
            </a:r>
          </a:p>
        </p:txBody>
      </p:sp>
      <p:sp>
        <p:nvSpPr>
          <p:cNvPr id="132102" name="AutoShape 6"/>
          <p:cNvSpPr>
            <a:spLocks noChangeArrowheads="1"/>
          </p:cNvSpPr>
          <p:nvPr/>
        </p:nvSpPr>
        <p:spPr bwMode="auto">
          <a:xfrm>
            <a:off x="3094038" y="4052888"/>
            <a:ext cx="1782762" cy="644525"/>
          </a:xfrm>
          <a:prstGeom prst="roundRect">
            <a:avLst>
              <a:gd name="adj" fmla="val 16667"/>
            </a:avLst>
          </a:prstGeom>
          <a:gradFill rotWithShape="1">
            <a:gsLst>
              <a:gs pos="0">
                <a:srgbClr val="C2E0EC">
                  <a:gamma/>
                  <a:tint val="44314"/>
                  <a:invGamma/>
                </a:srgbClr>
              </a:gs>
              <a:gs pos="100000">
                <a:srgbClr val="C2E0EC"/>
              </a:gs>
            </a:gsLst>
            <a:lin ang="5400000" scaled="1"/>
          </a:gradFill>
          <a:ln w="25400">
            <a:solidFill>
              <a:schemeClr val="tx2"/>
            </a:solidFill>
            <a:round/>
            <a:headEnd/>
            <a:tailEnd/>
          </a:ln>
          <a:effectLst>
            <a:prstShdw prst="shdw13" dist="53882" dir="13500000">
              <a:schemeClr val="bg2"/>
            </a:prstShdw>
          </a:effectLst>
        </p:spPr>
        <p:txBody>
          <a:bodyPr wrap="none" anchor="ctr"/>
          <a:lstStyle/>
          <a:p>
            <a:pPr algn="ctr" eaLnBrk="0" hangingPunct="0">
              <a:lnSpc>
                <a:spcPct val="90000"/>
              </a:lnSpc>
              <a:spcBef>
                <a:spcPct val="25000"/>
              </a:spcBef>
              <a:buClr>
                <a:srgbClr val="CC0000"/>
              </a:buClr>
              <a:buFont typeface="Wingdings" pitchFamily="2" charset="2"/>
              <a:buNone/>
            </a:pPr>
            <a:r>
              <a:rPr lang="en-US" sz="2400" b="1">
                <a:latin typeface="Arial" charset="0"/>
              </a:rPr>
              <a:t>Iterations</a:t>
            </a:r>
          </a:p>
        </p:txBody>
      </p:sp>
      <p:sp>
        <p:nvSpPr>
          <p:cNvPr id="132103" name="AutoShape 7"/>
          <p:cNvSpPr>
            <a:spLocks noChangeArrowheads="1"/>
          </p:cNvSpPr>
          <p:nvPr/>
        </p:nvSpPr>
        <p:spPr bwMode="auto">
          <a:xfrm>
            <a:off x="4922838" y="5043488"/>
            <a:ext cx="1782762" cy="644525"/>
          </a:xfrm>
          <a:prstGeom prst="roundRect">
            <a:avLst>
              <a:gd name="adj" fmla="val 16667"/>
            </a:avLst>
          </a:prstGeom>
          <a:gradFill rotWithShape="1">
            <a:gsLst>
              <a:gs pos="0">
                <a:srgbClr val="C2E0EC">
                  <a:gamma/>
                  <a:tint val="44314"/>
                  <a:invGamma/>
                </a:srgbClr>
              </a:gs>
              <a:gs pos="100000">
                <a:srgbClr val="C2E0EC"/>
              </a:gs>
            </a:gsLst>
            <a:lin ang="5400000" scaled="1"/>
          </a:gradFill>
          <a:ln w="25400">
            <a:solidFill>
              <a:schemeClr val="tx2"/>
            </a:solidFill>
            <a:round/>
            <a:headEnd/>
            <a:tailEnd/>
          </a:ln>
          <a:effectLst>
            <a:prstShdw prst="shdw13" dist="53882" dir="13500000">
              <a:schemeClr val="bg2"/>
            </a:prstShdw>
          </a:effectLst>
        </p:spPr>
        <p:txBody>
          <a:bodyPr wrap="none" anchor="ctr"/>
          <a:lstStyle/>
          <a:p>
            <a:pPr algn="ctr" eaLnBrk="0" hangingPunct="0">
              <a:lnSpc>
                <a:spcPct val="90000"/>
              </a:lnSpc>
              <a:spcBef>
                <a:spcPct val="25000"/>
              </a:spcBef>
              <a:buClr>
                <a:srgbClr val="CC0000"/>
              </a:buClr>
              <a:buFont typeface="Wingdings" pitchFamily="2" charset="2"/>
              <a:buNone/>
            </a:pPr>
            <a:r>
              <a:rPr lang="en-US" sz="2400" b="1">
                <a:latin typeface="Arial" charset="0"/>
              </a:rPr>
              <a:t>Workflows</a:t>
            </a:r>
          </a:p>
        </p:txBody>
      </p:sp>
      <p:sp>
        <p:nvSpPr>
          <p:cNvPr id="132104" name="AutoShape 8"/>
          <p:cNvSpPr>
            <a:spLocks noChangeArrowheads="1"/>
          </p:cNvSpPr>
          <p:nvPr/>
        </p:nvSpPr>
        <p:spPr bwMode="auto">
          <a:xfrm>
            <a:off x="6218238" y="4052888"/>
            <a:ext cx="2087562" cy="644525"/>
          </a:xfrm>
          <a:prstGeom prst="roundRect">
            <a:avLst>
              <a:gd name="adj" fmla="val 16667"/>
            </a:avLst>
          </a:prstGeom>
          <a:gradFill rotWithShape="1">
            <a:gsLst>
              <a:gs pos="0">
                <a:srgbClr val="C2E0EC">
                  <a:gamma/>
                  <a:tint val="44314"/>
                  <a:invGamma/>
                </a:srgbClr>
              </a:gs>
              <a:gs pos="100000">
                <a:srgbClr val="C2E0EC"/>
              </a:gs>
            </a:gsLst>
            <a:lin ang="5400000" scaled="1"/>
          </a:gradFill>
          <a:ln w="25400">
            <a:solidFill>
              <a:schemeClr val="tx2"/>
            </a:solidFill>
            <a:round/>
            <a:headEnd/>
            <a:tailEnd/>
          </a:ln>
          <a:effectLst>
            <a:prstShdw prst="shdw13" dist="53882" dir="13500000">
              <a:schemeClr val="bg2"/>
            </a:prstShdw>
          </a:effectLst>
        </p:spPr>
        <p:txBody>
          <a:bodyPr wrap="none" anchor="ctr"/>
          <a:lstStyle/>
          <a:p>
            <a:pPr algn="ctr" eaLnBrk="0" hangingPunct="0">
              <a:lnSpc>
                <a:spcPct val="90000"/>
              </a:lnSpc>
              <a:spcBef>
                <a:spcPct val="25000"/>
              </a:spcBef>
              <a:buClr>
                <a:srgbClr val="CC0000"/>
              </a:buClr>
              <a:buFont typeface="Wingdings" pitchFamily="2" charset="2"/>
              <a:buNone/>
            </a:pPr>
            <a:r>
              <a:rPr lang="en-US" sz="2400" b="1">
                <a:latin typeface="Arial" charset="0"/>
              </a:rPr>
              <a:t>Release</a:t>
            </a:r>
          </a:p>
        </p:txBody>
      </p:sp>
      <p:sp>
        <p:nvSpPr>
          <p:cNvPr id="132105" name="AutoShape 9"/>
          <p:cNvSpPr>
            <a:spLocks noChangeArrowheads="1"/>
          </p:cNvSpPr>
          <p:nvPr/>
        </p:nvSpPr>
        <p:spPr bwMode="auto">
          <a:xfrm>
            <a:off x="6218238" y="2955925"/>
            <a:ext cx="1782762" cy="644525"/>
          </a:xfrm>
          <a:prstGeom prst="roundRect">
            <a:avLst>
              <a:gd name="adj" fmla="val 16667"/>
            </a:avLst>
          </a:prstGeom>
          <a:gradFill rotWithShape="1">
            <a:gsLst>
              <a:gs pos="0">
                <a:srgbClr val="C2E0EC">
                  <a:gamma/>
                  <a:tint val="44314"/>
                  <a:invGamma/>
                </a:srgbClr>
              </a:gs>
              <a:gs pos="100000">
                <a:srgbClr val="C2E0EC"/>
              </a:gs>
            </a:gsLst>
            <a:lin ang="5400000" scaled="1"/>
          </a:gradFill>
          <a:ln w="25400">
            <a:solidFill>
              <a:schemeClr val="tx2"/>
            </a:solidFill>
            <a:round/>
            <a:headEnd/>
            <a:tailEnd/>
          </a:ln>
          <a:effectLst>
            <a:prstShdw prst="shdw13" dist="53882" dir="13500000">
              <a:schemeClr val="bg2"/>
            </a:prstShdw>
          </a:effectLst>
        </p:spPr>
        <p:txBody>
          <a:bodyPr wrap="none" anchor="ctr"/>
          <a:lstStyle/>
          <a:p>
            <a:pPr algn="ctr" eaLnBrk="0" hangingPunct="0">
              <a:lnSpc>
                <a:spcPct val="90000"/>
              </a:lnSpc>
              <a:spcBef>
                <a:spcPct val="25000"/>
              </a:spcBef>
              <a:buClr>
                <a:srgbClr val="CC0000"/>
              </a:buClr>
              <a:buFont typeface="Wingdings" pitchFamily="2" charset="2"/>
              <a:buNone/>
            </a:pPr>
            <a:r>
              <a:rPr lang="en-US" sz="2400" b="1">
                <a:latin typeface="Arial" charset="0"/>
              </a:rPr>
              <a:t>Artifacts</a:t>
            </a:r>
          </a:p>
        </p:txBody>
      </p:sp>
      <p:cxnSp>
        <p:nvCxnSpPr>
          <p:cNvPr id="132106" name="AutoShape 10"/>
          <p:cNvCxnSpPr>
            <a:cxnSpLocks noChangeShapeType="1"/>
            <a:stCxn id="132100" idx="3"/>
            <a:endCxn id="132101" idx="0"/>
          </p:cNvCxnSpPr>
          <p:nvPr/>
        </p:nvCxnSpPr>
        <p:spPr bwMode="auto">
          <a:xfrm flipH="1">
            <a:off x="3986213" y="2309813"/>
            <a:ext cx="568325" cy="633412"/>
          </a:xfrm>
          <a:prstGeom prst="straightConnector1">
            <a:avLst/>
          </a:prstGeom>
          <a:noFill/>
          <a:ln w="25400">
            <a:solidFill>
              <a:schemeClr val="tx1"/>
            </a:solidFill>
            <a:round/>
            <a:headEnd/>
            <a:tailEnd type="triangle" w="med" len="med"/>
          </a:ln>
          <a:effectLst/>
        </p:spPr>
      </p:cxnSp>
      <p:cxnSp>
        <p:nvCxnSpPr>
          <p:cNvPr id="132107" name="AutoShape 11"/>
          <p:cNvCxnSpPr>
            <a:cxnSpLocks noChangeShapeType="1"/>
            <a:stCxn id="132101" idx="2"/>
            <a:endCxn id="132102" idx="0"/>
          </p:cNvCxnSpPr>
          <p:nvPr/>
        </p:nvCxnSpPr>
        <p:spPr bwMode="auto">
          <a:xfrm>
            <a:off x="3986213" y="3613150"/>
            <a:ext cx="0" cy="427038"/>
          </a:xfrm>
          <a:prstGeom prst="straightConnector1">
            <a:avLst/>
          </a:prstGeom>
          <a:noFill/>
          <a:ln w="25400">
            <a:solidFill>
              <a:schemeClr val="tx1"/>
            </a:solidFill>
            <a:round/>
            <a:headEnd/>
            <a:tailEnd type="triangle" w="med" len="med"/>
          </a:ln>
          <a:effectLst/>
        </p:spPr>
      </p:cxnSp>
      <p:sp>
        <p:nvSpPr>
          <p:cNvPr id="132108" name="Text Box 12"/>
          <p:cNvSpPr txBox="1">
            <a:spLocks noChangeArrowheads="1"/>
          </p:cNvSpPr>
          <p:nvPr/>
        </p:nvSpPr>
        <p:spPr bwMode="auto">
          <a:xfrm>
            <a:off x="2895600" y="2286000"/>
            <a:ext cx="1439863" cy="366713"/>
          </a:xfrm>
          <a:prstGeom prst="rect">
            <a:avLst/>
          </a:prstGeom>
          <a:noFill/>
          <a:ln w="254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a:solidFill>
                  <a:schemeClr val="tx2"/>
                </a:solidFill>
                <a:latin typeface="Arial" charset="0"/>
              </a:rPr>
              <a:t>Consists</a:t>
            </a:r>
            <a:r>
              <a:rPr lang="en-US" b="1">
                <a:solidFill>
                  <a:schemeClr val="tx2"/>
                </a:solidFill>
                <a:latin typeface="Arial" charset="0"/>
              </a:rPr>
              <a:t> </a:t>
            </a:r>
            <a:r>
              <a:rPr lang="en-US">
                <a:solidFill>
                  <a:schemeClr val="tx2"/>
                </a:solidFill>
                <a:latin typeface="Arial" charset="0"/>
              </a:rPr>
              <a:t>of</a:t>
            </a:r>
          </a:p>
        </p:txBody>
      </p:sp>
      <p:sp>
        <p:nvSpPr>
          <p:cNvPr id="132109" name="Text Box 13"/>
          <p:cNvSpPr txBox="1">
            <a:spLocks noChangeArrowheads="1"/>
          </p:cNvSpPr>
          <p:nvPr/>
        </p:nvSpPr>
        <p:spPr bwMode="auto">
          <a:xfrm>
            <a:off x="3398838" y="3605213"/>
            <a:ext cx="593725" cy="366712"/>
          </a:xfrm>
          <a:prstGeom prst="rect">
            <a:avLst/>
          </a:prstGeom>
          <a:noFill/>
          <a:ln w="254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a:solidFill>
                  <a:schemeClr val="tx2"/>
                </a:solidFill>
                <a:latin typeface="Arial" charset="0"/>
              </a:rPr>
              <a:t>has</a:t>
            </a:r>
          </a:p>
        </p:txBody>
      </p:sp>
      <p:cxnSp>
        <p:nvCxnSpPr>
          <p:cNvPr id="132110" name="AutoShape 14"/>
          <p:cNvCxnSpPr>
            <a:cxnSpLocks noChangeShapeType="1"/>
            <a:stCxn id="132102" idx="2"/>
            <a:endCxn id="132103" idx="1"/>
          </p:cNvCxnSpPr>
          <p:nvPr/>
        </p:nvCxnSpPr>
        <p:spPr bwMode="auto">
          <a:xfrm rot="16200000" flipH="1">
            <a:off x="4120357" y="4575969"/>
            <a:ext cx="655637" cy="923925"/>
          </a:xfrm>
          <a:prstGeom prst="curvedConnector2">
            <a:avLst/>
          </a:prstGeom>
          <a:noFill/>
          <a:ln w="25400">
            <a:solidFill>
              <a:schemeClr val="tx1"/>
            </a:solidFill>
            <a:round/>
            <a:headEnd/>
            <a:tailEnd type="triangle" w="med" len="med"/>
          </a:ln>
          <a:effectLst/>
        </p:spPr>
      </p:cxnSp>
      <p:cxnSp>
        <p:nvCxnSpPr>
          <p:cNvPr id="132111" name="AutoShape 15"/>
          <p:cNvCxnSpPr>
            <a:cxnSpLocks noChangeShapeType="1"/>
            <a:stCxn id="132102" idx="3"/>
            <a:endCxn id="132104" idx="1"/>
          </p:cNvCxnSpPr>
          <p:nvPr/>
        </p:nvCxnSpPr>
        <p:spPr bwMode="auto">
          <a:xfrm>
            <a:off x="4889500" y="4375150"/>
            <a:ext cx="1316038" cy="0"/>
          </a:xfrm>
          <a:prstGeom prst="straightConnector1">
            <a:avLst/>
          </a:prstGeom>
          <a:noFill/>
          <a:ln w="25400">
            <a:solidFill>
              <a:schemeClr val="tx1"/>
            </a:solidFill>
            <a:round/>
            <a:headEnd/>
            <a:tailEnd type="triangle" w="med" len="med"/>
          </a:ln>
          <a:effectLst/>
        </p:spPr>
      </p:cxnSp>
      <p:cxnSp>
        <p:nvCxnSpPr>
          <p:cNvPr id="132112" name="AutoShape 16"/>
          <p:cNvCxnSpPr>
            <a:cxnSpLocks noChangeShapeType="1"/>
            <a:stCxn id="132101" idx="3"/>
            <a:endCxn id="132105" idx="1"/>
          </p:cNvCxnSpPr>
          <p:nvPr/>
        </p:nvCxnSpPr>
        <p:spPr bwMode="auto">
          <a:xfrm>
            <a:off x="4889500" y="3278188"/>
            <a:ext cx="1316038" cy="0"/>
          </a:xfrm>
          <a:prstGeom prst="straightConnector1">
            <a:avLst/>
          </a:prstGeom>
          <a:noFill/>
          <a:ln w="25400">
            <a:solidFill>
              <a:schemeClr val="tx1"/>
            </a:solidFill>
            <a:round/>
            <a:headEnd/>
            <a:tailEnd type="triangle" w="med" len="med"/>
          </a:ln>
          <a:effectLst/>
        </p:spPr>
      </p:cxnSp>
      <p:sp>
        <p:nvSpPr>
          <p:cNvPr id="132113" name="Text Box 17"/>
          <p:cNvSpPr txBox="1">
            <a:spLocks noChangeArrowheads="1"/>
          </p:cNvSpPr>
          <p:nvPr/>
        </p:nvSpPr>
        <p:spPr bwMode="auto">
          <a:xfrm>
            <a:off x="4922838" y="2819400"/>
            <a:ext cx="1101725" cy="366713"/>
          </a:xfrm>
          <a:prstGeom prst="rect">
            <a:avLst/>
          </a:prstGeom>
          <a:noFill/>
          <a:ln w="254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a:solidFill>
                  <a:schemeClr val="tx2"/>
                </a:solidFill>
                <a:latin typeface="Arial" charset="0"/>
              </a:rPr>
              <a:t>produce</a:t>
            </a:r>
          </a:p>
        </p:txBody>
      </p:sp>
      <p:sp>
        <p:nvSpPr>
          <p:cNvPr id="132114" name="Text Box 18"/>
          <p:cNvSpPr txBox="1">
            <a:spLocks noChangeArrowheads="1"/>
          </p:cNvSpPr>
          <p:nvPr/>
        </p:nvSpPr>
        <p:spPr bwMode="auto">
          <a:xfrm>
            <a:off x="4922838" y="3902075"/>
            <a:ext cx="1130300" cy="366713"/>
          </a:xfrm>
          <a:prstGeom prst="rect">
            <a:avLst/>
          </a:prstGeom>
          <a:noFill/>
          <a:ln w="254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a:solidFill>
                  <a:schemeClr val="tx2"/>
                </a:solidFill>
                <a:latin typeface="Arial" charset="0"/>
              </a:rPr>
              <a:t>end</a:t>
            </a:r>
            <a:r>
              <a:rPr lang="en-US" b="1">
                <a:solidFill>
                  <a:schemeClr val="tx2"/>
                </a:solidFill>
                <a:latin typeface="Arial" charset="0"/>
              </a:rPr>
              <a:t> </a:t>
            </a:r>
            <a:r>
              <a:rPr lang="en-US">
                <a:solidFill>
                  <a:schemeClr val="tx2"/>
                </a:solidFill>
                <a:latin typeface="Arial" charset="0"/>
              </a:rPr>
              <a:t>with</a:t>
            </a:r>
          </a:p>
        </p:txBody>
      </p:sp>
      <p:sp>
        <p:nvSpPr>
          <p:cNvPr id="132115" name="Text Box 19"/>
          <p:cNvSpPr txBox="1">
            <a:spLocks noChangeArrowheads="1"/>
          </p:cNvSpPr>
          <p:nvPr/>
        </p:nvSpPr>
        <p:spPr bwMode="auto">
          <a:xfrm>
            <a:off x="4113213" y="4764088"/>
            <a:ext cx="636587" cy="366712"/>
          </a:xfrm>
          <a:prstGeom prst="rect">
            <a:avLst/>
          </a:prstGeom>
          <a:noFill/>
          <a:ln w="254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a:solidFill>
                  <a:schemeClr val="tx2"/>
                </a:solidFill>
                <a:latin typeface="Arial" charset="0"/>
              </a:rPr>
              <a:t>Use</a:t>
            </a:r>
          </a:p>
        </p:txBody>
      </p:sp>
      <p:sp>
        <p:nvSpPr>
          <p:cNvPr id="132118" name="Text Box 22"/>
          <p:cNvSpPr txBox="1">
            <a:spLocks noChangeArrowheads="1"/>
          </p:cNvSpPr>
          <p:nvPr/>
        </p:nvSpPr>
        <p:spPr bwMode="auto">
          <a:xfrm>
            <a:off x="1143000" y="4572000"/>
            <a:ext cx="1412875" cy="366713"/>
          </a:xfrm>
          <a:prstGeom prst="rect">
            <a:avLst/>
          </a:prstGeom>
          <a:noFill/>
          <a:ln w="381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b="1">
                <a:latin typeface="Arial" charset="0"/>
              </a:rPr>
              <a:t>Engineers</a:t>
            </a:r>
          </a:p>
        </p:txBody>
      </p:sp>
      <p:sp>
        <p:nvSpPr>
          <p:cNvPr id="132119" name="Text Box 23"/>
          <p:cNvSpPr txBox="1">
            <a:spLocks noChangeArrowheads="1"/>
          </p:cNvSpPr>
          <p:nvPr/>
        </p:nvSpPr>
        <p:spPr bwMode="auto">
          <a:xfrm rot="-347055">
            <a:off x="1089025" y="2747963"/>
            <a:ext cx="1736725" cy="366712"/>
          </a:xfrm>
          <a:prstGeom prst="rect">
            <a:avLst/>
          </a:prstGeom>
          <a:noFill/>
          <a:ln w="381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b="1">
                <a:latin typeface="Arial" charset="0"/>
              </a:rPr>
              <a:t>Management</a:t>
            </a:r>
          </a:p>
        </p:txBody>
      </p:sp>
      <p:cxnSp>
        <p:nvCxnSpPr>
          <p:cNvPr id="132120" name="AutoShape 24"/>
          <p:cNvCxnSpPr>
            <a:cxnSpLocks noChangeShapeType="1"/>
            <a:stCxn id="132119" idx="2"/>
            <a:endCxn id="132101" idx="1"/>
          </p:cNvCxnSpPr>
          <p:nvPr/>
        </p:nvCxnSpPr>
        <p:spPr bwMode="auto">
          <a:xfrm rot="16200000" flipH="1">
            <a:off x="2445544" y="2642394"/>
            <a:ext cx="165100" cy="1106488"/>
          </a:xfrm>
          <a:prstGeom prst="curvedConnector2">
            <a:avLst/>
          </a:prstGeom>
          <a:noFill/>
          <a:ln w="38100">
            <a:solidFill>
              <a:schemeClr val="tx1"/>
            </a:solidFill>
            <a:round/>
            <a:headEnd/>
            <a:tailEnd type="triangle" w="med" len="med"/>
          </a:ln>
          <a:effectLst/>
        </p:spPr>
      </p:cxnSp>
      <p:cxnSp>
        <p:nvCxnSpPr>
          <p:cNvPr id="132121" name="AutoShape 25"/>
          <p:cNvCxnSpPr>
            <a:cxnSpLocks noChangeShapeType="1"/>
            <a:stCxn id="132118" idx="0"/>
            <a:endCxn id="132102" idx="1"/>
          </p:cNvCxnSpPr>
          <p:nvPr/>
        </p:nvCxnSpPr>
        <p:spPr bwMode="auto">
          <a:xfrm rot="16200000">
            <a:off x="2366963" y="3857625"/>
            <a:ext cx="196850" cy="1231900"/>
          </a:xfrm>
          <a:prstGeom prst="curvedConnector2">
            <a:avLst/>
          </a:prstGeom>
          <a:noFill/>
          <a:ln w="38100">
            <a:solidFill>
              <a:schemeClr val="tx1"/>
            </a:solidFill>
            <a:round/>
            <a:headEnd/>
            <a:tailEnd type="triangle" w="med" len="med"/>
          </a:ln>
          <a:effectLst/>
        </p:spPr>
      </p:cxnSp>
      <p:sp>
        <p:nvSpPr>
          <p:cNvPr id="132122" name="Text Box 26"/>
          <p:cNvSpPr txBox="1">
            <a:spLocks noChangeArrowheads="1"/>
          </p:cNvSpPr>
          <p:nvPr/>
        </p:nvSpPr>
        <p:spPr bwMode="auto">
          <a:xfrm>
            <a:off x="1417638" y="4144963"/>
            <a:ext cx="790575" cy="366712"/>
          </a:xfrm>
          <a:prstGeom prst="rect">
            <a:avLst/>
          </a:prstGeom>
          <a:noFill/>
          <a:ln w="381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a:solidFill>
                  <a:schemeClr val="tx2"/>
                </a:solidFill>
                <a:latin typeface="Arial" charset="0"/>
              </a:rPr>
              <a:t>focus</a:t>
            </a:r>
          </a:p>
        </p:txBody>
      </p:sp>
      <p:sp>
        <p:nvSpPr>
          <p:cNvPr id="132123" name="Text Box 27"/>
          <p:cNvSpPr txBox="1">
            <a:spLocks noChangeArrowheads="1"/>
          </p:cNvSpPr>
          <p:nvPr/>
        </p:nvSpPr>
        <p:spPr bwMode="auto">
          <a:xfrm>
            <a:off x="1665288" y="3395663"/>
            <a:ext cx="1030287" cy="366712"/>
          </a:xfrm>
          <a:prstGeom prst="rect">
            <a:avLst/>
          </a:prstGeom>
          <a:noFill/>
          <a:ln w="38100">
            <a:noFill/>
            <a:miter lim="800000"/>
            <a:headEnd/>
            <a:tailEnd/>
          </a:ln>
          <a:effectLst/>
        </p:spPr>
        <p:txBody>
          <a:bodyPr wrap="none">
            <a:spAutoFit/>
          </a:bodyPr>
          <a:lstStyle/>
          <a:p>
            <a:pPr eaLnBrk="0" hangingPunct="0">
              <a:lnSpc>
                <a:spcPct val="90000"/>
              </a:lnSpc>
              <a:spcBef>
                <a:spcPct val="25000"/>
              </a:spcBef>
              <a:buClr>
                <a:srgbClr val="CC0000"/>
              </a:buClr>
              <a:buFont typeface="Wingdings" pitchFamily="2" charset="2"/>
              <a:buNone/>
            </a:pPr>
            <a:r>
              <a:rPr lang="en-US">
                <a:solidFill>
                  <a:schemeClr val="tx2"/>
                </a:solidFill>
                <a:latin typeface="Arial" charset="0"/>
              </a:rPr>
              <a:t>monitor</a:t>
            </a:r>
          </a:p>
        </p:txBody>
      </p:sp>
      <p:sp>
        <p:nvSpPr>
          <p:cNvPr id="132124" name="Text Box 28"/>
          <p:cNvSpPr txBox="1">
            <a:spLocks noChangeArrowheads="1"/>
          </p:cNvSpPr>
          <p:nvPr/>
        </p:nvSpPr>
        <p:spPr bwMode="auto">
          <a:xfrm>
            <a:off x="3505200" y="5943600"/>
            <a:ext cx="4572000" cy="366713"/>
          </a:xfrm>
          <a:prstGeom prst="rect">
            <a:avLst/>
          </a:prstGeom>
          <a:noFill/>
          <a:ln w="38100">
            <a:noFill/>
            <a:miter lim="800000"/>
            <a:headEnd/>
            <a:tailEnd/>
          </a:ln>
          <a:effectLst/>
        </p:spPr>
        <p:txBody>
          <a:bodyPr>
            <a:spAutoFit/>
          </a:bodyPr>
          <a:lstStyle/>
          <a:p>
            <a:pPr eaLnBrk="0" hangingPunct="0">
              <a:lnSpc>
                <a:spcPct val="90000"/>
              </a:lnSpc>
              <a:spcBef>
                <a:spcPct val="25000"/>
              </a:spcBef>
              <a:buClr>
                <a:srgbClr val="CC0000"/>
              </a:buClr>
              <a:buFont typeface="Wingdings" pitchFamily="2" charset="2"/>
              <a:buNone/>
            </a:pPr>
            <a:r>
              <a:rPr lang="en-US" b="1">
                <a:latin typeface="Arial" charset="0"/>
              </a:rPr>
              <a:t>The Rational Unified Process Model</a:t>
            </a:r>
          </a:p>
        </p:txBody>
      </p:sp>
      <p:pic>
        <p:nvPicPr>
          <p:cNvPr id="132125" name="Picture 29" descr="C:\Documents and Settings\rajesh.vasa\Application Data\Microsoft\Media Catalog\Downloaded Clips\cl2\PE05994_.wmf"/>
          <p:cNvPicPr>
            <a:picLocks noChangeAspect="1" noChangeArrowheads="1"/>
          </p:cNvPicPr>
          <p:nvPr/>
        </p:nvPicPr>
        <p:blipFill>
          <a:blip r:embed="rId3"/>
          <a:srcRect/>
          <a:stretch>
            <a:fillRect/>
          </a:stretch>
        </p:blipFill>
        <p:spPr bwMode="auto">
          <a:xfrm>
            <a:off x="304800" y="1752600"/>
            <a:ext cx="2038350" cy="114141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8E8A1DCB-5540-4F05-BD3E-1EBB6FAB6FFB}" type="slidenum">
              <a:rPr lang="en-AU"/>
              <a:pPr/>
              <a:t>8</a:t>
            </a:fld>
            <a:endParaRPr lang="en-AU"/>
          </a:p>
        </p:txBody>
      </p:sp>
      <p:sp>
        <p:nvSpPr>
          <p:cNvPr id="136196" name="Rectangle 1028"/>
          <p:cNvSpPr>
            <a:spLocks noGrp="1" noChangeArrowheads="1"/>
          </p:cNvSpPr>
          <p:nvPr>
            <p:ph type="title"/>
          </p:nvPr>
        </p:nvSpPr>
        <p:spPr/>
        <p:txBody>
          <a:bodyPr/>
          <a:lstStyle/>
          <a:p>
            <a:r>
              <a:rPr lang="en-US"/>
              <a:t>Immature Organizations</a:t>
            </a:r>
          </a:p>
        </p:txBody>
      </p:sp>
      <p:sp>
        <p:nvSpPr>
          <p:cNvPr id="136197" name="Rectangle 1029"/>
          <p:cNvSpPr>
            <a:spLocks noGrp="1" noChangeArrowheads="1"/>
          </p:cNvSpPr>
          <p:nvPr>
            <p:ph type="body" idx="1"/>
          </p:nvPr>
        </p:nvSpPr>
        <p:spPr/>
        <p:txBody>
          <a:bodyPr/>
          <a:lstStyle/>
          <a:p>
            <a:pPr>
              <a:lnSpc>
                <a:spcPct val="90000"/>
              </a:lnSpc>
            </a:pPr>
            <a:r>
              <a:rPr lang="en-US" sz="2800"/>
              <a:t>Immature Organization:</a:t>
            </a:r>
          </a:p>
          <a:p>
            <a:pPr lvl="1">
              <a:lnSpc>
                <a:spcPct val="90000"/>
              </a:lnSpc>
            </a:pPr>
            <a:r>
              <a:rPr lang="en-US" sz="2400"/>
              <a:t>A defined/documented process may not exist</a:t>
            </a:r>
          </a:p>
          <a:p>
            <a:pPr lvl="1">
              <a:lnSpc>
                <a:spcPct val="90000"/>
              </a:lnSpc>
            </a:pPr>
            <a:r>
              <a:rPr lang="en-US" sz="2400"/>
              <a:t>If Processes exist they are improvised (as required), not rigorously followed</a:t>
            </a:r>
          </a:p>
          <a:p>
            <a:pPr lvl="1">
              <a:lnSpc>
                <a:spcPct val="90000"/>
              </a:lnSpc>
            </a:pPr>
            <a:r>
              <a:rPr lang="en-US" sz="2400"/>
              <a:t>Managers react to crises only (fire fighting)</a:t>
            </a:r>
          </a:p>
          <a:p>
            <a:pPr lvl="1">
              <a:lnSpc>
                <a:spcPct val="90000"/>
              </a:lnSpc>
            </a:pPr>
            <a:r>
              <a:rPr lang="en-US" sz="2400"/>
              <a:t>Ad-hoc project planning (poorly documented)</a:t>
            </a:r>
          </a:p>
          <a:p>
            <a:pPr lvl="1">
              <a:lnSpc>
                <a:spcPct val="90000"/>
              </a:lnSpc>
            </a:pPr>
            <a:r>
              <a:rPr lang="en-US" sz="2400"/>
              <a:t>Schedules/budgets are rarely met (poor estimation)</a:t>
            </a:r>
          </a:p>
          <a:p>
            <a:pPr lvl="1">
              <a:lnSpc>
                <a:spcPct val="90000"/>
              </a:lnSpc>
            </a:pPr>
            <a:r>
              <a:rPr lang="en-US" sz="2400"/>
              <a:t>Product quality is difficult to predict or judge</a:t>
            </a:r>
          </a:p>
          <a:p>
            <a:pPr lvl="1">
              <a:lnSpc>
                <a:spcPct val="90000"/>
              </a:lnSpc>
            </a:pPr>
            <a:r>
              <a:rPr lang="en-US" sz="2400"/>
              <a:t>Difficult to maintain the products in the long term</a:t>
            </a:r>
          </a:p>
          <a:p>
            <a:pPr lvl="1">
              <a:lnSpc>
                <a:spcPct val="90000"/>
              </a:lnSpc>
            </a:pPr>
            <a:r>
              <a:rPr lang="en-US" sz="2400"/>
              <a:t>Has a high turn-over of employees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AU"/>
              <a:t>Software Project Management</a:t>
            </a:r>
          </a:p>
        </p:txBody>
      </p:sp>
      <p:sp>
        <p:nvSpPr>
          <p:cNvPr id="6" name="Slide Number Placeholder 5"/>
          <p:cNvSpPr>
            <a:spLocks noGrp="1"/>
          </p:cNvSpPr>
          <p:nvPr>
            <p:ph type="sldNum" sz="quarter" idx="12"/>
          </p:nvPr>
        </p:nvSpPr>
        <p:spPr/>
        <p:txBody>
          <a:bodyPr/>
          <a:lstStyle/>
          <a:p>
            <a:fld id="{4F67C227-D072-4AF0-A3AA-AD9F1FD21B33}" type="slidenum">
              <a:rPr lang="en-AU"/>
              <a:pPr/>
              <a:t>9</a:t>
            </a:fld>
            <a:endParaRPr lang="en-AU"/>
          </a:p>
        </p:txBody>
      </p:sp>
      <p:sp>
        <p:nvSpPr>
          <p:cNvPr id="138244" name="Rectangle 4"/>
          <p:cNvSpPr>
            <a:spLocks noGrp="1" noChangeArrowheads="1"/>
          </p:cNvSpPr>
          <p:nvPr>
            <p:ph type="title"/>
          </p:nvPr>
        </p:nvSpPr>
        <p:spPr/>
        <p:txBody>
          <a:bodyPr/>
          <a:lstStyle/>
          <a:p>
            <a:r>
              <a:rPr lang="en-US"/>
              <a:t>Mature Organizations</a:t>
            </a:r>
          </a:p>
        </p:txBody>
      </p:sp>
      <p:sp>
        <p:nvSpPr>
          <p:cNvPr id="138245" name="Rectangle 5"/>
          <p:cNvSpPr>
            <a:spLocks noGrp="1" noChangeArrowheads="1"/>
          </p:cNvSpPr>
          <p:nvPr>
            <p:ph type="body" idx="1"/>
          </p:nvPr>
        </p:nvSpPr>
        <p:spPr/>
        <p:txBody>
          <a:bodyPr/>
          <a:lstStyle/>
          <a:p>
            <a:r>
              <a:rPr lang="en-US" sz="2400"/>
              <a:t>Mature Organization:</a:t>
            </a:r>
          </a:p>
          <a:p>
            <a:pPr lvl="1"/>
            <a:r>
              <a:rPr lang="en-US" sz="2000"/>
              <a:t>Well-defined and well-followed processes that are updated when necessary (Process changes are formal)</a:t>
            </a:r>
          </a:p>
          <a:p>
            <a:pPr lvl="1"/>
            <a:r>
              <a:rPr lang="en-US" sz="2000"/>
              <a:t>Well-defined roles and responsibilities (Reduces confusion)</a:t>
            </a:r>
          </a:p>
          <a:p>
            <a:pPr lvl="1"/>
            <a:r>
              <a:rPr lang="en-US" sz="2000"/>
              <a:t>Product and process quality are monitored</a:t>
            </a:r>
          </a:p>
          <a:p>
            <a:pPr lvl="1"/>
            <a:r>
              <a:rPr lang="en-US" sz="2000"/>
              <a:t>Schedules are realistic (refined estimation process)</a:t>
            </a:r>
          </a:p>
          <a:p>
            <a:pPr lvl="1"/>
            <a:r>
              <a:rPr lang="en-US" sz="2000"/>
              <a:t>Participants understand value of the process (Staff are fully trained in the company process, expectations)</a:t>
            </a:r>
          </a:p>
          <a:p>
            <a:pPr lvl="1"/>
            <a:r>
              <a:rPr lang="en-US" sz="2000"/>
              <a:t>The deliverables from these organizations take longer, but the output is stable and predictable</a:t>
            </a:r>
          </a:p>
          <a:p>
            <a:pPr lvl="1"/>
            <a:r>
              <a:rPr lang="en-US" sz="2000"/>
              <a:t>Long term costs are low</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M-IIST">
  <a:themeElements>
    <a:clrScheme name="SPM-IIST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PM-IIS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hlink"/>
          </a:solidFill>
          <a:prstDash val="solid"/>
          <a:miter lim="800000"/>
          <a:headEnd type="none" w="med" len="med"/>
          <a:tailEnd type="none" w="med" len="med"/>
        </a:ln>
        <a:effectLst/>
      </a:spPr>
      <a:bodyPr vert="horz" wrap="square" lIns="54000" tIns="10800" rIns="18000" bIns="10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25400" cap="flat" cmpd="sng" algn="ctr">
          <a:solidFill>
            <a:schemeClr val="hlink"/>
          </a:solidFill>
          <a:prstDash val="solid"/>
          <a:miter lim="800000"/>
          <a:headEnd type="none" w="med" len="med"/>
          <a:tailEnd type="none" w="med" len="med"/>
        </a:ln>
        <a:effectLst/>
      </a:spPr>
      <a:bodyPr vert="horz" wrap="square" lIns="54000" tIns="10800" rIns="18000" bIns="10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PM-IIST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PM-IIST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PM-IIST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SPM-IIST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PM-IIST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PM-IIST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PM-IIST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C:\WINNT\Profiles\edmonds\Application Data\Microsoft\Templates\SPM-IIST.pot</Template>
  <TotalTime>756</TotalTime>
  <Words>5431</Words>
  <Application>Microsoft Office PowerPoint</Application>
  <PresentationFormat>On-screen Show (4:3)</PresentationFormat>
  <Paragraphs>562</Paragraphs>
  <Slides>48</Slides>
  <Notes>16</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SPM-IIST</vt:lpstr>
      <vt:lpstr>Image</vt:lpstr>
      <vt:lpstr>   Capability Maturity Model </vt:lpstr>
      <vt:lpstr>Overview</vt:lpstr>
      <vt:lpstr>History</vt:lpstr>
      <vt:lpstr>What is a process? …</vt:lpstr>
      <vt:lpstr>What is a process?</vt:lpstr>
      <vt:lpstr>How is a process used?</vt:lpstr>
      <vt:lpstr>An Example Process – RUP</vt:lpstr>
      <vt:lpstr>Immature Organizations</vt:lpstr>
      <vt:lpstr>Mature Organizations</vt:lpstr>
      <vt:lpstr>Process Management – A Premise</vt:lpstr>
      <vt:lpstr>Process Assessment and Improvement</vt:lpstr>
      <vt:lpstr>What is CMM?…</vt:lpstr>
      <vt:lpstr>What is CMM?</vt:lpstr>
      <vt:lpstr>Definitions from the CMM Specification</vt:lpstr>
      <vt:lpstr>CMM - Definition</vt:lpstr>
      <vt:lpstr>Software Process</vt:lpstr>
      <vt:lpstr>Software Process Capability</vt:lpstr>
      <vt:lpstr>Software Process Performance</vt:lpstr>
      <vt:lpstr>Software Process Maturity</vt:lpstr>
      <vt:lpstr>Structure of CMM</vt:lpstr>
      <vt:lpstr>Structure of CMM</vt:lpstr>
      <vt:lpstr>Maturity Levels</vt:lpstr>
      <vt:lpstr>Maturity Levels</vt:lpstr>
      <vt:lpstr>PowerPoint Presentation</vt:lpstr>
      <vt:lpstr>PowerPoint Presentation</vt:lpstr>
      <vt:lpstr>Maturity Levels - Initial</vt:lpstr>
      <vt:lpstr>Maturity Levels - Repeatable</vt:lpstr>
      <vt:lpstr>Maturity Levels - Defined</vt:lpstr>
      <vt:lpstr>Maturity Levels - Managed</vt:lpstr>
      <vt:lpstr>Maturity Levels - Optimizing</vt:lpstr>
      <vt:lpstr>Structure of CMM</vt:lpstr>
      <vt:lpstr>Key Process Area</vt:lpstr>
      <vt:lpstr>Level 1 - Key Process Areas</vt:lpstr>
      <vt:lpstr>Level 2 - Key Process Areas</vt:lpstr>
      <vt:lpstr>Level 3 - Key Process Areas</vt:lpstr>
      <vt:lpstr>Level 4 - Key Process Areas</vt:lpstr>
      <vt:lpstr>Level 5 - Key Process Areas</vt:lpstr>
      <vt:lpstr>Goals</vt:lpstr>
      <vt:lpstr>Key Practices</vt:lpstr>
      <vt:lpstr>Software Maturity – An Overview</vt:lpstr>
      <vt:lpstr>ISO 9001 Vs CMM</vt:lpstr>
      <vt:lpstr>ISO 9001 Certification Vs CMM Levels</vt:lpstr>
      <vt:lpstr>CMMI</vt:lpstr>
      <vt:lpstr>New Process area for level 2</vt:lpstr>
      <vt:lpstr>New process areas for level 3</vt:lpstr>
      <vt:lpstr>CMMI versus CMM</vt:lpstr>
      <vt:lpstr>Quality Improvement Notes</vt:lpstr>
      <vt:lpstr>PowerPoint Presentation</vt:lpstr>
    </vt:vector>
  </TitlesOfParts>
  <Company>UNU/IIST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Maturity Model</dc:title>
  <dc:creator>ns</dc:creator>
  <cp:lastModifiedBy>Lenovo</cp:lastModifiedBy>
  <cp:revision>104</cp:revision>
  <dcterms:created xsi:type="dcterms:W3CDTF">2001-01-18T04:15:12Z</dcterms:created>
  <dcterms:modified xsi:type="dcterms:W3CDTF">2022-07-21T07:32:08Z</dcterms:modified>
</cp:coreProperties>
</file>