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277" y="66039"/>
            <a:ext cx="9021445" cy="6692900"/>
          </a:xfrm>
          <a:custGeom>
            <a:avLst/>
            <a:gdLst/>
            <a:ahLst/>
            <a:cxnLst/>
            <a:rect l="l" t="t" r="r" b="b"/>
            <a:pathLst>
              <a:path w="9021445" h="6692900">
                <a:moveTo>
                  <a:pt x="275971" y="12699"/>
                </a:moveTo>
                <a:lnTo>
                  <a:pt x="234505" y="12699"/>
                </a:lnTo>
                <a:lnTo>
                  <a:pt x="242392" y="0"/>
                </a:lnTo>
                <a:lnTo>
                  <a:pt x="284137" y="0"/>
                </a:lnTo>
                <a:lnTo>
                  <a:pt x="275971" y="12699"/>
                </a:lnTo>
                <a:close/>
              </a:path>
              <a:path w="9021445" h="6692900">
                <a:moveTo>
                  <a:pt x="8786939" y="12699"/>
                </a:moveTo>
                <a:lnTo>
                  <a:pt x="8745474" y="12699"/>
                </a:lnTo>
                <a:lnTo>
                  <a:pt x="8737307" y="0"/>
                </a:lnTo>
                <a:lnTo>
                  <a:pt x="8779052" y="0"/>
                </a:lnTo>
                <a:lnTo>
                  <a:pt x="8786939" y="12699"/>
                </a:lnTo>
                <a:close/>
              </a:path>
              <a:path w="9021445" h="6692900">
                <a:moveTo>
                  <a:pt x="221576" y="25399"/>
                </a:moveTo>
                <a:lnTo>
                  <a:pt x="203847" y="25399"/>
                </a:lnTo>
                <a:lnTo>
                  <a:pt x="211378" y="12699"/>
                </a:lnTo>
                <a:lnTo>
                  <a:pt x="229196" y="12699"/>
                </a:lnTo>
                <a:lnTo>
                  <a:pt x="221576" y="25399"/>
                </a:lnTo>
                <a:close/>
              </a:path>
              <a:path w="9021445" h="6692900">
                <a:moveTo>
                  <a:pt x="8817597" y="25399"/>
                </a:moveTo>
                <a:lnTo>
                  <a:pt x="8799868" y="25399"/>
                </a:lnTo>
                <a:lnTo>
                  <a:pt x="8792248" y="12699"/>
                </a:lnTo>
                <a:lnTo>
                  <a:pt x="8810066" y="12699"/>
                </a:lnTo>
                <a:lnTo>
                  <a:pt x="8817597" y="25399"/>
                </a:lnTo>
                <a:close/>
              </a:path>
              <a:path w="9021445" h="6692900">
                <a:moveTo>
                  <a:pt x="192328" y="38099"/>
                </a:moveTo>
                <a:lnTo>
                  <a:pt x="174663" y="38099"/>
                </a:lnTo>
                <a:lnTo>
                  <a:pt x="181813" y="25399"/>
                </a:lnTo>
                <a:lnTo>
                  <a:pt x="199580" y="25399"/>
                </a:lnTo>
                <a:lnTo>
                  <a:pt x="192328" y="38099"/>
                </a:lnTo>
                <a:close/>
              </a:path>
              <a:path w="9021445" h="6692900">
                <a:moveTo>
                  <a:pt x="8846781" y="38099"/>
                </a:moveTo>
                <a:lnTo>
                  <a:pt x="8829116" y="38099"/>
                </a:lnTo>
                <a:lnTo>
                  <a:pt x="8821864" y="25399"/>
                </a:lnTo>
                <a:lnTo>
                  <a:pt x="8839631" y="25399"/>
                </a:lnTo>
                <a:lnTo>
                  <a:pt x="8846781" y="38099"/>
                </a:lnTo>
                <a:close/>
              </a:path>
              <a:path w="9021445" h="6692900">
                <a:moveTo>
                  <a:pt x="164604" y="50799"/>
                </a:moveTo>
                <a:lnTo>
                  <a:pt x="153860" y="50799"/>
                </a:lnTo>
                <a:lnTo>
                  <a:pt x="160693" y="38099"/>
                </a:lnTo>
                <a:lnTo>
                  <a:pt x="171462" y="38099"/>
                </a:lnTo>
                <a:lnTo>
                  <a:pt x="164604" y="50799"/>
                </a:lnTo>
                <a:close/>
              </a:path>
              <a:path w="9021445" h="6692900">
                <a:moveTo>
                  <a:pt x="171386" y="50799"/>
                </a:moveTo>
                <a:lnTo>
                  <a:pt x="171462" y="38099"/>
                </a:lnTo>
                <a:lnTo>
                  <a:pt x="178346" y="38099"/>
                </a:lnTo>
                <a:lnTo>
                  <a:pt x="171386" y="50799"/>
                </a:lnTo>
                <a:close/>
              </a:path>
              <a:path w="9021445" h="6692900">
                <a:moveTo>
                  <a:pt x="8850058" y="50799"/>
                </a:moveTo>
                <a:lnTo>
                  <a:pt x="8843098" y="38099"/>
                </a:lnTo>
                <a:lnTo>
                  <a:pt x="8849982" y="38099"/>
                </a:lnTo>
                <a:lnTo>
                  <a:pt x="8850058" y="50799"/>
                </a:lnTo>
                <a:close/>
              </a:path>
              <a:path w="9021445" h="6692900">
                <a:moveTo>
                  <a:pt x="8867584" y="50799"/>
                </a:moveTo>
                <a:lnTo>
                  <a:pt x="8856840" y="50799"/>
                </a:lnTo>
                <a:lnTo>
                  <a:pt x="8849982" y="38099"/>
                </a:lnTo>
                <a:lnTo>
                  <a:pt x="8860751" y="38099"/>
                </a:lnTo>
                <a:lnTo>
                  <a:pt x="8867584" y="50799"/>
                </a:lnTo>
                <a:close/>
              </a:path>
              <a:path w="9021445" h="6692900">
                <a:moveTo>
                  <a:pt x="144932" y="63499"/>
                </a:moveTo>
                <a:lnTo>
                  <a:pt x="134061" y="63499"/>
                </a:lnTo>
                <a:lnTo>
                  <a:pt x="140550" y="50799"/>
                </a:lnTo>
                <a:lnTo>
                  <a:pt x="151447" y="50799"/>
                </a:lnTo>
                <a:lnTo>
                  <a:pt x="144932" y="63499"/>
                </a:lnTo>
                <a:close/>
              </a:path>
              <a:path w="9021445" h="6692900">
                <a:moveTo>
                  <a:pt x="8887383" y="63499"/>
                </a:moveTo>
                <a:lnTo>
                  <a:pt x="8876512" y="63499"/>
                </a:lnTo>
                <a:lnTo>
                  <a:pt x="8869997" y="50799"/>
                </a:lnTo>
                <a:lnTo>
                  <a:pt x="8880894" y="50799"/>
                </a:lnTo>
                <a:lnTo>
                  <a:pt x="8887383" y="63499"/>
                </a:lnTo>
                <a:close/>
              </a:path>
              <a:path w="9021445" h="6692900">
                <a:moveTo>
                  <a:pt x="132372" y="76199"/>
                </a:moveTo>
                <a:lnTo>
                  <a:pt x="121450" y="76199"/>
                </a:lnTo>
                <a:lnTo>
                  <a:pt x="127698" y="63499"/>
                </a:lnTo>
                <a:lnTo>
                  <a:pt x="138658" y="63499"/>
                </a:lnTo>
                <a:lnTo>
                  <a:pt x="132372" y="76199"/>
                </a:lnTo>
                <a:close/>
              </a:path>
              <a:path w="9021445" h="6692900">
                <a:moveTo>
                  <a:pt x="8899994" y="76199"/>
                </a:moveTo>
                <a:lnTo>
                  <a:pt x="8889072" y="76199"/>
                </a:lnTo>
                <a:lnTo>
                  <a:pt x="8882786" y="63499"/>
                </a:lnTo>
                <a:lnTo>
                  <a:pt x="8893746" y="63499"/>
                </a:lnTo>
                <a:lnTo>
                  <a:pt x="8899994" y="76199"/>
                </a:lnTo>
                <a:close/>
              </a:path>
              <a:path w="9021445" h="6692900">
                <a:moveTo>
                  <a:pt x="114439" y="88899"/>
                </a:moveTo>
                <a:lnTo>
                  <a:pt x="103479" y="88899"/>
                </a:lnTo>
                <a:lnTo>
                  <a:pt x="109347" y="76199"/>
                </a:lnTo>
                <a:lnTo>
                  <a:pt x="120357" y="76199"/>
                </a:lnTo>
                <a:lnTo>
                  <a:pt x="114439" y="88899"/>
                </a:lnTo>
                <a:close/>
              </a:path>
              <a:path w="9021445" h="6692900">
                <a:moveTo>
                  <a:pt x="8917965" y="88899"/>
                </a:moveTo>
                <a:lnTo>
                  <a:pt x="8907005" y="88899"/>
                </a:lnTo>
                <a:lnTo>
                  <a:pt x="8901087" y="76199"/>
                </a:lnTo>
                <a:lnTo>
                  <a:pt x="8912098" y="76199"/>
                </a:lnTo>
                <a:lnTo>
                  <a:pt x="8917965" y="88899"/>
                </a:lnTo>
                <a:close/>
              </a:path>
              <a:path w="9021445" h="6692900">
                <a:moveTo>
                  <a:pt x="103111" y="101599"/>
                </a:moveTo>
                <a:lnTo>
                  <a:pt x="92163" y="101599"/>
                </a:lnTo>
                <a:lnTo>
                  <a:pt x="97751" y="88899"/>
                </a:lnTo>
                <a:lnTo>
                  <a:pt x="108775" y="88899"/>
                </a:lnTo>
                <a:lnTo>
                  <a:pt x="103111" y="101599"/>
                </a:lnTo>
                <a:close/>
              </a:path>
              <a:path w="9021445" h="6692900">
                <a:moveTo>
                  <a:pt x="8929281" y="101599"/>
                </a:moveTo>
                <a:lnTo>
                  <a:pt x="8918333" y="101599"/>
                </a:lnTo>
                <a:lnTo>
                  <a:pt x="8912669" y="88899"/>
                </a:lnTo>
                <a:lnTo>
                  <a:pt x="8923693" y="88899"/>
                </a:lnTo>
                <a:lnTo>
                  <a:pt x="8929281" y="101599"/>
                </a:lnTo>
                <a:close/>
              </a:path>
              <a:path w="9021445" h="6692900">
                <a:moveTo>
                  <a:pt x="92316" y="114299"/>
                </a:moveTo>
                <a:lnTo>
                  <a:pt x="81394" y="114299"/>
                </a:lnTo>
                <a:lnTo>
                  <a:pt x="86702" y="101599"/>
                </a:lnTo>
                <a:lnTo>
                  <a:pt x="97713" y="101599"/>
                </a:lnTo>
                <a:lnTo>
                  <a:pt x="92316" y="114299"/>
                </a:lnTo>
                <a:close/>
              </a:path>
              <a:path w="9021445" h="6692900">
                <a:moveTo>
                  <a:pt x="8940050" y="114299"/>
                </a:moveTo>
                <a:lnTo>
                  <a:pt x="8929128" y="114299"/>
                </a:lnTo>
                <a:lnTo>
                  <a:pt x="8923731" y="101599"/>
                </a:lnTo>
                <a:lnTo>
                  <a:pt x="8934742" y="101599"/>
                </a:lnTo>
                <a:lnTo>
                  <a:pt x="8940050" y="114299"/>
                </a:lnTo>
                <a:close/>
              </a:path>
              <a:path w="9021445" h="6692900">
                <a:moveTo>
                  <a:pt x="77152" y="126999"/>
                </a:moveTo>
                <a:lnTo>
                  <a:pt x="71183" y="126999"/>
                </a:lnTo>
                <a:lnTo>
                  <a:pt x="76212" y="114299"/>
                </a:lnTo>
                <a:lnTo>
                  <a:pt x="82118" y="114299"/>
                </a:lnTo>
                <a:lnTo>
                  <a:pt x="77152" y="126999"/>
                </a:lnTo>
                <a:close/>
              </a:path>
              <a:path w="9021445" h="6692900">
                <a:moveTo>
                  <a:pt x="8950261" y="126999"/>
                </a:moveTo>
                <a:lnTo>
                  <a:pt x="8944292" y="126999"/>
                </a:lnTo>
                <a:lnTo>
                  <a:pt x="8939326" y="114299"/>
                </a:lnTo>
                <a:lnTo>
                  <a:pt x="8945232" y="114299"/>
                </a:lnTo>
                <a:lnTo>
                  <a:pt x="8950261" y="126999"/>
                </a:lnTo>
                <a:close/>
              </a:path>
              <a:path w="9021445" h="6692900">
                <a:moveTo>
                  <a:pt x="67767" y="139699"/>
                </a:moveTo>
                <a:lnTo>
                  <a:pt x="61582" y="139699"/>
                </a:lnTo>
                <a:lnTo>
                  <a:pt x="66306" y="126999"/>
                </a:lnTo>
                <a:lnTo>
                  <a:pt x="72440" y="126999"/>
                </a:lnTo>
                <a:lnTo>
                  <a:pt x="67767" y="139699"/>
                </a:lnTo>
                <a:close/>
              </a:path>
              <a:path w="9021445" h="6692900">
                <a:moveTo>
                  <a:pt x="8959862" y="139699"/>
                </a:moveTo>
                <a:lnTo>
                  <a:pt x="8953677" y="139699"/>
                </a:lnTo>
                <a:lnTo>
                  <a:pt x="8949004" y="126999"/>
                </a:lnTo>
                <a:lnTo>
                  <a:pt x="8955138" y="126999"/>
                </a:lnTo>
                <a:lnTo>
                  <a:pt x="8959862" y="139699"/>
                </a:lnTo>
                <a:close/>
              </a:path>
              <a:path w="9021445" h="6692900">
                <a:moveTo>
                  <a:pt x="58978" y="152399"/>
                </a:moveTo>
                <a:lnTo>
                  <a:pt x="52577" y="152399"/>
                </a:lnTo>
                <a:lnTo>
                  <a:pt x="56997" y="139699"/>
                </a:lnTo>
                <a:lnTo>
                  <a:pt x="63347" y="139699"/>
                </a:lnTo>
                <a:lnTo>
                  <a:pt x="58978" y="152399"/>
                </a:lnTo>
                <a:close/>
              </a:path>
              <a:path w="9021445" h="6692900">
                <a:moveTo>
                  <a:pt x="8968866" y="152399"/>
                </a:moveTo>
                <a:lnTo>
                  <a:pt x="8962466" y="152399"/>
                </a:lnTo>
                <a:lnTo>
                  <a:pt x="8958097" y="139699"/>
                </a:lnTo>
                <a:lnTo>
                  <a:pt x="8964447" y="139699"/>
                </a:lnTo>
                <a:lnTo>
                  <a:pt x="8968866" y="152399"/>
                </a:lnTo>
                <a:close/>
              </a:path>
              <a:path w="9021445" h="6692900">
                <a:moveTo>
                  <a:pt x="50799" y="165099"/>
                </a:moveTo>
                <a:lnTo>
                  <a:pt x="44221" y="165099"/>
                </a:lnTo>
                <a:lnTo>
                  <a:pt x="48323" y="152399"/>
                </a:lnTo>
                <a:lnTo>
                  <a:pt x="54863" y="152399"/>
                </a:lnTo>
                <a:lnTo>
                  <a:pt x="50799" y="165099"/>
                </a:lnTo>
                <a:close/>
              </a:path>
              <a:path w="9021445" h="6692900">
                <a:moveTo>
                  <a:pt x="8977223" y="165099"/>
                </a:moveTo>
                <a:lnTo>
                  <a:pt x="8970644" y="165099"/>
                </a:lnTo>
                <a:lnTo>
                  <a:pt x="8966593" y="152399"/>
                </a:lnTo>
                <a:lnTo>
                  <a:pt x="8973121" y="152399"/>
                </a:lnTo>
                <a:lnTo>
                  <a:pt x="8977223" y="165099"/>
                </a:lnTo>
                <a:close/>
              </a:path>
              <a:path w="9021445" h="6692900">
                <a:moveTo>
                  <a:pt x="46964" y="177799"/>
                </a:moveTo>
                <a:lnTo>
                  <a:pt x="36512" y="177799"/>
                </a:lnTo>
                <a:lnTo>
                  <a:pt x="40284" y="165099"/>
                </a:lnTo>
                <a:lnTo>
                  <a:pt x="50850" y="165099"/>
                </a:lnTo>
                <a:lnTo>
                  <a:pt x="46964" y="177799"/>
                </a:lnTo>
                <a:close/>
              </a:path>
              <a:path w="9021445" h="6692900">
                <a:moveTo>
                  <a:pt x="8984932" y="177799"/>
                </a:moveTo>
                <a:lnTo>
                  <a:pt x="8974480" y="177799"/>
                </a:lnTo>
                <a:lnTo>
                  <a:pt x="8970594" y="165099"/>
                </a:lnTo>
                <a:lnTo>
                  <a:pt x="8981160" y="165099"/>
                </a:lnTo>
                <a:lnTo>
                  <a:pt x="8984932" y="177799"/>
                </a:lnTo>
                <a:close/>
              </a:path>
              <a:path w="9021445" h="6692900">
                <a:moveTo>
                  <a:pt x="33235" y="203199"/>
                </a:moveTo>
                <a:lnTo>
                  <a:pt x="26225" y="203199"/>
                </a:lnTo>
                <a:lnTo>
                  <a:pt x="29489" y="190499"/>
                </a:lnTo>
                <a:lnTo>
                  <a:pt x="32918" y="177799"/>
                </a:lnTo>
                <a:lnTo>
                  <a:pt x="43319" y="177799"/>
                </a:lnTo>
                <a:lnTo>
                  <a:pt x="39763" y="190499"/>
                </a:lnTo>
                <a:lnTo>
                  <a:pt x="36449" y="190499"/>
                </a:lnTo>
                <a:lnTo>
                  <a:pt x="33235" y="203199"/>
                </a:lnTo>
                <a:close/>
              </a:path>
              <a:path w="9021445" h="6692900">
                <a:moveTo>
                  <a:pt x="8995219" y="203199"/>
                </a:moveTo>
                <a:lnTo>
                  <a:pt x="8988209" y="203199"/>
                </a:lnTo>
                <a:lnTo>
                  <a:pt x="8984995" y="190499"/>
                </a:lnTo>
                <a:lnTo>
                  <a:pt x="8981681" y="190499"/>
                </a:lnTo>
                <a:lnTo>
                  <a:pt x="8978125" y="177799"/>
                </a:lnTo>
                <a:lnTo>
                  <a:pt x="8988526" y="177799"/>
                </a:lnTo>
                <a:lnTo>
                  <a:pt x="8991955" y="190499"/>
                </a:lnTo>
                <a:lnTo>
                  <a:pt x="8995219" y="203199"/>
                </a:lnTo>
                <a:close/>
              </a:path>
              <a:path w="9021445" h="6692900">
                <a:moveTo>
                  <a:pt x="27393" y="215899"/>
                </a:moveTo>
                <a:lnTo>
                  <a:pt x="20256" y="215899"/>
                </a:lnTo>
                <a:lnTo>
                  <a:pt x="23152" y="203199"/>
                </a:lnTo>
                <a:lnTo>
                  <a:pt x="30264" y="203199"/>
                </a:lnTo>
                <a:lnTo>
                  <a:pt x="27393" y="215899"/>
                </a:lnTo>
                <a:close/>
              </a:path>
              <a:path w="9021445" h="6692900">
                <a:moveTo>
                  <a:pt x="9001188" y="215899"/>
                </a:moveTo>
                <a:lnTo>
                  <a:pt x="8994051" y="215899"/>
                </a:lnTo>
                <a:lnTo>
                  <a:pt x="8991193" y="203199"/>
                </a:lnTo>
                <a:lnTo>
                  <a:pt x="8998292" y="203199"/>
                </a:lnTo>
                <a:lnTo>
                  <a:pt x="9001188" y="215899"/>
                </a:lnTo>
                <a:close/>
              </a:path>
              <a:path w="9021445" h="6692900">
                <a:moveTo>
                  <a:pt x="19977" y="241299"/>
                </a:moveTo>
                <a:lnTo>
                  <a:pt x="12661" y="241299"/>
                </a:lnTo>
                <a:lnTo>
                  <a:pt x="15011" y="228599"/>
                </a:lnTo>
                <a:lnTo>
                  <a:pt x="17538" y="215899"/>
                </a:lnTo>
                <a:lnTo>
                  <a:pt x="27419" y="215899"/>
                </a:lnTo>
                <a:lnTo>
                  <a:pt x="24739" y="228599"/>
                </a:lnTo>
                <a:lnTo>
                  <a:pt x="22301" y="228599"/>
                </a:lnTo>
                <a:lnTo>
                  <a:pt x="19977" y="241299"/>
                </a:lnTo>
                <a:close/>
              </a:path>
              <a:path w="9021445" h="6692900">
                <a:moveTo>
                  <a:pt x="9008783" y="241299"/>
                </a:moveTo>
                <a:lnTo>
                  <a:pt x="9001467" y="241299"/>
                </a:lnTo>
                <a:lnTo>
                  <a:pt x="8999143" y="228599"/>
                </a:lnTo>
                <a:lnTo>
                  <a:pt x="8996705" y="228599"/>
                </a:lnTo>
                <a:lnTo>
                  <a:pt x="8994025" y="215899"/>
                </a:lnTo>
                <a:lnTo>
                  <a:pt x="9003906" y="215899"/>
                </a:lnTo>
                <a:lnTo>
                  <a:pt x="9006433" y="228599"/>
                </a:lnTo>
                <a:lnTo>
                  <a:pt x="9008783" y="241299"/>
                </a:lnTo>
                <a:close/>
              </a:path>
              <a:path w="9021445" h="6692900">
                <a:moveTo>
                  <a:pt x="15963" y="253999"/>
                </a:moveTo>
                <a:lnTo>
                  <a:pt x="8547" y="253999"/>
                </a:lnTo>
                <a:lnTo>
                  <a:pt x="10502" y="241299"/>
                </a:lnTo>
                <a:lnTo>
                  <a:pt x="17894" y="241299"/>
                </a:lnTo>
                <a:lnTo>
                  <a:pt x="15963" y="253999"/>
                </a:lnTo>
                <a:close/>
              </a:path>
              <a:path w="9021445" h="6692900">
                <a:moveTo>
                  <a:pt x="9012897" y="253999"/>
                </a:moveTo>
                <a:lnTo>
                  <a:pt x="9005481" y="253999"/>
                </a:lnTo>
                <a:lnTo>
                  <a:pt x="9003550" y="241299"/>
                </a:lnTo>
                <a:lnTo>
                  <a:pt x="9010942" y="241299"/>
                </a:lnTo>
                <a:lnTo>
                  <a:pt x="9012897" y="253999"/>
                </a:lnTo>
                <a:close/>
              </a:path>
              <a:path w="9021445" h="6692900">
                <a:moveTo>
                  <a:pt x="11366" y="279399"/>
                </a:moveTo>
                <a:lnTo>
                  <a:pt x="3848" y="279399"/>
                </a:lnTo>
                <a:lnTo>
                  <a:pt x="5207" y="266699"/>
                </a:lnTo>
                <a:lnTo>
                  <a:pt x="6781" y="253999"/>
                </a:lnTo>
                <a:lnTo>
                  <a:pt x="15976" y="253999"/>
                </a:lnTo>
                <a:lnTo>
                  <a:pt x="14236" y="266699"/>
                </a:lnTo>
                <a:lnTo>
                  <a:pt x="12725" y="266699"/>
                </a:lnTo>
                <a:lnTo>
                  <a:pt x="11366" y="279399"/>
                </a:lnTo>
                <a:close/>
              </a:path>
              <a:path w="9021445" h="6692900">
                <a:moveTo>
                  <a:pt x="9017596" y="279399"/>
                </a:moveTo>
                <a:lnTo>
                  <a:pt x="9010078" y="279399"/>
                </a:lnTo>
                <a:lnTo>
                  <a:pt x="9008719" y="266699"/>
                </a:lnTo>
                <a:lnTo>
                  <a:pt x="9007208" y="266699"/>
                </a:lnTo>
                <a:lnTo>
                  <a:pt x="9005468" y="253999"/>
                </a:lnTo>
                <a:lnTo>
                  <a:pt x="9014663" y="253999"/>
                </a:lnTo>
                <a:lnTo>
                  <a:pt x="9016238" y="266699"/>
                </a:lnTo>
                <a:lnTo>
                  <a:pt x="9017596" y="279399"/>
                </a:lnTo>
                <a:close/>
              </a:path>
              <a:path w="9021445" h="6692900">
                <a:moveTo>
                  <a:pt x="8572" y="304799"/>
                </a:moveTo>
                <a:lnTo>
                  <a:pt x="977" y="304799"/>
                </a:lnTo>
                <a:lnTo>
                  <a:pt x="1727" y="292099"/>
                </a:lnTo>
                <a:lnTo>
                  <a:pt x="2679" y="279399"/>
                </a:lnTo>
                <a:lnTo>
                  <a:pt x="11379" y="279399"/>
                </a:lnTo>
                <a:lnTo>
                  <a:pt x="10236" y="292099"/>
                </a:lnTo>
                <a:lnTo>
                  <a:pt x="9309" y="292099"/>
                </a:lnTo>
                <a:lnTo>
                  <a:pt x="8572" y="304799"/>
                </a:lnTo>
                <a:close/>
              </a:path>
              <a:path w="9021445" h="6692900">
                <a:moveTo>
                  <a:pt x="9020467" y="304799"/>
                </a:moveTo>
                <a:lnTo>
                  <a:pt x="9012872" y="304799"/>
                </a:lnTo>
                <a:lnTo>
                  <a:pt x="9012135" y="292099"/>
                </a:lnTo>
                <a:lnTo>
                  <a:pt x="9011208" y="292099"/>
                </a:lnTo>
                <a:lnTo>
                  <a:pt x="9010065" y="279399"/>
                </a:lnTo>
                <a:lnTo>
                  <a:pt x="9018765" y="279399"/>
                </a:lnTo>
                <a:lnTo>
                  <a:pt x="9019717" y="292099"/>
                </a:lnTo>
                <a:lnTo>
                  <a:pt x="9020467" y="304799"/>
                </a:lnTo>
                <a:close/>
              </a:path>
              <a:path w="9021445" h="6692900">
                <a:moveTo>
                  <a:pt x="7619" y="6362699"/>
                </a:moveTo>
                <a:lnTo>
                  <a:pt x="0" y="6362699"/>
                </a:lnTo>
                <a:lnTo>
                  <a:pt x="114" y="317499"/>
                </a:lnTo>
                <a:lnTo>
                  <a:pt x="431" y="304799"/>
                </a:lnTo>
                <a:lnTo>
                  <a:pt x="8051" y="304799"/>
                </a:lnTo>
                <a:lnTo>
                  <a:pt x="7721" y="317499"/>
                </a:lnTo>
                <a:lnTo>
                  <a:pt x="7619" y="6362699"/>
                </a:lnTo>
                <a:close/>
              </a:path>
              <a:path w="9021445" h="6692900">
                <a:moveTo>
                  <a:pt x="9021444" y="6362699"/>
                </a:moveTo>
                <a:lnTo>
                  <a:pt x="9013825" y="6362699"/>
                </a:lnTo>
                <a:lnTo>
                  <a:pt x="9013723" y="317499"/>
                </a:lnTo>
                <a:lnTo>
                  <a:pt x="9013393" y="304799"/>
                </a:lnTo>
                <a:lnTo>
                  <a:pt x="9021013" y="304799"/>
                </a:lnTo>
                <a:lnTo>
                  <a:pt x="9021330" y="317499"/>
                </a:lnTo>
                <a:lnTo>
                  <a:pt x="9021444" y="6362699"/>
                </a:lnTo>
                <a:close/>
              </a:path>
              <a:path w="9021445" h="6692900">
                <a:moveTo>
                  <a:pt x="8572" y="6388099"/>
                </a:moveTo>
                <a:lnTo>
                  <a:pt x="977" y="6388099"/>
                </a:lnTo>
                <a:lnTo>
                  <a:pt x="431" y="6375399"/>
                </a:lnTo>
                <a:lnTo>
                  <a:pt x="114" y="6362699"/>
                </a:lnTo>
                <a:lnTo>
                  <a:pt x="7721" y="6362699"/>
                </a:lnTo>
                <a:lnTo>
                  <a:pt x="8051" y="6375399"/>
                </a:lnTo>
                <a:lnTo>
                  <a:pt x="8572" y="6388099"/>
                </a:lnTo>
                <a:close/>
              </a:path>
              <a:path w="9021445" h="6692900">
                <a:moveTo>
                  <a:pt x="9020467" y="6388099"/>
                </a:moveTo>
                <a:lnTo>
                  <a:pt x="9012872" y="6388099"/>
                </a:lnTo>
                <a:lnTo>
                  <a:pt x="9013405" y="6375399"/>
                </a:lnTo>
                <a:lnTo>
                  <a:pt x="9013723" y="6362699"/>
                </a:lnTo>
                <a:lnTo>
                  <a:pt x="9021330" y="6362699"/>
                </a:lnTo>
                <a:lnTo>
                  <a:pt x="9021013" y="6375399"/>
                </a:lnTo>
                <a:lnTo>
                  <a:pt x="9020467" y="6388099"/>
                </a:lnTo>
                <a:close/>
              </a:path>
              <a:path w="9021445" h="6692900">
                <a:moveTo>
                  <a:pt x="11379" y="6413499"/>
                </a:moveTo>
                <a:lnTo>
                  <a:pt x="3848" y="6413499"/>
                </a:lnTo>
                <a:lnTo>
                  <a:pt x="2679" y="6400799"/>
                </a:lnTo>
                <a:lnTo>
                  <a:pt x="1727" y="6388099"/>
                </a:lnTo>
                <a:lnTo>
                  <a:pt x="9296" y="6388099"/>
                </a:lnTo>
                <a:lnTo>
                  <a:pt x="10248" y="6400799"/>
                </a:lnTo>
                <a:lnTo>
                  <a:pt x="11379" y="6413499"/>
                </a:lnTo>
                <a:close/>
              </a:path>
              <a:path w="9021445" h="6692900">
                <a:moveTo>
                  <a:pt x="9017596" y="6413499"/>
                </a:moveTo>
                <a:lnTo>
                  <a:pt x="9010065" y="6413499"/>
                </a:lnTo>
                <a:lnTo>
                  <a:pt x="9011208" y="6400799"/>
                </a:lnTo>
                <a:lnTo>
                  <a:pt x="9012148" y="6388099"/>
                </a:lnTo>
                <a:lnTo>
                  <a:pt x="9019717" y="6388099"/>
                </a:lnTo>
                <a:lnTo>
                  <a:pt x="9018765" y="6400799"/>
                </a:lnTo>
                <a:lnTo>
                  <a:pt x="9017596" y="6413499"/>
                </a:lnTo>
                <a:close/>
              </a:path>
              <a:path w="9021445" h="6692900">
                <a:moveTo>
                  <a:pt x="17894" y="6438900"/>
                </a:moveTo>
                <a:lnTo>
                  <a:pt x="8547" y="6438900"/>
                </a:lnTo>
                <a:lnTo>
                  <a:pt x="6781" y="6426199"/>
                </a:lnTo>
                <a:lnTo>
                  <a:pt x="5207" y="6413499"/>
                </a:lnTo>
                <a:lnTo>
                  <a:pt x="12700" y="6413499"/>
                </a:lnTo>
                <a:lnTo>
                  <a:pt x="14262" y="6426199"/>
                </a:lnTo>
                <a:lnTo>
                  <a:pt x="15963" y="6426199"/>
                </a:lnTo>
                <a:lnTo>
                  <a:pt x="17894" y="6438900"/>
                </a:lnTo>
                <a:close/>
              </a:path>
              <a:path w="9021445" h="6692900">
                <a:moveTo>
                  <a:pt x="9012897" y="6438900"/>
                </a:moveTo>
                <a:lnTo>
                  <a:pt x="9003550" y="6438900"/>
                </a:lnTo>
                <a:lnTo>
                  <a:pt x="9005481" y="6426199"/>
                </a:lnTo>
                <a:lnTo>
                  <a:pt x="9007195" y="6426199"/>
                </a:lnTo>
                <a:lnTo>
                  <a:pt x="9008744" y="6413499"/>
                </a:lnTo>
                <a:lnTo>
                  <a:pt x="9016238" y="6413499"/>
                </a:lnTo>
                <a:lnTo>
                  <a:pt x="9014663" y="6426199"/>
                </a:lnTo>
                <a:lnTo>
                  <a:pt x="9012897" y="6438900"/>
                </a:lnTo>
                <a:close/>
              </a:path>
              <a:path w="9021445" h="6692900">
                <a:moveTo>
                  <a:pt x="24765" y="6464300"/>
                </a:moveTo>
                <a:lnTo>
                  <a:pt x="15011" y="6464300"/>
                </a:lnTo>
                <a:lnTo>
                  <a:pt x="12661" y="6451600"/>
                </a:lnTo>
                <a:lnTo>
                  <a:pt x="10502" y="6438900"/>
                </a:lnTo>
                <a:lnTo>
                  <a:pt x="17881" y="6438900"/>
                </a:lnTo>
                <a:lnTo>
                  <a:pt x="20002" y="6451600"/>
                </a:lnTo>
                <a:lnTo>
                  <a:pt x="22263" y="6451600"/>
                </a:lnTo>
                <a:lnTo>
                  <a:pt x="24765" y="6464300"/>
                </a:lnTo>
                <a:close/>
              </a:path>
              <a:path w="9021445" h="6692900">
                <a:moveTo>
                  <a:pt x="9006433" y="6464300"/>
                </a:moveTo>
                <a:lnTo>
                  <a:pt x="8996680" y="6464300"/>
                </a:lnTo>
                <a:lnTo>
                  <a:pt x="8999181" y="6451600"/>
                </a:lnTo>
                <a:lnTo>
                  <a:pt x="9001442" y="6451600"/>
                </a:lnTo>
                <a:lnTo>
                  <a:pt x="9003563" y="6438900"/>
                </a:lnTo>
                <a:lnTo>
                  <a:pt x="9010942" y="6438900"/>
                </a:lnTo>
                <a:lnTo>
                  <a:pt x="9008783" y="6451600"/>
                </a:lnTo>
                <a:lnTo>
                  <a:pt x="9006433" y="6464300"/>
                </a:lnTo>
                <a:close/>
              </a:path>
              <a:path w="9021445" h="6692900">
                <a:moveTo>
                  <a:pt x="27419" y="6477000"/>
                </a:moveTo>
                <a:lnTo>
                  <a:pt x="20256" y="6477000"/>
                </a:lnTo>
                <a:lnTo>
                  <a:pt x="17538" y="6464300"/>
                </a:lnTo>
                <a:lnTo>
                  <a:pt x="24739" y="6464300"/>
                </a:lnTo>
                <a:lnTo>
                  <a:pt x="27419" y="6477000"/>
                </a:lnTo>
                <a:close/>
              </a:path>
              <a:path w="9021445" h="6692900">
                <a:moveTo>
                  <a:pt x="9001188" y="6477000"/>
                </a:moveTo>
                <a:lnTo>
                  <a:pt x="8994025" y="6477000"/>
                </a:lnTo>
                <a:lnTo>
                  <a:pt x="8996705" y="6464300"/>
                </a:lnTo>
                <a:lnTo>
                  <a:pt x="9003906" y="6464300"/>
                </a:lnTo>
                <a:lnTo>
                  <a:pt x="9001188" y="6477000"/>
                </a:lnTo>
                <a:close/>
              </a:path>
              <a:path w="9021445" h="6692900">
                <a:moveTo>
                  <a:pt x="39801" y="6502400"/>
                </a:moveTo>
                <a:lnTo>
                  <a:pt x="29489" y="6502400"/>
                </a:lnTo>
                <a:lnTo>
                  <a:pt x="26225" y="6489700"/>
                </a:lnTo>
                <a:lnTo>
                  <a:pt x="23152" y="6477000"/>
                </a:lnTo>
                <a:lnTo>
                  <a:pt x="30226" y="6477000"/>
                </a:lnTo>
                <a:lnTo>
                  <a:pt x="33261" y="6489700"/>
                </a:lnTo>
                <a:lnTo>
                  <a:pt x="36410" y="6489700"/>
                </a:lnTo>
                <a:lnTo>
                  <a:pt x="39801" y="6502400"/>
                </a:lnTo>
                <a:close/>
              </a:path>
              <a:path w="9021445" h="6692900">
                <a:moveTo>
                  <a:pt x="8991955" y="6502400"/>
                </a:moveTo>
                <a:lnTo>
                  <a:pt x="8981643" y="6502400"/>
                </a:lnTo>
                <a:lnTo>
                  <a:pt x="8985034" y="6489700"/>
                </a:lnTo>
                <a:lnTo>
                  <a:pt x="8988183" y="6489700"/>
                </a:lnTo>
                <a:lnTo>
                  <a:pt x="8991218" y="6477000"/>
                </a:lnTo>
                <a:lnTo>
                  <a:pt x="8998292" y="6477000"/>
                </a:lnTo>
                <a:lnTo>
                  <a:pt x="8995219" y="6489700"/>
                </a:lnTo>
                <a:lnTo>
                  <a:pt x="8991955" y="6502400"/>
                </a:lnTo>
                <a:close/>
              </a:path>
              <a:path w="9021445" h="6692900">
                <a:moveTo>
                  <a:pt x="47002" y="6515100"/>
                </a:moveTo>
                <a:lnTo>
                  <a:pt x="36512" y="6515100"/>
                </a:lnTo>
                <a:lnTo>
                  <a:pt x="32918" y="6502400"/>
                </a:lnTo>
                <a:lnTo>
                  <a:pt x="43281" y="6502400"/>
                </a:lnTo>
                <a:lnTo>
                  <a:pt x="47002" y="6515100"/>
                </a:lnTo>
                <a:close/>
              </a:path>
              <a:path w="9021445" h="6692900">
                <a:moveTo>
                  <a:pt x="8984932" y="6515100"/>
                </a:moveTo>
                <a:lnTo>
                  <a:pt x="8974442" y="6515100"/>
                </a:lnTo>
                <a:lnTo>
                  <a:pt x="8978163" y="6502400"/>
                </a:lnTo>
                <a:lnTo>
                  <a:pt x="8988526" y="6502400"/>
                </a:lnTo>
                <a:lnTo>
                  <a:pt x="8984932" y="6515100"/>
                </a:lnTo>
                <a:close/>
              </a:path>
              <a:path w="9021445" h="6692900">
                <a:moveTo>
                  <a:pt x="54863" y="6527800"/>
                </a:moveTo>
                <a:lnTo>
                  <a:pt x="44221" y="6527800"/>
                </a:lnTo>
                <a:lnTo>
                  <a:pt x="40284" y="6515100"/>
                </a:lnTo>
                <a:lnTo>
                  <a:pt x="50799" y="6515100"/>
                </a:lnTo>
                <a:lnTo>
                  <a:pt x="54863" y="6527800"/>
                </a:lnTo>
                <a:close/>
              </a:path>
              <a:path w="9021445" h="6692900">
                <a:moveTo>
                  <a:pt x="8977223" y="6527800"/>
                </a:moveTo>
                <a:lnTo>
                  <a:pt x="8966593" y="6527800"/>
                </a:lnTo>
                <a:lnTo>
                  <a:pt x="8970644" y="6515100"/>
                </a:lnTo>
                <a:lnTo>
                  <a:pt x="8981160" y="6515100"/>
                </a:lnTo>
                <a:lnTo>
                  <a:pt x="8977223" y="6527800"/>
                </a:lnTo>
                <a:close/>
              </a:path>
              <a:path w="9021445" h="6692900">
                <a:moveTo>
                  <a:pt x="59016" y="6540500"/>
                </a:moveTo>
                <a:lnTo>
                  <a:pt x="52577" y="6540500"/>
                </a:lnTo>
                <a:lnTo>
                  <a:pt x="48323" y="6527800"/>
                </a:lnTo>
                <a:lnTo>
                  <a:pt x="54813" y="6527800"/>
                </a:lnTo>
                <a:lnTo>
                  <a:pt x="59016" y="6540500"/>
                </a:lnTo>
                <a:close/>
              </a:path>
              <a:path w="9021445" h="6692900">
                <a:moveTo>
                  <a:pt x="8968866" y="6540500"/>
                </a:moveTo>
                <a:lnTo>
                  <a:pt x="8962428" y="6540500"/>
                </a:lnTo>
                <a:lnTo>
                  <a:pt x="8966631" y="6527800"/>
                </a:lnTo>
                <a:lnTo>
                  <a:pt x="8973121" y="6527800"/>
                </a:lnTo>
                <a:lnTo>
                  <a:pt x="8968866" y="6540500"/>
                </a:lnTo>
                <a:close/>
              </a:path>
              <a:path w="9021445" h="6692900">
                <a:moveTo>
                  <a:pt x="67817" y="6553200"/>
                </a:moveTo>
                <a:lnTo>
                  <a:pt x="61582" y="6553200"/>
                </a:lnTo>
                <a:lnTo>
                  <a:pt x="56997" y="6540500"/>
                </a:lnTo>
                <a:lnTo>
                  <a:pt x="63296" y="6540500"/>
                </a:lnTo>
                <a:lnTo>
                  <a:pt x="67817" y="6553200"/>
                </a:lnTo>
                <a:close/>
              </a:path>
              <a:path w="9021445" h="6692900">
                <a:moveTo>
                  <a:pt x="8959862" y="6553200"/>
                </a:moveTo>
                <a:lnTo>
                  <a:pt x="8953627" y="6553200"/>
                </a:lnTo>
                <a:lnTo>
                  <a:pt x="8958148" y="6540500"/>
                </a:lnTo>
                <a:lnTo>
                  <a:pt x="8964447" y="6540500"/>
                </a:lnTo>
                <a:lnTo>
                  <a:pt x="8959862" y="6553200"/>
                </a:lnTo>
                <a:close/>
              </a:path>
              <a:path w="9021445" h="6692900">
                <a:moveTo>
                  <a:pt x="77203" y="6565900"/>
                </a:moveTo>
                <a:lnTo>
                  <a:pt x="71183" y="6565900"/>
                </a:lnTo>
                <a:lnTo>
                  <a:pt x="66306" y="6553200"/>
                </a:lnTo>
                <a:lnTo>
                  <a:pt x="72377" y="6553200"/>
                </a:lnTo>
                <a:lnTo>
                  <a:pt x="77203" y="6565900"/>
                </a:lnTo>
                <a:close/>
              </a:path>
              <a:path w="9021445" h="6692900">
                <a:moveTo>
                  <a:pt x="8950261" y="6565900"/>
                </a:moveTo>
                <a:lnTo>
                  <a:pt x="8944241" y="6565900"/>
                </a:lnTo>
                <a:lnTo>
                  <a:pt x="8949067" y="6553200"/>
                </a:lnTo>
                <a:lnTo>
                  <a:pt x="8955138" y="6553200"/>
                </a:lnTo>
                <a:lnTo>
                  <a:pt x="8950261" y="6565900"/>
                </a:lnTo>
                <a:close/>
              </a:path>
              <a:path w="9021445" h="6692900">
                <a:moveTo>
                  <a:pt x="87172" y="6578600"/>
                </a:moveTo>
                <a:lnTo>
                  <a:pt x="81394" y="6578600"/>
                </a:lnTo>
                <a:lnTo>
                  <a:pt x="76212" y="6565900"/>
                </a:lnTo>
                <a:lnTo>
                  <a:pt x="82067" y="6565900"/>
                </a:lnTo>
                <a:lnTo>
                  <a:pt x="87172" y="6578600"/>
                </a:lnTo>
                <a:close/>
              </a:path>
              <a:path w="9021445" h="6692900">
                <a:moveTo>
                  <a:pt x="92379" y="6578600"/>
                </a:moveTo>
                <a:lnTo>
                  <a:pt x="87172" y="6578600"/>
                </a:lnTo>
                <a:lnTo>
                  <a:pt x="87122" y="6565900"/>
                </a:lnTo>
                <a:lnTo>
                  <a:pt x="92379" y="6578600"/>
                </a:lnTo>
                <a:close/>
              </a:path>
              <a:path w="9021445" h="6692900">
                <a:moveTo>
                  <a:pt x="8934272" y="6578600"/>
                </a:moveTo>
                <a:lnTo>
                  <a:pt x="8929065" y="6578600"/>
                </a:lnTo>
                <a:lnTo>
                  <a:pt x="8934323" y="6565900"/>
                </a:lnTo>
                <a:lnTo>
                  <a:pt x="8934272" y="6578600"/>
                </a:lnTo>
                <a:close/>
              </a:path>
              <a:path w="9021445" h="6692900">
                <a:moveTo>
                  <a:pt x="8940050" y="6578600"/>
                </a:moveTo>
                <a:lnTo>
                  <a:pt x="8934272" y="6578600"/>
                </a:lnTo>
                <a:lnTo>
                  <a:pt x="8939377" y="6565900"/>
                </a:lnTo>
                <a:lnTo>
                  <a:pt x="8945232" y="6565900"/>
                </a:lnTo>
                <a:lnTo>
                  <a:pt x="8940050" y="6578600"/>
                </a:lnTo>
                <a:close/>
              </a:path>
              <a:path w="9021445" h="6692900">
                <a:moveTo>
                  <a:pt x="103174" y="6591300"/>
                </a:moveTo>
                <a:lnTo>
                  <a:pt x="92163" y="6591300"/>
                </a:lnTo>
                <a:lnTo>
                  <a:pt x="86702" y="6578600"/>
                </a:lnTo>
                <a:lnTo>
                  <a:pt x="97650" y="6578600"/>
                </a:lnTo>
                <a:lnTo>
                  <a:pt x="103174" y="6591300"/>
                </a:lnTo>
                <a:close/>
              </a:path>
              <a:path w="9021445" h="6692900">
                <a:moveTo>
                  <a:pt x="8929281" y="6591300"/>
                </a:moveTo>
                <a:lnTo>
                  <a:pt x="8918270" y="6591300"/>
                </a:lnTo>
                <a:lnTo>
                  <a:pt x="8923794" y="6578600"/>
                </a:lnTo>
                <a:lnTo>
                  <a:pt x="8934742" y="6578600"/>
                </a:lnTo>
                <a:lnTo>
                  <a:pt x="8929281" y="6591300"/>
                </a:lnTo>
                <a:close/>
              </a:path>
              <a:path w="9021445" h="6692900">
                <a:moveTo>
                  <a:pt x="114503" y="6604000"/>
                </a:moveTo>
                <a:lnTo>
                  <a:pt x="103479" y="6604000"/>
                </a:lnTo>
                <a:lnTo>
                  <a:pt x="97751" y="6591300"/>
                </a:lnTo>
                <a:lnTo>
                  <a:pt x="108711" y="6591300"/>
                </a:lnTo>
                <a:lnTo>
                  <a:pt x="114503" y="6604000"/>
                </a:lnTo>
                <a:close/>
              </a:path>
              <a:path w="9021445" h="6692900">
                <a:moveTo>
                  <a:pt x="8917965" y="6604000"/>
                </a:moveTo>
                <a:lnTo>
                  <a:pt x="8906941" y="6604000"/>
                </a:lnTo>
                <a:lnTo>
                  <a:pt x="8912733" y="6591300"/>
                </a:lnTo>
                <a:lnTo>
                  <a:pt x="8923693" y="6591300"/>
                </a:lnTo>
                <a:lnTo>
                  <a:pt x="8917965" y="6604000"/>
                </a:lnTo>
                <a:close/>
              </a:path>
              <a:path w="9021445" h="6692900">
                <a:moveTo>
                  <a:pt x="126339" y="6616700"/>
                </a:moveTo>
                <a:lnTo>
                  <a:pt x="115341" y="6616700"/>
                </a:lnTo>
                <a:lnTo>
                  <a:pt x="109347" y="6604000"/>
                </a:lnTo>
                <a:lnTo>
                  <a:pt x="120294" y="6604000"/>
                </a:lnTo>
                <a:lnTo>
                  <a:pt x="126339" y="6616700"/>
                </a:lnTo>
                <a:close/>
              </a:path>
              <a:path w="9021445" h="6692900">
                <a:moveTo>
                  <a:pt x="8906103" y="6616700"/>
                </a:moveTo>
                <a:lnTo>
                  <a:pt x="8895105" y="6616700"/>
                </a:lnTo>
                <a:lnTo>
                  <a:pt x="8901150" y="6604000"/>
                </a:lnTo>
                <a:lnTo>
                  <a:pt x="8912098" y="6604000"/>
                </a:lnTo>
                <a:lnTo>
                  <a:pt x="8906103" y="6616700"/>
                </a:lnTo>
                <a:close/>
              </a:path>
              <a:path w="9021445" h="6692900">
                <a:moveTo>
                  <a:pt x="144995" y="6629400"/>
                </a:moveTo>
                <a:lnTo>
                  <a:pt x="134061" y="6629400"/>
                </a:lnTo>
                <a:lnTo>
                  <a:pt x="127698" y="6616700"/>
                </a:lnTo>
                <a:lnTo>
                  <a:pt x="138595" y="6616700"/>
                </a:lnTo>
                <a:lnTo>
                  <a:pt x="144995" y="6629400"/>
                </a:lnTo>
                <a:close/>
              </a:path>
              <a:path w="9021445" h="6692900">
                <a:moveTo>
                  <a:pt x="8887383" y="6629400"/>
                </a:moveTo>
                <a:lnTo>
                  <a:pt x="8876449" y="6629400"/>
                </a:lnTo>
                <a:lnTo>
                  <a:pt x="8882849" y="6616700"/>
                </a:lnTo>
                <a:lnTo>
                  <a:pt x="8893746" y="6616700"/>
                </a:lnTo>
                <a:lnTo>
                  <a:pt x="8887383" y="6629400"/>
                </a:lnTo>
                <a:close/>
              </a:path>
              <a:path w="9021445" h="6692900">
                <a:moveTo>
                  <a:pt x="164680" y="6642100"/>
                </a:moveTo>
                <a:lnTo>
                  <a:pt x="153860" y="6642100"/>
                </a:lnTo>
                <a:lnTo>
                  <a:pt x="147154" y="6629400"/>
                </a:lnTo>
                <a:lnTo>
                  <a:pt x="157937" y="6629400"/>
                </a:lnTo>
                <a:lnTo>
                  <a:pt x="164680" y="6642100"/>
                </a:lnTo>
                <a:close/>
              </a:path>
              <a:path w="9021445" h="6692900">
                <a:moveTo>
                  <a:pt x="8867584" y="6642100"/>
                </a:moveTo>
                <a:lnTo>
                  <a:pt x="8856764" y="6642100"/>
                </a:lnTo>
                <a:lnTo>
                  <a:pt x="8863507" y="6629400"/>
                </a:lnTo>
                <a:lnTo>
                  <a:pt x="8874302" y="6629400"/>
                </a:lnTo>
                <a:lnTo>
                  <a:pt x="8867584" y="6642100"/>
                </a:lnTo>
                <a:close/>
              </a:path>
              <a:path w="9021445" h="6692900">
                <a:moveTo>
                  <a:pt x="185331" y="6654800"/>
                </a:moveTo>
                <a:lnTo>
                  <a:pt x="174663" y="6654800"/>
                </a:lnTo>
                <a:lnTo>
                  <a:pt x="167627" y="6642100"/>
                </a:lnTo>
                <a:lnTo>
                  <a:pt x="178269" y="6642100"/>
                </a:lnTo>
                <a:lnTo>
                  <a:pt x="185331" y="6654800"/>
                </a:lnTo>
                <a:close/>
              </a:path>
              <a:path w="9021445" h="6692900">
                <a:moveTo>
                  <a:pt x="8846781" y="6654800"/>
                </a:moveTo>
                <a:lnTo>
                  <a:pt x="8836113" y="6654800"/>
                </a:lnTo>
                <a:lnTo>
                  <a:pt x="8843187" y="6642100"/>
                </a:lnTo>
                <a:lnTo>
                  <a:pt x="8853817" y="6642100"/>
                </a:lnTo>
                <a:lnTo>
                  <a:pt x="8846781" y="6654800"/>
                </a:lnTo>
                <a:close/>
              </a:path>
              <a:path w="9021445" h="6692900">
                <a:moveTo>
                  <a:pt x="214210" y="6667500"/>
                </a:moveTo>
                <a:lnTo>
                  <a:pt x="196405" y="6667500"/>
                </a:lnTo>
                <a:lnTo>
                  <a:pt x="189064" y="6654800"/>
                </a:lnTo>
                <a:lnTo>
                  <a:pt x="206768" y="6654800"/>
                </a:lnTo>
                <a:lnTo>
                  <a:pt x="214210" y="6667500"/>
                </a:lnTo>
                <a:close/>
              </a:path>
              <a:path w="9021445" h="6692900">
                <a:moveTo>
                  <a:pt x="8825039" y="6667500"/>
                </a:moveTo>
                <a:lnTo>
                  <a:pt x="8807234" y="6667500"/>
                </a:lnTo>
                <a:lnTo>
                  <a:pt x="8814676" y="6654800"/>
                </a:lnTo>
                <a:lnTo>
                  <a:pt x="8832392" y="6654800"/>
                </a:lnTo>
                <a:lnTo>
                  <a:pt x="8825039" y="6667500"/>
                </a:lnTo>
                <a:close/>
              </a:path>
              <a:path w="9021445" h="6692900">
                <a:moveTo>
                  <a:pt x="252298" y="6680200"/>
                </a:moveTo>
                <a:lnTo>
                  <a:pt x="226707" y="6680200"/>
                </a:lnTo>
                <a:lnTo>
                  <a:pt x="218998" y="6667500"/>
                </a:lnTo>
                <a:lnTo>
                  <a:pt x="244424" y="6667500"/>
                </a:lnTo>
                <a:lnTo>
                  <a:pt x="252298" y="6680200"/>
                </a:lnTo>
                <a:close/>
              </a:path>
              <a:path w="9021445" h="6692900">
                <a:moveTo>
                  <a:pt x="8794737" y="6680200"/>
                </a:moveTo>
                <a:lnTo>
                  <a:pt x="8769146" y="6680200"/>
                </a:lnTo>
                <a:lnTo>
                  <a:pt x="8777020" y="6667500"/>
                </a:lnTo>
                <a:lnTo>
                  <a:pt x="8802446" y="6667500"/>
                </a:lnTo>
                <a:lnTo>
                  <a:pt x="8794737" y="6680200"/>
                </a:lnTo>
                <a:close/>
              </a:path>
              <a:path w="9021445" h="6692900">
                <a:moveTo>
                  <a:pt x="8746769" y="6692900"/>
                </a:moveTo>
                <a:lnTo>
                  <a:pt x="274688" y="6692900"/>
                </a:lnTo>
                <a:lnTo>
                  <a:pt x="266496" y="6680200"/>
                </a:lnTo>
                <a:lnTo>
                  <a:pt x="8754948" y="6680200"/>
                </a:lnTo>
                <a:lnTo>
                  <a:pt x="8746769" y="669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4007" y="1397508"/>
            <a:ext cx="9019540" cy="120650"/>
          </a:xfrm>
          <a:custGeom>
            <a:avLst/>
            <a:gdLst/>
            <a:ahLst/>
            <a:cxnLst/>
            <a:rect l="l" t="t" r="r" b="b"/>
            <a:pathLst>
              <a:path w="9019540" h="120650">
                <a:moveTo>
                  <a:pt x="9019032" y="120395"/>
                </a:moveTo>
                <a:lnTo>
                  <a:pt x="0" y="120395"/>
                </a:lnTo>
                <a:lnTo>
                  <a:pt x="0" y="0"/>
                </a:lnTo>
                <a:lnTo>
                  <a:pt x="9019032" y="0"/>
                </a:lnTo>
                <a:lnTo>
                  <a:pt x="9019032" y="120395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4007" y="2976372"/>
            <a:ext cx="9019540" cy="111760"/>
          </a:xfrm>
          <a:custGeom>
            <a:avLst/>
            <a:gdLst/>
            <a:ahLst/>
            <a:cxnLst/>
            <a:rect l="l" t="t" r="r" b="b"/>
            <a:pathLst>
              <a:path w="9019540" h="111760">
                <a:moveTo>
                  <a:pt x="9019032" y="111251"/>
                </a:moveTo>
                <a:lnTo>
                  <a:pt x="0" y="111251"/>
                </a:lnTo>
                <a:lnTo>
                  <a:pt x="0" y="0"/>
                </a:lnTo>
                <a:lnTo>
                  <a:pt x="9019032" y="0"/>
                </a:lnTo>
                <a:lnTo>
                  <a:pt x="9019032" y="111251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452" y="1517903"/>
            <a:ext cx="9023095" cy="145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3909" y="3441700"/>
            <a:ext cx="7536180" cy="1243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804" y="66039"/>
            <a:ext cx="9021445" cy="6692900"/>
          </a:xfrm>
          <a:custGeom>
            <a:avLst/>
            <a:gdLst/>
            <a:ahLst/>
            <a:cxnLst/>
            <a:rect l="l" t="t" r="r" b="b"/>
            <a:pathLst>
              <a:path w="9021445" h="6692900">
                <a:moveTo>
                  <a:pt x="275818" y="12699"/>
                </a:moveTo>
                <a:lnTo>
                  <a:pt x="234403" y="12699"/>
                </a:lnTo>
                <a:lnTo>
                  <a:pt x="242277" y="0"/>
                </a:lnTo>
                <a:lnTo>
                  <a:pt x="283972" y="0"/>
                </a:lnTo>
                <a:lnTo>
                  <a:pt x="275818" y="12699"/>
                </a:lnTo>
                <a:close/>
              </a:path>
              <a:path w="9021445" h="6692900">
                <a:moveTo>
                  <a:pt x="8786901" y="12699"/>
                </a:moveTo>
                <a:lnTo>
                  <a:pt x="8745397" y="12699"/>
                </a:lnTo>
                <a:lnTo>
                  <a:pt x="8737244" y="0"/>
                </a:lnTo>
                <a:lnTo>
                  <a:pt x="8779027" y="0"/>
                </a:lnTo>
                <a:lnTo>
                  <a:pt x="8786901" y="12699"/>
                </a:lnTo>
                <a:close/>
              </a:path>
              <a:path w="9021445" h="6692900">
                <a:moveTo>
                  <a:pt x="221424" y="25399"/>
                </a:moveTo>
                <a:lnTo>
                  <a:pt x="203733" y="25399"/>
                </a:lnTo>
                <a:lnTo>
                  <a:pt x="211277" y="12699"/>
                </a:lnTo>
                <a:lnTo>
                  <a:pt x="229044" y="12699"/>
                </a:lnTo>
                <a:lnTo>
                  <a:pt x="221424" y="25399"/>
                </a:lnTo>
                <a:close/>
              </a:path>
              <a:path w="9021445" h="6692900">
                <a:moveTo>
                  <a:pt x="8817559" y="25399"/>
                </a:moveTo>
                <a:lnTo>
                  <a:pt x="8799791" y="25399"/>
                </a:lnTo>
                <a:lnTo>
                  <a:pt x="8792171" y="12699"/>
                </a:lnTo>
                <a:lnTo>
                  <a:pt x="8810028" y="12699"/>
                </a:lnTo>
                <a:lnTo>
                  <a:pt x="8817559" y="25399"/>
                </a:lnTo>
                <a:close/>
              </a:path>
              <a:path w="9021445" h="6692900">
                <a:moveTo>
                  <a:pt x="192176" y="38099"/>
                </a:moveTo>
                <a:lnTo>
                  <a:pt x="174561" y="38099"/>
                </a:lnTo>
                <a:lnTo>
                  <a:pt x="181711" y="25399"/>
                </a:lnTo>
                <a:lnTo>
                  <a:pt x="199440" y="25399"/>
                </a:lnTo>
                <a:lnTo>
                  <a:pt x="192176" y="38099"/>
                </a:lnTo>
                <a:close/>
              </a:path>
              <a:path w="9021445" h="6692900">
                <a:moveTo>
                  <a:pt x="8846731" y="38099"/>
                </a:moveTo>
                <a:lnTo>
                  <a:pt x="8829040" y="38099"/>
                </a:lnTo>
                <a:lnTo>
                  <a:pt x="8821775" y="25399"/>
                </a:lnTo>
                <a:lnTo>
                  <a:pt x="8839593" y="25399"/>
                </a:lnTo>
                <a:lnTo>
                  <a:pt x="8846731" y="38099"/>
                </a:lnTo>
                <a:close/>
              </a:path>
              <a:path w="9021445" h="6692900">
                <a:moveTo>
                  <a:pt x="164465" y="50799"/>
                </a:moveTo>
                <a:lnTo>
                  <a:pt x="153758" y="50799"/>
                </a:lnTo>
                <a:lnTo>
                  <a:pt x="160591" y="38099"/>
                </a:lnTo>
                <a:lnTo>
                  <a:pt x="171323" y="38099"/>
                </a:lnTo>
                <a:lnTo>
                  <a:pt x="164465" y="50799"/>
                </a:lnTo>
                <a:close/>
              </a:path>
              <a:path w="9021445" h="6692900">
                <a:moveTo>
                  <a:pt x="171246" y="50799"/>
                </a:moveTo>
                <a:lnTo>
                  <a:pt x="171323" y="38099"/>
                </a:lnTo>
                <a:lnTo>
                  <a:pt x="178206" y="38099"/>
                </a:lnTo>
                <a:lnTo>
                  <a:pt x="171246" y="50799"/>
                </a:lnTo>
                <a:close/>
              </a:path>
              <a:path w="9021445" h="6692900">
                <a:moveTo>
                  <a:pt x="8849969" y="50799"/>
                </a:moveTo>
                <a:lnTo>
                  <a:pt x="8843010" y="38099"/>
                </a:lnTo>
                <a:lnTo>
                  <a:pt x="8849893" y="38099"/>
                </a:lnTo>
                <a:lnTo>
                  <a:pt x="8849969" y="50799"/>
                </a:lnTo>
                <a:close/>
              </a:path>
              <a:path w="9021445" h="6692900">
                <a:moveTo>
                  <a:pt x="8867533" y="50799"/>
                </a:moveTo>
                <a:lnTo>
                  <a:pt x="8856751" y="50799"/>
                </a:lnTo>
                <a:lnTo>
                  <a:pt x="8849893" y="38099"/>
                </a:lnTo>
                <a:lnTo>
                  <a:pt x="8860701" y="38099"/>
                </a:lnTo>
                <a:lnTo>
                  <a:pt x="8867533" y="50799"/>
                </a:lnTo>
                <a:close/>
              </a:path>
              <a:path w="9021445" h="6692900">
                <a:moveTo>
                  <a:pt x="144792" y="63499"/>
                </a:moveTo>
                <a:lnTo>
                  <a:pt x="133959" y="63499"/>
                </a:lnTo>
                <a:lnTo>
                  <a:pt x="140449" y="50799"/>
                </a:lnTo>
                <a:lnTo>
                  <a:pt x="151307" y="50799"/>
                </a:lnTo>
                <a:lnTo>
                  <a:pt x="144792" y="63499"/>
                </a:lnTo>
                <a:close/>
              </a:path>
              <a:path w="9021445" h="6692900">
                <a:moveTo>
                  <a:pt x="8887320" y="63499"/>
                </a:moveTo>
                <a:lnTo>
                  <a:pt x="8876423" y="63499"/>
                </a:lnTo>
                <a:lnTo>
                  <a:pt x="8869908" y="50799"/>
                </a:lnTo>
                <a:lnTo>
                  <a:pt x="8880843" y="50799"/>
                </a:lnTo>
                <a:lnTo>
                  <a:pt x="8887320" y="63499"/>
                </a:lnTo>
                <a:close/>
              </a:path>
              <a:path w="9021445" h="6692900">
                <a:moveTo>
                  <a:pt x="132232" y="76199"/>
                </a:moveTo>
                <a:lnTo>
                  <a:pt x="115239" y="76199"/>
                </a:lnTo>
                <a:lnTo>
                  <a:pt x="121361" y="63499"/>
                </a:lnTo>
                <a:lnTo>
                  <a:pt x="138531" y="63499"/>
                </a:lnTo>
                <a:lnTo>
                  <a:pt x="132232" y="76199"/>
                </a:lnTo>
                <a:close/>
              </a:path>
              <a:path w="9021445" h="6692900">
                <a:moveTo>
                  <a:pt x="8899931" y="76199"/>
                </a:moveTo>
                <a:lnTo>
                  <a:pt x="8888984" y="76199"/>
                </a:lnTo>
                <a:lnTo>
                  <a:pt x="8882684" y="63499"/>
                </a:lnTo>
                <a:lnTo>
                  <a:pt x="8893683" y="63499"/>
                </a:lnTo>
                <a:lnTo>
                  <a:pt x="8899931" y="76199"/>
                </a:lnTo>
                <a:close/>
              </a:path>
              <a:path w="9021445" h="6692900">
                <a:moveTo>
                  <a:pt x="114300" y="88899"/>
                </a:moveTo>
                <a:lnTo>
                  <a:pt x="103390" y="88899"/>
                </a:lnTo>
                <a:lnTo>
                  <a:pt x="109245" y="76199"/>
                </a:lnTo>
                <a:lnTo>
                  <a:pt x="120230" y="76199"/>
                </a:lnTo>
                <a:lnTo>
                  <a:pt x="114300" y="88899"/>
                </a:lnTo>
                <a:close/>
              </a:path>
              <a:path w="9021445" h="6692900">
                <a:moveTo>
                  <a:pt x="8917889" y="88899"/>
                </a:moveTo>
                <a:lnTo>
                  <a:pt x="8906916" y="88899"/>
                </a:lnTo>
                <a:lnTo>
                  <a:pt x="8900985" y="76199"/>
                </a:lnTo>
                <a:lnTo>
                  <a:pt x="8912034" y="76199"/>
                </a:lnTo>
                <a:lnTo>
                  <a:pt x="8917889" y="88899"/>
                </a:lnTo>
                <a:close/>
              </a:path>
              <a:path w="9021445" h="6692900">
                <a:moveTo>
                  <a:pt x="102984" y="101599"/>
                </a:moveTo>
                <a:lnTo>
                  <a:pt x="92062" y="101599"/>
                </a:lnTo>
                <a:lnTo>
                  <a:pt x="97663" y="88899"/>
                </a:lnTo>
                <a:lnTo>
                  <a:pt x="108648" y="88899"/>
                </a:lnTo>
                <a:lnTo>
                  <a:pt x="102984" y="101599"/>
                </a:lnTo>
                <a:close/>
              </a:path>
              <a:path w="9021445" h="6692900">
                <a:moveTo>
                  <a:pt x="8929217" y="101599"/>
                </a:moveTo>
                <a:lnTo>
                  <a:pt x="8918232" y="101599"/>
                </a:lnTo>
                <a:lnTo>
                  <a:pt x="8912567" y="88899"/>
                </a:lnTo>
                <a:lnTo>
                  <a:pt x="8923616" y="88899"/>
                </a:lnTo>
                <a:lnTo>
                  <a:pt x="8929217" y="101599"/>
                </a:lnTo>
                <a:close/>
              </a:path>
              <a:path w="9021445" h="6692900">
                <a:moveTo>
                  <a:pt x="92189" y="114299"/>
                </a:moveTo>
                <a:lnTo>
                  <a:pt x="81292" y="114299"/>
                </a:lnTo>
                <a:lnTo>
                  <a:pt x="86601" y="101599"/>
                </a:lnTo>
                <a:lnTo>
                  <a:pt x="97574" y="101599"/>
                </a:lnTo>
                <a:lnTo>
                  <a:pt x="92189" y="114299"/>
                </a:lnTo>
                <a:close/>
              </a:path>
              <a:path w="9021445" h="6692900">
                <a:moveTo>
                  <a:pt x="8939987" y="114299"/>
                </a:moveTo>
                <a:lnTo>
                  <a:pt x="8929027" y="114299"/>
                </a:lnTo>
                <a:lnTo>
                  <a:pt x="8923642" y="101599"/>
                </a:lnTo>
                <a:lnTo>
                  <a:pt x="8934665" y="101599"/>
                </a:lnTo>
                <a:lnTo>
                  <a:pt x="8939987" y="114299"/>
                </a:lnTo>
                <a:close/>
              </a:path>
              <a:path w="9021445" h="6692900">
                <a:moveTo>
                  <a:pt x="77025" y="126999"/>
                </a:moveTo>
                <a:lnTo>
                  <a:pt x="71094" y="126999"/>
                </a:lnTo>
                <a:lnTo>
                  <a:pt x="76123" y="114299"/>
                </a:lnTo>
                <a:lnTo>
                  <a:pt x="81991" y="114299"/>
                </a:lnTo>
                <a:lnTo>
                  <a:pt x="77025" y="126999"/>
                </a:lnTo>
                <a:close/>
              </a:path>
              <a:path w="9021445" h="6692900">
                <a:moveTo>
                  <a:pt x="8950185" y="126999"/>
                </a:moveTo>
                <a:lnTo>
                  <a:pt x="8944190" y="126999"/>
                </a:lnTo>
                <a:lnTo>
                  <a:pt x="8939225" y="114299"/>
                </a:lnTo>
                <a:lnTo>
                  <a:pt x="8945156" y="114299"/>
                </a:lnTo>
                <a:lnTo>
                  <a:pt x="8950185" y="126999"/>
                </a:lnTo>
                <a:close/>
              </a:path>
              <a:path w="9021445" h="6692900">
                <a:moveTo>
                  <a:pt x="67640" y="139699"/>
                </a:moveTo>
                <a:lnTo>
                  <a:pt x="61480" y="139699"/>
                </a:lnTo>
                <a:lnTo>
                  <a:pt x="66205" y="126999"/>
                </a:lnTo>
                <a:lnTo>
                  <a:pt x="72313" y="126999"/>
                </a:lnTo>
                <a:lnTo>
                  <a:pt x="67640" y="139699"/>
                </a:lnTo>
                <a:close/>
              </a:path>
              <a:path w="9021445" h="6692900">
                <a:moveTo>
                  <a:pt x="8959786" y="139699"/>
                </a:moveTo>
                <a:lnTo>
                  <a:pt x="8953576" y="139699"/>
                </a:lnTo>
                <a:lnTo>
                  <a:pt x="8948902" y="126999"/>
                </a:lnTo>
                <a:lnTo>
                  <a:pt x="8955062" y="126999"/>
                </a:lnTo>
                <a:lnTo>
                  <a:pt x="8959786" y="139699"/>
                </a:lnTo>
                <a:close/>
              </a:path>
              <a:path w="9021445" h="6692900">
                <a:moveTo>
                  <a:pt x="58851" y="152399"/>
                </a:moveTo>
                <a:lnTo>
                  <a:pt x="52489" y="152399"/>
                </a:lnTo>
                <a:lnTo>
                  <a:pt x="56908" y="139699"/>
                </a:lnTo>
                <a:lnTo>
                  <a:pt x="63220" y="139699"/>
                </a:lnTo>
                <a:lnTo>
                  <a:pt x="58851" y="152399"/>
                </a:lnTo>
                <a:close/>
              </a:path>
              <a:path w="9021445" h="6692900">
                <a:moveTo>
                  <a:pt x="8968778" y="152399"/>
                </a:moveTo>
                <a:lnTo>
                  <a:pt x="8962364" y="152399"/>
                </a:lnTo>
                <a:lnTo>
                  <a:pt x="8957995" y="139699"/>
                </a:lnTo>
                <a:lnTo>
                  <a:pt x="8964358" y="139699"/>
                </a:lnTo>
                <a:lnTo>
                  <a:pt x="8968778" y="152399"/>
                </a:lnTo>
                <a:close/>
              </a:path>
              <a:path w="9021445" h="6692900">
                <a:moveTo>
                  <a:pt x="50685" y="165099"/>
                </a:moveTo>
                <a:lnTo>
                  <a:pt x="44119" y="165099"/>
                </a:lnTo>
                <a:lnTo>
                  <a:pt x="48221" y="152399"/>
                </a:lnTo>
                <a:lnTo>
                  <a:pt x="54737" y="152399"/>
                </a:lnTo>
                <a:lnTo>
                  <a:pt x="50685" y="165099"/>
                </a:lnTo>
                <a:close/>
              </a:path>
              <a:path w="9021445" h="6692900">
                <a:moveTo>
                  <a:pt x="8977134" y="165099"/>
                </a:moveTo>
                <a:lnTo>
                  <a:pt x="8970530" y="165099"/>
                </a:lnTo>
                <a:lnTo>
                  <a:pt x="8966479" y="152399"/>
                </a:lnTo>
                <a:lnTo>
                  <a:pt x="8973045" y="152399"/>
                </a:lnTo>
                <a:lnTo>
                  <a:pt x="8977134" y="165099"/>
                </a:lnTo>
                <a:close/>
              </a:path>
              <a:path w="9021445" h="6692900">
                <a:moveTo>
                  <a:pt x="46837" y="177799"/>
                </a:moveTo>
                <a:lnTo>
                  <a:pt x="36410" y="177799"/>
                </a:lnTo>
                <a:lnTo>
                  <a:pt x="40182" y="165099"/>
                </a:lnTo>
                <a:lnTo>
                  <a:pt x="50723" y="165099"/>
                </a:lnTo>
                <a:lnTo>
                  <a:pt x="46837" y="177799"/>
                </a:lnTo>
                <a:close/>
              </a:path>
              <a:path w="9021445" h="6692900">
                <a:moveTo>
                  <a:pt x="8984843" y="177799"/>
                </a:moveTo>
                <a:lnTo>
                  <a:pt x="8974378" y="177799"/>
                </a:lnTo>
                <a:lnTo>
                  <a:pt x="8970492" y="165099"/>
                </a:lnTo>
                <a:lnTo>
                  <a:pt x="8981071" y="165099"/>
                </a:lnTo>
                <a:lnTo>
                  <a:pt x="8984843" y="177799"/>
                </a:lnTo>
                <a:close/>
              </a:path>
              <a:path w="9021445" h="6692900">
                <a:moveTo>
                  <a:pt x="33108" y="203199"/>
                </a:moveTo>
                <a:lnTo>
                  <a:pt x="26123" y="203199"/>
                </a:lnTo>
                <a:lnTo>
                  <a:pt x="29387" y="190499"/>
                </a:lnTo>
                <a:lnTo>
                  <a:pt x="32816" y="177799"/>
                </a:lnTo>
                <a:lnTo>
                  <a:pt x="43192" y="177799"/>
                </a:lnTo>
                <a:lnTo>
                  <a:pt x="39636" y="190499"/>
                </a:lnTo>
                <a:lnTo>
                  <a:pt x="36322" y="190499"/>
                </a:lnTo>
                <a:lnTo>
                  <a:pt x="33108" y="203199"/>
                </a:lnTo>
                <a:close/>
              </a:path>
              <a:path w="9021445" h="6692900">
                <a:moveTo>
                  <a:pt x="8995117" y="203199"/>
                </a:moveTo>
                <a:lnTo>
                  <a:pt x="8988107" y="203199"/>
                </a:lnTo>
                <a:lnTo>
                  <a:pt x="8984881" y="190499"/>
                </a:lnTo>
                <a:lnTo>
                  <a:pt x="8981579" y="190499"/>
                </a:lnTo>
                <a:lnTo>
                  <a:pt x="8978023" y="177799"/>
                </a:lnTo>
                <a:lnTo>
                  <a:pt x="8988437" y="177799"/>
                </a:lnTo>
                <a:lnTo>
                  <a:pt x="8991866" y="190499"/>
                </a:lnTo>
                <a:lnTo>
                  <a:pt x="8995117" y="203199"/>
                </a:lnTo>
                <a:close/>
              </a:path>
              <a:path w="9021445" h="6692900">
                <a:moveTo>
                  <a:pt x="27279" y="215899"/>
                </a:moveTo>
                <a:lnTo>
                  <a:pt x="20154" y="215899"/>
                </a:lnTo>
                <a:lnTo>
                  <a:pt x="23050" y="203199"/>
                </a:lnTo>
                <a:lnTo>
                  <a:pt x="30137" y="203199"/>
                </a:lnTo>
                <a:lnTo>
                  <a:pt x="27279" y="215899"/>
                </a:lnTo>
                <a:close/>
              </a:path>
              <a:path w="9021445" h="6692900">
                <a:moveTo>
                  <a:pt x="9001099" y="215899"/>
                </a:moveTo>
                <a:lnTo>
                  <a:pt x="8993936" y="215899"/>
                </a:lnTo>
                <a:lnTo>
                  <a:pt x="8991079" y="203199"/>
                </a:lnTo>
                <a:lnTo>
                  <a:pt x="8998204" y="203199"/>
                </a:lnTo>
                <a:lnTo>
                  <a:pt x="9001099" y="215899"/>
                </a:lnTo>
                <a:close/>
              </a:path>
              <a:path w="9021445" h="6692900">
                <a:moveTo>
                  <a:pt x="19862" y="241299"/>
                </a:moveTo>
                <a:lnTo>
                  <a:pt x="12560" y="241299"/>
                </a:lnTo>
                <a:lnTo>
                  <a:pt x="14897" y="228599"/>
                </a:lnTo>
                <a:lnTo>
                  <a:pt x="17437" y="215899"/>
                </a:lnTo>
                <a:lnTo>
                  <a:pt x="27305" y="215899"/>
                </a:lnTo>
                <a:lnTo>
                  <a:pt x="24625" y="228599"/>
                </a:lnTo>
                <a:lnTo>
                  <a:pt x="22174" y="228599"/>
                </a:lnTo>
                <a:lnTo>
                  <a:pt x="19862" y="241299"/>
                </a:lnTo>
                <a:close/>
              </a:path>
              <a:path w="9021445" h="6692900">
                <a:moveTo>
                  <a:pt x="9008681" y="241299"/>
                </a:moveTo>
                <a:lnTo>
                  <a:pt x="9001353" y="241299"/>
                </a:lnTo>
                <a:lnTo>
                  <a:pt x="8999042" y="228599"/>
                </a:lnTo>
                <a:lnTo>
                  <a:pt x="8996591" y="228599"/>
                </a:lnTo>
                <a:lnTo>
                  <a:pt x="8993911" y="215899"/>
                </a:lnTo>
                <a:lnTo>
                  <a:pt x="9003804" y="215899"/>
                </a:lnTo>
                <a:lnTo>
                  <a:pt x="9006344" y="228599"/>
                </a:lnTo>
                <a:lnTo>
                  <a:pt x="9008681" y="241299"/>
                </a:lnTo>
                <a:close/>
              </a:path>
              <a:path w="9021445" h="6692900">
                <a:moveTo>
                  <a:pt x="15849" y="253999"/>
                </a:moveTo>
                <a:lnTo>
                  <a:pt x="8445" y="253999"/>
                </a:lnTo>
                <a:lnTo>
                  <a:pt x="10401" y="241299"/>
                </a:lnTo>
                <a:lnTo>
                  <a:pt x="17780" y="241299"/>
                </a:lnTo>
                <a:lnTo>
                  <a:pt x="15849" y="253999"/>
                </a:lnTo>
                <a:close/>
              </a:path>
              <a:path w="9021445" h="6692900">
                <a:moveTo>
                  <a:pt x="9012796" y="253999"/>
                </a:moveTo>
                <a:lnTo>
                  <a:pt x="9005366" y="253999"/>
                </a:lnTo>
                <a:lnTo>
                  <a:pt x="9003436" y="241299"/>
                </a:lnTo>
                <a:lnTo>
                  <a:pt x="9010840" y="241299"/>
                </a:lnTo>
                <a:lnTo>
                  <a:pt x="9012796" y="253999"/>
                </a:lnTo>
                <a:close/>
              </a:path>
              <a:path w="9021445" h="6692900">
                <a:moveTo>
                  <a:pt x="11252" y="279399"/>
                </a:moveTo>
                <a:lnTo>
                  <a:pt x="3733" y="279399"/>
                </a:lnTo>
                <a:lnTo>
                  <a:pt x="5105" y="266699"/>
                </a:lnTo>
                <a:lnTo>
                  <a:pt x="6680" y="253999"/>
                </a:lnTo>
                <a:lnTo>
                  <a:pt x="15862" y="253999"/>
                </a:lnTo>
                <a:lnTo>
                  <a:pt x="14122" y="266699"/>
                </a:lnTo>
                <a:lnTo>
                  <a:pt x="12611" y="266699"/>
                </a:lnTo>
                <a:lnTo>
                  <a:pt x="11252" y="279399"/>
                </a:lnTo>
                <a:close/>
              </a:path>
              <a:path w="9021445" h="6692900">
                <a:moveTo>
                  <a:pt x="9017495" y="279399"/>
                </a:moveTo>
                <a:lnTo>
                  <a:pt x="9009964" y="279399"/>
                </a:lnTo>
                <a:lnTo>
                  <a:pt x="9008605" y="266699"/>
                </a:lnTo>
                <a:lnTo>
                  <a:pt x="9007094" y="266699"/>
                </a:lnTo>
                <a:lnTo>
                  <a:pt x="9005354" y="253999"/>
                </a:lnTo>
                <a:lnTo>
                  <a:pt x="9014561" y="253999"/>
                </a:lnTo>
                <a:lnTo>
                  <a:pt x="9016123" y="266699"/>
                </a:lnTo>
                <a:lnTo>
                  <a:pt x="9017495" y="279399"/>
                </a:lnTo>
                <a:close/>
              </a:path>
              <a:path w="9021445" h="6692900">
                <a:moveTo>
                  <a:pt x="8458" y="304799"/>
                </a:moveTo>
                <a:lnTo>
                  <a:pt x="863" y="304799"/>
                </a:lnTo>
                <a:lnTo>
                  <a:pt x="1612" y="292099"/>
                </a:lnTo>
                <a:lnTo>
                  <a:pt x="2578" y="279399"/>
                </a:lnTo>
                <a:lnTo>
                  <a:pt x="11264" y="279399"/>
                </a:lnTo>
                <a:lnTo>
                  <a:pt x="10121" y="292099"/>
                </a:lnTo>
                <a:lnTo>
                  <a:pt x="9194" y="292099"/>
                </a:lnTo>
                <a:lnTo>
                  <a:pt x="8458" y="304799"/>
                </a:lnTo>
                <a:close/>
              </a:path>
              <a:path w="9021445" h="6692900">
                <a:moveTo>
                  <a:pt x="9020365" y="304799"/>
                </a:moveTo>
                <a:lnTo>
                  <a:pt x="9012758" y="304799"/>
                </a:lnTo>
                <a:lnTo>
                  <a:pt x="9012021" y="292099"/>
                </a:lnTo>
                <a:lnTo>
                  <a:pt x="9011094" y="292099"/>
                </a:lnTo>
                <a:lnTo>
                  <a:pt x="9009951" y="279399"/>
                </a:lnTo>
                <a:lnTo>
                  <a:pt x="9018651" y="279399"/>
                </a:lnTo>
                <a:lnTo>
                  <a:pt x="9019616" y="292099"/>
                </a:lnTo>
                <a:lnTo>
                  <a:pt x="9020365" y="304799"/>
                </a:lnTo>
                <a:close/>
              </a:path>
              <a:path w="9021445" h="6692900">
                <a:moveTo>
                  <a:pt x="7937" y="6375399"/>
                </a:moveTo>
                <a:lnTo>
                  <a:pt x="0" y="6375399"/>
                </a:lnTo>
                <a:lnTo>
                  <a:pt x="0" y="317499"/>
                </a:lnTo>
                <a:lnTo>
                  <a:pt x="317" y="304799"/>
                </a:lnTo>
                <a:lnTo>
                  <a:pt x="7937" y="304799"/>
                </a:lnTo>
                <a:lnTo>
                  <a:pt x="7607" y="317499"/>
                </a:lnTo>
                <a:lnTo>
                  <a:pt x="7607" y="6362699"/>
                </a:lnTo>
                <a:lnTo>
                  <a:pt x="7937" y="6375399"/>
                </a:lnTo>
                <a:close/>
              </a:path>
              <a:path w="9021445" h="6692900">
                <a:moveTo>
                  <a:pt x="9021330" y="6362699"/>
                </a:moveTo>
                <a:lnTo>
                  <a:pt x="9013710" y="6362699"/>
                </a:lnTo>
                <a:lnTo>
                  <a:pt x="9013609" y="317499"/>
                </a:lnTo>
                <a:lnTo>
                  <a:pt x="9013278" y="304799"/>
                </a:lnTo>
                <a:lnTo>
                  <a:pt x="9020898" y="304799"/>
                </a:lnTo>
                <a:lnTo>
                  <a:pt x="9021216" y="317499"/>
                </a:lnTo>
                <a:lnTo>
                  <a:pt x="9021330" y="6362699"/>
                </a:lnTo>
                <a:close/>
              </a:path>
              <a:path w="9021445" h="6692900">
                <a:moveTo>
                  <a:pt x="9019603" y="6400799"/>
                </a:moveTo>
                <a:lnTo>
                  <a:pt x="9011081" y="6400799"/>
                </a:lnTo>
                <a:lnTo>
                  <a:pt x="9012034" y="6388099"/>
                </a:lnTo>
                <a:lnTo>
                  <a:pt x="9012758" y="6388099"/>
                </a:lnTo>
                <a:lnTo>
                  <a:pt x="9013291" y="6375399"/>
                </a:lnTo>
                <a:lnTo>
                  <a:pt x="9013609" y="6362699"/>
                </a:lnTo>
                <a:lnTo>
                  <a:pt x="9021216" y="6362699"/>
                </a:lnTo>
                <a:lnTo>
                  <a:pt x="9020898" y="6375399"/>
                </a:lnTo>
                <a:lnTo>
                  <a:pt x="9020352" y="6388099"/>
                </a:lnTo>
                <a:lnTo>
                  <a:pt x="9019603" y="6400799"/>
                </a:lnTo>
                <a:close/>
              </a:path>
              <a:path w="9021445" h="6692900">
                <a:moveTo>
                  <a:pt x="10134" y="6400799"/>
                </a:moveTo>
                <a:lnTo>
                  <a:pt x="1600" y="6400799"/>
                </a:lnTo>
                <a:lnTo>
                  <a:pt x="850" y="6388099"/>
                </a:lnTo>
                <a:lnTo>
                  <a:pt x="317" y="6375399"/>
                </a:lnTo>
                <a:lnTo>
                  <a:pt x="7924" y="6375399"/>
                </a:lnTo>
                <a:lnTo>
                  <a:pt x="8458" y="6388099"/>
                </a:lnTo>
                <a:lnTo>
                  <a:pt x="9182" y="6388099"/>
                </a:lnTo>
                <a:lnTo>
                  <a:pt x="10134" y="6400799"/>
                </a:lnTo>
                <a:close/>
              </a:path>
              <a:path w="9021445" h="6692900">
                <a:moveTo>
                  <a:pt x="11264" y="6413499"/>
                </a:moveTo>
                <a:lnTo>
                  <a:pt x="3721" y="6413499"/>
                </a:lnTo>
                <a:lnTo>
                  <a:pt x="2565" y="6400799"/>
                </a:lnTo>
                <a:lnTo>
                  <a:pt x="10121" y="6400799"/>
                </a:lnTo>
                <a:lnTo>
                  <a:pt x="11264" y="6413499"/>
                </a:lnTo>
                <a:close/>
              </a:path>
              <a:path w="9021445" h="6692900">
                <a:moveTo>
                  <a:pt x="9017482" y="6413499"/>
                </a:moveTo>
                <a:lnTo>
                  <a:pt x="9009951" y="6413499"/>
                </a:lnTo>
                <a:lnTo>
                  <a:pt x="9011094" y="6400799"/>
                </a:lnTo>
                <a:lnTo>
                  <a:pt x="9018638" y="6400799"/>
                </a:lnTo>
                <a:lnTo>
                  <a:pt x="9017482" y="6413499"/>
                </a:lnTo>
                <a:close/>
              </a:path>
              <a:path w="9021445" h="6692900">
                <a:moveTo>
                  <a:pt x="15862" y="6438900"/>
                </a:moveTo>
                <a:lnTo>
                  <a:pt x="8420" y="6438900"/>
                </a:lnTo>
                <a:lnTo>
                  <a:pt x="6654" y="6426199"/>
                </a:lnTo>
                <a:lnTo>
                  <a:pt x="5092" y="6413499"/>
                </a:lnTo>
                <a:lnTo>
                  <a:pt x="12585" y="6413499"/>
                </a:lnTo>
                <a:lnTo>
                  <a:pt x="14135" y="6426199"/>
                </a:lnTo>
                <a:lnTo>
                  <a:pt x="15862" y="6438900"/>
                </a:lnTo>
                <a:close/>
              </a:path>
              <a:path w="9021445" h="6692900">
                <a:moveTo>
                  <a:pt x="9012770" y="6438900"/>
                </a:moveTo>
                <a:lnTo>
                  <a:pt x="9005354" y="6438900"/>
                </a:lnTo>
                <a:lnTo>
                  <a:pt x="9007094" y="6426199"/>
                </a:lnTo>
                <a:lnTo>
                  <a:pt x="9008630" y="6413499"/>
                </a:lnTo>
                <a:lnTo>
                  <a:pt x="9016111" y="6413499"/>
                </a:lnTo>
                <a:lnTo>
                  <a:pt x="9014536" y="6426199"/>
                </a:lnTo>
                <a:lnTo>
                  <a:pt x="9012770" y="6438900"/>
                </a:lnTo>
                <a:close/>
              </a:path>
              <a:path w="9021445" h="6692900">
                <a:moveTo>
                  <a:pt x="24650" y="6464300"/>
                </a:moveTo>
                <a:lnTo>
                  <a:pt x="14871" y="6464300"/>
                </a:lnTo>
                <a:lnTo>
                  <a:pt x="12534" y="6451600"/>
                </a:lnTo>
                <a:lnTo>
                  <a:pt x="10375" y="6438900"/>
                </a:lnTo>
                <a:lnTo>
                  <a:pt x="17754" y="6438900"/>
                </a:lnTo>
                <a:lnTo>
                  <a:pt x="19888" y="6451600"/>
                </a:lnTo>
                <a:lnTo>
                  <a:pt x="22148" y="6451600"/>
                </a:lnTo>
                <a:lnTo>
                  <a:pt x="24650" y="6464300"/>
                </a:lnTo>
                <a:close/>
              </a:path>
              <a:path w="9021445" h="6692900">
                <a:moveTo>
                  <a:pt x="9006306" y="6464300"/>
                </a:moveTo>
                <a:lnTo>
                  <a:pt x="8996565" y="6464300"/>
                </a:lnTo>
                <a:lnTo>
                  <a:pt x="8999067" y="6451600"/>
                </a:lnTo>
                <a:lnTo>
                  <a:pt x="9001328" y="6451600"/>
                </a:lnTo>
                <a:lnTo>
                  <a:pt x="9003461" y="6438900"/>
                </a:lnTo>
                <a:lnTo>
                  <a:pt x="9010815" y="6438900"/>
                </a:lnTo>
                <a:lnTo>
                  <a:pt x="9008656" y="6451600"/>
                </a:lnTo>
                <a:lnTo>
                  <a:pt x="9006306" y="6464300"/>
                </a:lnTo>
                <a:close/>
              </a:path>
              <a:path w="9021445" h="6692900">
                <a:moveTo>
                  <a:pt x="27305" y="6477000"/>
                </a:moveTo>
                <a:lnTo>
                  <a:pt x="20116" y="6477000"/>
                </a:lnTo>
                <a:lnTo>
                  <a:pt x="17399" y="6464300"/>
                </a:lnTo>
                <a:lnTo>
                  <a:pt x="24625" y="6464300"/>
                </a:lnTo>
                <a:lnTo>
                  <a:pt x="27305" y="6477000"/>
                </a:lnTo>
                <a:close/>
              </a:path>
              <a:path w="9021445" h="6692900">
                <a:moveTo>
                  <a:pt x="9001061" y="6477000"/>
                </a:moveTo>
                <a:lnTo>
                  <a:pt x="8993911" y="6477000"/>
                </a:lnTo>
                <a:lnTo>
                  <a:pt x="8996591" y="6464300"/>
                </a:lnTo>
                <a:lnTo>
                  <a:pt x="9003779" y="6464300"/>
                </a:lnTo>
                <a:lnTo>
                  <a:pt x="9001061" y="6477000"/>
                </a:lnTo>
                <a:close/>
              </a:path>
              <a:path w="9021445" h="6692900">
                <a:moveTo>
                  <a:pt x="39674" y="6502400"/>
                </a:moveTo>
                <a:lnTo>
                  <a:pt x="29349" y="6502400"/>
                </a:lnTo>
                <a:lnTo>
                  <a:pt x="26098" y="6489700"/>
                </a:lnTo>
                <a:lnTo>
                  <a:pt x="23012" y="6477000"/>
                </a:lnTo>
                <a:lnTo>
                  <a:pt x="30099" y="6477000"/>
                </a:lnTo>
                <a:lnTo>
                  <a:pt x="33147" y="6489700"/>
                </a:lnTo>
                <a:lnTo>
                  <a:pt x="36283" y="6489700"/>
                </a:lnTo>
                <a:lnTo>
                  <a:pt x="39674" y="6502400"/>
                </a:lnTo>
                <a:close/>
              </a:path>
              <a:path w="9021445" h="6692900">
                <a:moveTo>
                  <a:pt x="8991828" y="6502400"/>
                </a:moveTo>
                <a:lnTo>
                  <a:pt x="8981541" y="6502400"/>
                </a:lnTo>
                <a:lnTo>
                  <a:pt x="8984932" y="6489700"/>
                </a:lnTo>
                <a:lnTo>
                  <a:pt x="8988069" y="6489700"/>
                </a:lnTo>
                <a:lnTo>
                  <a:pt x="8991104" y="6477000"/>
                </a:lnTo>
                <a:lnTo>
                  <a:pt x="8998165" y="6477000"/>
                </a:lnTo>
                <a:lnTo>
                  <a:pt x="8995092" y="6489700"/>
                </a:lnTo>
                <a:lnTo>
                  <a:pt x="8991828" y="6502400"/>
                </a:lnTo>
                <a:close/>
              </a:path>
              <a:path w="9021445" h="6692900">
                <a:moveTo>
                  <a:pt x="43192" y="6515100"/>
                </a:moveTo>
                <a:lnTo>
                  <a:pt x="36372" y="6515100"/>
                </a:lnTo>
                <a:lnTo>
                  <a:pt x="32778" y="6502400"/>
                </a:lnTo>
                <a:lnTo>
                  <a:pt x="39636" y="6502400"/>
                </a:lnTo>
                <a:lnTo>
                  <a:pt x="43192" y="6515100"/>
                </a:lnTo>
                <a:close/>
              </a:path>
              <a:path w="9021445" h="6692900">
                <a:moveTo>
                  <a:pt x="8984805" y="6515100"/>
                </a:moveTo>
                <a:lnTo>
                  <a:pt x="8978023" y="6515100"/>
                </a:lnTo>
                <a:lnTo>
                  <a:pt x="8981579" y="6502400"/>
                </a:lnTo>
                <a:lnTo>
                  <a:pt x="8988399" y="6502400"/>
                </a:lnTo>
                <a:lnTo>
                  <a:pt x="8984805" y="6515100"/>
                </a:lnTo>
                <a:close/>
              </a:path>
              <a:path w="9021445" h="6692900">
                <a:moveTo>
                  <a:pt x="50723" y="6527800"/>
                </a:moveTo>
                <a:lnTo>
                  <a:pt x="44081" y="6527800"/>
                </a:lnTo>
                <a:lnTo>
                  <a:pt x="40144" y="6515100"/>
                </a:lnTo>
                <a:lnTo>
                  <a:pt x="46837" y="6515100"/>
                </a:lnTo>
                <a:lnTo>
                  <a:pt x="50723" y="6527800"/>
                </a:lnTo>
                <a:close/>
              </a:path>
              <a:path w="9021445" h="6692900">
                <a:moveTo>
                  <a:pt x="8977096" y="6527800"/>
                </a:moveTo>
                <a:lnTo>
                  <a:pt x="8970492" y="6527800"/>
                </a:lnTo>
                <a:lnTo>
                  <a:pt x="8974378" y="6515100"/>
                </a:lnTo>
                <a:lnTo>
                  <a:pt x="8981033" y="6515100"/>
                </a:lnTo>
                <a:lnTo>
                  <a:pt x="8977096" y="6527800"/>
                </a:lnTo>
                <a:close/>
              </a:path>
              <a:path w="9021445" h="6692900">
                <a:moveTo>
                  <a:pt x="67691" y="6553200"/>
                </a:moveTo>
                <a:lnTo>
                  <a:pt x="56857" y="6553200"/>
                </a:lnTo>
                <a:lnTo>
                  <a:pt x="52438" y="6540500"/>
                </a:lnTo>
                <a:lnTo>
                  <a:pt x="48171" y="6527800"/>
                </a:lnTo>
                <a:lnTo>
                  <a:pt x="54686" y="6527800"/>
                </a:lnTo>
                <a:lnTo>
                  <a:pt x="58902" y="6540500"/>
                </a:lnTo>
                <a:lnTo>
                  <a:pt x="63169" y="6540500"/>
                </a:lnTo>
                <a:lnTo>
                  <a:pt x="67691" y="6553200"/>
                </a:lnTo>
                <a:close/>
              </a:path>
              <a:path w="9021445" h="6692900">
                <a:moveTo>
                  <a:pt x="8964307" y="6553200"/>
                </a:moveTo>
                <a:lnTo>
                  <a:pt x="8953525" y="6553200"/>
                </a:lnTo>
                <a:lnTo>
                  <a:pt x="8958046" y="6540500"/>
                </a:lnTo>
                <a:lnTo>
                  <a:pt x="8962313" y="6540500"/>
                </a:lnTo>
                <a:lnTo>
                  <a:pt x="8966530" y="6527800"/>
                </a:lnTo>
                <a:lnTo>
                  <a:pt x="8972994" y="6527800"/>
                </a:lnTo>
                <a:lnTo>
                  <a:pt x="8968727" y="6540500"/>
                </a:lnTo>
                <a:lnTo>
                  <a:pt x="8964307" y="6553200"/>
                </a:lnTo>
                <a:close/>
              </a:path>
              <a:path w="9021445" h="6692900">
                <a:moveTo>
                  <a:pt x="77076" y="6565900"/>
                </a:moveTo>
                <a:lnTo>
                  <a:pt x="66154" y="6565900"/>
                </a:lnTo>
                <a:lnTo>
                  <a:pt x="61429" y="6553200"/>
                </a:lnTo>
                <a:lnTo>
                  <a:pt x="72263" y="6553200"/>
                </a:lnTo>
                <a:lnTo>
                  <a:pt x="77076" y="6565900"/>
                </a:lnTo>
                <a:close/>
              </a:path>
              <a:path w="9021445" h="6692900">
                <a:moveTo>
                  <a:pt x="8955011" y="6565900"/>
                </a:moveTo>
                <a:lnTo>
                  <a:pt x="8944140" y="6565900"/>
                </a:lnTo>
                <a:lnTo>
                  <a:pt x="8948953" y="6553200"/>
                </a:lnTo>
                <a:lnTo>
                  <a:pt x="8959735" y="6553200"/>
                </a:lnTo>
                <a:lnTo>
                  <a:pt x="8955011" y="6565900"/>
                </a:lnTo>
                <a:close/>
              </a:path>
              <a:path w="9021445" h="6692900">
                <a:moveTo>
                  <a:pt x="87045" y="6578600"/>
                </a:moveTo>
                <a:lnTo>
                  <a:pt x="76060" y="6578600"/>
                </a:lnTo>
                <a:lnTo>
                  <a:pt x="71031" y="6565900"/>
                </a:lnTo>
                <a:lnTo>
                  <a:pt x="81940" y="6565900"/>
                </a:lnTo>
                <a:lnTo>
                  <a:pt x="87045" y="6578600"/>
                </a:lnTo>
                <a:close/>
              </a:path>
              <a:path w="9021445" h="6692900">
                <a:moveTo>
                  <a:pt x="8945092" y="6578600"/>
                </a:moveTo>
                <a:lnTo>
                  <a:pt x="8934170" y="6578600"/>
                </a:lnTo>
                <a:lnTo>
                  <a:pt x="8939276" y="6565900"/>
                </a:lnTo>
                <a:lnTo>
                  <a:pt x="8950121" y="6565900"/>
                </a:lnTo>
                <a:lnTo>
                  <a:pt x="8945092" y="6578600"/>
                </a:lnTo>
                <a:close/>
              </a:path>
              <a:path w="9021445" h="6692900">
                <a:moveTo>
                  <a:pt x="97574" y="6591300"/>
                </a:moveTo>
                <a:lnTo>
                  <a:pt x="91998" y="6591300"/>
                </a:lnTo>
                <a:lnTo>
                  <a:pt x="86550" y="6578600"/>
                </a:lnTo>
                <a:lnTo>
                  <a:pt x="92189" y="6578600"/>
                </a:lnTo>
                <a:lnTo>
                  <a:pt x="97574" y="6591300"/>
                </a:lnTo>
                <a:close/>
              </a:path>
              <a:path w="9021445" h="6692900">
                <a:moveTo>
                  <a:pt x="8929154" y="6591300"/>
                </a:moveTo>
                <a:lnTo>
                  <a:pt x="8923642" y="6591300"/>
                </a:lnTo>
                <a:lnTo>
                  <a:pt x="8929027" y="6578600"/>
                </a:lnTo>
                <a:lnTo>
                  <a:pt x="8934602" y="6578600"/>
                </a:lnTo>
                <a:lnTo>
                  <a:pt x="8929154" y="6591300"/>
                </a:lnTo>
                <a:close/>
              </a:path>
              <a:path w="9021445" h="6692900">
                <a:moveTo>
                  <a:pt x="114376" y="6604000"/>
                </a:moveTo>
                <a:lnTo>
                  <a:pt x="103314" y="6604000"/>
                </a:lnTo>
                <a:lnTo>
                  <a:pt x="97586" y="6591300"/>
                </a:lnTo>
                <a:lnTo>
                  <a:pt x="108572" y="6591300"/>
                </a:lnTo>
                <a:lnTo>
                  <a:pt x="114376" y="6604000"/>
                </a:lnTo>
                <a:close/>
              </a:path>
              <a:path w="9021445" h="6692900">
                <a:moveTo>
                  <a:pt x="8917825" y="6604000"/>
                </a:moveTo>
                <a:lnTo>
                  <a:pt x="8906840" y="6604000"/>
                </a:lnTo>
                <a:lnTo>
                  <a:pt x="8912644" y="6591300"/>
                </a:lnTo>
                <a:lnTo>
                  <a:pt x="8923553" y="6591300"/>
                </a:lnTo>
                <a:lnTo>
                  <a:pt x="8917825" y="6604000"/>
                </a:lnTo>
                <a:close/>
              </a:path>
              <a:path w="9021445" h="6692900">
                <a:moveTo>
                  <a:pt x="126199" y="6616700"/>
                </a:moveTo>
                <a:lnTo>
                  <a:pt x="115163" y="6616700"/>
                </a:lnTo>
                <a:lnTo>
                  <a:pt x="109181" y="6604000"/>
                </a:lnTo>
                <a:lnTo>
                  <a:pt x="120154" y="6604000"/>
                </a:lnTo>
                <a:lnTo>
                  <a:pt x="126199" y="6616700"/>
                </a:lnTo>
                <a:close/>
              </a:path>
              <a:path w="9021445" h="6692900">
                <a:moveTo>
                  <a:pt x="8905976" y="6616700"/>
                </a:moveTo>
                <a:lnTo>
                  <a:pt x="8895003" y="6616700"/>
                </a:lnTo>
                <a:lnTo>
                  <a:pt x="8901061" y="6604000"/>
                </a:lnTo>
                <a:lnTo>
                  <a:pt x="8911971" y="6604000"/>
                </a:lnTo>
                <a:lnTo>
                  <a:pt x="8905976" y="6616700"/>
                </a:lnTo>
                <a:close/>
              </a:path>
              <a:path w="9021445" h="6692900">
                <a:moveTo>
                  <a:pt x="144868" y="6629400"/>
                </a:moveTo>
                <a:lnTo>
                  <a:pt x="133896" y="6629400"/>
                </a:lnTo>
                <a:lnTo>
                  <a:pt x="127533" y="6616700"/>
                </a:lnTo>
                <a:lnTo>
                  <a:pt x="138455" y="6616700"/>
                </a:lnTo>
                <a:lnTo>
                  <a:pt x="144868" y="6629400"/>
                </a:lnTo>
                <a:close/>
              </a:path>
              <a:path w="9021445" h="6692900">
                <a:moveTo>
                  <a:pt x="8887256" y="6629400"/>
                </a:moveTo>
                <a:lnTo>
                  <a:pt x="8876347" y="6629400"/>
                </a:lnTo>
                <a:lnTo>
                  <a:pt x="8882761" y="6616700"/>
                </a:lnTo>
                <a:lnTo>
                  <a:pt x="8893619" y="6616700"/>
                </a:lnTo>
                <a:lnTo>
                  <a:pt x="8887256" y="6629400"/>
                </a:lnTo>
                <a:close/>
              </a:path>
              <a:path w="9021445" h="6692900">
                <a:moveTo>
                  <a:pt x="164541" y="6642100"/>
                </a:moveTo>
                <a:lnTo>
                  <a:pt x="146977" y="6642100"/>
                </a:lnTo>
                <a:lnTo>
                  <a:pt x="140373" y="6629400"/>
                </a:lnTo>
                <a:lnTo>
                  <a:pt x="157797" y="6629400"/>
                </a:lnTo>
                <a:lnTo>
                  <a:pt x="164541" y="6642100"/>
                </a:lnTo>
                <a:close/>
              </a:path>
              <a:path w="9021445" h="6692900">
                <a:moveTo>
                  <a:pt x="8874163" y="6642100"/>
                </a:moveTo>
                <a:lnTo>
                  <a:pt x="8856675" y="6642100"/>
                </a:lnTo>
                <a:lnTo>
                  <a:pt x="8863418" y="6629400"/>
                </a:lnTo>
                <a:lnTo>
                  <a:pt x="8880767" y="6629400"/>
                </a:lnTo>
                <a:lnTo>
                  <a:pt x="8874163" y="6642100"/>
                </a:lnTo>
                <a:close/>
              </a:path>
              <a:path w="9021445" h="6692900">
                <a:moveTo>
                  <a:pt x="185178" y="6654800"/>
                </a:moveTo>
                <a:lnTo>
                  <a:pt x="167449" y="6654800"/>
                </a:lnTo>
                <a:lnTo>
                  <a:pt x="160515" y="6642100"/>
                </a:lnTo>
                <a:lnTo>
                  <a:pt x="178117" y="6642100"/>
                </a:lnTo>
                <a:lnTo>
                  <a:pt x="185178" y="6654800"/>
                </a:lnTo>
                <a:close/>
              </a:path>
              <a:path w="9021445" h="6692900">
                <a:moveTo>
                  <a:pt x="8853690" y="6654800"/>
                </a:moveTo>
                <a:lnTo>
                  <a:pt x="8836037" y="6654800"/>
                </a:lnTo>
                <a:lnTo>
                  <a:pt x="8843098" y="6642100"/>
                </a:lnTo>
                <a:lnTo>
                  <a:pt x="8860624" y="6642100"/>
                </a:lnTo>
                <a:lnTo>
                  <a:pt x="8853690" y="6654800"/>
                </a:lnTo>
                <a:close/>
              </a:path>
              <a:path w="9021445" h="6692900">
                <a:moveTo>
                  <a:pt x="214071" y="6667500"/>
                </a:moveTo>
                <a:lnTo>
                  <a:pt x="188874" y="6667500"/>
                </a:lnTo>
                <a:lnTo>
                  <a:pt x="181622" y="6654800"/>
                </a:lnTo>
                <a:lnTo>
                  <a:pt x="206616" y="6654800"/>
                </a:lnTo>
                <a:lnTo>
                  <a:pt x="214071" y="6667500"/>
                </a:lnTo>
                <a:close/>
              </a:path>
              <a:path w="9021445" h="6692900">
                <a:moveTo>
                  <a:pt x="8832265" y="6667500"/>
                </a:moveTo>
                <a:lnTo>
                  <a:pt x="8807145" y="6667500"/>
                </a:lnTo>
                <a:lnTo>
                  <a:pt x="8814600" y="6654800"/>
                </a:lnTo>
                <a:lnTo>
                  <a:pt x="8839504" y="6654800"/>
                </a:lnTo>
                <a:lnTo>
                  <a:pt x="8832265" y="6667500"/>
                </a:lnTo>
                <a:close/>
              </a:path>
              <a:path w="9021445" h="6692900">
                <a:moveTo>
                  <a:pt x="244360" y="6680200"/>
                </a:moveTo>
                <a:lnTo>
                  <a:pt x="218808" y="6680200"/>
                </a:lnTo>
                <a:lnTo>
                  <a:pt x="211188" y="6667500"/>
                </a:lnTo>
                <a:lnTo>
                  <a:pt x="236575" y="6667500"/>
                </a:lnTo>
                <a:lnTo>
                  <a:pt x="244360" y="6680200"/>
                </a:lnTo>
                <a:close/>
              </a:path>
              <a:path w="9021445" h="6692900">
                <a:moveTo>
                  <a:pt x="8802319" y="6680200"/>
                </a:moveTo>
                <a:lnTo>
                  <a:pt x="8776855" y="6680200"/>
                </a:lnTo>
                <a:lnTo>
                  <a:pt x="8784640" y="6667500"/>
                </a:lnTo>
                <a:lnTo>
                  <a:pt x="8809939" y="6667500"/>
                </a:lnTo>
                <a:lnTo>
                  <a:pt x="8802319" y="6680200"/>
                </a:lnTo>
                <a:close/>
              </a:path>
              <a:path w="9021445" h="6692900">
                <a:moveTo>
                  <a:pt x="333641" y="6692900"/>
                </a:moveTo>
                <a:lnTo>
                  <a:pt x="266293" y="6692900"/>
                </a:lnTo>
                <a:lnTo>
                  <a:pt x="258178" y="6680200"/>
                </a:lnTo>
                <a:lnTo>
                  <a:pt x="325120" y="6680200"/>
                </a:lnTo>
                <a:lnTo>
                  <a:pt x="333641" y="6692900"/>
                </a:lnTo>
                <a:close/>
              </a:path>
              <a:path w="9021445" h="6692900">
                <a:moveTo>
                  <a:pt x="8754833" y="6692900"/>
                </a:moveTo>
                <a:lnTo>
                  <a:pt x="8687574" y="6692900"/>
                </a:lnTo>
                <a:lnTo>
                  <a:pt x="8696096" y="6680200"/>
                </a:lnTo>
                <a:lnTo>
                  <a:pt x="8762936" y="6680200"/>
                </a:lnTo>
                <a:lnTo>
                  <a:pt x="8754833" y="669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7209" y="172719"/>
            <a:ext cx="2075180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2059" y="6033134"/>
            <a:ext cx="25146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SimSun"/>
                <a:cs typeface="SimSun"/>
              </a:rPr>
              <a:t>By</a:t>
            </a:r>
            <a:r>
              <a:rPr dirty="0" sz="2800" spc="-4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Yohannes</a:t>
            </a:r>
            <a:r>
              <a:rPr dirty="0" sz="2800" spc="-3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S.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07" y="1517903"/>
            <a:ext cx="9019540" cy="1458595"/>
          </a:xfrm>
          <a:prstGeom prst="rect">
            <a:avLst/>
          </a:prstGeom>
          <a:solidFill>
            <a:srgbClr val="D24716"/>
          </a:solidFill>
        </p:spPr>
        <p:txBody>
          <a:bodyPr wrap="square" lIns="0" tIns="106680" rIns="0" bIns="0" rtlCol="0" vert="horz">
            <a:spAutoFit/>
          </a:bodyPr>
          <a:lstStyle/>
          <a:p>
            <a:pPr algn="ctr" marL="69850">
              <a:lnSpc>
                <a:spcPct val="100000"/>
              </a:lnSpc>
              <a:spcBef>
                <a:spcPts val="840"/>
              </a:spcBef>
            </a:pPr>
            <a:r>
              <a:rPr dirty="0" sz="4000" spc="15">
                <a:solidFill>
                  <a:srgbClr val="FFFFFF"/>
                </a:solidFill>
                <a:latin typeface="SimSun"/>
                <a:cs typeface="SimSun"/>
              </a:rPr>
              <a:t>Chapter</a:t>
            </a:r>
            <a:r>
              <a:rPr dirty="0" sz="4000" spc="197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4000" spc="-5">
                <a:solidFill>
                  <a:srgbClr val="FFFFFF"/>
                </a:solidFill>
                <a:latin typeface="SimSun"/>
                <a:cs typeface="SimSun"/>
              </a:rPr>
              <a:t>9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95220" marR="5080" indent="-205232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Emerging Trends in software </a:t>
            </a:r>
            <a:r>
              <a:rPr dirty="0" spc="20"/>
              <a:t> </a:t>
            </a:r>
            <a:r>
              <a:rPr dirty="0" spc="15"/>
              <a:t>Engineering</a:t>
            </a: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172402"/>
            <a:ext cx="694626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Pervasive</a:t>
            </a:r>
            <a:r>
              <a:rPr dirty="0"/>
              <a:t> </a:t>
            </a:r>
            <a:r>
              <a:rPr dirty="0" spc="15"/>
              <a:t>Computing</a:t>
            </a:r>
            <a:r>
              <a:rPr dirty="0"/>
              <a:t> </a:t>
            </a:r>
            <a:r>
              <a:rPr dirty="0" spc="10"/>
              <a:t>(PvC)…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74443"/>
            <a:ext cx="8681085" cy="61366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>
                <a:latin typeface="SimSun"/>
                <a:cs typeface="SimSun"/>
              </a:rPr>
              <a:t>First</a:t>
            </a:r>
            <a:r>
              <a:rPr dirty="0" sz="2800" spc="-1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stage</a:t>
            </a:r>
            <a:r>
              <a:rPr dirty="0" sz="2800" spc="-1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(PvC-1)</a:t>
            </a:r>
            <a:r>
              <a:rPr dirty="0" sz="2800" spc="-15">
                <a:latin typeface="SimSun"/>
                <a:cs typeface="SimSun"/>
              </a:rPr>
              <a:t> </a:t>
            </a:r>
            <a:r>
              <a:rPr dirty="0" sz="2800" spc="-680">
                <a:latin typeface="SimSun"/>
                <a:cs typeface="SimSun"/>
              </a:rPr>
              <a:t>[</a:t>
            </a:r>
            <a:r>
              <a:rPr dirty="0" sz="2900" spc="-680">
                <a:latin typeface="SimSun"/>
                <a:cs typeface="SimSun"/>
              </a:rPr>
              <a:t>today</a:t>
            </a:r>
            <a:r>
              <a:rPr dirty="0" sz="2800" spc="-680">
                <a:latin typeface="SimSun"/>
                <a:cs typeface="SimSun"/>
              </a:rPr>
              <a:t>]</a:t>
            </a:r>
            <a:endParaRPr sz="2800">
              <a:latin typeface="SimSun"/>
              <a:cs typeface="SimSun"/>
            </a:endParaRPr>
          </a:p>
          <a:p>
            <a:pPr marL="332105">
              <a:lnSpc>
                <a:spcPct val="100000"/>
              </a:lnSpc>
              <a:spcBef>
                <a:spcPts val="80"/>
              </a:spcBef>
            </a:pPr>
            <a:r>
              <a:rPr dirty="0" sz="205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400" spc="-5">
                <a:latin typeface="SimSun"/>
                <a:cs typeface="SimSun"/>
              </a:rPr>
              <a:t>Device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mobility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and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ad</a:t>
            </a:r>
            <a:r>
              <a:rPr dirty="0" sz="2400" spc="-1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hoc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networking</a:t>
            </a:r>
            <a:endParaRPr sz="2400">
              <a:latin typeface="SimSun"/>
              <a:cs typeface="SimSun"/>
            </a:endParaRPr>
          </a:p>
          <a:p>
            <a:pPr marL="332105">
              <a:lnSpc>
                <a:spcPts val="2870"/>
              </a:lnSpc>
              <a:spcBef>
                <a:spcPts val="85"/>
              </a:spcBef>
            </a:pPr>
            <a:r>
              <a:rPr dirty="0" sz="205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400" spc="-5">
                <a:latin typeface="SimSun"/>
                <a:cs typeface="SimSun"/>
              </a:rPr>
              <a:t>Simple</a:t>
            </a:r>
            <a:r>
              <a:rPr dirty="0" sz="2400" spc="-3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context</a:t>
            </a:r>
            <a:r>
              <a:rPr dirty="0" sz="2400" spc="-3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awareness</a:t>
            </a:r>
            <a:endParaRPr sz="2400">
              <a:latin typeface="SimSun"/>
              <a:cs typeface="SimSun"/>
            </a:endParaRPr>
          </a:p>
          <a:p>
            <a:pPr marL="560705" marR="5080" indent="-228600">
              <a:lnSpc>
                <a:spcPts val="2590"/>
              </a:lnSpc>
              <a:spcBef>
                <a:spcPts val="420"/>
              </a:spcBef>
            </a:pPr>
            <a:r>
              <a:rPr dirty="0" sz="2050" spc="-12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500" spc="-819">
                <a:latin typeface="SimSun"/>
                <a:cs typeface="SimSun"/>
              </a:rPr>
              <a:t>Soon:</a:t>
            </a:r>
            <a:r>
              <a:rPr dirty="0" sz="2500" spc="-71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smart objects implemented in devices that have  </a:t>
            </a:r>
            <a:r>
              <a:rPr dirty="0" sz="2400">
                <a:latin typeface="SimSun"/>
                <a:cs typeface="SimSun"/>
              </a:rPr>
              <a:t> the</a:t>
            </a:r>
            <a:r>
              <a:rPr dirty="0" sz="2400" spc="-1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potential</a:t>
            </a:r>
            <a:r>
              <a:rPr dirty="0" sz="2400" spc="-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to</a:t>
            </a:r>
            <a:r>
              <a:rPr dirty="0" sz="2400" spc="-1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communicate</a:t>
            </a:r>
            <a:r>
              <a:rPr dirty="0" sz="2400" spc="-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with</a:t>
            </a:r>
            <a:r>
              <a:rPr dirty="0" sz="2400" spc="-1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one</a:t>
            </a:r>
            <a:r>
              <a:rPr dirty="0" sz="2400" spc="-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another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350" spc="3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-5">
                <a:latin typeface="SimSun"/>
                <a:cs typeface="SimSun"/>
              </a:rPr>
              <a:t>Second stage (PvC-2)</a:t>
            </a:r>
            <a:r>
              <a:rPr dirty="0" sz="2800" spc="-130">
                <a:latin typeface="SimSun"/>
                <a:cs typeface="SimSun"/>
              </a:rPr>
              <a:t> </a:t>
            </a:r>
            <a:r>
              <a:rPr dirty="0" sz="2900" spc="-950">
                <a:latin typeface="SimSun"/>
                <a:cs typeface="SimSun"/>
              </a:rPr>
              <a:t>[over the next decade</a:t>
            </a:r>
            <a:r>
              <a:rPr dirty="0" sz="2900" spc="-55">
                <a:latin typeface="SimSun"/>
                <a:cs typeface="SimSun"/>
              </a:rPr>
              <a:t>]</a:t>
            </a:r>
            <a:endParaRPr sz="2900">
              <a:latin typeface="SimSun"/>
              <a:cs typeface="SimSun"/>
            </a:endParaRPr>
          </a:p>
          <a:p>
            <a:pPr marL="560705" marR="5080" indent="-228600">
              <a:lnSpc>
                <a:spcPts val="2590"/>
              </a:lnSpc>
              <a:spcBef>
                <a:spcPts val="409"/>
              </a:spcBef>
            </a:pPr>
            <a:r>
              <a:rPr dirty="0" sz="205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400" spc="-5">
                <a:latin typeface="SimSun"/>
                <a:cs typeface="SimSun"/>
              </a:rPr>
              <a:t>Mobile </a:t>
            </a:r>
            <a:r>
              <a:rPr dirty="0" sz="2400">
                <a:latin typeface="SimSun"/>
                <a:cs typeface="SimSun"/>
              </a:rPr>
              <a:t>user profiles that can be recognized by other </a:t>
            </a:r>
            <a:r>
              <a:rPr dirty="0" sz="2400" spc="-118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objects</a:t>
            </a:r>
            <a:endParaRPr sz="2400">
              <a:latin typeface="SimSun"/>
              <a:cs typeface="SimSun"/>
            </a:endParaRPr>
          </a:p>
          <a:p>
            <a:pPr marL="560705" marR="5080" indent="-228600">
              <a:lnSpc>
                <a:spcPts val="2590"/>
              </a:lnSpc>
              <a:spcBef>
                <a:spcPts val="375"/>
              </a:spcBef>
            </a:pPr>
            <a:r>
              <a:rPr dirty="0" sz="205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400" spc="-5">
                <a:latin typeface="SimSun"/>
                <a:cs typeface="SimSun"/>
              </a:rPr>
              <a:t>Smart </a:t>
            </a:r>
            <a:r>
              <a:rPr dirty="0" sz="2400">
                <a:latin typeface="SimSun"/>
                <a:cs typeface="SimSun"/>
              </a:rPr>
              <a:t>objects will respond to other objects based on </a:t>
            </a:r>
            <a:r>
              <a:rPr dirty="0" sz="2400" spc="-118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situational</a:t>
            </a:r>
            <a:r>
              <a:rPr dirty="0" sz="2400" spc="-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characteristics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3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>
                <a:latin typeface="SimSun"/>
                <a:cs typeface="SimSun"/>
              </a:rPr>
              <a:t>Testing</a:t>
            </a:r>
            <a:r>
              <a:rPr dirty="0" sz="2800" spc="-5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issues</a:t>
            </a:r>
            <a:endParaRPr sz="2800">
              <a:latin typeface="SimSun"/>
              <a:cs typeface="SimSun"/>
            </a:endParaRPr>
          </a:p>
          <a:p>
            <a:pPr marL="332105">
              <a:lnSpc>
                <a:spcPct val="100000"/>
              </a:lnSpc>
              <a:spcBef>
                <a:spcPts val="100"/>
              </a:spcBef>
            </a:pPr>
            <a:r>
              <a:rPr dirty="0" sz="205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400" spc="-5">
                <a:latin typeface="SimSun"/>
                <a:cs typeface="SimSun"/>
              </a:rPr>
              <a:t>Considerable</a:t>
            </a:r>
            <a:r>
              <a:rPr dirty="0" sz="2400" spc="-2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environmental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variation</a:t>
            </a:r>
            <a:endParaRPr sz="2400">
              <a:latin typeface="SimSun"/>
              <a:cs typeface="SimSun"/>
            </a:endParaRPr>
          </a:p>
          <a:p>
            <a:pPr marL="332105">
              <a:lnSpc>
                <a:spcPct val="100000"/>
              </a:lnSpc>
              <a:spcBef>
                <a:spcPts val="85"/>
              </a:spcBef>
            </a:pPr>
            <a:r>
              <a:rPr dirty="0" sz="205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400" spc="-5">
                <a:latin typeface="SimSun"/>
                <a:cs typeface="SimSun"/>
              </a:rPr>
              <a:t>Complex</a:t>
            </a:r>
            <a:r>
              <a:rPr dirty="0" sz="2400" spc="-3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communication</a:t>
            </a:r>
            <a:r>
              <a:rPr dirty="0" sz="2400" spc="-2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issues</a:t>
            </a:r>
            <a:endParaRPr sz="2400">
              <a:latin typeface="SimSun"/>
              <a:cs typeface="SimSun"/>
            </a:endParaRPr>
          </a:p>
          <a:p>
            <a:pPr marL="332105">
              <a:lnSpc>
                <a:spcPct val="100000"/>
              </a:lnSpc>
              <a:spcBef>
                <a:spcPts val="85"/>
              </a:spcBef>
            </a:pPr>
            <a:r>
              <a:rPr dirty="0" sz="205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400" spc="-5">
                <a:latin typeface="SimSun"/>
                <a:cs typeface="SimSun"/>
              </a:rPr>
              <a:t>Adaptive</a:t>
            </a:r>
            <a:r>
              <a:rPr dirty="0" sz="2400" spc="-3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processing</a:t>
            </a:r>
            <a:r>
              <a:rPr dirty="0" sz="2400" spc="-2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requirements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199974" y="8095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5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172402"/>
            <a:ext cx="387096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Cloud</a:t>
            </a:r>
            <a:r>
              <a:rPr dirty="0" spc="-65"/>
              <a:t> </a:t>
            </a:r>
            <a:r>
              <a:rPr dirty="0" spc="15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99795"/>
            <a:ext cx="6851650" cy="561721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5750" marR="767080" indent="-273050">
              <a:lnSpc>
                <a:spcPts val="2590"/>
              </a:lnSpc>
              <a:spcBef>
                <a:spcPts val="425"/>
              </a:spcBef>
            </a:pPr>
            <a:r>
              <a:rPr dirty="0" sz="2050" spc="1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400" spc="15">
                <a:latin typeface="SimSun"/>
                <a:cs typeface="SimSun"/>
              </a:rPr>
              <a:t>Cloud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Computing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is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a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paradigm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in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which  information is permanently stored in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servers on the Internet and cached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temporarily on clients that include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desktops,</a:t>
            </a:r>
            <a:r>
              <a:rPr dirty="0" sz="2400" spc="-3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entertainment</a:t>
            </a:r>
            <a:r>
              <a:rPr dirty="0" sz="2400" spc="-3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centers,</a:t>
            </a:r>
            <a:r>
              <a:rPr dirty="0" sz="2400" spc="-3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table  computers, notebooks, wall computers, </a:t>
            </a:r>
            <a:r>
              <a:rPr dirty="0" sz="2400" spc="-118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handhelds,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sensors,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monitors,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etc.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2050" spc="1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400" spc="10">
                <a:latin typeface="SimSun"/>
                <a:cs typeface="SimSun"/>
              </a:rPr>
              <a:t>Provides</a:t>
            </a:r>
            <a:r>
              <a:rPr dirty="0" sz="2400" spc="-2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software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as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a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service</a:t>
            </a:r>
            <a:r>
              <a:rPr dirty="0" sz="2400" spc="-2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(SaaS)</a:t>
            </a:r>
            <a:endParaRPr sz="2400">
              <a:latin typeface="SimSun"/>
              <a:cs typeface="SimSun"/>
            </a:endParaRPr>
          </a:p>
          <a:p>
            <a:pPr marL="285750" marR="767080" indent="-273050">
              <a:lnSpc>
                <a:spcPts val="2590"/>
              </a:lnSpc>
              <a:spcBef>
                <a:spcPts val="610"/>
              </a:spcBef>
            </a:pPr>
            <a:r>
              <a:rPr dirty="0" sz="2050" spc="1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400" spc="10">
                <a:latin typeface="SimSun"/>
                <a:cs typeface="SimSun"/>
              </a:rPr>
              <a:t>Device </a:t>
            </a:r>
            <a:r>
              <a:rPr dirty="0" sz="2400">
                <a:latin typeface="SimSun"/>
                <a:cs typeface="SimSun"/>
              </a:rPr>
              <a:t>and location independence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enables users to access systems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regardless</a:t>
            </a:r>
            <a:r>
              <a:rPr dirty="0" sz="2400" spc="-2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of</a:t>
            </a:r>
            <a:r>
              <a:rPr dirty="0" sz="2400" spc="-2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their</a:t>
            </a:r>
            <a:r>
              <a:rPr dirty="0" sz="2400" spc="-2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location</a:t>
            </a:r>
            <a:r>
              <a:rPr dirty="0" sz="2400" spc="-2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or</a:t>
            </a:r>
            <a:r>
              <a:rPr dirty="0" sz="2400" spc="-2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device</a:t>
            </a:r>
            <a:endParaRPr sz="2400">
              <a:latin typeface="SimSun"/>
              <a:cs typeface="SimSun"/>
            </a:endParaRPr>
          </a:p>
          <a:p>
            <a:pPr marL="285750" marR="462280" indent="-273050">
              <a:lnSpc>
                <a:spcPts val="2590"/>
              </a:lnSpc>
              <a:spcBef>
                <a:spcPts val="575"/>
              </a:spcBef>
            </a:pPr>
            <a:r>
              <a:rPr dirty="0" sz="2050" spc="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400" spc="5">
                <a:latin typeface="SimSun"/>
                <a:cs typeface="SimSun"/>
              </a:rPr>
              <a:t>Multi-tenancy </a:t>
            </a:r>
            <a:r>
              <a:rPr dirty="0" sz="2400">
                <a:latin typeface="SimSun"/>
                <a:cs typeface="SimSun"/>
              </a:rPr>
              <a:t>enables sharing of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resources</a:t>
            </a:r>
            <a:r>
              <a:rPr dirty="0" sz="2400" spc="-2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(and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costs)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among</a:t>
            </a:r>
            <a:r>
              <a:rPr dirty="0" sz="2400" spc="-2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a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large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pool  of</a:t>
            </a:r>
            <a:r>
              <a:rPr dirty="0" sz="2400" spc="-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users</a:t>
            </a:r>
            <a:endParaRPr sz="2400">
              <a:latin typeface="SimSun"/>
              <a:cs typeface="SimSun"/>
            </a:endParaRPr>
          </a:p>
          <a:p>
            <a:pPr marL="285750" marR="5080" indent="-273050">
              <a:lnSpc>
                <a:spcPts val="2590"/>
              </a:lnSpc>
              <a:spcBef>
                <a:spcPts val="575"/>
              </a:spcBef>
            </a:pPr>
            <a:r>
              <a:rPr dirty="0" sz="2050" spc="1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400" spc="10">
                <a:latin typeface="SimSun"/>
                <a:cs typeface="SimSun"/>
              </a:rPr>
              <a:t>Demands</a:t>
            </a:r>
            <a:r>
              <a:rPr dirty="0" sz="2400" spc="-3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reliability,</a:t>
            </a:r>
            <a:r>
              <a:rPr dirty="0" sz="2400" spc="-2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scalability,</a:t>
            </a:r>
            <a:r>
              <a:rPr dirty="0" sz="2400" spc="-2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security,  sustainability</a:t>
            </a:r>
            <a:r>
              <a:rPr dirty="0" sz="2400" spc="-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(Green</a:t>
            </a:r>
            <a:r>
              <a:rPr dirty="0" sz="2400" spc="-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IT)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199974" y="8095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5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00" y="914400"/>
              <a:ext cx="3352800" cy="5638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172402"/>
            <a:ext cx="541020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Emergent</a:t>
            </a:r>
            <a:r>
              <a:rPr dirty="0" spc="-50"/>
              <a:t> </a:t>
            </a:r>
            <a:r>
              <a:rPr dirty="0" spc="1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92175"/>
            <a:ext cx="8663940" cy="587057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85750" marR="340995" indent="-273050">
              <a:lnSpc>
                <a:spcPts val="3020"/>
              </a:lnSpc>
              <a:spcBef>
                <a:spcPts val="475"/>
              </a:spcBef>
            </a:pPr>
            <a:r>
              <a:rPr dirty="0" sz="2350" spc="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5">
                <a:latin typeface="SimSun"/>
                <a:cs typeface="SimSun"/>
              </a:rPr>
              <a:t>As</a:t>
            </a:r>
            <a:r>
              <a:rPr dirty="0" sz="2800" spc="-5">
                <a:latin typeface="SimSun"/>
                <a:cs typeface="SimSun"/>
              </a:rPr>
              <a:t> systems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become more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complex, requirements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will emerge as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everyone learns more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about it,</a:t>
            </a:r>
            <a:r>
              <a:rPr dirty="0" sz="2600">
                <a:latin typeface="SimSun"/>
                <a:cs typeface="SimSun"/>
              </a:rPr>
              <a:t> </a:t>
            </a:r>
            <a:endParaRPr sz="2600">
              <a:latin typeface="SimSun"/>
              <a:cs typeface="SimSun"/>
            </a:endParaRPr>
          </a:p>
          <a:p>
            <a:pPr marL="332105">
              <a:lnSpc>
                <a:spcPct val="100000"/>
              </a:lnSpc>
              <a:spcBef>
                <a:spcPts val="30"/>
              </a:spcBef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The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system’s interoperable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elements</a:t>
            </a:r>
            <a:endParaRPr sz="2600">
              <a:latin typeface="SimSun"/>
              <a:cs typeface="SimSun"/>
            </a:endParaRPr>
          </a:p>
          <a:p>
            <a:pPr marL="332105">
              <a:lnSpc>
                <a:spcPct val="100000"/>
              </a:lnSpc>
              <a:spcBef>
                <a:spcPts val="60"/>
              </a:spcBef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The</a:t>
            </a:r>
            <a:r>
              <a:rPr dirty="0" sz="2600" spc="-5">
                <a:latin typeface="SimSun"/>
                <a:cs typeface="SimSun"/>
              </a:rPr>
              <a:t> environment in which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it is to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reside, and</a:t>
            </a:r>
            <a:endParaRPr sz="2600">
              <a:latin typeface="SimSun"/>
              <a:cs typeface="SimSun"/>
            </a:endParaRPr>
          </a:p>
          <a:p>
            <a:pPr marL="332105">
              <a:lnSpc>
                <a:spcPct val="100000"/>
              </a:lnSpc>
              <a:spcBef>
                <a:spcPts val="60"/>
              </a:spcBef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The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objects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that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interact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with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>
                <a:latin typeface="SimSun"/>
                <a:cs typeface="SimSun"/>
              </a:rPr>
              <a:t>it</a:t>
            </a:r>
            <a:endParaRPr sz="2600">
              <a:latin typeface="SimSun"/>
              <a:cs typeface="SimSun"/>
            </a:endParaRPr>
          </a:p>
          <a:p>
            <a:pPr marL="285750" marR="318135" indent="-273050">
              <a:lnSpc>
                <a:spcPts val="3240"/>
              </a:lnSpc>
              <a:spcBef>
                <a:spcPts val="600"/>
              </a:spcBef>
            </a:pPr>
            <a:r>
              <a:rPr dirty="0" sz="25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3000">
                <a:latin typeface="SimSun"/>
                <a:cs typeface="SimSun"/>
              </a:rPr>
              <a:t>This reality implies a number of software </a:t>
            </a:r>
            <a:r>
              <a:rPr dirty="0" sz="3000" spc="-1485">
                <a:latin typeface="SimSun"/>
                <a:cs typeface="SimSun"/>
              </a:rPr>
              <a:t> </a:t>
            </a:r>
            <a:r>
              <a:rPr dirty="0" sz="3000">
                <a:latin typeface="SimSun"/>
                <a:cs typeface="SimSun"/>
              </a:rPr>
              <a:t>engineering</a:t>
            </a:r>
            <a:r>
              <a:rPr dirty="0" sz="3000" spc="-5">
                <a:latin typeface="SimSun"/>
                <a:cs typeface="SimSun"/>
              </a:rPr>
              <a:t> </a:t>
            </a:r>
            <a:r>
              <a:rPr dirty="0" sz="3000">
                <a:latin typeface="SimSun"/>
                <a:cs typeface="SimSun"/>
              </a:rPr>
              <a:t>trends.</a:t>
            </a:r>
            <a:endParaRPr sz="3000">
              <a:latin typeface="SimSun"/>
              <a:cs typeface="SimSun"/>
            </a:endParaRPr>
          </a:p>
          <a:p>
            <a:pPr marL="560705" marR="335280" indent="-228600">
              <a:lnSpc>
                <a:spcPts val="2810"/>
              </a:lnSpc>
              <a:spcBef>
                <a:spcPts val="310"/>
              </a:spcBef>
            </a:pPr>
            <a:r>
              <a:rPr dirty="0" sz="2200" spc="1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 spc="10">
                <a:latin typeface="SimSun"/>
                <a:cs typeface="SimSun"/>
              </a:rPr>
              <a:t>Process models </a:t>
            </a:r>
            <a:r>
              <a:rPr dirty="0" sz="2600" spc="-5">
                <a:latin typeface="SimSun"/>
                <a:cs typeface="SimSun"/>
              </a:rPr>
              <a:t>must be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designed to embrace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change and adopt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the basic tenets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of the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agile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philosophy</a:t>
            </a:r>
            <a:endParaRPr sz="2600">
              <a:latin typeface="SimSun"/>
              <a:cs typeface="SimSun"/>
            </a:endParaRPr>
          </a:p>
          <a:p>
            <a:pPr marL="560705" marR="5080" indent="-228600">
              <a:lnSpc>
                <a:spcPts val="2800"/>
              </a:lnSpc>
              <a:spcBef>
                <a:spcPts val="295"/>
              </a:spcBef>
            </a:pPr>
            <a:r>
              <a:rPr dirty="0" sz="2200" spc="1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 spc="10">
                <a:latin typeface="SimSun"/>
                <a:cs typeface="SimSun"/>
              </a:rPr>
              <a:t>Methods </a:t>
            </a:r>
            <a:r>
              <a:rPr dirty="0" sz="2600" spc="-5">
                <a:latin typeface="SimSun"/>
                <a:cs typeface="SimSun"/>
              </a:rPr>
              <a:t>that yield engineering models (e.g.,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requirements and design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models) must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be used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judiciously because those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models will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change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repeatedly as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more knowledge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about the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system is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acquired</a:t>
            </a:r>
            <a:endParaRPr sz="26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199974" y="8095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5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172402"/>
            <a:ext cx="284480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Open</a:t>
            </a:r>
            <a:r>
              <a:rPr dirty="0" spc="-45"/>
              <a:t> </a:t>
            </a:r>
            <a:r>
              <a:rPr dirty="0" spc="10"/>
              <a:t>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910003"/>
            <a:ext cx="8752840" cy="581533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69240" marR="5080" indent="-257175">
              <a:lnSpc>
                <a:spcPts val="3360"/>
              </a:lnSpc>
              <a:spcBef>
                <a:spcPts val="345"/>
              </a:spcBef>
            </a:pPr>
            <a:r>
              <a:rPr dirty="0" sz="2350" spc="-10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900" spc="-950">
                <a:latin typeface="SimSun"/>
                <a:cs typeface="SimSun"/>
              </a:rPr>
              <a:t>Open source is a development method for </a:t>
            </a:r>
            <a:r>
              <a:rPr dirty="0" sz="2900" spc="-55">
                <a:latin typeface="SimSun"/>
                <a:cs typeface="SimSun"/>
              </a:rPr>
              <a:t> </a:t>
            </a:r>
            <a:r>
              <a:rPr dirty="0" sz="2900" spc="-55">
                <a:latin typeface="SimSun"/>
                <a:cs typeface="SimSun"/>
              </a:rPr>
              <a:t>                              </a:t>
            </a:r>
            <a:r>
              <a:rPr dirty="0" sz="2900" spc="-950">
                <a:latin typeface="SimSun"/>
                <a:cs typeface="SimSun"/>
              </a:rPr>
              <a:t>software</a:t>
            </a:r>
            <a:r>
              <a:rPr dirty="0" sz="2900" spc="830">
                <a:latin typeface="SimSun"/>
                <a:cs typeface="SimSun"/>
              </a:rPr>
              <a:t>   </a:t>
            </a:r>
            <a:r>
              <a:rPr dirty="0" sz="2900" spc="830">
                <a:latin typeface="SimSun"/>
                <a:cs typeface="SimSun"/>
              </a:rPr>
              <a:t> </a:t>
            </a:r>
            <a:r>
              <a:rPr dirty="0" sz="2900" spc="-950">
                <a:latin typeface="SimSun"/>
                <a:cs typeface="SimSun"/>
              </a:rPr>
              <a:t>that</a:t>
            </a:r>
            <a:r>
              <a:rPr dirty="0" sz="2900" spc="830">
                <a:latin typeface="SimSun"/>
                <a:cs typeface="SimSun"/>
              </a:rPr>
              <a:t>   </a:t>
            </a:r>
            <a:r>
              <a:rPr dirty="0" sz="2900" spc="835">
                <a:latin typeface="SimSun"/>
                <a:cs typeface="SimSun"/>
              </a:rPr>
              <a:t> </a:t>
            </a:r>
            <a:r>
              <a:rPr dirty="0" sz="2900" spc="-950">
                <a:latin typeface="SimSun"/>
                <a:cs typeface="SimSun"/>
              </a:rPr>
              <a:t>harnesses</a:t>
            </a:r>
            <a:r>
              <a:rPr dirty="0" sz="2900" spc="830">
                <a:latin typeface="SimSun"/>
                <a:cs typeface="SimSun"/>
              </a:rPr>
              <a:t>   </a:t>
            </a:r>
            <a:r>
              <a:rPr dirty="0" sz="2900" spc="835">
                <a:latin typeface="SimSun"/>
                <a:cs typeface="SimSun"/>
              </a:rPr>
              <a:t> </a:t>
            </a:r>
            <a:r>
              <a:rPr dirty="0" sz="2900" spc="-950">
                <a:latin typeface="SimSun"/>
                <a:cs typeface="SimSun"/>
              </a:rPr>
              <a:t>the</a:t>
            </a:r>
            <a:r>
              <a:rPr dirty="0" sz="2900" spc="830">
                <a:latin typeface="SimSun"/>
                <a:cs typeface="SimSun"/>
              </a:rPr>
              <a:t>   </a:t>
            </a:r>
            <a:r>
              <a:rPr dirty="0" sz="2900" spc="835">
                <a:latin typeface="SimSun"/>
                <a:cs typeface="SimSun"/>
              </a:rPr>
              <a:t> </a:t>
            </a:r>
            <a:r>
              <a:rPr dirty="0" sz="2900" spc="-950">
                <a:latin typeface="SimSun"/>
                <a:cs typeface="SimSun"/>
              </a:rPr>
              <a:t>power</a:t>
            </a:r>
            <a:r>
              <a:rPr dirty="0" sz="2900" spc="830">
                <a:latin typeface="SimSun"/>
                <a:cs typeface="SimSun"/>
              </a:rPr>
              <a:t>   </a:t>
            </a:r>
            <a:r>
              <a:rPr dirty="0" sz="2900" spc="835">
                <a:latin typeface="SimSun"/>
                <a:cs typeface="SimSun"/>
              </a:rPr>
              <a:t> </a:t>
            </a:r>
            <a:r>
              <a:rPr dirty="0" sz="2900" spc="-950">
                <a:latin typeface="SimSun"/>
                <a:cs typeface="SimSun"/>
              </a:rPr>
              <a:t>of </a:t>
            </a:r>
            <a:r>
              <a:rPr dirty="0" sz="2900" spc="-944">
                <a:latin typeface="SimSun"/>
                <a:cs typeface="SimSun"/>
              </a:rPr>
              <a:t> </a:t>
            </a:r>
            <a:r>
              <a:rPr dirty="0" sz="2900" spc="-950">
                <a:latin typeface="SimSun"/>
                <a:cs typeface="SimSun"/>
              </a:rPr>
              <a:t>distributed peer review and transparency of </a:t>
            </a:r>
            <a:r>
              <a:rPr dirty="0" sz="2900" spc="-55">
                <a:latin typeface="SimSun"/>
                <a:cs typeface="SimSun"/>
              </a:rPr>
              <a:t>                              </a:t>
            </a:r>
            <a:r>
              <a:rPr dirty="0" sz="2900" spc="-950">
                <a:latin typeface="SimSun"/>
                <a:cs typeface="SimSun"/>
              </a:rPr>
              <a:t>process. The promise of open source is better </a:t>
            </a:r>
            <a:r>
              <a:rPr dirty="0" sz="2900" spc="-55">
                <a:latin typeface="SimSun"/>
                <a:cs typeface="SimSun"/>
              </a:rPr>
              <a:t>                             </a:t>
            </a:r>
            <a:r>
              <a:rPr dirty="0" sz="2900" spc="-950">
                <a:latin typeface="SimSun"/>
                <a:cs typeface="SimSun"/>
              </a:rPr>
              <a:t>quality,</a:t>
            </a:r>
            <a:r>
              <a:rPr dirty="0" sz="2900" spc="650">
                <a:latin typeface="SimSun"/>
                <a:cs typeface="SimSun"/>
              </a:rPr>
              <a:t>    </a:t>
            </a:r>
            <a:r>
              <a:rPr dirty="0" sz="2900" spc="655">
                <a:latin typeface="SimSun"/>
                <a:cs typeface="SimSun"/>
              </a:rPr>
              <a:t> </a:t>
            </a:r>
            <a:r>
              <a:rPr dirty="0" sz="2900" spc="-950">
                <a:latin typeface="SimSun"/>
                <a:cs typeface="SimSun"/>
              </a:rPr>
              <a:t>higher</a:t>
            </a:r>
            <a:r>
              <a:rPr dirty="0" sz="2900" spc="750">
                <a:latin typeface="SimSun"/>
                <a:cs typeface="SimSun"/>
              </a:rPr>
              <a:t>     </a:t>
            </a:r>
            <a:r>
              <a:rPr dirty="0" sz="2900" spc="-950">
                <a:latin typeface="SimSun"/>
                <a:cs typeface="SimSun"/>
              </a:rPr>
              <a:t>reliability,</a:t>
            </a:r>
            <a:r>
              <a:rPr dirty="0" sz="2900" spc="750">
                <a:latin typeface="SimSun"/>
                <a:cs typeface="SimSun"/>
              </a:rPr>
              <a:t>     </a:t>
            </a:r>
            <a:r>
              <a:rPr dirty="0" sz="2900" spc="-950">
                <a:latin typeface="SimSun"/>
                <a:cs typeface="SimSun"/>
              </a:rPr>
              <a:t>more</a:t>
            </a:r>
            <a:r>
              <a:rPr dirty="0" sz="2900" spc="750">
                <a:latin typeface="SimSun"/>
                <a:cs typeface="SimSun"/>
              </a:rPr>
              <a:t>     </a:t>
            </a:r>
            <a:r>
              <a:rPr dirty="0" sz="2900" spc="-950">
                <a:latin typeface="SimSun"/>
                <a:cs typeface="SimSun"/>
              </a:rPr>
              <a:t>flexibility, </a:t>
            </a:r>
            <a:r>
              <a:rPr dirty="0" sz="2900" spc="-944">
                <a:latin typeface="SimSun"/>
                <a:cs typeface="SimSun"/>
              </a:rPr>
              <a:t> </a:t>
            </a:r>
            <a:r>
              <a:rPr dirty="0" sz="2900" spc="-950">
                <a:latin typeface="SimSun"/>
                <a:cs typeface="SimSun"/>
              </a:rPr>
              <a:t>lower cost, and an end to predatory vendor </a:t>
            </a:r>
            <a:r>
              <a:rPr dirty="0" sz="2900" spc="-55">
                <a:latin typeface="SimSun"/>
                <a:cs typeface="SimSun"/>
              </a:rPr>
              <a:t>                              </a:t>
            </a:r>
            <a:r>
              <a:rPr dirty="0" sz="2900" spc="-840">
                <a:latin typeface="SimSun"/>
                <a:cs typeface="SimSun"/>
              </a:rPr>
              <a:t>lock-in.</a:t>
            </a:r>
            <a:endParaRPr sz="2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950">
              <a:latin typeface="SimSun"/>
              <a:cs typeface="SimSun"/>
            </a:endParaRPr>
          </a:p>
          <a:p>
            <a:pPr marL="285750" marR="50165" indent="-273050">
              <a:lnSpc>
                <a:spcPts val="3360"/>
              </a:lnSpc>
            </a:pPr>
            <a:r>
              <a:rPr dirty="0" sz="2350" spc="3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-5">
                <a:latin typeface="SimSun"/>
                <a:cs typeface="SimSun"/>
              </a:rPr>
              <a:t> The term</a:t>
            </a:r>
            <a:r>
              <a:rPr dirty="0" sz="2800" spc="-130">
                <a:latin typeface="SimSun"/>
                <a:cs typeface="SimSun"/>
              </a:rPr>
              <a:t> </a:t>
            </a:r>
            <a:r>
              <a:rPr dirty="0" sz="2900" spc="-935">
                <a:latin typeface="SimSun"/>
                <a:cs typeface="SimSun"/>
              </a:rPr>
              <a:t>open sourc</a:t>
            </a:r>
            <a:r>
              <a:rPr dirty="0" sz="2900" spc="-810">
                <a:latin typeface="SimSun"/>
                <a:cs typeface="SimSun"/>
              </a:rPr>
              <a:t>e</a:t>
            </a:r>
            <a:r>
              <a:rPr dirty="0" sz="2800" spc="1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when applied to computer  </a:t>
            </a:r>
            <a:r>
              <a:rPr dirty="0" sz="2800" spc="-5">
                <a:latin typeface="SimSun"/>
                <a:cs typeface="SimSun"/>
              </a:rPr>
              <a:t>software,</a:t>
            </a:r>
            <a:r>
              <a:rPr dirty="0" sz="2800" spc="15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implies</a:t>
            </a:r>
            <a:r>
              <a:rPr dirty="0" sz="2800" spc="16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that</a:t>
            </a:r>
            <a:r>
              <a:rPr dirty="0" sz="2800" spc="15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software</a:t>
            </a:r>
            <a:r>
              <a:rPr dirty="0" sz="2800" spc="16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engineering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work</a:t>
            </a:r>
            <a:r>
              <a:rPr dirty="0" sz="2800" spc="12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products</a:t>
            </a:r>
            <a:r>
              <a:rPr dirty="0" sz="2800" spc="12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(models,</a:t>
            </a:r>
            <a:r>
              <a:rPr dirty="0" sz="2800" spc="12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source</a:t>
            </a:r>
            <a:r>
              <a:rPr dirty="0" sz="2800" spc="12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code,</a:t>
            </a:r>
            <a:r>
              <a:rPr dirty="0" sz="2800" spc="12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test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suites) are open to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the public and can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be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reviewed and extended (with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controls) by </a:t>
            </a:r>
            <a:endParaRPr sz="28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199974" y="8095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5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172402"/>
            <a:ext cx="361442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Process</a:t>
            </a:r>
            <a:r>
              <a:rPr dirty="0" spc="-40"/>
              <a:t> </a:t>
            </a:r>
            <a:r>
              <a:rPr dirty="0" spc="1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95349"/>
            <a:ext cx="8590280" cy="613156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285750" marR="5080" indent="-273050">
              <a:lnSpc>
                <a:spcPts val="2810"/>
              </a:lnSpc>
              <a:spcBef>
                <a:spcPts val="455"/>
              </a:spcBef>
            </a:pPr>
            <a:r>
              <a:rPr dirty="0" sz="2200" spc="1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600" spc="10">
                <a:latin typeface="SimSun"/>
                <a:cs typeface="SimSun"/>
              </a:rPr>
              <a:t>SPI frameworks</a:t>
            </a:r>
            <a:r>
              <a:rPr dirty="0" sz="2600" spc="1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-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will emphasize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“strategies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that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focus</a:t>
            </a:r>
            <a:r>
              <a:rPr dirty="0" sz="2600" spc="9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on</a:t>
            </a:r>
            <a:r>
              <a:rPr dirty="0" sz="2600" spc="1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goal</a:t>
            </a:r>
            <a:r>
              <a:rPr dirty="0" sz="2600" spc="9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orientation</a:t>
            </a:r>
            <a:r>
              <a:rPr dirty="0" sz="2600" spc="1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and</a:t>
            </a:r>
            <a:r>
              <a:rPr dirty="0" sz="2600" spc="9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product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innovation.”</a:t>
            </a:r>
            <a:r>
              <a:rPr dirty="0" sz="2600">
                <a:latin typeface="SimSun"/>
                <a:cs typeface="SimSun"/>
              </a:rPr>
              <a:t> </a:t>
            </a:r>
            <a:endParaRPr sz="2600">
              <a:latin typeface="SimSun"/>
              <a:cs typeface="SimSun"/>
            </a:endParaRPr>
          </a:p>
          <a:p>
            <a:pPr marL="285750" marR="499109" indent="-273050">
              <a:lnSpc>
                <a:spcPts val="2800"/>
              </a:lnSpc>
              <a:spcBef>
                <a:spcPts val="570"/>
              </a:spcBef>
            </a:pPr>
            <a:r>
              <a:rPr dirty="0" sz="2200" spc="1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600" spc="10">
                <a:latin typeface="SimSun"/>
                <a:cs typeface="SimSun"/>
              </a:rPr>
              <a:t>Process changes </a:t>
            </a:r>
            <a:r>
              <a:rPr dirty="0" sz="2600" spc="-5">
                <a:latin typeface="SimSun"/>
                <a:cs typeface="SimSun"/>
              </a:rPr>
              <a:t>will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be driven by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the needs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of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practitioners</a:t>
            </a:r>
            <a:endParaRPr sz="2600">
              <a:latin typeface="SimSun"/>
              <a:cs typeface="SimSun"/>
            </a:endParaRPr>
          </a:p>
          <a:p>
            <a:pPr marL="285750">
              <a:lnSpc>
                <a:spcPts val="2770"/>
              </a:lnSpc>
            </a:pPr>
            <a:r>
              <a:rPr dirty="0" sz="2600" spc="-5">
                <a:latin typeface="SimSun"/>
                <a:cs typeface="SimSun"/>
              </a:rPr>
              <a:t>and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should start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from the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bottom </a:t>
            </a:r>
            <a:r>
              <a:rPr dirty="0" sz="2600">
                <a:latin typeface="SimSun"/>
                <a:cs typeface="SimSun"/>
              </a:rPr>
              <a:t>up</a:t>
            </a:r>
            <a:endParaRPr sz="2600">
              <a:latin typeface="SimSun"/>
              <a:cs typeface="SimSun"/>
            </a:endParaRPr>
          </a:p>
          <a:p>
            <a:pPr marL="285750" marR="181610" indent="-273050">
              <a:lnSpc>
                <a:spcPts val="2800"/>
              </a:lnSpc>
              <a:spcBef>
                <a:spcPts val="620"/>
              </a:spcBef>
            </a:pPr>
            <a:r>
              <a:rPr dirty="0" sz="2200" spc="-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Greater emphasis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will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be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placed on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return-on- </a:t>
            </a:r>
            <a:r>
              <a:rPr dirty="0" sz="2600" spc="-1285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investment of SPI activities</a:t>
            </a:r>
            <a:endParaRPr sz="2600">
              <a:latin typeface="SimSun"/>
              <a:cs typeface="SimSun"/>
            </a:endParaRPr>
          </a:p>
          <a:p>
            <a:pPr marL="285750" marR="122555" indent="-273050">
              <a:lnSpc>
                <a:spcPts val="2810"/>
              </a:lnSpc>
              <a:spcBef>
                <a:spcPts val="575"/>
              </a:spcBef>
            </a:pPr>
            <a:r>
              <a:rPr dirty="0" sz="2200" spc="1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600" spc="10">
                <a:latin typeface="SimSun"/>
                <a:cs typeface="SimSun"/>
              </a:rPr>
              <a:t>Expertise in</a:t>
            </a:r>
            <a:r>
              <a:rPr dirty="0" sz="2600" spc="15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sociology and</a:t>
            </a:r>
            <a:r>
              <a:rPr dirty="0" sz="2600" spc="15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anthropology</a:t>
            </a:r>
            <a:r>
              <a:rPr dirty="0" sz="2600" spc="1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may have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as much or more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to do with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successful SPI as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other, more technical disciplines.</a:t>
            </a:r>
            <a:endParaRPr sz="2600">
              <a:latin typeface="SimSun"/>
              <a:cs typeface="SimSun"/>
            </a:endParaRPr>
          </a:p>
          <a:p>
            <a:pPr marL="285750" marR="372110" indent="-273050">
              <a:lnSpc>
                <a:spcPts val="2810"/>
              </a:lnSpc>
              <a:spcBef>
                <a:spcPts val="560"/>
              </a:spcBef>
            </a:pPr>
            <a:r>
              <a:rPr dirty="0" sz="2200" spc="1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600" spc="10">
                <a:latin typeface="SimSun"/>
                <a:cs typeface="SimSun"/>
              </a:rPr>
              <a:t>New modes of learning</a:t>
            </a:r>
            <a:r>
              <a:rPr dirty="0" sz="2600" spc="1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may facilitate the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transition to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more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effective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software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process.</a:t>
            </a:r>
            <a:endParaRPr sz="2600">
              <a:latin typeface="SimSun"/>
              <a:cs typeface="SimSun"/>
            </a:endParaRPr>
          </a:p>
          <a:p>
            <a:pPr marL="285750" marR="115570" indent="-273050">
              <a:lnSpc>
                <a:spcPts val="2800"/>
              </a:lnSpc>
              <a:spcBef>
                <a:spcPts val="575"/>
              </a:spcBef>
            </a:pPr>
            <a:r>
              <a:rPr dirty="0" sz="2200" spc="1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600" spc="10">
                <a:latin typeface="SimSun"/>
                <a:cs typeface="SimSun"/>
              </a:rPr>
              <a:t>Automated software</a:t>
            </a:r>
            <a:r>
              <a:rPr dirty="0" sz="2600" spc="15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process</a:t>
            </a:r>
            <a:r>
              <a:rPr dirty="0" sz="2600" spc="15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technology (SPT)</a:t>
            </a:r>
            <a:r>
              <a:rPr dirty="0" sz="2600" spc="1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will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move away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from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global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process management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(broad-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based support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of the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entire software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process) to</a:t>
            </a:r>
            <a:r>
              <a:rPr dirty="0" sz="2600">
                <a:latin typeface="SimSun"/>
                <a:cs typeface="SimSun"/>
              </a:rPr>
              <a:t> </a:t>
            </a:r>
            <a:endParaRPr sz="26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199974" y="8095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5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172402"/>
            <a:ext cx="489712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The</a:t>
            </a:r>
            <a:r>
              <a:rPr dirty="0" spc="-20"/>
              <a:t> </a:t>
            </a:r>
            <a:r>
              <a:rPr dirty="0" spc="15"/>
              <a:t>Grand</a:t>
            </a:r>
            <a:r>
              <a:rPr dirty="0" spc="-20"/>
              <a:t> </a:t>
            </a:r>
            <a:r>
              <a:rPr dirty="0" spc="15"/>
              <a:t>Challenge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927735"/>
            <a:ext cx="8655050" cy="5711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750" marR="5080" indent="-273050">
              <a:lnSpc>
                <a:spcPct val="100000"/>
              </a:lnSpc>
              <a:spcBef>
                <a:spcPts val="95"/>
              </a:spcBef>
            </a:pPr>
            <a:r>
              <a:rPr dirty="0" sz="23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>
                <a:latin typeface="SimSun"/>
                <a:cs typeface="SimSun"/>
              </a:rPr>
              <a:t>There</a:t>
            </a:r>
            <a:r>
              <a:rPr dirty="0" sz="2800" spc="-5">
                <a:latin typeface="SimSun"/>
                <a:cs typeface="SimSun"/>
              </a:rPr>
              <a:t> is one trend that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is undeniable—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software-based systems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will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undoubtedly become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10">
                <a:latin typeface="SimSun"/>
                <a:cs typeface="SimSun"/>
              </a:rPr>
              <a:t>bigger and more complex </a:t>
            </a:r>
            <a:r>
              <a:rPr dirty="0" sz="2800" spc="-5">
                <a:latin typeface="SimSun"/>
                <a:cs typeface="SimSun"/>
              </a:rPr>
              <a:t>as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time passes. </a:t>
            </a:r>
            <a:endParaRPr sz="2800">
              <a:latin typeface="SimSun"/>
              <a:cs typeface="SimSun"/>
            </a:endParaRPr>
          </a:p>
          <a:p>
            <a:pPr marL="285750" marR="153670" indent="-273050">
              <a:lnSpc>
                <a:spcPct val="100000"/>
              </a:lnSpc>
              <a:spcBef>
                <a:spcPts val="575"/>
              </a:spcBef>
            </a:pPr>
            <a:r>
              <a:rPr dirty="0" sz="2350" spc="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5">
                <a:latin typeface="SimSun"/>
                <a:cs typeface="SimSun"/>
              </a:rPr>
              <a:t>It</a:t>
            </a:r>
            <a:r>
              <a:rPr dirty="0" sz="2800" spc="-5">
                <a:latin typeface="SimSun"/>
                <a:cs typeface="SimSun"/>
              </a:rPr>
              <a:t> is the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engineering of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these large,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complex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systems, regardless of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delivery platform or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application domain, the poses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the “grand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challenge” for software engineers.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350" spc="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5">
                <a:latin typeface="SimSun"/>
                <a:cs typeface="SimSun"/>
              </a:rPr>
              <a:t>Key</a:t>
            </a:r>
            <a:r>
              <a:rPr dirty="0" sz="2800" spc="-5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approaches:</a:t>
            </a:r>
            <a:endParaRPr sz="2800">
              <a:latin typeface="SimSun"/>
              <a:cs typeface="SimSun"/>
            </a:endParaRPr>
          </a:p>
          <a:p>
            <a:pPr marL="560705" marR="604520" indent="-228600">
              <a:lnSpc>
                <a:spcPct val="100000"/>
              </a:lnSpc>
              <a:spcBef>
                <a:spcPts val="390"/>
              </a:spcBef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more </a:t>
            </a:r>
            <a:r>
              <a:rPr dirty="0" sz="2600" spc="-5">
                <a:latin typeface="SimSun"/>
                <a:cs typeface="SimSun"/>
              </a:rPr>
              <a:t>effective distributed and collaborative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software engineering philosophy</a:t>
            </a:r>
            <a:endParaRPr sz="2600">
              <a:latin typeface="SimSun"/>
              <a:cs typeface="SimSun"/>
            </a:endParaRPr>
          </a:p>
          <a:p>
            <a:pPr marL="332105">
              <a:lnSpc>
                <a:spcPct val="100000"/>
              </a:lnSpc>
              <a:spcBef>
                <a:spcPts val="375"/>
              </a:spcBef>
            </a:pPr>
            <a:r>
              <a:rPr dirty="0" sz="220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better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requirements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engineering</a:t>
            </a:r>
            <a:r>
              <a:rPr dirty="0" sz="2600" spc="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approaches</a:t>
            </a:r>
            <a:endParaRPr sz="2600">
              <a:latin typeface="SimSun"/>
              <a:cs typeface="SimSun"/>
            </a:endParaRPr>
          </a:p>
          <a:p>
            <a:pPr marL="560705" marR="1595120" indent="-228600">
              <a:lnSpc>
                <a:spcPct val="100000"/>
              </a:lnSpc>
              <a:spcBef>
                <a:spcPts val="375"/>
              </a:spcBef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a </a:t>
            </a:r>
            <a:r>
              <a:rPr dirty="0" sz="2600" spc="-5">
                <a:latin typeface="SimSun"/>
                <a:cs typeface="SimSun"/>
              </a:rPr>
              <a:t>more robust approach to model-driven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development,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and</a:t>
            </a:r>
            <a:r>
              <a:rPr dirty="0" sz="2600">
                <a:latin typeface="SimSun"/>
                <a:cs typeface="SimSun"/>
              </a:rPr>
              <a:t> </a:t>
            </a:r>
            <a:endParaRPr sz="26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199974" y="8095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5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172402"/>
            <a:ext cx="540702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The</a:t>
            </a:r>
            <a:r>
              <a:rPr dirty="0" spc="-20"/>
              <a:t> </a:t>
            </a:r>
            <a:r>
              <a:rPr dirty="0" spc="15"/>
              <a:t>Grand</a:t>
            </a:r>
            <a:r>
              <a:rPr dirty="0" spc="-20"/>
              <a:t> </a:t>
            </a:r>
            <a:r>
              <a:rPr dirty="0" spc="15"/>
              <a:t>Challenge…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75137"/>
            <a:ext cx="8333740" cy="519874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350" spc="1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10">
                <a:latin typeface="SimSun"/>
                <a:cs typeface="SimSun"/>
              </a:rPr>
              <a:t>Collaborative</a:t>
            </a:r>
            <a:r>
              <a:rPr dirty="0" sz="2800" spc="-15">
                <a:latin typeface="SimSun"/>
                <a:cs typeface="SimSun"/>
              </a:rPr>
              <a:t> </a:t>
            </a:r>
            <a:r>
              <a:rPr dirty="0" sz="2800" spc="10">
                <a:latin typeface="SimSun"/>
                <a:cs typeface="SimSun"/>
              </a:rPr>
              <a:t>Development</a:t>
            </a:r>
            <a:endParaRPr sz="2800">
              <a:latin typeface="SimSun"/>
              <a:cs typeface="SimSun"/>
            </a:endParaRPr>
          </a:p>
          <a:p>
            <a:pPr algn="just" marL="560705" marR="283845" indent="-228600">
              <a:lnSpc>
                <a:spcPct val="100000"/>
              </a:lnSpc>
              <a:spcBef>
                <a:spcPts val="390"/>
              </a:spcBef>
            </a:pPr>
            <a:r>
              <a:rPr dirty="0" sz="220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Today, software engineers collaborate across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time zones and international boundaries, and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every one of them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must share information.</a:t>
            </a:r>
            <a:r>
              <a:rPr dirty="0" sz="2600">
                <a:latin typeface="SimSun"/>
                <a:cs typeface="SimSun"/>
              </a:rPr>
              <a:t> </a:t>
            </a:r>
            <a:endParaRPr sz="2600">
              <a:latin typeface="SimSun"/>
              <a:cs typeface="SimSun"/>
            </a:endParaRPr>
          </a:p>
          <a:p>
            <a:pPr marL="560705" marR="5080" indent="-228600">
              <a:lnSpc>
                <a:spcPct val="100000"/>
              </a:lnSpc>
              <a:spcBef>
                <a:spcPts val="375"/>
              </a:spcBef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The</a:t>
            </a:r>
            <a:r>
              <a:rPr dirty="0" sz="2600" spc="-5">
                <a:latin typeface="SimSun"/>
                <a:cs typeface="SimSun"/>
              </a:rPr>
              <a:t> challenge over the next decade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is to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develop methods and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tools that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facilitate that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collaboration.</a:t>
            </a:r>
            <a:endParaRPr sz="2600">
              <a:latin typeface="SimSun"/>
              <a:cs typeface="SimSun"/>
            </a:endParaRPr>
          </a:p>
          <a:p>
            <a:pPr marL="332105">
              <a:lnSpc>
                <a:spcPct val="100000"/>
              </a:lnSpc>
              <a:spcBef>
                <a:spcPts val="375"/>
              </a:spcBef>
            </a:pPr>
            <a:r>
              <a:rPr dirty="0" sz="220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Critical</a:t>
            </a:r>
            <a:r>
              <a:rPr dirty="0" sz="2600" spc="-1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success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factors:</a:t>
            </a:r>
            <a:endParaRPr sz="2600">
              <a:latin typeface="SimSun"/>
              <a:cs typeface="SimSun"/>
            </a:endParaRPr>
          </a:p>
          <a:p>
            <a:pPr marL="606425">
              <a:lnSpc>
                <a:spcPct val="100000"/>
              </a:lnSpc>
              <a:spcBef>
                <a:spcPts val="375"/>
              </a:spcBef>
            </a:pPr>
            <a:r>
              <a:rPr dirty="0" sz="2200" spc="-5">
                <a:solidFill>
                  <a:srgbClr val="E6B0AB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Shared</a:t>
            </a:r>
            <a:r>
              <a:rPr dirty="0" sz="2600" spc="-4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goals</a:t>
            </a:r>
            <a:endParaRPr sz="2600">
              <a:latin typeface="SimSun"/>
              <a:cs typeface="SimSun"/>
            </a:endParaRPr>
          </a:p>
          <a:p>
            <a:pPr marL="606425">
              <a:lnSpc>
                <a:spcPct val="100000"/>
              </a:lnSpc>
              <a:spcBef>
                <a:spcPts val="375"/>
              </a:spcBef>
            </a:pPr>
            <a:r>
              <a:rPr dirty="0" sz="2200" spc="-5">
                <a:solidFill>
                  <a:srgbClr val="E6B0AB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Shared</a:t>
            </a:r>
            <a:r>
              <a:rPr dirty="0" sz="2600" spc="-5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culture</a:t>
            </a:r>
            <a:endParaRPr sz="2600">
              <a:latin typeface="SimSun"/>
              <a:cs typeface="SimSun"/>
            </a:endParaRPr>
          </a:p>
          <a:p>
            <a:pPr marL="606425">
              <a:lnSpc>
                <a:spcPct val="100000"/>
              </a:lnSpc>
              <a:spcBef>
                <a:spcPts val="375"/>
              </a:spcBef>
            </a:pPr>
            <a:r>
              <a:rPr dirty="0" sz="2200" spc="-5">
                <a:solidFill>
                  <a:srgbClr val="E6B0AB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Shared</a:t>
            </a:r>
            <a:r>
              <a:rPr dirty="0" sz="2600" spc="-5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process</a:t>
            </a:r>
            <a:endParaRPr sz="2600">
              <a:latin typeface="SimSun"/>
              <a:cs typeface="SimSun"/>
            </a:endParaRPr>
          </a:p>
          <a:p>
            <a:pPr marL="606425">
              <a:lnSpc>
                <a:spcPct val="100000"/>
              </a:lnSpc>
              <a:spcBef>
                <a:spcPts val="375"/>
              </a:spcBef>
            </a:pPr>
            <a:r>
              <a:rPr dirty="0" sz="2200" spc="-5">
                <a:solidFill>
                  <a:srgbClr val="E6B0AB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Shared</a:t>
            </a:r>
            <a:r>
              <a:rPr dirty="0" sz="2600" spc="-2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responsibility</a:t>
            </a:r>
            <a:endParaRPr sz="26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199974" y="8095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5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202564"/>
            <a:ext cx="540702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The</a:t>
            </a:r>
            <a:r>
              <a:rPr dirty="0" spc="-20"/>
              <a:t> </a:t>
            </a:r>
            <a:r>
              <a:rPr dirty="0" spc="15"/>
              <a:t>Grand</a:t>
            </a:r>
            <a:r>
              <a:rPr dirty="0" spc="-20"/>
              <a:t> </a:t>
            </a:r>
            <a:r>
              <a:rPr dirty="0" spc="15"/>
              <a:t>Challenge…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55547"/>
            <a:ext cx="8571230" cy="596582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350" spc="1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10">
                <a:latin typeface="SimSun"/>
                <a:cs typeface="SimSun"/>
              </a:rPr>
              <a:t>Requirements</a:t>
            </a:r>
            <a:r>
              <a:rPr dirty="0" sz="2800" spc="-15">
                <a:latin typeface="SimSun"/>
                <a:cs typeface="SimSun"/>
              </a:rPr>
              <a:t> </a:t>
            </a:r>
            <a:r>
              <a:rPr dirty="0" sz="2800" spc="10">
                <a:latin typeface="SimSun"/>
                <a:cs typeface="SimSun"/>
              </a:rPr>
              <a:t>Engineering</a:t>
            </a:r>
            <a:endParaRPr sz="2800">
              <a:latin typeface="SimSun"/>
              <a:cs typeface="SimSun"/>
            </a:endParaRPr>
          </a:p>
          <a:p>
            <a:pPr marL="560070" marR="106680" indent="-228600">
              <a:lnSpc>
                <a:spcPct val="100000"/>
              </a:lnSpc>
              <a:spcBef>
                <a:spcPts val="375"/>
              </a:spcBef>
            </a:pPr>
            <a:r>
              <a:rPr dirty="0" sz="2350" spc="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800" spc="5">
                <a:latin typeface="SimSun"/>
                <a:cs typeface="SimSun"/>
              </a:rPr>
              <a:t>To</a:t>
            </a:r>
            <a:r>
              <a:rPr dirty="0" sz="2800" spc="-5">
                <a:latin typeface="SimSun"/>
                <a:cs typeface="SimSun"/>
              </a:rPr>
              <a:t> improve the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manner in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which requirements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are defined, the software engineering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community will likely implement three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distinct sub-processes as RE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is conducted</a:t>
            </a:r>
            <a:endParaRPr sz="2800">
              <a:latin typeface="SimSun"/>
              <a:cs typeface="SimSun"/>
            </a:endParaRPr>
          </a:p>
          <a:p>
            <a:pPr marL="835025" marR="163195" indent="-228600">
              <a:lnSpc>
                <a:spcPct val="100000"/>
              </a:lnSpc>
              <a:spcBef>
                <a:spcPts val="390"/>
              </a:spcBef>
            </a:pPr>
            <a:r>
              <a:rPr dirty="0" sz="2200" spc="10">
                <a:solidFill>
                  <a:srgbClr val="E6B0AB"/>
                </a:solidFill>
                <a:latin typeface="Wingdings"/>
                <a:cs typeface="Wingdings"/>
              </a:rPr>
              <a:t></a:t>
            </a:r>
            <a:r>
              <a:rPr dirty="0" sz="2600" spc="10">
                <a:latin typeface="SimSun"/>
                <a:cs typeface="SimSun"/>
              </a:rPr>
              <a:t>improved knowledge acquisition</a:t>
            </a:r>
            <a:r>
              <a:rPr dirty="0" sz="2600" spc="15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and knowledge </a:t>
            </a:r>
            <a:r>
              <a:rPr dirty="0" sz="2600" spc="15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sharing </a:t>
            </a:r>
            <a:r>
              <a:rPr dirty="0" sz="2600" spc="-5">
                <a:latin typeface="SimSun"/>
                <a:cs typeface="SimSun"/>
              </a:rPr>
              <a:t>that allows more complete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understanding of application domain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constraints and stakeholder needs</a:t>
            </a:r>
            <a:endParaRPr sz="2600">
              <a:latin typeface="SimSun"/>
              <a:cs typeface="SimSun"/>
            </a:endParaRPr>
          </a:p>
          <a:p>
            <a:pPr marL="835025" marR="64769" indent="-228600">
              <a:lnSpc>
                <a:spcPct val="100000"/>
              </a:lnSpc>
              <a:spcBef>
                <a:spcPts val="375"/>
              </a:spcBef>
            </a:pPr>
            <a:r>
              <a:rPr dirty="0" sz="2200" spc="-5">
                <a:solidFill>
                  <a:srgbClr val="E6B0AB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greater emphasis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on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iteration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requirements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are defined</a:t>
            </a:r>
            <a:endParaRPr sz="2600">
              <a:latin typeface="SimSun"/>
              <a:cs typeface="SimSun"/>
            </a:endParaRPr>
          </a:p>
          <a:p>
            <a:pPr marL="835025" marR="5080" indent="-228600">
              <a:lnSpc>
                <a:spcPct val="100000"/>
              </a:lnSpc>
              <a:spcBef>
                <a:spcPts val="375"/>
              </a:spcBef>
            </a:pPr>
            <a:r>
              <a:rPr dirty="0" sz="2200">
                <a:solidFill>
                  <a:srgbClr val="E6B0AB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more </a:t>
            </a:r>
            <a:r>
              <a:rPr dirty="0" sz="2600" spc="10">
                <a:latin typeface="SimSun"/>
                <a:cs typeface="SimSun"/>
              </a:rPr>
              <a:t>effective communication and coordination </a:t>
            </a:r>
            <a:r>
              <a:rPr dirty="0" sz="2600" spc="15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tools </a:t>
            </a:r>
            <a:r>
              <a:rPr dirty="0" sz="2600" spc="-5">
                <a:latin typeface="SimSun"/>
                <a:cs typeface="SimSun"/>
              </a:rPr>
              <a:t>that enable all stakeholders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to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collaborate effectively.</a:t>
            </a:r>
            <a:r>
              <a:rPr dirty="0" sz="2600">
                <a:latin typeface="SimSun"/>
                <a:cs typeface="SimSun"/>
              </a:rPr>
              <a:t> </a:t>
            </a:r>
            <a:endParaRPr sz="26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199974" y="8095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5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172402"/>
            <a:ext cx="540702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The</a:t>
            </a:r>
            <a:r>
              <a:rPr dirty="0" spc="-20"/>
              <a:t> </a:t>
            </a:r>
            <a:r>
              <a:rPr dirty="0" spc="15"/>
              <a:t>Grand</a:t>
            </a:r>
            <a:r>
              <a:rPr dirty="0" spc="-20"/>
              <a:t> </a:t>
            </a:r>
            <a:r>
              <a:rPr dirty="0" spc="15"/>
              <a:t>Challenge…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92175"/>
            <a:ext cx="8608060" cy="6035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50" spc="1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10">
                <a:latin typeface="SimSun"/>
                <a:cs typeface="SimSun"/>
              </a:rPr>
              <a:t>Model-Driven</a:t>
            </a:r>
            <a:r>
              <a:rPr dirty="0" sz="2800" spc="-5">
                <a:latin typeface="SimSun"/>
                <a:cs typeface="SimSun"/>
              </a:rPr>
              <a:t> </a:t>
            </a:r>
            <a:r>
              <a:rPr dirty="0" sz="2800" spc="10">
                <a:latin typeface="SimSun"/>
                <a:cs typeface="SimSun"/>
              </a:rPr>
              <a:t>Development</a:t>
            </a:r>
            <a:r>
              <a:rPr dirty="0" sz="2800">
                <a:latin typeface="SimSun"/>
                <a:cs typeface="SimSun"/>
              </a:rPr>
              <a:t> </a:t>
            </a:r>
            <a:endParaRPr sz="2800">
              <a:latin typeface="SimSun"/>
              <a:cs typeface="SimSun"/>
            </a:endParaRPr>
          </a:p>
          <a:p>
            <a:pPr marL="560705" marR="62230" indent="-228600">
              <a:lnSpc>
                <a:spcPts val="2810"/>
              </a:lnSpc>
              <a:spcBef>
                <a:spcPts val="420"/>
              </a:spcBef>
            </a:pPr>
            <a:r>
              <a:rPr dirty="0" sz="220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Couples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domain-specific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modeling</a:t>
            </a:r>
            <a:r>
              <a:rPr dirty="0" sz="2600" spc="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languages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with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transformation engines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and generators in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 way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that facilitates the representation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of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abstraction</a:t>
            </a:r>
            <a:r>
              <a:rPr dirty="0" sz="2600" spc="10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at</a:t>
            </a:r>
            <a:r>
              <a:rPr dirty="0" sz="2600" spc="10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high</a:t>
            </a:r>
            <a:r>
              <a:rPr dirty="0" sz="2600" spc="10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levels</a:t>
            </a:r>
            <a:r>
              <a:rPr dirty="0" sz="2600" spc="10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and</a:t>
            </a:r>
            <a:r>
              <a:rPr dirty="0" sz="2600" spc="10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then</a:t>
            </a:r>
            <a:r>
              <a:rPr dirty="0" sz="2600" spc="10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transforms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it into lower levels</a:t>
            </a:r>
            <a:endParaRPr sz="2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SimSun"/>
              <a:cs typeface="SimSun"/>
            </a:endParaRPr>
          </a:p>
          <a:p>
            <a:pPr marL="332105">
              <a:lnSpc>
                <a:spcPct val="100000"/>
              </a:lnSpc>
            </a:pPr>
            <a:r>
              <a:rPr dirty="0" sz="2200" spc="-22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700" spc="-770">
                <a:latin typeface="SimSun"/>
                <a:cs typeface="SimSun"/>
              </a:rPr>
              <a:t>D</a:t>
            </a:r>
            <a:r>
              <a:rPr dirty="0" sz="2700" spc="-890">
                <a:latin typeface="SimSun"/>
                <a:cs typeface="SimSun"/>
              </a:rPr>
              <a:t>omain-specific modeling language</a:t>
            </a:r>
            <a:r>
              <a:rPr dirty="0" sz="2700" spc="-770">
                <a:latin typeface="SimSun"/>
                <a:cs typeface="SimSun"/>
              </a:rPr>
              <a:t>s</a:t>
            </a:r>
            <a:r>
              <a:rPr dirty="0" sz="2600" spc="-5">
                <a:latin typeface="SimSun"/>
                <a:cs typeface="SimSun"/>
              </a:rPr>
              <a:t> (DSMLs</a:t>
            </a:r>
            <a:r>
              <a:rPr dirty="0" sz="2600">
                <a:latin typeface="SimSun"/>
                <a:cs typeface="SimSun"/>
              </a:rPr>
              <a:t>)</a:t>
            </a:r>
            <a:endParaRPr sz="2600">
              <a:latin typeface="SimSun"/>
              <a:cs typeface="SimSun"/>
            </a:endParaRPr>
          </a:p>
          <a:p>
            <a:pPr marL="835025" marR="5080" indent="-228600">
              <a:lnSpc>
                <a:spcPts val="2800"/>
              </a:lnSpc>
              <a:spcBef>
                <a:spcPts val="400"/>
              </a:spcBef>
            </a:pPr>
            <a:r>
              <a:rPr dirty="0" sz="2200" spc="-5">
                <a:solidFill>
                  <a:srgbClr val="E6B0AB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represent</a:t>
            </a:r>
            <a:r>
              <a:rPr dirty="0" sz="2600" spc="37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“application</a:t>
            </a:r>
            <a:r>
              <a:rPr dirty="0" sz="2600" spc="37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structure,</a:t>
            </a:r>
            <a:r>
              <a:rPr dirty="0" sz="2600" spc="37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behavior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and requirements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within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particular application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domains”</a:t>
            </a:r>
            <a:r>
              <a:rPr dirty="0" sz="2600">
                <a:latin typeface="SimSun"/>
                <a:cs typeface="SimSun"/>
              </a:rPr>
              <a:t> </a:t>
            </a:r>
            <a:endParaRPr sz="2600">
              <a:latin typeface="SimSun"/>
              <a:cs typeface="SimSun"/>
            </a:endParaRPr>
          </a:p>
          <a:p>
            <a:pPr marL="835025" marR="5080" indent="-228600">
              <a:lnSpc>
                <a:spcPts val="2800"/>
              </a:lnSpc>
              <a:spcBef>
                <a:spcPts val="390"/>
              </a:spcBef>
            </a:pPr>
            <a:r>
              <a:rPr dirty="0" sz="2200" spc="-5">
                <a:solidFill>
                  <a:srgbClr val="E6B0AB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described with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meta-models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that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“define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the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relationships among concepts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in the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domain and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precisely specify the key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semantics and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constraints associated with these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domain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concepts.”</a:t>
            </a:r>
            <a:r>
              <a:rPr dirty="0" sz="2600">
                <a:latin typeface="SimSun"/>
                <a:cs typeface="SimSun"/>
              </a:rPr>
              <a:t> </a:t>
            </a:r>
            <a:endParaRPr sz="26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199974" y="8095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5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202564"/>
            <a:ext cx="540702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The</a:t>
            </a:r>
            <a:r>
              <a:rPr dirty="0" spc="-20"/>
              <a:t> </a:t>
            </a:r>
            <a:r>
              <a:rPr dirty="0" spc="15"/>
              <a:t>Grand</a:t>
            </a:r>
            <a:r>
              <a:rPr dirty="0" spc="-20"/>
              <a:t> </a:t>
            </a:r>
            <a:r>
              <a:rPr dirty="0" spc="15"/>
              <a:t>Challenge…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99795"/>
            <a:ext cx="3236595" cy="59436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5750" marR="331470" indent="-273050">
              <a:lnSpc>
                <a:spcPts val="2590"/>
              </a:lnSpc>
              <a:spcBef>
                <a:spcPts val="425"/>
              </a:spcBef>
            </a:pPr>
            <a:r>
              <a:rPr dirty="0" sz="2050" spc="1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400" spc="15">
                <a:latin typeface="SimSun"/>
                <a:cs typeface="SimSun"/>
              </a:rPr>
              <a:t>Test-driven </a:t>
            </a:r>
            <a:r>
              <a:rPr dirty="0" sz="2400" spc="20">
                <a:latin typeface="SimSun"/>
                <a:cs typeface="SimSun"/>
              </a:rPr>
              <a:t> </a:t>
            </a:r>
            <a:r>
              <a:rPr dirty="0" sz="2400" spc="10">
                <a:latin typeface="SimSun"/>
                <a:cs typeface="SimSun"/>
              </a:rPr>
              <a:t>development</a:t>
            </a:r>
            <a:r>
              <a:rPr dirty="0" sz="2400" spc="-75">
                <a:latin typeface="SimSun"/>
                <a:cs typeface="SimSun"/>
              </a:rPr>
              <a:t> </a:t>
            </a:r>
            <a:r>
              <a:rPr dirty="0" sz="2400" spc="5">
                <a:latin typeface="SimSun"/>
                <a:cs typeface="SimSun"/>
              </a:rPr>
              <a:t>(TDD)</a:t>
            </a:r>
            <a:endParaRPr sz="2400">
              <a:latin typeface="SimSun"/>
              <a:cs typeface="SimSun"/>
            </a:endParaRPr>
          </a:p>
          <a:p>
            <a:pPr marL="560070" marR="5080" indent="-228600">
              <a:lnSpc>
                <a:spcPts val="2370"/>
              </a:lnSpc>
              <a:spcBef>
                <a:spcPts val="384"/>
              </a:spcBef>
            </a:pPr>
            <a:r>
              <a:rPr dirty="0" sz="185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200" spc="-5">
                <a:latin typeface="SimSun"/>
                <a:cs typeface="SimSun"/>
              </a:rPr>
              <a:t>requirements for a </a:t>
            </a:r>
            <a:r>
              <a:rPr dirty="0" sz="220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software component </a:t>
            </a:r>
            <a:r>
              <a:rPr dirty="0" sz="220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serve as the basis </a:t>
            </a:r>
            <a:r>
              <a:rPr dirty="0" sz="220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for</a:t>
            </a:r>
            <a:r>
              <a:rPr dirty="0" sz="2200" spc="109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the</a:t>
            </a:r>
            <a:r>
              <a:rPr dirty="0" sz="2200" spc="109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creation </a:t>
            </a:r>
            <a:r>
              <a:rPr dirty="0" sz="220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of</a:t>
            </a:r>
            <a:r>
              <a:rPr dirty="0" sz="220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a</a:t>
            </a:r>
            <a:r>
              <a:rPr dirty="0" sz="2200" spc="109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series</a:t>
            </a:r>
            <a:r>
              <a:rPr dirty="0" sz="2200" spc="109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of </a:t>
            </a:r>
            <a:r>
              <a:rPr dirty="0" sz="220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test cases that </a:t>
            </a:r>
            <a:r>
              <a:rPr dirty="0" sz="220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exercise the </a:t>
            </a:r>
            <a:r>
              <a:rPr dirty="0" sz="220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interface and </a:t>
            </a:r>
            <a:r>
              <a:rPr dirty="0" sz="220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attempt to find </a:t>
            </a:r>
            <a:r>
              <a:rPr dirty="0" sz="220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errors in the data </a:t>
            </a:r>
            <a:r>
              <a:rPr dirty="0" sz="220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structures and </a:t>
            </a:r>
            <a:r>
              <a:rPr dirty="0" sz="220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functionality </a:t>
            </a:r>
            <a:r>
              <a:rPr dirty="0" sz="220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delivered by the </a:t>
            </a:r>
            <a:r>
              <a:rPr dirty="0" sz="220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component. </a:t>
            </a:r>
            <a:endParaRPr sz="2200">
              <a:latin typeface="SimSun"/>
              <a:cs typeface="SimSun"/>
            </a:endParaRPr>
          </a:p>
          <a:p>
            <a:pPr marL="560070" marR="14604" indent="-228600">
              <a:lnSpc>
                <a:spcPts val="2370"/>
              </a:lnSpc>
              <a:spcBef>
                <a:spcPts val="440"/>
              </a:spcBef>
            </a:pPr>
            <a:r>
              <a:rPr dirty="0" sz="185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200">
                <a:latin typeface="SimSun"/>
                <a:cs typeface="SimSun"/>
              </a:rPr>
              <a:t>TDD</a:t>
            </a:r>
            <a:r>
              <a:rPr dirty="0" sz="2200" spc="37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is</a:t>
            </a:r>
            <a:r>
              <a:rPr dirty="0" sz="2200" spc="375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not</a:t>
            </a:r>
            <a:r>
              <a:rPr dirty="0" sz="2200" spc="37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really </a:t>
            </a:r>
            <a:r>
              <a:rPr dirty="0" sz="2200" spc="-1085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a</a:t>
            </a:r>
            <a:r>
              <a:rPr dirty="0" sz="2200" spc="4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new</a:t>
            </a:r>
            <a:r>
              <a:rPr dirty="0" sz="2200" spc="45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technology </a:t>
            </a:r>
            <a:r>
              <a:rPr dirty="0" sz="220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but</a:t>
            </a:r>
            <a:r>
              <a:rPr dirty="0" sz="2200" spc="-2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rather</a:t>
            </a:r>
            <a:r>
              <a:rPr dirty="0" sz="2200" spc="-20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a</a:t>
            </a:r>
            <a:r>
              <a:rPr dirty="0" sz="2200" spc="-15">
                <a:latin typeface="SimSun"/>
                <a:cs typeface="SimSun"/>
              </a:rPr>
              <a:t> </a:t>
            </a:r>
            <a:r>
              <a:rPr dirty="0" sz="2200" spc="-5">
                <a:latin typeface="SimSun"/>
                <a:cs typeface="SimSun"/>
              </a:rPr>
              <a:t>trend </a:t>
            </a:r>
            <a:endParaRPr sz="22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200" y="914400"/>
              <a:ext cx="5487924" cy="5105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9974" y="8095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5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Content</a:t>
            </a:r>
            <a:r>
              <a:rPr dirty="0" spc="-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697865"/>
            <a:ext cx="4851400" cy="5892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525"/>
              </a:lnSpc>
              <a:spcBef>
                <a:spcPts val="100"/>
              </a:spcBef>
            </a:pPr>
            <a:r>
              <a:rPr dirty="0" sz="25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3000">
                <a:latin typeface="SimSun"/>
                <a:cs typeface="SimSun"/>
              </a:rPr>
              <a:t>Introduction</a:t>
            </a:r>
            <a:endParaRPr sz="3000">
              <a:latin typeface="SimSun"/>
              <a:cs typeface="SimSun"/>
            </a:endParaRPr>
          </a:p>
          <a:p>
            <a:pPr marL="12700">
              <a:lnSpc>
                <a:spcPts val="3454"/>
              </a:lnSpc>
            </a:pPr>
            <a:r>
              <a:rPr dirty="0" sz="25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3000">
                <a:latin typeface="SimSun"/>
                <a:cs typeface="SimSun"/>
              </a:rPr>
              <a:t>Trends</a:t>
            </a:r>
            <a:endParaRPr sz="3000">
              <a:latin typeface="SimSun"/>
              <a:cs typeface="SimSun"/>
            </a:endParaRPr>
          </a:p>
          <a:p>
            <a:pPr marL="12700">
              <a:lnSpc>
                <a:spcPts val="3454"/>
              </a:lnSpc>
            </a:pPr>
            <a:r>
              <a:rPr dirty="0" sz="25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3000">
                <a:latin typeface="SimSun"/>
                <a:cs typeface="SimSun"/>
              </a:rPr>
              <a:t>Managing</a:t>
            </a:r>
            <a:r>
              <a:rPr dirty="0" sz="3000" spc="-100">
                <a:latin typeface="SimSun"/>
                <a:cs typeface="SimSun"/>
              </a:rPr>
              <a:t> </a:t>
            </a:r>
            <a:r>
              <a:rPr dirty="0" sz="3000">
                <a:latin typeface="SimSun"/>
                <a:cs typeface="SimSun"/>
              </a:rPr>
              <a:t>Complexity</a:t>
            </a:r>
            <a:endParaRPr sz="3000">
              <a:latin typeface="SimSun"/>
              <a:cs typeface="SimSun"/>
            </a:endParaRPr>
          </a:p>
          <a:p>
            <a:pPr marL="12700">
              <a:lnSpc>
                <a:spcPts val="3454"/>
              </a:lnSpc>
            </a:pPr>
            <a:r>
              <a:rPr dirty="0" sz="25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3000">
                <a:latin typeface="SimSun"/>
                <a:cs typeface="SimSun"/>
              </a:rPr>
              <a:t>Pervasive</a:t>
            </a:r>
            <a:r>
              <a:rPr dirty="0" sz="3000" spc="-100">
                <a:latin typeface="SimSun"/>
                <a:cs typeface="SimSun"/>
              </a:rPr>
              <a:t> </a:t>
            </a:r>
            <a:r>
              <a:rPr dirty="0" sz="3000">
                <a:latin typeface="SimSun"/>
                <a:cs typeface="SimSun"/>
              </a:rPr>
              <a:t>Computing</a:t>
            </a:r>
            <a:endParaRPr sz="3000">
              <a:latin typeface="SimSun"/>
              <a:cs typeface="SimSun"/>
            </a:endParaRPr>
          </a:p>
          <a:p>
            <a:pPr marL="12700">
              <a:lnSpc>
                <a:spcPts val="3454"/>
              </a:lnSpc>
            </a:pPr>
            <a:r>
              <a:rPr dirty="0" sz="25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3000">
                <a:latin typeface="SimSun"/>
                <a:cs typeface="SimSun"/>
              </a:rPr>
              <a:t>Cloud</a:t>
            </a:r>
            <a:r>
              <a:rPr dirty="0" sz="3000" spc="-65">
                <a:latin typeface="SimSun"/>
                <a:cs typeface="SimSun"/>
              </a:rPr>
              <a:t> </a:t>
            </a:r>
            <a:r>
              <a:rPr dirty="0" sz="3000">
                <a:latin typeface="SimSun"/>
                <a:cs typeface="SimSun"/>
              </a:rPr>
              <a:t>Computing</a:t>
            </a:r>
            <a:endParaRPr sz="3000">
              <a:latin typeface="SimSun"/>
              <a:cs typeface="SimSun"/>
            </a:endParaRPr>
          </a:p>
          <a:p>
            <a:pPr marL="12700">
              <a:lnSpc>
                <a:spcPts val="3454"/>
              </a:lnSpc>
            </a:pPr>
            <a:r>
              <a:rPr dirty="0" sz="25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3000">
                <a:latin typeface="SimSun"/>
                <a:cs typeface="SimSun"/>
              </a:rPr>
              <a:t>Emergent</a:t>
            </a:r>
            <a:r>
              <a:rPr dirty="0" sz="3000" spc="-65">
                <a:latin typeface="SimSun"/>
                <a:cs typeface="SimSun"/>
              </a:rPr>
              <a:t> </a:t>
            </a:r>
            <a:r>
              <a:rPr dirty="0" sz="3000">
                <a:latin typeface="SimSun"/>
                <a:cs typeface="SimSun"/>
              </a:rPr>
              <a:t>Requirements</a:t>
            </a:r>
            <a:endParaRPr sz="3000">
              <a:latin typeface="SimSun"/>
              <a:cs typeface="SimSun"/>
            </a:endParaRPr>
          </a:p>
          <a:p>
            <a:pPr marL="12700">
              <a:lnSpc>
                <a:spcPts val="3454"/>
              </a:lnSpc>
            </a:pPr>
            <a:r>
              <a:rPr dirty="0" sz="25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3000">
                <a:latin typeface="SimSun"/>
                <a:cs typeface="SimSun"/>
              </a:rPr>
              <a:t>Open</a:t>
            </a:r>
            <a:r>
              <a:rPr dirty="0" sz="3000" spc="-65">
                <a:latin typeface="SimSun"/>
                <a:cs typeface="SimSun"/>
              </a:rPr>
              <a:t> </a:t>
            </a:r>
            <a:r>
              <a:rPr dirty="0" sz="3000">
                <a:latin typeface="SimSun"/>
                <a:cs typeface="SimSun"/>
              </a:rPr>
              <a:t>source</a:t>
            </a:r>
            <a:endParaRPr sz="3000">
              <a:latin typeface="SimSun"/>
              <a:cs typeface="SimSun"/>
            </a:endParaRPr>
          </a:p>
          <a:p>
            <a:pPr marL="12700">
              <a:lnSpc>
                <a:spcPts val="3454"/>
              </a:lnSpc>
            </a:pPr>
            <a:r>
              <a:rPr dirty="0" sz="25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3000">
                <a:latin typeface="SimSun"/>
                <a:cs typeface="SimSun"/>
              </a:rPr>
              <a:t>Process</a:t>
            </a:r>
            <a:r>
              <a:rPr dirty="0" sz="3000" spc="-65">
                <a:latin typeface="SimSun"/>
                <a:cs typeface="SimSun"/>
              </a:rPr>
              <a:t> </a:t>
            </a:r>
            <a:r>
              <a:rPr dirty="0" sz="3000">
                <a:latin typeface="SimSun"/>
                <a:cs typeface="SimSun"/>
              </a:rPr>
              <a:t>Trends</a:t>
            </a:r>
            <a:endParaRPr sz="3000">
              <a:latin typeface="SimSun"/>
              <a:cs typeface="SimSun"/>
            </a:endParaRPr>
          </a:p>
          <a:p>
            <a:pPr marL="12700">
              <a:lnSpc>
                <a:spcPts val="3529"/>
              </a:lnSpc>
            </a:pPr>
            <a:r>
              <a:rPr dirty="0" sz="25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3000">
                <a:latin typeface="SimSun"/>
                <a:cs typeface="SimSun"/>
              </a:rPr>
              <a:t>The</a:t>
            </a:r>
            <a:r>
              <a:rPr dirty="0" sz="3000" spc="-40">
                <a:latin typeface="SimSun"/>
                <a:cs typeface="SimSun"/>
              </a:rPr>
              <a:t> </a:t>
            </a:r>
            <a:r>
              <a:rPr dirty="0" sz="3000">
                <a:latin typeface="SimSun"/>
                <a:cs typeface="SimSun"/>
              </a:rPr>
              <a:t>Grand</a:t>
            </a:r>
            <a:r>
              <a:rPr dirty="0" sz="3000" spc="-40">
                <a:latin typeface="SimSun"/>
                <a:cs typeface="SimSun"/>
              </a:rPr>
              <a:t> </a:t>
            </a:r>
            <a:r>
              <a:rPr dirty="0" sz="3000">
                <a:latin typeface="SimSun"/>
                <a:cs typeface="SimSun"/>
              </a:rPr>
              <a:t>Challenge</a:t>
            </a:r>
            <a:endParaRPr sz="3000">
              <a:latin typeface="SimSun"/>
              <a:cs typeface="SimSun"/>
            </a:endParaRPr>
          </a:p>
          <a:p>
            <a:pPr marL="755650">
              <a:lnSpc>
                <a:spcPts val="2880"/>
              </a:lnSpc>
              <a:spcBef>
                <a:spcPts val="10"/>
              </a:spcBef>
            </a:pPr>
            <a:r>
              <a:rPr dirty="0" sz="2050" spc="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400" spc="5">
                <a:latin typeface="SimSun"/>
                <a:cs typeface="SimSun"/>
              </a:rPr>
              <a:t>Collaborative</a:t>
            </a:r>
            <a:r>
              <a:rPr dirty="0" sz="2400" spc="-7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Development</a:t>
            </a:r>
            <a:endParaRPr sz="2400">
              <a:latin typeface="SimSun"/>
              <a:cs typeface="SimSun"/>
            </a:endParaRPr>
          </a:p>
          <a:p>
            <a:pPr marL="755650">
              <a:lnSpc>
                <a:spcPts val="2875"/>
              </a:lnSpc>
            </a:pPr>
            <a:r>
              <a:rPr dirty="0" sz="2050" spc="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400" spc="5">
                <a:latin typeface="SimSun"/>
                <a:cs typeface="SimSun"/>
              </a:rPr>
              <a:t>Requirements</a:t>
            </a:r>
            <a:r>
              <a:rPr dirty="0" sz="2400" spc="-6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Engineering</a:t>
            </a:r>
            <a:endParaRPr sz="2400">
              <a:latin typeface="SimSun"/>
              <a:cs typeface="SimSun"/>
            </a:endParaRPr>
          </a:p>
          <a:p>
            <a:pPr marL="755650">
              <a:lnSpc>
                <a:spcPts val="2875"/>
              </a:lnSpc>
            </a:pPr>
            <a:r>
              <a:rPr dirty="0" sz="2050" spc="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400" spc="5">
                <a:latin typeface="SimSun"/>
                <a:cs typeface="SimSun"/>
              </a:rPr>
              <a:t>Model-Driven</a:t>
            </a:r>
            <a:r>
              <a:rPr dirty="0" sz="2400" spc="-6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Development </a:t>
            </a:r>
            <a:endParaRPr sz="2400">
              <a:latin typeface="SimSun"/>
              <a:cs typeface="SimSun"/>
            </a:endParaRPr>
          </a:p>
          <a:p>
            <a:pPr marL="755650">
              <a:lnSpc>
                <a:spcPts val="2800"/>
              </a:lnSpc>
            </a:pPr>
            <a:r>
              <a:rPr dirty="0" sz="2050" spc="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400" spc="5">
                <a:latin typeface="SimSun"/>
                <a:cs typeface="SimSun"/>
              </a:rPr>
              <a:t>Test-driven</a:t>
            </a:r>
            <a:r>
              <a:rPr dirty="0" sz="2400" spc="-6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development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ts val="3520"/>
              </a:lnSpc>
            </a:pPr>
            <a:r>
              <a:rPr dirty="0" sz="25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3000">
                <a:latin typeface="SimSun"/>
                <a:cs typeface="SimSun"/>
              </a:rPr>
              <a:t>Tools</a:t>
            </a:r>
            <a:r>
              <a:rPr dirty="0" sz="3000" spc="-65">
                <a:latin typeface="SimSun"/>
                <a:cs typeface="SimSun"/>
              </a:rPr>
              <a:t> </a:t>
            </a:r>
            <a:r>
              <a:rPr dirty="0" sz="3000">
                <a:latin typeface="SimSun"/>
                <a:cs typeface="SimSun"/>
              </a:rPr>
              <a:t>Trends</a:t>
            </a:r>
            <a:endParaRPr sz="30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199974" y="7333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4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172402"/>
            <a:ext cx="310134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Tools</a:t>
            </a:r>
            <a:r>
              <a:rPr dirty="0" spc="-45"/>
              <a:t> </a:t>
            </a:r>
            <a:r>
              <a:rPr dirty="0" spc="10"/>
              <a:t>Trends</a:t>
            </a:r>
          </a:p>
        </p:txBody>
      </p:sp>
      <p:sp>
        <p:nvSpPr>
          <p:cNvPr id="3" name="object 3"/>
          <p:cNvSpPr/>
          <p:nvPr/>
        </p:nvSpPr>
        <p:spPr>
          <a:xfrm>
            <a:off x="199974" y="809574"/>
            <a:ext cx="8668385" cy="59055"/>
          </a:xfrm>
          <a:custGeom>
            <a:avLst/>
            <a:gdLst/>
            <a:ahLst/>
            <a:cxnLst/>
            <a:rect l="l" t="t" r="r" b="b"/>
            <a:pathLst>
              <a:path w="8668385" h="59055">
                <a:moveTo>
                  <a:pt x="8667838" y="58839"/>
                </a:moveTo>
                <a:lnTo>
                  <a:pt x="0" y="57238"/>
                </a:lnTo>
                <a:lnTo>
                  <a:pt x="12" y="0"/>
                </a:lnTo>
                <a:lnTo>
                  <a:pt x="28625" y="0"/>
                </a:lnTo>
                <a:lnTo>
                  <a:pt x="8667851" y="1600"/>
                </a:lnTo>
                <a:lnTo>
                  <a:pt x="8667838" y="58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40" y="968375"/>
            <a:ext cx="8517255" cy="57296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85750" marR="223520" indent="-273050">
              <a:lnSpc>
                <a:spcPts val="3020"/>
              </a:lnSpc>
              <a:spcBef>
                <a:spcPts val="475"/>
              </a:spcBef>
            </a:pPr>
            <a:r>
              <a:rPr dirty="0" sz="2350" spc="1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10">
                <a:latin typeface="SimSun"/>
                <a:cs typeface="SimSun"/>
              </a:rPr>
              <a:t>Requirements</a:t>
            </a:r>
            <a:r>
              <a:rPr dirty="0" sz="2800" spc="15">
                <a:latin typeface="SimSun"/>
                <a:cs typeface="SimSun"/>
              </a:rPr>
              <a:t> </a:t>
            </a:r>
            <a:r>
              <a:rPr dirty="0" sz="2800" spc="10">
                <a:latin typeface="SimSun"/>
                <a:cs typeface="SimSun"/>
              </a:rPr>
              <a:t>engineering</a:t>
            </a:r>
            <a:r>
              <a:rPr dirty="0" sz="2800" spc="15">
                <a:latin typeface="SimSun"/>
                <a:cs typeface="SimSun"/>
              </a:rPr>
              <a:t> </a:t>
            </a:r>
            <a:r>
              <a:rPr dirty="0" sz="2800" spc="10">
                <a:latin typeface="SimSun"/>
                <a:cs typeface="SimSun"/>
              </a:rPr>
              <a:t>tools</a:t>
            </a:r>
            <a:r>
              <a:rPr dirty="0" sz="2800" spc="1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will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combine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voice recognition input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with “text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mining”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to extract requirements from informal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information sources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SimSun"/>
              <a:cs typeface="SimSun"/>
            </a:endParaRPr>
          </a:p>
          <a:p>
            <a:pPr marL="285750" marR="5080" indent="-273050">
              <a:lnSpc>
                <a:spcPts val="3020"/>
              </a:lnSpc>
              <a:spcBef>
                <a:spcPts val="5"/>
              </a:spcBef>
            </a:pPr>
            <a:r>
              <a:rPr dirty="0" sz="2350" spc="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5">
                <a:latin typeface="SimSun"/>
                <a:cs typeface="SimSun"/>
              </a:rPr>
              <a:t>As</a:t>
            </a:r>
            <a:r>
              <a:rPr dirty="0" sz="2800" spc="-5">
                <a:latin typeface="SimSun"/>
                <a:cs typeface="SimSun"/>
              </a:rPr>
              <a:t> pervasive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computing becomes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commonplace,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10">
                <a:latin typeface="SimSun"/>
                <a:cs typeface="SimSun"/>
              </a:rPr>
              <a:t>design modeling tools </a:t>
            </a:r>
            <a:r>
              <a:rPr dirty="0" sz="2800" spc="-5">
                <a:latin typeface="SimSun"/>
                <a:cs typeface="SimSun"/>
              </a:rPr>
              <a:t>must allow the designer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to consider the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architecture and behavior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of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the software and the physical</a:t>
            </a:r>
            <a:endParaRPr sz="2800">
              <a:latin typeface="SimSun"/>
              <a:cs typeface="SimSun"/>
            </a:endParaRPr>
          </a:p>
          <a:p>
            <a:pPr marL="285750" marR="1290320">
              <a:lnSpc>
                <a:spcPts val="3020"/>
              </a:lnSpc>
            </a:pPr>
            <a:r>
              <a:rPr dirty="0" sz="2800" spc="-5">
                <a:latin typeface="SimSun"/>
                <a:cs typeface="SimSun"/>
              </a:rPr>
              <a:t>properties of the devices on which the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software</a:t>
            </a:r>
            <a:r>
              <a:rPr dirty="0" sz="2800" spc="-1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resides.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SimSun"/>
              <a:cs typeface="SimSun"/>
            </a:endParaRPr>
          </a:p>
          <a:p>
            <a:pPr marL="285750" marR="549275" indent="-273050">
              <a:lnSpc>
                <a:spcPts val="3020"/>
              </a:lnSpc>
            </a:pPr>
            <a:r>
              <a:rPr dirty="0" sz="2350" spc="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5">
                <a:latin typeface="SimSun"/>
                <a:cs typeface="SimSun"/>
              </a:rPr>
              <a:t>As </a:t>
            </a:r>
            <a:r>
              <a:rPr dirty="0" sz="2800" spc="-5">
                <a:latin typeface="SimSun"/>
                <a:cs typeface="SimSun"/>
              </a:rPr>
              <a:t>test-driven development approaches gain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momentum, </a:t>
            </a:r>
            <a:r>
              <a:rPr dirty="0" sz="2800" spc="10">
                <a:latin typeface="SimSun"/>
                <a:cs typeface="SimSun"/>
              </a:rPr>
              <a:t>tools for selecting test cases</a:t>
            </a:r>
            <a:r>
              <a:rPr dirty="0" sz="2800">
                <a:latin typeface="SimSun"/>
                <a:cs typeface="SimSun"/>
              </a:rPr>
              <a:t> 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209" y="172719"/>
            <a:ext cx="310134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Introductio</a:t>
            </a:r>
            <a:r>
              <a:rPr dirty="0" spc="-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51535"/>
            <a:ext cx="8655050" cy="5951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750" marR="509270" indent="-273050">
              <a:lnSpc>
                <a:spcPct val="100000"/>
              </a:lnSpc>
              <a:spcBef>
                <a:spcPts val="95"/>
              </a:spcBef>
            </a:pPr>
            <a:r>
              <a:rPr dirty="0" sz="23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>
                <a:latin typeface="SimSun"/>
                <a:cs typeface="SimSun"/>
              </a:rPr>
              <a:t>Unlike</a:t>
            </a:r>
            <a:r>
              <a:rPr dirty="0" sz="2800" spc="-5">
                <a:latin typeface="SimSun"/>
                <a:cs typeface="SimSun"/>
              </a:rPr>
              <a:t> ‘Engineering industries’,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software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industry is about 50 years old</a:t>
            </a:r>
            <a:endParaRPr sz="2800">
              <a:latin typeface="SimSun"/>
              <a:cs typeface="SimSun"/>
            </a:endParaRPr>
          </a:p>
          <a:p>
            <a:pPr marL="285750" marR="5080" indent="-273050">
              <a:lnSpc>
                <a:spcPct val="100000"/>
              </a:lnSpc>
              <a:spcBef>
                <a:spcPts val="575"/>
              </a:spcBef>
            </a:pPr>
            <a:r>
              <a:rPr dirty="0" sz="2350" spc="1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10">
                <a:latin typeface="SimSun"/>
                <a:cs typeface="SimSun"/>
              </a:rPr>
              <a:t>Practitioners</a:t>
            </a:r>
            <a:r>
              <a:rPr dirty="0" sz="2800" spc="26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and</a:t>
            </a:r>
            <a:r>
              <a:rPr dirty="0" sz="2800" spc="260">
                <a:latin typeface="SimSun"/>
                <a:cs typeface="SimSun"/>
              </a:rPr>
              <a:t> </a:t>
            </a:r>
            <a:r>
              <a:rPr dirty="0" sz="2800" spc="10">
                <a:latin typeface="SimSun"/>
                <a:cs typeface="SimSun"/>
              </a:rPr>
              <a:t>researchers</a:t>
            </a:r>
            <a:r>
              <a:rPr dirty="0" sz="2800" spc="26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have</a:t>
            </a:r>
            <a:r>
              <a:rPr dirty="0" sz="2800" spc="26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developed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an array of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process models,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technical methods,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and automated tools in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an effort to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foster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fundamental</a:t>
            </a:r>
            <a:r>
              <a:rPr dirty="0" sz="2800" spc="26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change</a:t>
            </a:r>
            <a:r>
              <a:rPr dirty="0" sz="2800" spc="26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in</a:t>
            </a:r>
            <a:r>
              <a:rPr dirty="0" sz="2800" spc="26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the</a:t>
            </a:r>
            <a:r>
              <a:rPr dirty="0" sz="2800" spc="26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way</a:t>
            </a:r>
            <a:r>
              <a:rPr dirty="0" sz="2800" spc="26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we</a:t>
            </a:r>
            <a:r>
              <a:rPr dirty="0" sz="2800" spc="26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build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computer software</a:t>
            </a:r>
            <a:endParaRPr sz="2800">
              <a:latin typeface="SimSun"/>
              <a:cs typeface="SimSun"/>
            </a:endParaRPr>
          </a:p>
          <a:p>
            <a:pPr marL="285750" marR="153670" indent="-273050">
              <a:lnSpc>
                <a:spcPct val="100000"/>
              </a:lnSpc>
              <a:spcBef>
                <a:spcPts val="575"/>
              </a:spcBef>
            </a:pPr>
            <a:r>
              <a:rPr dirty="0" sz="23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>
                <a:latin typeface="SimSun"/>
                <a:cs typeface="SimSun"/>
              </a:rPr>
              <a:t>However, </a:t>
            </a:r>
            <a:r>
              <a:rPr dirty="0" sz="2800" spc="-5">
                <a:latin typeface="SimSun"/>
                <a:cs typeface="SimSun"/>
              </a:rPr>
              <a:t>past experience indicates that there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is</a:t>
            </a:r>
            <a:r>
              <a:rPr dirty="0" sz="2800" spc="5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a</a:t>
            </a:r>
            <a:r>
              <a:rPr dirty="0" sz="2800" spc="6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tacit</a:t>
            </a:r>
            <a:r>
              <a:rPr dirty="0" sz="2800" spc="6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desire</a:t>
            </a:r>
            <a:r>
              <a:rPr dirty="0" sz="2800" spc="5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to</a:t>
            </a:r>
            <a:r>
              <a:rPr dirty="0" sz="2800" spc="6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find</a:t>
            </a:r>
            <a:r>
              <a:rPr dirty="0" sz="2800" spc="6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the</a:t>
            </a:r>
            <a:r>
              <a:rPr dirty="0" sz="2800" spc="6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“silver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bullet”</a:t>
            </a:r>
            <a:endParaRPr sz="2800">
              <a:latin typeface="SimSun"/>
              <a:cs typeface="SimSun"/>
            </a:endParaRPr>
          </a:p>
          <a:p>
            <a:pPr marL="560705" marR="313690" indent="-228600">
              <a:lnSpc>
                <a:spcPct val="100000"/>
              </a:lnSpc>
              <a:spcBef>
                <a:spcPts val="400"/>
              </a:spcBef>
            </a:pPr>
            <a:r>
              <a:rPr dirty="0" sz="205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400" spc="-5">
                <a:latin typeface="SimSun"/>
                <a:cs typeface="SimSun"/>
              </a:rPr>
              <a:t>the </a:t>
            </a:r>
            <a:r>
              <a:rPr dirty="0" sz="2400">
                <a:latin typeface="SimSun"/>
                <a:cs typeface="SimSun"/>
              </a:rPr>
              <a:t>magic process or transcendent technology that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will allow us to build large, complex, software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based systems easily, without confusion, without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mistakes,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without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delay,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without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the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many</a:t>
            </a:r>
            <a:r>
              <a:rPr dirty="0" sz="2400" spc="-1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problems 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199974" y="8095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5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172402"/>
            <a:ext cx="156210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92175"/>
            <a:ext cx="8569960" cy="594804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85750" marR="424815" indent="-273050">
              <a:lnSpc>
                <a:spcPts val="3020"/>
              </a:lnSpc>
              <a:spcBef>
                <a:spcPts val="475"/>
              </a:spcBef>
            </a:pPr>
            <a:r>
              <a:rPr dirty="0" sz="2350" spc="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5">
                <a:latin typeface="SimSun"/>
                <a:cs typeface="SimSun"/>
              </a:rPr>
              <a:t>No</a:t>
            </a:r>
            <a:r>
              <a:rPr dirty="0" sz="2800" spc="-5">
                <a:latin typeface="SimSun"/>
                <a:cs typeface="SimSun"/>
              </a:rPr>
              <a:t> one can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predict the future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with absolute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certainty</a:t>
            </a:r>
            <a:endParaRPr sz="2800">
              <a:latin typeface="SimSun"/>
              <a:cs typeface="SimSun"/>
            </a:endParaRPr>
          </a:p>
          <a:p>
            <a:pPr marL="285750" marR="98425" indent="-273050">
              <a:lnSpc>
                <a:spcPts val="3020"/>
              </a:lnSpc>
              <a:spcBef>
                <a:spcPts val="575"/>
              </a:spcBef>
            </a:pPr>
            <a:r>
              <a:rPr dirty="0" sz="2350" spc="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5">
                <a:latin typeface="SimSun"/>
                <a:cs typeface="SimSun"/>
              </a:rPr>
              <a:t>But </a:t>
            </a:r>
            <a:r>
              <a:rPr dirty="0" sz="2800" spc="-5">
                <a:latin typeface="SimSun"/>
                <a:cs typeface="SimSun"/>
              </a:rPr>
              <a:t>it is possible to assess trends in the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software</a:t>
            </a:r>
            <a:r>
              <a:rPr dirty="0" sz="2800" spc="3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engineering</a:t>
            </a:r>
            <a:r>
              <a:rPr dirty="0" sz="2800" spc="4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area</a:t>
            </a:r>
            <a:r>
              <a:rPr dirty="0" sz="2800" spc="4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and</a:t>
            </a:r>
            <a:r>
              <a:rPr dirty="0" sz="2800" spc="4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from</a:t>
            </a:r>
            <a:r>
              <a:rPr dirty="0" sz="2800" spc="4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those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trends to suggest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possible directions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for the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technology</a:t>
            </a:r>
            <a:endParaRPr sz="2800">
              <a:latin typeface="SimSun"/>
              <a:cs typeface="SimSun"/>
            </a:endParaRPr>
          </a:p>
          <a:p>
            <a:pPr marL="285750" marR="247015" indent="-273050">
              <a:lnSpc>
                <a:spcPts val="3020"/>
              </a:lnSpc>
              <a:spcBef>
                <a:spcPts val="575"/>
              </a:spcBef>
            </a:pPr>
            <a:r>
              <a:rPr dirty="0" sz="23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>
                <a:latin typeface="SimSun"/>
                <a:cs typeface="SimSun"/>
              </a:rPr>
              <a:t>Software </a:t>
            </a:r>
            <a:r>
              <a:rPr dirty="0" sz="2800" spc="-5">
                <a:latin typeface="SimSun"/>
                <a:cs typeface="SimSun"/>
              </a:rPr>
              <a:t>intensive systems (SIS) have become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the foundation of virtually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every modern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technology</a:t>
            </a:r>
            <a:endParaRPr sz="2800">
              <a:latin typeface="SimSun"/>
              <a:cs typeface="SimSun"/>
            </a:endParaRPr>
          </a:p>
          <a:p>
            <a:pPr marL="560705" marR="24130" indent="-228600">
              <a:lnSpc>
                <a:spcPts val="2800"/>
              </a:lnSpc>
              <a:spcBef>
                <a:spcPts val="390"/>
              </a:spcBef>
            </a:pPr>
            <a:r>
              <a:rPr dirty="0" sz="220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Software content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in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virtually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every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product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and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service will </a:t>
            </a:r>
            <a:r>
              <a:rPr dirty="0" sz="2600" spc="10">
                <a:latin typeface="SimSun"/>
                <a:cs typeface="SimSun"/>
              </a:rPr>
              <a:t>continue</a:t>
            </a:r>
            <a:r>
              <a:rPr dirty="0" sz="2600" spc="15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to grow</a:t>
            </a:r>
            <a:r>
              <a:rPr dirty="0" sz="2600" spc="1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—in some cases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dramatically</a:t>
            </a:r>
            <a:endParaRPr sz="2600">
              <a:latin typeface="SimSun"/>
              <a:cs typeface="SimSun"/>
            </a:endParaRPr>
          </a:p>
          <a:p>
            <a:pPr marL="560705" marR="5080" indent="-228600">
              <a:lnSpc>
                <a:spcPts val="2800"/>
              </a:lnSpc>
              <a:spcBef>
                <a:spcPts val="390"/>
              </a:spcBef>
            </a:pPr>
            <a:r>
              <a:rPr dirty="0" sz="220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Software must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be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demonstrably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5">
                <a:latin typeface="SimSun"/>
                <a:cs typeface="SimSun"/>
              </a:rPr>
              <a:t>safe,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secure,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and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reliable</a:t>
            </a:r>
            <a:endParaRPr sz="2600">
              <a:latin typeface="SimSun"/>
              <a:cs typeface="SimSun"/>
            </a:endParaRPr>
          </a:p>
          <a:p>
            <a:pPr marL="332105">
              <a:lnSpc>
                <a:spcPct val="100000"/>
              </a:lnSpc>
              <a:spcBef>
                <a:spcPts val="25"/>
              </a:spcBef>
            </a:pPr>
            <a:r>
              <a:rPr dirty="0" sz="2200" spc="1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 spc="10">
                <a:latin typeface="SimSun"/>
                <a:cs typeface="SimSun"/>
              </a:rPr>
              <a:t>Requirements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will </a:t>
            </a:r>
            <a:r>
              <a:rPr dirty="0" sz="2600" spc="10">
                <a:latin typeface="SimSun"/>
                <a:cs typeface="SimSun"/>
              </a:rPr>
              <a:t>emerge</a:t>
            </a:r>
            <a:r>
              <a:rPr dirty="0" sz="2600" spc="-5">
                <a:latin typeface="SimSun"/>
                <a:cs typeface="SimSun"/>
              </a:rPr>
              <a:t> as systems </a:t>
            </a:r>
            <a:r>
              <a:rPr dirty="0" sz="2600" spc="10">
                <a:latin typeface="SimSun"/>
                <a:cs typeface="SimSun"/>
              </a:rPr>
              <a:t>evolve</a:t>
            </a:r>
            <a:endParaRPr sz="26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199974" y="8095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5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172402"/>
            <a:ext cx="207200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"/>
              <a:t>Trends…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92175"/>
            <a:ext cx="8723630" cy="602107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85750" marR="5080" indent="-273050">
              <a:lnSpc>
                <a:spcPts val="3020"/>
              </a:lnSpc>
              <a:spcBef>
                <a:spcPts val="475"/>
              </a:spcBef>
            </a:pPr>
            <a:r>
              <a:rPr dirty="0" sz="2350" spc="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5">
                <a:latin typeface="SimSun"/>
                <a:cs typeface="SimSun"/>
              </a:rPr>
              <a:t>The </a:t>
            </a:r>
            <a:r>
              <a:rPr dirty="0" sz="2800" spc="-5">
                <a:latin typeface="SimSun"/>
                <a:cs typeface="SimSun"/>
              </a:rPr>
              <a:t>trends that have an effect on software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engineering</a:t>
            </a:r>
            <a:r>
              <a:rPr dirty="0" sz="2800" spc="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technology often come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from the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10">
                <a:latin typeface="SimSun"/>
                <a:cs typeface="SimSun"/>
              </a:rPr>
              <a:t>business, organizational, market, </a:t>
            </a:r>
            <a:r>
              <a:rPr dirty="0" sz="2800" spc="-5">
                <a:latin typeface="SimSun"/>
                <a:cs typeface="SimSun"/>
              </a:rPr>
              <a:t>and </a:t>
            </a:r>
            <a:r>
              <a:rPr dirty="0" sz="2800" spc="10">
                <a:latin typeface="SimSun"/>
                <a:cs typeface="SimSun"/>
              </a:rPr>
              <a:t>cultural </a:t>
            </a:r>
            <a:r>
              <a:rPr dirty="0" sz="2800" spc="1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arenas. </a:t>
            </a:r>
            <a:endParaRPr sz="2800">
              <a:latin typeface="SimSun"/>
              <a:cs typeface="SimSun"/>
            </a:endParaRPr>
          </a:p>
          <a:p>
            <a:pPr marL="285750" marR="74295" indent="-273050">
              <a:lnSpc>
                <a:spcPts val="3020"/>
              </a:lnSpc>
              <a:spcBef>
                <a:spcPts val="575"/>
              </a:spcBef>
            </a:pPr>
            <a:r>
              <a:rPr dirty="0" sz="23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>
                <a:latin typeface="SimSun"/>
                <a:cs typeface="SimSun"/>
              </a:rPr>
              <a:t>These </a:t>
            </a:r>
            <a:r>
              <a:rPr dirty="0" sz="2800" spc="10">
                <a:latin typeface="SimSun"/>
                <a:cs typeface="SimSun"/>
              </a:rPr>
              <a:t>“soft trends” </a:t>
            </a:r>
            <a:r>
              <a:rPr dirty="0" sz="2800" spc="-5">
                <a:latin typeface="SimSun"/>
                <a:cs typeface="SimSun"/>
              </a:rPr>
              <a:t>can guide the direction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of research and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the technology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that is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derived </a:t>
            </a:r>
            <a:r>
              <a:rPr dirty="0" sz="280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as a consequence of research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2350" spc="1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15">
                <a:latin typeface="SimSun"/>
                <a:cs typeface="SimSun"/>
              </a:rPr>
              <a:t>Soft</a:t>
            </a:r>
            <a:r>
              <a:rPr dirty="0" sz="2800" spc="-50">
                <a:latin typeface="SimSun"/>
                <a:cs typeface="SimSun"/>
              </a:rPr>
              <a:t> </a:t>
            </a:r>
            <a:r>
              <a:rPr dirty="0" sz="2800" spc="10">
                <a:latin typeface="SimSun"/>
                <a:cs typeface="SimSun"/>
              </a:rPr>
              <a:t>Trends</a:t>
            </a:r>
            <a:endParaRPr sz="2800">
              <a:latin typeface="SimSun"/>
              <a:cs typeface="SimSun"/>
            </a:endParaRPr>
          </a:p>
          <a:p>
            <a:pPr marL="560705" marR="177800" indent="-228600">
              <a:lnSpc>
                <a:spcPts val="2810"/>
              </a:lnSpc>
              <a:spcBef>
                <a:spcPts val="420"/>
              </a:spcBef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The</a:t>
            </a:r>
            <a:r>
              <a:rPr dirty="0" sz="2600" spc="-5">
                <a:latin typeface="SimSun"/>
                <a:cs typeface="SimSun"/>
              </a:rPr>
              <a:t> broad characteristics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of the new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systems we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build</a:t>
            </a:r>
            <a:endParaRPr sz="2600">
              <a:latin typeface="SimSun"/>
              <a:cs typeface="SimSun"/>
            </a:endParaRPr>
          </a:p>
          <a:p>
            <a:pPr marL="560705" marR="229870" indent="-228600">
              <a:lnSpc>
                <a:spcPts val="2800"/>
              </a:lnSpc>
              <a:spcBef>
                <a:spcPts val="375"/>
              </a:spcBef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The </a:t>
            </a:r>
            <a:r>
              <a:rPr dirty="0" sz="2600" spc="-5">
                <a:latin typeface="SimSun"/>
                <a:cs typeface="SimSun"/>
              </a:rPr>
              <a:t>anthropological and sociological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characteristics of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the new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generation of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people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who do software engineering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work</a:t>
            </a:r>
            <a:endParaRPr sz="2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2350" spc="3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350" spc="17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SimSun"/>
                <a:cs typeface="SimSun"/>
              </a:rPr>
              <a:t>Hard</a:t>
            </a:r>
            <a:r>
              <a:rPr dirty="0" sz="2800" spc="-25">
                <a:latin typeface="SimSun"/>
                <a:cs typeface="SimSun"/>
              </a:rPr>
              <a:t> </a:t>
            </a:r>
            <a:r>
              <a:rPr dirty="0" sz="2800" spc="10">
                <a:latin typeface="SimSun"/>
                <a:cs typeface="SimSun"/>
              </a:rPr>
              <a:t>Trends</a:t>
            </a:r>
            <a:endParaRPr sz="2800">
              <a:latin typeface="SimSun"/>
              <a:cs typeface="SimSun"/>
            </a:endParaRPr>
          </a:p>
          <a:p>
            <a:pPr marL="332105">
              <a:lnSpc>
                <a:spcPct val="100000"/>
              </a:lnSpc>
              <a:spcBef>
                <a:spcPts val="70"/>
              </a:spcBef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The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technical aspects of next generation</a:t>
            </a:r>
            <a:r>
              <a:rPr dirty="0" sz="2600">
                <a:latin typeface="SimSun"/>
                <a:cs typeface="SimSun"/>
              </a:rPr>
              <a:t> </a:t>
            </a:r>
            <a:endParaRPr sz="26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199974" y="8095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5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172402"/>
            <a:ext cx="3354704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Soft</a:t>
            </a:r>
            <a:r>
              <a:rPr dirty="0" spc="-40"/>
              <a:t> </a:t>
            </a:r>
            <a:r>
              <a:rPr dirty="0" spc="10"/>
              <a:t>Trends…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74443"/>
            <a:ext cx="8716010" cy="587692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285750" marR="689610" indent="-273050">
              <a:lnSpc>
                <a:spcPts val="3020"/>
              </a:lnSpc>
              <a:spcBef>
                <a:spcPts val="615"/>
              </a:spcBef>
            </a:pPr>
            <a:r>
              <a:rPr dirty="0" sz="2350" spc="-10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900" spc="-935">
                <a:latin typeface="SimSun"/>
                <a:cs typeface="SimSun"/>
              </a:rPr>
              <a:t>Connectivity and collaboration</a:t>
            </a:r>
            <a:r>
              <a:rPr dirty="0" sz="2900" spc="-81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(enabled by  </a:t>
            </a:r>
            <a:r>
              <a:rPr dirty="0" sz="2800" spc="-5">
                <a:latin typeface="SimSun"/>
                <a:cs typeface="SimSun"/>
              </a:rPr>
              <a:t>                </a:t>
            </a:r>
            <a:r>
              <a:rPr dirty="0" sz="2800" spc="-5">
                <a:latin typeface="SimSun"/>
                <a:cs typeface="SimSun"/>
              </a:rPr>
              <a:t>high bandwidth communication)</a:t>
            </a:r>
            <a:endParaRPr sz="2800">
              <a:latin typeface="SimSun"/>
              <a:cs typeface="SimSun"/>
            </a:endParaRPr>
          </a:p>
          <a:p>
            <a:pPr marL="560705" marR="170180" indent="-228600">
              <a:lnSpc>
                <a:spcPts val="2800"/>
              </a:lnSpc>
              <a:spcBef>
                <a:spcPts val="390"/>
              </a:spcBef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has</a:t>
            </a:r>
            <a:r>
              <a:rPr dirty="0" sz="2600" spc="-5">
                <a:latin typeface="SimSun"/>
                <a:cs typeface="SimSun"/>
              </a:rPr>
              <a:t> already led to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 software teams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that do not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occupy</a:t>
            </a:r>
            <a:r>
              <a:rPr dirty="0" sz="2600" spc="12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the</a:t>
            </a:r>
            <a:r>
              <a:rPr dirty="0" sz="2600" spc="12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same</a:t>
            </a:r>
            <a:r>
              <a:rPr dirty="0" sz="2600" spc="12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physical</a:t>
            </a:r>
            <a:r>
              <a:rPr dirty="0" sz="2600" spc="13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space</a:t>
            </a:r>
            <a:r>
              <a:rPr dirty="0" sz="2600" spc="12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(telecommuting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and part-time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employment in a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local context)</a:t>
            </a:r>
            <a:endParaRPr sz="2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50" spc="-87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900" spc="-875">
                <a:latin typeface="SimSun"/>
                <a:cs typeface="SimSun"/>
              </a:rPr>
              <a:t>Globalization</a:t>
            </a:r>
            <a:r>
              <a:rPr dirty="0" sz="2900">
                <a:latin typeface="SimSun"/>
                <a:cs typeface="SimSun"/>
              </a:rPr>
              <a:t> </a:t>
            </a:r>
            <a:endParaRPr sz="2900">
              <a:latin typeface="SimSun"/>
              <a:cs typeface="SimSun"/>
            </a:endParaRPr>
          </a:p>
          <a:p>
            <a:pPr marL="560705" marR="57150" indent="-228600">
              <a:lnSpc>
                <a:spcPts val="2800"/>
              </a:lnSpc>
              <a:spcBef>
                <a:spcPts val="409"/>
              </a:spcBef>
            </a:pPr>
            <a:r>
              <a:rPr dirty="0" sz="220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leads to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 diverse workforce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(in terms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of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language,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culture,</a:t>
            </a:r>
            <a:r>
              <a:rPr dirty="0" sz="2600" spc="129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problem</a:t>
            </a:r>
            <a:r>
              <a:rPr dirty="0" sz="2600" spc="129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resolution,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management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philosophy,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communication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priorities,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and person-to-person interaction).</a:t>
            </a:r>
            <a:endParaRPr sz="2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-10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900" spc="-935">
                <a:latin typeface="SimSun"/>
                <a:cs typeface="SimSun"/>
              </a:rPr>
              <a:t>An aging populatio</a:t>
            </a:r>
            <a:r>
              <a:rPr dirty="0" sz="2900" spc="-810">
                <a:latin typeface="SimSun"/>
                <a:cs typeface="SimSun"/>
              </a:rPr>
              <a:t>n</a:t>
            </a:r>
            <a:r>
              <a:rPr dirty="0" sz="2800" spc="-5">
                <a:latin typeface="SimSun"/>
                <a:cs typeface="SimSun"/>
              </a:rPr>
              <a:t> </a:t>
            </a:r>
            <a:endParaRPr sz="2800">
              <a:latin typeface="SimSun"/>
              <a:cs typeface="SimSun"/>
            </a:endParaRPr>
          </a:p>
          <a:p>
            <a:pPr marL="560705" marR="5080" indent="-228600">
              <a:lnSpc>
                <a:spcPts val="2810"/>
              </a:lnSpc>
              <a:spcBef>
                <a:spcPts val="400"/>
              </a:spcBef>
            </a:pPr>
            <a:r>
              <a:rPr dirty="0" sz="220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implies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that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many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experienced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software</a:t>
            </a:r>
            <a:r>
              <a:rPr dirty="0" sz="2600" spc="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engineers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and managers will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be leaving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the field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over the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coming decade.</a:t>
            </a:r>
            <a:r>
              <a:rPr dirty="0" sz="2600">
                <a:latin typeface="SimSun"/>
                <a:cs typeface="SimSun"/>
              </a:rPr>
              <a:t> </a:t>
            </a:r>
            <a:endParaRPr sz="2600">
              <a:latin typeface="SimSun"/>
              <a:cs typeface="SimSun"/>
            </a:endParaRPr>
          </a:p>
          <a:p>
            <a:pPr marL="332105">
              <a:lnSpc>
                <a:spcPct val="100000"/>
              </a:lnSpc>
              <a:spcBef>
                <a:spcPts val="10"/>
              </a:spcBef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The</a:t>
            </a:r>
            <a:r>
              <a:rPr dirty="0" sz="2600" spc="-5">
                <a:latin typeface="SimSun"/>
                <a:cs typeface="SimSun"/>
              </a:rPr>
              <a:t> software engineering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community must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respond</a:t>
            </a:r>
            <a:r>
              <a:rPr dirty="0" sz="2600">
                <a:latin typeface="SimSun"/>
                <a:cs typeface="SimSun"/>
              </a:rPr>
              <a:t> </a:t>
            </a:r>
            <a:endParaRPr sz="26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199974" y="8095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5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172402"/>
            <a:ext cx="3354704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Soft</a:t>
            </a:r>
            <a:r>
              <a:rPr dirty="0" spc="-40"/>
              <a:t> </a:t>
            </a:r>
            <a:r>
              <a:rPr dirty="0" spc="10"/>
              <a:t>Trends…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74443"/>
            <a:ext cx="8498840" cy="579310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85750" marR="225425" indent="-273050">
              <a:lnSpc>
                <a:spcPct val="90100"/>
              </a:lnSpc>
              <a:spcBef>
                <a:spcPts val="480"/>
              </a:spcBef>
            </a:pPr>
            <a:r>
              <a:rPr dirty="0" sz="2350" spc="-10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900" spc="-935">
                <a:latin typeface="SimSun"/>
                <a:cs typeface="SimSun"/>
              </a:rPr>
              <a:t>Consumer spending in emerging economie</a:t>
            </a:r>
            <a:r>
              <a:rPr dirty="0" sz="2900" spc="-810">
                <a:latin typeface="SimSun"/>
                <a:cs typeface="SimSun"/>
              </a:rPr>
              <a:t>s</a:t>
            </a:r>
            <a:r>
              <a:rPr dirty="0" sz="2800" spc="1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will  </a:t>
            </a:r>
            <a:r>
              <a:rPr dirty="0" sz="2400">
                <a:latin typeface="SimSun"/>
                <a:cs typeface="SimSun"/>
              </a:rPr>
              <a:t>                        double</a:t>
            </a:r>
            <a:r>
              <a:rPr dirty="0" sz="2400" spc="-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to</a:t>
            </a:r>
            <a:r>
              <a:rPr dirty="0" sz="2400" spc="-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well</a:t>
            </a:r>
            <a:r>
              <a:rPr dirty="0" sz="2400" spc="-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over</a:t>
            </a:r>
            <a:r>
              <a:rPr dirty="0" sz="2400" spc="-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$9 trillion. </a:t>
            </a:r>
            <a:endParaRPr sz="2400">
              <a:latin typeface="SimSun"/>
              <a:cs typeface="SimSun"/>
            </a:endParaRPr>
          </a:p>
          <a:p>
            <a:pPr marL="560705" marR="5080" indent="-228600">
              <a:lnSpc>
                <a:spcPts val="2800"/>
              </a:lnSpc>
              <a:spcBef>
                <a:spcPts val="414"/>
              </a:spcBef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a</a:t>
            </a:r>
            <a:r>
              <a:rPr dirty="0" sz="2600" spc="-5">
                <a:latin typeface="SimSun"/>
                <a:cs typeface="SimSun"/>
              </a:rPr>
              <a:t> non-trivial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percentage of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this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spending will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be applied to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products and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services that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have a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digital </a:t>
            </a:r>
            <a:r>
              <a:rPr dirty="0" sz="2600" spc="5">
                <a:latin typeface="SimSun"/>
                <a:cs typeface="SimSun"/>
              </a:rPr>
              <a:t>component—that </a:t>
            </a:r>
            <a:r>
              <a:rPr dirty="0" sz="2600" spc="-5">
                <a:latin typeface="SimSun"/>
                <a:cs typeface="SimSun"/>
              </a:rPr>
              <a:t>are software-based or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software-driven</a:t>
            </a:r>
            <a:endParaRPr sz="2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200" spc="1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600" spc="10">
                <a:latin typeface="SimSun"/>
                <a:cs typeface="SimSun"/>
              </a:rPr>
              <a:t>People</a:t>
            </a:r>
            <a:r>
              <a:rPr dirty="0" sz="2600" spc="-20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and</a:t>
            </a:r>
            <a:r>
              <a:rPr dirty="0" sz="2600" spc="-15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Teams</a:t>
            </a:r>
            <a:endParaRPr sz="2600">
              <a:latin typeface="SimSun"/>
              <a:cs typeface="SimSun"/>
            </a:endParaRPr>
          </a:p>
          <a:p>
            <a:pPr marL="560705" marR="59055" indent="-228600">
              <a:lnSpc>
                <a:spcPts val="2810"/>
              </a:lnSpc>
              <a:spcBef>
                <a:spcPts val="415"/>
              </a:spcBef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As</a:t>
            </a:r>
            <a:r>
              <a:rPr dirty="0" sz="2600" spc="-5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systems</a:t>
            </a:r>
            <a:r>
              <a:rPr dirty="0" sz="2600" spc="15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grow in</a:t>
            </a:r>
            <a:r>
              <a:rPr dirty="0" sz="2600" spc="15">
                <a:latin typeface="SimSun"/>
                <a:cs typeface="SimSun"/>
              </a:rPr>
              <a:t> </a:t>
            </a:r>
            <a:r>
              <a:rPr dirty="0" sz="2600" spc="5">
                <a:latin typeface="SimSun"/>
                <a:cs typeface="SimSun"/>
              </a:rPr>
              <a:t>size,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teams grow</a:t>
            </a:r>
            <a:r>
              <a:rPr dirty="0" sz="2600" spc="1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in number,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geographical distribution, and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culture</a:t>
            </a:r>
            <a:endParaRPr sz="2600">
              <a:latin typeface="SimSun"/>
              <a:cs typeface="SimSun"/>
            </a:endParaRPr>
          </a:p>
          <a:p>
            <a:pPr marL="560705" marR="55244" indent="-228600">
              <a:lnSpc>
                <a:spcPts val="2800"/>
              </a:lnSpc>
              <a:spcBef>
                <a:spcPts val="370"/>
              </a:spcBef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As </a:t>
            </a:r>
            <a:r>
              <a:rPr dirty="0" sz="2600" spc="-5">
                <a:latin typeface="SimSun"/>
                <a:cs typeface="SimSun"/>
              </a:rPr>
              <a:t>systems </a:t>
            </a:r>
            <a:r>
              <a:rPr dirty="0" sz="2600" spc="10">
                <a:latin typeface="SimSun"/>
                <a:cs typeface="SimSun"/>
              </a:rPr>
              <a:t>grow in complexity, team interfaces </a:t>
            </a:r>
            <a:r>
              <a:rPr dirty="0" sz="2600" spc="1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become pivotal to success</a:t>
            </a:r>
            <a:endParaRPr sz="2600">
              <a:latin typeface="SimSun"/>
              <a:cs typeface="SimSun"/>
            </a:endParaRPr>
          </a:p>
          <a:p>
            <a:pPr marL="560705" marR="100965" indent="-228600">
              <a:lnSpc>
                <a:spcPts val="2800"/>
              </a:lnSpc>
              <a:spcBef>
                <a:spcPts val="385"/>
              </a:spcBef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As </a:t>
            </a:r>
            <a:r>
              <a:rPr dirty="0" sz="2600" spc="-5">
                <a:latin typeface="SimSun"/>
                <a:cs typeface="SimSun"/>
              </a:rPr>
              <a:t>systems become </a:t>
            </a:r>
            <a:r>
              <a:rPr dirty="0" sz="2600" spc="10">
                <a:latin typeface="SimSun"/>
                <a:cs typeface="SimSun"/>
              </a:rPr>
              <a:t>pervasive, </a:t>
            </a:r>
            <a:r>
              <a:rPr dirty="0" sz="2600" spc="-5">
                <a:latin typeface="SimSun"/>
                <a:cs typeface="SimSun"/>
              </a:rPr>
              <a:t>teams must manage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emergent</a:t>
            </a:r>
            <a:r>
              <a:rPr dirty="0" sz="2600" spc="-5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requirements</a:t>
            </a:r>
            <a:endParaRPr sz="2600">
              <a:latin typeface="SimSun"/>
              <a:cs typeface="SimSun"/>
            </a:endParaRPr>
          </a:p>
          <a:p>
            <a:pPr marL="332105">
              <a:lnSpc>
                <a:spcPts val="3165"/>
              </a:lnSpc>
            </a:pPr>
            <a:r>
              <a:rPr dirty="0" sz="2200" spc="1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As systems become more open,</a:t>
            </a:r>
            <a:r>
              <a:rPr dirty="0" sz="2600" spc="-120">
                <a:latin typeface="SimSun"/>
                <a:cs typeface="SimSun"/>
              </a:rPr>
              <a:t> </a:t>
            </a:r>
            <a:r>
              <a:rPr dirty="0" sz="2700" spc="-875">
                <a:latin typeface="SimSun"/>
                <a:cs typeface="SimSun"/>
              </a:rPr>
              <a:t>what is a team</a:t>
            </a:r>
            <a:r>
              <a:rPr dirty="0" sz="2700" spc="-50">
                <a:latin typeface="SimSun"/>
                <a:cs typeface="SimSun"/>
              </a:rPr>
              <a:t>?</a:t>
            </a:r>
            <a:endParaRPr sz="27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199974" y="8095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5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172402"/>
            <a:ext cx="489712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Managing</a:t>
            </a:r>
            <a:r>
              <a:rPr dirty="0" spc="-55"/>
              <a:t> </a:t>
            </a:r>
            <a:r>
              <a:rPr dirty="0" spc="15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92175"/>
            <a:ext cx="8716010" cy="613664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85750" marR="697865" indent="-273050">
              <a:lnSpc>
                <a:spcPts val="3020"/>
              </a:lnSpc>
              <a:spcBef>
                <a:spcPts val="475"/>
              </a:spcBef>
            </a:pPr>
            <a:r>
              <a:rPr dirty="0" sz="2350" spc="1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15">
                <a:latin typeface="SimSun"/>
                <a:cs typeface="SimSun"/>
              </a:rPr>
              <a:t>In</a:t>
            </a:r>
            <a:r>
              <a:rPr dirty="0" sz="2800" spc="10">
                <a:latin typeface="SimSun"/>
                <a:cs typeface="SimSun"/>
              </a:rPr>
              <a:t> the relatively near future,</a:t>
            </a:r>
            <a:r>
              <a:rPr dirty="0" sz="2800" spc="15">
                <a:latin typeface="SimSun"/>
                <a:cs typeface="SimSun"/>
              </a:rPr>
              <a:t> </a:t>
            </a:r>
            <a:r>
              <a:rPr dirty="0" sz="2800" spc="10">
                <a:latin typeface="SimSun"/>
                <a:cs typeface="SimSun"/>
              </a:rPr>
              <a:t>systems </a:t>
            </a:r>
            <a:r>
              <a:rPr dirty="0" sz="2800" spc="15">
                <a:latin typeface="SimSun"/>
                <a:cs typeface="SimSun"/>
              </a:rPr>
              <a:t> </a:t>
            </a:r>
            <a:r>
              <a:rPr dirty="0" sz="2800" spc="10">
                <a:latin typeface="SimSun"/>
                <a:cs typeface="SimSun"/>
              </a:rPr>
              <a:t>requiring over 1 billion LOC will</a:t>
            </a:r>
            <a:r>
              <a:rPr dirty="0" sz="2800" spc="15">
                <a:latin typeface="SimSun"/>
                <a:cs typeface="SimSun"/>
              </a:rPr>
              <a:t> </a:t>
            </a:r>
            <a:r>
              <a:rPr dirty="0" sz="2800" spc="10">
                <a:latin typeface="SimSun"/>
                <a:cs typeface="SimSun"/>
              </a:rPr>
              <a:t>begin to </a:t>
            </a:r>
            <a:r>
              <a:rPr dirty="0" sz="2800" spc="15">
                <a:latin typeface="SimSun"/>
                <a:cs typeface="SimSun"/>
              </a:rPr>
              <a:t> </a:t>
            </a:r>
            <a:r>
              <a:rPr dirty="0" sz="2800" spc="10">
                <a:latin typeface="SimSun"/>
                <a:cs typeface="SimSun"/>
              </a:rPr>
              <a:t>emerge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ts val="3115"/>
              </a:lnSpc>
              <a:spcBef>
                <a:spcPts val="229"/>
              </a:spcBef>
            </a:pPr>
            <a:r>
              <a:rPr dirty="0" sz="2200" spc="-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Consider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the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interfaces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for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billion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LOC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system</a:t>
            </a:r>
            <a:endParaRPr sz="2600">
              <a:latin typeface="SimSun"/>
              <a:cs typeface="SimSun"/>
            </a:endParaRPr>
          </a:p>
          <a:p>
            <a:pPr marL="332105">
              <a:lnSpc>
                <a:spcPts val="3105"/>
              </a:lnSpc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to</a:t>
            </a:r>
            <a:r>
              <a:rPr dirty="0" sz="2600" spc="-2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the</a:t>
            </a:r>
            <a:r>
              <a:rPr dirty="0" sz="2600" spc="-1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outside</a:t>
            </a:r>
            <a:r>
              <a:rPr dirty="0" sz="2600" spc="-2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world</a:t>
            </a:r>
            <a:endParaRPr sz="2600">
              <a:latin typeface="SimSun"/>
              <a:cs typeface="SimSun"/>
            </a:endParaRPr>
          </a:p>
          <a:p>
            <a:pPr marL="332105">
              <a:lnSpc>
                <a:spcPts val="3105"/>
              </a:lnSpc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to</a:t>
            </a:r>
            <a:r>
              <a:rPr dirty="0" sz="2600" spc="-15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other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interoperable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systems</a:t>
            </a:r>
            <a:endParaRPr sz="2600">
              <a:latin typeface="SimSun"/>
              <a:cs typeface="SimSun"/>
            </a:endParaRPr>
          </a:p>
          <a:p>
            <a:pPr marL="332105">
              <a:lnSpc>
                <a:spcPts val="3105"/>
              </a:lnSpc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to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the Internet (or its successor), and</a:t>
            </a:r>
            <a:r>
              <a:rPr dirty="0" sz="2600">
                <a:latin typeface="SimSun"/>
                <a:cs typeface="SimSun"/>
              </a:rPr>
              <a:t> </a:t>
            </a:r>
            <a:endParaRPr sz="2600">
              <a:latin typeface="SimSun"/>
              <a:cs typeface="SimSun"/>
            </a:endParaRPr>
          </a:p>
          <a:p>
            <a:pPr algn="just" marL="560705" marR="5080" indent="-228600">
              <a:lnSpc>
                <a:spcPts val="2800"/>
              </a:lnSpc>
              <a:spcBef>
                <a:spcPts val="350"/>
              </a:spcBef>
            </a:pPr>
            <a:r>
              <a:rPr dirty="0" sz="220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to </a:t>
            </a:r>
            <a:r>
              <a:rPr dirty="0" sz="2600" spc="-5">
                <a:latin typeface="SimSun"/>
                <a:cs typeface="SimSun"/>
              </a:rPr>
              <a:t>the millions of internal components that must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all work together to make this computing monster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operate successfully.</a:t>
            </a:r>
            <a:r>
              <a:rPr dirty="0" sz="2600">
                <a:latin typeface="SimSun"/>
                <a:cs typeface="SimSun"/>
              </a:rPr>
              <a:t> </a:t>
            </a:r>
            <a:endParaRPr sz="2600">
              <a:latin typeface="SimSun"/>
              <a:cs typeface="SimSun"/>
            </a:endParaRPr>
          </a:p>
          <a:p>
            <a:pPr marL="285750" marR="332105" indent="-273050">
              <a:lnSpc>
                <a:spcPts val="2800"/>
              </a:lnSpc>
              <a:spcBef>
                <a:spcPts val="315"/>
              </a:spcBef>
            </a:pPr>
            <a:r>
              <a:rPr dirty="0" sz="220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600">
                <a:latin typeface="SimSun"/>
                <a:cs typeface="SimSun"/>
              </a:rPr>
              <a:t>Is</a:t>
            </a:r>
            <a:r>
              <a:rPr dirty="0" sz="2600" spc="-5">
                <a:latin typeface="SimSun"/>
                <a:cs typeface="SimSun"/>
              </a:rPr>
              <a:t> there a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reliable way to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ensure that all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of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these connections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will allow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information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to flow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properly?</a:t>
            </a:r>
            <a:endParaRPr sz="2600">
              <a:latin typeface="SimSun"/>
              <a:cs typeface="SimSun"/>
            </a:endParaRPr>
          </a:p>
          <a:p>
            <a:pPr marL="12700">
              <a:lnSpc>
                <a:spcPts val="3075"/>
              </a:lnSpc>
            </a:pPr>
            <a:r>
              <a:rPr dirty="0" sz="2200" spc="-5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Consider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the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project itself</a:t>
            </a:r>
            <a:endParaRPr sz="2600">
              <a:latin typeface="SimSun"/>
              <a:cs typeface="SimSun"/>
            </a:endParaRPr>
          </a:p>
          <a:p>
            <a:pPr marL="560705" marR="191770" indent="-228600">
              <a:lnSpc>
                <a:spcPts val="2590"/>
              </a:lnSpc>
              <a:spcBef>
                <a:spcPts val="345"/>
              </a:spcBef>
            </a:pPr>
            <a:r>
              <a:rPr dirty="0" sz="205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400" spc="-5">
                <a:latin typeface="SimSun"/>
                <a:cs typeface="SimSun"/>
              </a:rPr>
              <a:t>Consider </a:t>
            </a:r>
            <a:r>
              <a:rPr dirty="0" sz="2400">
                <a:latin typeface="SimSun"/>
                <a:cs typeface="SimSun"/>
              </a:rPr>
              <a:t>the number of people (and their locations) </a:t>
            </a:r>
            <a:r>
              <a:rPr dirty="0" sz="2400" spc="-118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who</a:t>
            </a:r>
            <a:r>
              <a:rPr dirty="0" sz="2400" spc="-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will</a:t>
            </a:r>
            <a:r>
              <a:rPr dirty="0" sz="2400" spc="-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be doing</a:t>
            </a:r>
            <a:r>
              <a:rPr dirty="0" sz="2400" spc="-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the</a:t>
            </a:r>
            <a:r>
              <a:rPr dirty="0" sz="2400" spc="-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work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199974" y="8095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5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410" y="172402"/>
            <a:ext cx="643636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Pervasive</a:t>
            </a:r>
            <a:r>
              <a:rPr dirty="0" spc="-5"/>
              <a:t> </a:t>
            </a:r>
            <a:r>
              <a:rPr dirty="0" spc="15"/>
              <a:t>Computing</a:t>
            </a:r>
            <a:r>
              <a:rPr dirty="0"/>
              <a:t> </a:t>
            </a:r>
            <a:r>
              <a:rPr dirty="0" spc="10"/>
              <a:t>(PvC)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92175"/>
            <a:ext cx="8388985" cy="5658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dirty="0" sz="235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>
                <a:latin typeface="SimSun"/>
                <a:cs typeface="SimSun"/>
              </a:rPr>
              <a:t>Concepts</a:t>
            </a:r>
            <a:r>
              <a:rPr dirty="0" sz="2800" spc="-3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such</a:t>
            </a:r>
            <a:r>
              <a:rPr dirty="0" sz="2800" spc="-30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as </a:t>
            </a:r>
            <a:endParaRPr sz="2800">
              <a:latin typeface="SimSun"/>
              <a:cs typeface="SimSun"/>
            </a:endParaRPr>
          </a:p>
          <a:p>
            <a:pPr marL="332105">
              <a:lnSpc>
                <a:spcPts val="3110"/>
              </a:lnSpc>
            </a:pPr>
            <a:r>
              <a:rPr dirty="0" sz="2200" spc="1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 spc="10">
                <a:latin typeface="SimSun"/>
                <a:cs typeface="SimSun"/>
              </a:rPr>
              <a:t>ambient</a:t>
            </a:r>
            <a:r>
              <a:rPr dirty="0" sz="2600" spc="-30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intelligence,</a:t>
            </a:r>
            <a:r>
              <a:rPr dirty="0" sz="2600">
                <a:latin typeface="SimSun"/>
                <a:cs typeface="SimSun"/>
              </a:rPr>
              <a:t> </a:t>
            </a:r>
            <a:endParaRPr sz="2600">
              <a:latin typeface="SimSun"/>
              <a:cs typeface="SimSun"/>
            </a:endParaRPr>
          </a:p>
          <a:p>
            <a:pPr marL="332105">
              <a:lnSpc>
                <a:spcPts val="3105"/>
              </a:lnSpc>
            </a:pPr>
            <a:r>
              <a:rPr dirty="0" sz="2200" spc="1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 spc="10">
                <a:latin typeface="SimSun"/>
                <a:cs typeface="SimSun"/>
              </a:rPr>
              <a:t>context-aware</a:t>
            </a:r>
            <a:r>
              <a:rPr dirty="0" sz="2600" spc="-5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applications,</a:t>
            </a:r>
            <a:r>
              <a:rPr dirty="0" sz="2600" spc="-2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and</a:t>
            </a:r>
            <a:r>
              <a:rPr dirty="0" sz="2600">
                <a:latin typeface="SimSun"/>
                <a:cs typeface="SimSun"/>
              </a:rPr>
              <a:t> </a:t>
            </a:r>
            <a:endParaRPr sz="2600">
              <a:latin typeface="SimSun"/>
              <a:cs typeface="SimSun"/>
            </a:endParaRPr>
          </a:p>
          <a:p>
            <a:pPr marL="332105">
              <a:lnSpc>
                <a:spcPts val="3115"/>
              </a:lnSpc>
            </a:pPr>
            <a:r>
              <a:rPr dirty="0" sz="2200" spc="1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 spc="10">
                <a:latin typeface="SimSun"/>
                <a:cs typeface="SimSun"/>
              </a:rPr>
              <a:t>pervasive/ubiquitous</a:t>
            </a:r>
            <a:r>
              <a:rPr dirty="0" sz="2600" spc="-10">
                <a:latin typeface="SimSun"/>
                <a:cs typeface="SimSun"/>
              </a:rPr>
              <a:t> </a:t>
            </a:r>
            <a:r>
              <a:rPr dirty="0" sz="2600" spc="10">
                <a:latin typeface="SimSun"/>
                <a:cs typeface="SimSun"/>
              </a:rPr>
              <a:t>computing</a:t>
            </a:r>
            <a:r>
              <a:rPr dirty="0" sz="2600">
                <a:latin typeface="SimSun"/>
                <a:cs typeface="SimSun"/>
              </a:rPr>
              <a:t> </a:t>
            </a:r>
            <a:endParaRPr sz="2600">
              <a:latin typeface="SimSun"/>
              <a:cs typeface="SimSun"/>
            </a:endParaRPr>
          </a:p>
          <a:p>
            <a:pPr marL="285750" marR="5080">
              <a:lnSpc>
                <a:spcPct val="99800"/>
              </a:lnSpc>
              <a:spcBef>
                <a:spcPts val="540"/>
              </a:spcBef>
            </a:pPr>
            <a:r>
              <a:rPr dirty="0" sz="2600" spc="-5">
                <a:latin typeface="SimSun"/>
                <a:cs typeface="SimSun"/>
              </a:rPr>
              <a:t>all focus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on integrating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software-based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systems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into an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environment far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broader than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anything to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date</a:t>
            </a:r>
            <a:endParaRPr sz="26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SimSun"/>
              <a:cs typeface="SimSun"/>
            </a:endParaRPr>
          </a:p>
          <a:p>
            <a:pPr marL="12700">
              <a:lnSpc>
                <a:spcPts val="3354"/>
              </a:lnSpc>
            </a:pPr>
            <a:r>
              <a:rPr dirty="0" sz="2350" spc="10">
                <a:solidFill>
                  <a:srgbClr val="D24716"/>
                </a:solidFill>
                <a:latin typeface="Wingdings"/>
                <a:cs typeface="Wingdings"/>
              </a:rPr>
              <a:t></a:t>
            </a:r>
            <a:r>
              <a:rPr dirty="0" sz="2800" spc="10">
                <a:latin typeface="SimSun"/>
                <a:cs typeface="SimSun"/>
              </a:rPr>
              <a:t>open-world</a:t>
            </a:r>
            <a:r>
              <a:rPr dirty="0" sz="2800" spc="-20">
                <a:latin typeface="SimSun"/>
                <a:cs typeface="SimSun"/>
              </a:rPr>
              <a:t> </a:t>
            </a:r>
            <a:r>
              <a:rPr dirty="0" sz="2800" spc="10">
                <a:latin typeface="SimSun"/>
                <a:cs typeface="SimSun"/>
              </a:rPr>
              <a:t>software</a:t>
            </a:r>
            <a:endParaRPr sz="2800">
              <a:latin typeface="SimSun"/>
              <a:cs typeface="SimSun"/>
            </a:endParaRPr>
          </a:p>
          <a:p>
            <a:pPr marL="560705" marR="60325" indent="-228600">
              <a:lnSpc>
                <a:spcPts val="2800"/>
              </a:lnSpc>
              <a:spcBef>
                <a:spcPts val="359"/>
              </a:spcBef>
            </a:pPr>
            <a:r>
              <a:rPr dirty="0" sz="2200" spc="-5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dirty="0" sz="2600" spc="-5">
                <a:latin typeface="SimSun"/>
                <a:cs typeface="SimSun"/>
              </a:rPr>
              <a:t>software that is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designed to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adapt to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a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continually changing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environment ‘by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self-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organizing its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structure and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self-adapting its </a:t>
            </a:r>
            <a:r>
              <a:rPr dirty="0" sz="2600">
                <a:latin typeface="SimSun"/>
                <a:cs typeface="SimSun"/>
              </a:rPr>
              <a:t> </a:t>
            </a:r>
            <a:r>
              <a:rPr dirty="0" sz="2600" spc="-5">
                <a:latin typeface="SimSun"/>
                <a:cs typeface="SimSun"/>
              </a:rPr>
              <a:t>behavior</a:t>
            </a:r>
            <a:endParaRPr sz="26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199974" y="809574"/>
              <a:ext cx="8668385" cy="59055"/>
            </a:xfrm>
            <a:custGeom>
              <a:avLst/>
              <a:gdLst/>
              <a:ahLst/>
              <a:cxnLst/>
              <a:rect l="l" t="t" r="r" b="b"/>
              <a:pathLst>
                <a:path w="8668385" h="59055">
                  <a:moveTo>
                    <a:pt x="8667838" y="58839"/>
                  </a:moveTo>
                  <a:lnTo>
                    <a:pt x="0" y="57238"/>
                  </a:lnTo>
                  <a:lnTo>
                    <a:pt x="12" y="0"/>
                  </a:lnTo>
                  <a:lnTo>
                    <a:pt x="28625" y="0"/>
                  </a:lnTo>
                  <a:lnTo>
                    <a:pt x="8667851" y="1600"/>
                  </a:lnTo>
                  <a:lnTo>
                    <a:pt x="8667838" y="588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2022-06-29T09:55:54Z</dcterms:created>
  <dcterms:modified xsi:type="dcterms:W3CDTF">2022-06-29T09:55:54Z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2020-05-29T00:00:00Z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2022-06-29T00:00:00Z</vt:filetime>
  </property>
</Properties>
</file>