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9"/>
  </p:notesMasterIdLst>
  <p:sldIdLst>
    <p:sldId id="256" r:id="rId2"/>
    <p:sldId id="289" r:id="rId3"/>
    <p:sldId id="290" r:id="rId4"/>
    <p:sldId id="291" r:id="rId5"/>
    <p:sldId id="292" r:id="rId6"/>
    <p:sldId id="257" r:id="rId7"/>
    <p:sldId id="274" r:id="rId8"/>
    <p:sldId id="276" r:id="rId9"/>
    <p:sldId id="277" r:id="rId10"/>
    <p:sldId id="278" r:id="rId11"/>
    <p:sldId id="260" r:id="rId12"/>
    <p:sldId id="261" r:id="rId13"/>
    <p:sldId id="280" r:id="rId14"/>
    <p:sldId id="279" r:id="rId15"/>
    <p:sldId id="258" r:id="rId16"/>
    <p:sldId id="259" r:id="rId17"/>
    <p:sldId id="262" r:id="rId18"/>
    <p:sldId id="263" r:id="rId19"/>
    <p:sldId id="264" r:id="rId20"/>
    <p:sldId id="294" r:id="rId21"/>
    <p:sldId id="268" r:id="rId22"/>
    <p:sldId id="269" r:id="rId23"/>
    <p:sldId id="270" r:id="rId24"/>
    <p:sldId id="271" r:id="rId25"/>
    <p:sldId id="272" r:id="rId26"/>
    <p:sldId id="273" r:id="rId27"/>
    <p:sldId id="282" r:id="rId28"/>
    <p:sldId id="283" r:id="rId29"/>
    <p:sldId id="284" r:id="rId30"/>
    <p:sldId id="295" r:id="rId31"/>
    <p:sldId id="296" r:id="rId32"/>
    <p:sldId id="297" r:id="rId33"/>
    <p:sldId id="298" r:id="rId34"/>
    <p:sldId id="285" r:id="rId35"/>
    <p:sldId id="286" r:id="rId36"/>
    <p:sldId id="287" r:id="rId37"/>
    <p:sldId id="288" r:id="rId38"/>
  </p:sldIdLst>
  <p:sldSz cx="9144000" cy="6858000" type="screen4x3"/>
  <p:notesSz cx="6858000" cy="9144000"/>
  <p:custShowLst>
    <p:custShow name=" l1" id="0">
      <p:sldLst>
        <p:sld r:id="rId2"/>
        <p:sld r:id="rId7"/>
        <p:sld r:id="rId16"/>
        <p:sld r:id="rId17"/>
        <p:sld r:id="rId12"/>
        <p:sld r:id="rId13"/>
        <p:sld r:id="rId18"/>
        <p:sld r:id="rId19"/>
        <p:sld r:id="rId20"/>
      </p:sldLst>
    </p:custShow>
    <p:custShow name="L2" id="1">
      <p:sldLst>
        <p:sld r:id="rId22"/>
        <p:sld r:id="rId23"/>
        <p:sld r:id="rId24"/>
        <p:sld r:id="rId25"/>
        <p:sld r:id="rId26"/>
        <p:sld r:id="rId27"/>
        <p:sld r:id="rId28"/>
        <p:sld r:id="rId29"/>
        <p:sld r:id="rId30"/>
        <p:sld r:id="rId35"/>
        <p:sld r:id="rId36"/>
        <p:sld r:id="rId37"/>
        <p:sld r:id="rId38"/>
      </p:sldLst>
    </p:custShow>
  </p:custShow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C552652-218B-4290-981A-09B6E9A39CB1}" type="datetimeFigureOut">
              <a:rPr lang="en-US"/>
              <a:pPr>
                <a:defRPr/>
              </a:pPr>
              <a:t>7/7/2022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8795197-556E-4444-878D-AA4770B7EE66}" type="slidenum">
              <a:rPr lang="en-US"/>
              <a:pPr>
                <a:defRPr/>
              </a:pPr>
              <a:t>‹#›</a:t>
            </a:fld>
            <a:endParaRPr lang="en-US"/>
          </a:p>
        </p:txBody>
      </p:sp>
    </p:spTree>
    <p:extLst>
      <p:ext uri="{BB962C8B-B14F-4D97-AF65-F5344CB8AC3E}">
        <p14:creationId xmlns:p14="http://schemas.microsoft.com/office/powerpoint/2010/main" val="5716310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3416A73-9ACF-4010-829C-12FAFD6FA05C}" type="slidenum">
              <a:rPr lang="en-US" smtClean="0"/>
              <a:pPr/>
              <a:t>7</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A8D60D3-4712-4822-863B-18C0173DA95E}" type="slidenum">
              <a:rPr lang="en-US" smtClean="0"/>
              <a:pPr/>
              <a:t>34</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E7919B8-568C-4ED6-A8B0-8E21F54AB556}" type="slidenum">
              <a:rPr lang="en-US" smtClean="0"/>
              <a:pPr/>
              <a:t>35</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84448AA-EED4-434C-9060-ED9AC669A8C4}" type="slidenum">
              <a:rPr lang="en-US" smtClean="0"/>
              <a:pPr/>
              <a:t>36</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22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207716-F9C3-412A-ABB8-B304989B7405}" type="slidenum">
              <a:rPr lang="en-US" smtClean="0"/>
              <a:pPr/>
              <a:t>37</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FD0EE63-C3CF-4672-B5B9-7B66742EFCAA}" type="slidenum">
              <a:rPr lang="en-US" smtClean="0"/>
              <a:pPr/>
              <a:t>8</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CDACD05-9D9D-4AD2-8082-1B5BD7404075}" type="slidenum">
              <a:rPr lang="en-US" smtClean="0"/>
              <a:pPr/>
              <a:t>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50D411-7B65-4056-9976-EDDC79B814A0}" type="slidenum">
              <a:rPr lang="en-US" smtClean="0"/>
              <a:pPr/>
              <a:t>10</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8DAF17A-547D-42D6-9823-AAB92D27C31E}" type="slidenum">
              <a:rPr lang="en-US" smtClean="0"/>
              <a:pPr/>
              <a:t>13</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5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F33063B-702D-45CB-8C43-115CAB5786B0}" type="slidenum">
              <a:rPr lang="en-US" smtClean="0"/>
              <a:pPr/>
              <a:t>14</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4E05A13-CFBF-4633-B9A0-7D6FEE113202}" type="slidenum">
              <a:rPr lang="en-US" smtClean="0"/>
              <a:pPr/>
              <a:t>27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71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47571F3-6CAC-4C23-9E49-F6594441C43D}" type="slidenum">
              <a:rPr lang="en-US" smtClean="0"/>
              <a:pPr/>
              <a:t>28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66A5956-446F-47A8-8409-32DA2E15D0AB}" type="slidenum">
              <a:rPr lang="en-US" smtClean="0"/>
              <a:pPr/>
              <a:t>29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ndParaRPr>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ndParaRPr>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2D02377C-810B-4FA3-9DBC-59C988482AF7}" type="datetimeFigureOut">
              <a:rPr lang="en-US"/>
              <a:pPr>
                <a:defRPr/>
              </a:pPr>
              <a:t>7/7/2022</a:t>
            </a:fld>
            <a:endParaRPr lang="en-US"/>
          </a:p>
        </p:txBody>
      </p:sp>
      <p:sp>
        <p:nvSpPr>
          <p:cNvPr id="7" name="Footer Placeholder 18"/>
          <p:cNvSpPr>
            <a:spLocks noGrp="1"/>
          </p:cNvSpPr>
          <p:nvPr>
            <p:ph type="ftr" sz="quarter" idx="11"/>
          </p:nvPr>
        </p:nvSpPr>
        <p:spPr/>
        <p:txBody>
          <a:bodyPr/>
          <a:lstStyle>
            <a:lvl1pPr>
              <a:defRPr/>
            </a:lvl1pPr>
          </a:lstStyle>
          <a:p>
            <a:pPr>
              <a:defRPr/>
            </a:pPr>
            <a:endParaRPr lang="en-US"/>
          </a:p>
        </p:txBody>
      </p:sp>
      <p:sp>
        <p:nvSpPr>
          <p:cNvPr id="8" name="Slide Number Placeholder 26"/>
          <p:cNvSpPr>
            <a:spLocks noGrp="1"/>
          </p:cNvSpPr>
          <p:nvPr>
            <p:ph type="sldNum" sz="quarter" idx="12"/>
          </p:nvPr>
        </p:nvSpPr>
        <p:spPr/>
        <p:txBody>
          <a:bodyPr/>
          <a:lstStyle>
            <a:lvl1pPr>
              <a:defRPr/>
            </a:lvl1pPr>
          </a:lstStyle>
          <a:p>
            <a:pPr>
              <a:defRPr/>
            </a:pPr>
            <a:fld id="{CFFDB6F0-5A32-4537-BCC3-6521E46EA77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E3EAD86-507C-4340-98A2-9DCC5A9DA121}" type="datetimeFigureOut">
              <a:rPr lang="en-US"/>
              <a:pPr>
                <a:defRPr/>
              </a:pPr>
              <a:t>7/7/2022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4D578D4-1E49-40F6-8C1A-F60C2C15180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FB3115A-4232-4CFC-AEE5-F72735CC198A}" type="datetimeFigureOut">
              <a:rPr lang="en-US"/>
              <a:pPr>
                <a:defRPr/>
              </a:pPr>
              <a:t>7/7/2022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0CA08918-0B5B-4B10-8537-E49262E75A8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BED364D-FA15-40AF-9DD7-361614AFCF87}" type="datetimeFigureOut">
              <a:rPr lang="en-US"/>
              <a:pPr>
                <a:defRPr/>
              </a:pPr>
              <a:t>7/7/2022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FAA90D1-B563-4306-A3CE-E8018F1EFCC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ndParaRPr>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80F546BC-CC7D-4018-8BAE-5E0824C6F4AD}" type="datetimeFigureOut">
              <a:rPr lang="en-US"/>
              <a:pPr>
                <a:defRPr/>
              </a:pPr>
              <a:t>7/7/2022</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D1D498D0-2B89-4ACD-8C9C-D85DAC029AC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69B4E1E1-4A19-45FD-9EFE-13C9BF031CA2}" type="datetimeFigureOut">
              <a:rPr lang="en-US"/>
              <a:pPr>
                <a:defRPr/>
              </a:pPr>
              <a:t>7/7/2022</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B7BF06BD-FE74-43FF-91ED-652F939954A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BD18648C-101B-4E72-A6FE-2B27FEDE35AA}" type="datetimeFigureOut">
              <a:rPr lang="en-US"/>
              <a:pPr>
                <a:defRPr/>
              </a:pPr>
              <a:t>7/7/2022</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DA49B6A9-F41D-4A56-B3FE-1B2B04002E2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46C1B219-2BC9-4E0B-953B-1DF7DC71832F}" type="datetimeFigureOut">
              <a:rPr lang="en-US"/>
              <a:pPr>
                <a:defRPr/>
              </a:pPr>
              <a:t>7/7/2022</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C82A42DC-4304-4B4C-8717-AE7E1E9C3B1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CA7881A1-9FF9-4923-9B14-174EDAA4D83C}" type="datetimeFigureOut">
              <a:rPr lang="en-US"/>
              <a:pPr>
                <a:defRPr/>
              </a:pPr>
              <a:t>7/7/2022</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863D672B-B9EC-466E-8D00-9C620397755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49A2BB2E-5F85-4FB3-82A5-6E4D07638E14}" type="datetimeFigureOut">
              <a:rPr lang="en-US"/>
              <a:pPr>
                <a:defRPr/>
              </a:pPr>
              <a:t>7/7/2022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E2C12DD7-79BB-4736-A0B8-27D86928FA1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D1968ACE-F93B-4717-8992-1282FC4BF3BD}" type="datetimeFigureOut">
              <a:rPr lang="en-US"/>
              <a:pPr>
                <a:defRPr/>
              </a:pPr>
              <a:t>7/7/2022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FB4A850-7156-4397-AF86-2FAC642945B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ndParaRPr>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ndParaRPr>
          </a:p>
        </p:txBody>
      </p:sp>
      <p:sp>
        <p:nvSpPr>
          <p:cNvPr id="1028" name="Title Placeholder 8"/>
          <p:cNvSpPr>
            <a:spLocks noGrp="1"/>
          </p:cNvSpPr>
          <p:nvPr>
            <p:ph type="title"/>
          </p:nvPr>
        </p:nvSpPr>
        <p:spPr bwMode="auto">
          <a:xfrm>
            <a:off x="457200" y="274638"/>
            <a:ext cx="7467600" cy="11430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600200"/>
            <a:ext cx="7467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a:solidFill>
                  <a:schemeClr val="tx2">
                    <a:shade val="50000"/>
                  </a:schemeClr>
                </a:solidFill>
                <a:latin typeface="+mn-lt"/>
              </a:defRPr>
            </a:lvl1pPr>
          </a:lstStyle>
          <a:p>
            <a:pPr>
              <a:defRPr/>
            </a:pPr>
            <a:fld id="{F5A00F05-9100-4C46-950A-2C59CAE6A7B5}" type="datetimeFigureOut">
              <a:rPr lang="en-US"/>
              <a:pPr>
                <a:defRPr/>
              </a:pPr>
              <a:t>7/7/2022</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a:solidFill>
                  <a:schemeClr val="tx2">
                    <a:shade val="50000"/>
                  </a:schemeClr>
                </a:solidFill>
                <a:latin typeface="+mn-lt"/>
              </a:defRPr>
            </a:lvl1pPr>
          </a:lstStyle>
          <a:p>
            <a:pPr>
              <a:defRPr/>
            </a:pPr>
            <a:fld id="{3DD67223-E10D-4D92-917D-B436EBA7B22A}"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811" r:id="rId1"/>
    <p:sldLayoutId id="2147483805" r:id="rId2"/>
    <p:sldLayoutId id="2147483812" r:id="rId3"/>
    <p:sldLayoutId id="2147483806" r:id="rId4"/>
    <p:sldLayoutId id="2147483813" r:id="rId5"/>
    <p:sldLayoutId id="2147483807" r:id="rId6"/>
    <p:sldLayoutId id="2147483808" r:id="rId7"/>
    <p:sldLayoutId id="2147483814" r:id="rId8"/>
    <p:sldLayoutId id="2147483815" r:id="rId9"/>
    <p:sldLayoutId id="2147483809" r:id="rId10"/>
    <p:sldLayoutId id="2147483810" r:id="rId11"/>
  </p:sldLayoutIdLst>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itchFamily="34" charset="0"/>
        </a:defRPr>
      </a:lvl2pPr>
      <a:lvl3pPr algn="l" rtl="0" eaLnBrk="0" fontAlgn="base" hangingPunct="0">
        <a:spcBef>
          <a:spcPct val="0"/>
        </a:spcBef>
        <a:spcAft>
          <a:spcPct val="0"/>
        </a:spcAft>
        <a:defRPr sz="4600">
          <a:solidFill>
            <a:schemeClr val="tx1"/>
          </a:solidFill>
          <a:latin typeface="Franklin Gothic Book" pitchFamily="34" charset="0"/>
        </a:defRPr>
      </a:lvl3pPr>
      <a:lvl4pPr algn="l" rtl="0" eaLnBrk="0" fontAlgn="base" hangingPunct="0">
        <a:spcBef>
          <a:spcPct val="0"/>
        </a:spcBef>
        <a:spcAft>
          <a:spcPct val="0"/>
        </a:spcAft>
        <a:defRPr sz="4600">
          <a:solidFill>
            <a:schemeClr val="tx1"/>
          </a:solidFill>
          <a:latin typeface="Franklin Gothic Book" pitchFamily="34" charset="0"/>
        </a:defRPr>
      </a:lvl4pPr>
      <a:lvl5pPr algn="l" rtl="0" eaLnBrk="0" fontAlgn="base" hangingPunct="0">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969696"/>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80808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eaLnBrk="1" fontAlgn="auto" hangingPunct="1">
              <a:spcAft>
                <a:spcPts val="0"/>
              </a:spcAft>
              <a:defRPr/>
            </a:pPr>
            <a:r>
              <a:rPr smtClean="0">
                <a:solidFill>
                  <a:srgbClr val="CCFF99"/>
                </a:solidFill>
                <a:effectLst/>
              </a:rPr>
              <a:t>Software Engineering Introduction</a:t>
            </a:r>
            <a:endParaRPr>
              <a:solidFill>
                <a:srgbClr val="CCFF99"/>
              </a:solidFill>
              <a:effectLst/>
            </a:endParaRPr>
          </a:p>
        </p:txBody>
      </p:sp>
      <p:sp>
        <p:nvSpPr>
          <p:cNvPr id="7171" name="Subtitle 2"/>
          <p:cNvSpPr>
            <a:spLocks noGrp="1"/>
          </p:cNvSpPr>
          <p:nvPr>
            <p:ph type="subTitle" idx="1"/>
          </p:nvPr>
        </p:nvSpPr>
        <p:spPr>
          <a:xfrm>
            <a:off x="433388" y="1544638"/>
            <a:ext cx="6480175" cy="1752600"/>
          </a:xfrm>
        </p:spPr>
        <p:txBody>
          <a:bodyPr/>
          <a:lstStyle/>
          <a:p>
            <a:pPr eaLnBrk="1" hangingPunct="1"/>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0"/>
            <a:ext cx="7467600" cy="1066800"/>
          </a:xfrm>
        </p:spPr>
        <p:txBody>
          <a:bodyPr/>
          <a:lstStyle/>
          <a:p>
            <a:pPr eaLnBrk="1" hangingPunct="1"/>
            <a:r>
              <a:rPr lang="en-US" smtClean="0">
                <a:solidFill>
                  <a:srgbClr val="CCFF99"/>
                </a:solidFill>
              </a:rPr>
              <a:t>The crisis persists …</a:t>
            </a:r>
          </a:p>
        </p:txBody>
      </p:sp>
      <p:sp>
        <p:nvSpPr>
          <p:cNvPr id="12291" name="Content Placeholder 2"/>
          <p:cNvSpPr>
            <a:spLocks noGrp="1"/>
          </p:cNvSpPr>
          <p:nvPr>
            <p:ph idx="1"/>
          </p:nvPr>
        </p:nvSpPr>
        <p:spPr>
          <a:xfrm>
            <a:off x="381000" y="1066800"/>
            <a:ext cx="8534400" cy="5257800"/>
          </a:xfrm>
        </p:spPr>
        <p:txBody>
          <a:bodyPr/>
          <a:lstStyle/>
          <a:p>
            <a:pPr eaLnBrk="1" hangingPunct="1">
              <a:lnSpc>
                <a:spcPct val="90000"/>
              </a:lnSpc>
            </a:pPr>
            <a:r>
              <a:rPr lang="en-US" sz="2700" smtClean="0"/>
              <a:t>According to the Standish Group, a software market research firm, </a:t>
            </a:r>
            <a:r>
              <a:rPr lang="en-US" sz="2700" b="1" smtClean="0"/>
              <a:t>17% of software projects were complete failures in 2002</a:t>
            </a:r>
            <a:r>
              <a:rPr lang="en-US" sz="2700" smtClean="0"/>
              <a:t>. Moreover, </a:t>
            </a:r>
            <a:r>
              <a:rPr lang="en-US" sz="2700" b="1" smtClean="0"/>
              <a:t>50 % of projects were not completed within the planned schedule, ran over-budget, or were missing some of the required features. </a:t>
            </a:r>
          </a:p>
          <a:p>
            <a:pPr eaLnBrk="1" hangingPunct="1">
              <a:lnSpc>
                <a:spcPct val="90000"/>
              </a:lnSpc>
            </a:pPr>
            <a:r>
              <a:rPr lang="en-US" sz="2700" smtClean="0"/>
              <a:t>There are many concerns about the quality and reliability of the software we use. Existing software is plagued with </a:t>
            </a:r>
            <a:r>
              <a:rPr lang="en-US" sz="2700" b="1" smtClean="0"/>
              <a:t>millions of defects</a:t>
            </a:r>
            <a:r>
              <a:rPr lang="en-US" sz="2700" smtClean="0"/>
              <a:t>. Some of these defects are known and have already been detected, others are yet to be uncovered. These defects have caused </a:t>
            </a:r>
            <a:r>
              <a:rPr lang="en-US" sz="2700" b="1" smtClean="0"/>
              <a:t>many disasters leading to financial losses, physical harm to humans and life threatening situations</a:t>
            </a:r>
            <a:r>
              <a:rPr lang="en-US" sz="2700" smtClean="0"/>
              <a:t>. </a:t>
            </a:r>
          </a:p>
          <a:p>
            <a:pPr eaLnBrk="1" hangingPunct="1">
              <a:lnSpc>
                <a:spcPct val="90000"/>
              </a:lnSpc>
            </a:pPr>
            <a:endParaRPr lang="en-US" sz="27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
            </a:r>
            <a:br>
              <a:rPr lang="en-US" b="1" dirty="0" smtClean="0"/>
            </a:br>
            <a:r>
              <a:rPr lang="en-US" b="1" dirty="0" smtClean="0">
                <a:solidFill>
                  <a:srgbClr val="CCFF99"/>
                </a:solidFill>
              </a:rPr>
              <a:t>Software </a:t>
            </a:r>
            <a:r>
              <a:rPr lang="en-US" b="1" dirty="0">
                <a:solidFill>
                  <a:srgbClr val="CCFF99"/>
                </a:solidFill>
              </a:rPr>
              <a:t>Failures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marL="420624" indent="-384048" eaLnBrk="1" fontAlgn="auto" hangingPunct="1">
              <a:spcAft>
                <a:spcPts val="0"/>
              </a:spcAft>
              <a:buFont typeface="Wingdings 2"/>
              <a:buChar char=""/>
              <a:defRPr/>
            </a:pPr>
            <a:r>
              <a:rPr lang="en-US" b="1" dirty="0"/>
              <a:t>Leap Year bug</a:t>
            </a:r>
            <a:endParaRPr lang="en-US" dirty="0"/>
          </a:p>
          <a:p>
            <a:pPr marL="420624" indent="-384048" eaLnBrk="1" fontAlgn="auto" hangingPunct="1">
              <a:spcAft>
                <a:spcPts val="0"/>
              </a:spcAft>
              <a:buFont typeface="Wingdings 2"/>
              <a:buNone/>
              <a:defRPr/>
            </a:pPr>
            <a:r>
              <a:rPr lang="en-US" dirty="0"/>
              <a:t>	Supermarket was fined $1000 did not considered 1988 as leap year</a:t>
            </a:r>
          </a:p>
          <a:p>
            <a:pPr marL="420624" indent="-384048" eaLnBrk="1" fontAlgn="auto" hangingPunct="1">
              <a:spcAft>
                <a:spcPts val="0"/>
              </a:spcAft>
              <a:buFont typeface="Wingdings 2"/>
              <a:buChar char=""/>
              <a:defRPr/>
            </a:pPr>
            <a:r>
              <a:rPr lang="en-US" b="1" dirty="0"/>
              <a:t>Interface misuse</a:t>
            </a:r>
            <a:endParaRPr lang="en-US" dirty="0"/>
          </a:p>
          <a:p>
            <a:pPr marL="420624" indent="-384048" eaLnBrk="1" fontAlgn="auto" hangingPunct="1">
              <a:spcAft>
                <a:spcPts val="0"/>
              </a:spcAft>
              <a:buFont typeface="Wingdings 2"/>
              <a:buNone/>
              <a:defRPr/>
            </a:pPr>
            <a:r>
              <a:rPr lang="en-US" dirty="0"/>
              <a:t>	London underground train left the station without its driver</a:t>
            </a:r>
          </a:p>
          <a:p>
            <a:pPr marL="420624" indent="-384048" eaLnBrk="1" fontAlgn="auto" hangingPunct="1">
              <a:spcAft>
                <a:spcPts val="0"/>
              </a:spcAft>
              <a:buFont typeface="Wingdings 2"/>
              <a:buChar char=""/>
              <a:defRPr/>
            </a:pPr>
            <a:r>
              <a:rPr lang="en-US" b="1" dirty="0"/>
              <a:t>Late &amp; over budget </a:t>
            </a:r>
            <a:endParaRPr lang="en-US" dirty="0"/>
          </a:p>
          <a:p>
            <a:pPr marL="420624" indent="-384048" eaLnBrk="1" fontAlgn="auto" hangingPunct="1">
              <a:spcAft>
                <a:spcPts val="0"/>
              </a:spcAft>
              <a:buFont typeface="Wingdings 2"/>
              <a:buNone/>
              <a:defRPr/>
            </a:pPr>
            <a:r>
              <a:rPr lang="en-US" dirty="0"/>
              <a:t>	In 1995 bugs in automated luggage system of the new Denver International Airport caused suitcases to be chewed. Airport opened 16 months late with $3.2 billion over budget with manual luggage system</a:t>
            </a:r>
          </a:p>
          <a:p>
            <a:pPr marL="420624" indent="-384048" eaLnBrk="1" fontAlgn="auto" hangingPunct="1">
              <a:spcAft>
                <a:spcPts val="0"/>
              </a:spcAft>
              <a:buFont typeface="Wingdings 2"/>
              <a:buChar char=""/>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b="1" smtClean="0">
                <a:solidFill>
                  <a:srgbClr val="CCFF99"/>
                </a:solidFill>
              </a:rPr>
              <a:t>Software Failures (cont’d)</a:t>
            </a:r>
            <a:endParaRPr lang="en-US" smtClean="0">
              <a:solidFill>
                <a:srgbClr val="CCFF99"/>
              </a:solidFill>
            </a:endParaRPr>
          </a:p>
        </p:txBody>
      </p:sp>
      <p:sp>
        <p:nvSpPr>
          <p:cNvPr id="3" name="Content Placeholder 2"/>
          <p:cNvSpPr>
            <a:spLocks noGrp="1"/>
          </p:cNvSpPr>
          <p:nvPr>
            <p:ph idx="1"/>
          </p:nvPr>
        </p:nvSpPr>
        <p:spPr>
          <a:xfrm>
            <a:off x="228600" y="1600200"/>
            <a:ext cx="7696200" cy="4953000"/>
          </a:xfrm>
        </p:spPr>
        <p:txBody>
          <a:bodyPr>
            <a:normAutofit fontScale="85000" lnSpcReduction="20000"/>
          </a:bodyPr>
          <a:lstStyle/>
          <a:p>
            <a:pPr marL="420624" indent="-384048" eaLnBrk="1" fontAlgn="auto" hangingPunct="1">
              <a:spcAft>
                <a:spcPts val="0"/>
              </a:spcAft>
              <a:buFont typeface="Wingdings 2"/>
              <a:buChar char=""/>
              <a:defRPr/>
            </a:pPr>
            <a:r>
              <a:rPr lang="en-US" b="1" dirty="0" smtClean="0"/>
              <a:t>On-time delivery</a:t>
            </a:r>
            <a:endParaRPr lang="en-US" dirty="0" smtClean="0"/>
          </a:p>
          <a:p>
            <a:pPr marL="420624" indent="-384048" eaLnBrk="1" fontAlgn="auto" hangingPunct="1">
              <a:spcAft>
                <a:spcPts val="0"/>
              </a:spcAft>
              <a:buFont typeface="Wingdings 2"/>
              <a:buNone/>
              <a:defRPr/>
            </a:pPr>
            <a:r>
              <a:rPr lang="en-US" dirty="0" smtClean="0"/>
              <a:t> 	After 18 months, $ 200 million system was delivered to a health insurance company in Wisconsin in 1984. did not worked and made $60 million overpayments were issued. System took three years to fix the bug</a:t>
            </a:r>
          </a:p>
          <a:p>
            <a:pPr marL="420624" indent="-384048" eaLnBrk="1" fontAlgn="auto" hangingPunct="1">
              <a:spcAft>
                <a:spcPts val="0"/>
              </a:spcAft>
              <a:buFont typeface="Wingdings 2"/>
              <a:buNone/>
              <a:defRPr/>
            </a:pPr>
            <a:endParaRPr lang="en-US" dirty="0" smtClean="0"/>
          </a:p>
          <a:p>
            <a:pPr marL="420624" indent="-384048" eaLnBrk="1" fontAlgn="auto" hangingPunct="1">
              <a:spcAft>
                <a:spcPts val="0"/>
              </a:spcAft>
              <a:buFont typeface="Wingdings 2"/>
              <a:buChar char=""/>
              <a:defRPr/>
            </a:pPr>
            <a:r>
              <a:rPr lang="en-US" b="1" dirty="0"/>
              <a:t>Unnecessary Complexity </a:t>
            </a:r>
            <a:endParaRPr lang="en-US" dirty="0"/>
          </a:p>
          <a:p>
            <a:pPr marL="420624" indent="-384048" eaLnBrk="1" fontAlgn="auto" hangingPunct="1">
              <a:spcAft>
                <a:spcPts val="0"/>
              </a:spcAft>
              <a:buFont typeface="Wingdings 2"/>
              <a:buNone/>
              <a:defRPr/>
            </a:pPr>
            <a:r>
              <a:rPr lang="en-US" dirty="0"/>
              <a:t>	C-17 cargo plane by McDonnell Douglas ran $500 million over budget because of problems in avionics software. 19 on-board computers, 80 microprocessors and 6 different types of programming languages were used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solidFill>
                  <a:srgbClr val="CCFF99"/>
                </a:solidFill>
              </a:rPr>
              <a:t>Software errors</a:t>
            </a:r>
          </a:p>
        </p:txBody>
      </p:sp>
      <p:sp>
        <p:nvSpPr>
          <p:cNvPr id="15363" name="Content Placeholder 2"/>
          <p:cNvSpPr>
            <a:spLocks noGrp="1"/>
          </p:cNvSpPr>
          <p:nvPr>
            <p:ph idx="1"/>
          </p:nvPr>
        </p:nvSpPr>
        <p:spPr>
          <a:xfrm>
            <a:off x="0" y="1600200"/>
            <a:ext cx="9144000" cy="4525963"/>
          </a:xfrm>
        </p:spPr>
        <p:txBody>
          <a:bodyPr/>
          <a:lstStyle/>
          <a:p>
            <a:pPr eaLnBrk="1" hangingPunct="1"/>
            <a:r>
              <a:rPr lang="en-US" sz="3200" smtClean="0"/>
              <a:t>Discovered and others are yet to be uncovered</a:t>
            </a:r>
          </a:p>
          <a:p>
            <a:pPr eaLnBrk="1" hangingPunct="1"/>
            <a:r>
              <a:rPr lang="en-US" sz="3200" smtClean="0"/>
              <a:t>25% are definition errors (requirements &amp; specification)</a:t>
            </a:r>
          </a:p>
          <a:p>
            <a:pPr eaLnBrk="1" hangingPunct="1"/>
            <a:r>
              <a:rPr lang="en-US" sz="3200" smtClean="0"/>
              <a:t>25% design errors, 10% coding errors</a:t>
            </a:r>
          </a:p>
          <a:p>
            <a:pPr eaLnBrk="1" hangingPunct="1"/>
            <a:r>
              <a:rPr lang="en-US" sz="3200" smtClean="0"/>
              <a:t>It costs more to fix a definition error in the maintenance phase – better discover them early!</a:t>
            </a:r>
          </a:p>
          <a:p>
            <a:pPr eaLnBrk="1" hangingPunct="1"/>
            <a:endParaRPr lang="en-US" smtClean="0"/>
          </a:p>
          <a:p>
            <a:pPr eaLnBrk="1" hangingPunct="1"/>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solidFill>
                  <a:srgbClr val="CCFF99"/>
                </a:solidFill>
              </a:rPr>
              <a:t>Software engineering</a:t>
            </a:r>
          </a:p>
        </p:txBody>
      </p:sp>
      <p:sp>
        <p:nvSpPr>
          <p:cNvPr id="16387" name="Content Placeholder 2"/>
          <p:cNvSpPr>
            <a:spLocks noGrp="1"/>
          </p:cNvSpPr>
          <p:nvPr>
            <p:ph idx="1"/>
          </p:nvPr>
        </p:nvSpPr>
        <p:spPr>
          <a:xfrm>
            <a:off x="381000" y="1295400"/>
            <a:ext cx="8229600" cy="4953000"/>
          </a:xfrm>
        </p:spPr>
        <p:txBody>
          <a:bodyPr/>
          <a:lstStyle/>
          <a:p>
            <a:pPr eaLnBrk="1" hangingPunct="1">
              <a:buFont typeface="Wingdings 2" pitchFamily="18" charset="2"/>
              <a:buNone/>
            </a:pPr>
            <a:r>
              <a:rPr lang="en-US" dirty="0" smtClean="0"/>
              <a:t>   Software engineering is a term that was coined during the </a:t>
            </a:r>
            <a:r>
              <a:rPr lang="en-US" dirty="0" smtClean="0">
                <a:solidFill>
                  <a:srgbClr val="FF0000"/>
                </a:solidFill>
              </a:rPr>
              <a:t>NATO</a:t>
            </a:r>
            <a:r>
              <a:rPr lang="en-US" dirty="0" smtClean="0"/>
              <a:t> Software Engineering conference held in </a:t>
            </a:r>
            <a:r>
              <a:rPr lang="en-US" dirty="0" err="1" smtClean="0"/>
              <a:t>Garmisch</a:t>
            </a:r>
            <a:r>
              <a:rPr lang="en-US" dirty="0" smtClean="0"/>
              <a:t>, Germany, in October 1968. The term was introduced by the conference chairman Friedrich Bauer. </a:t>
            </a:r>
            <a:endParaRPr lang="en-US" dirty="0" smtClean="0"/>
          </a:p>
          <a:p>
            <a:pPr eaLnBrk="1" hangingPunct="1">
              <a:buNone/>
            </a:pPr>
            <a:r>
              <a:rPr lang="en-US" sz="3200" dirty="0" smtClean="0">
                <a:latin typeface="Microsoft Sans Serif"/>
                <a:cs typeface="Microsoft Sans Serif"/>
              </a:rPr>
              <a:t>   SE</a:t>
            </a:r>
            <a:r>
              <a:rPr lang="en-US" sz="3200" spc="15" dirty="0" smtClean="0">
                <a:latin typeface="Microsoft Sans Serif"/>
                <a:cs typeface="Microsoft Sans Serif"/>
              </a:rPr>
              <a:t> </a:t>
            </a:r>
            <a:r>
              <a:rPr lang="en-US" sz="3200" spc="-10" dirty="0">
                <a:latin typeface="Microsoft Sans Serif"/>
                <a:cs typeface="Microsoft Sans Serif"/>
              </a:rPr>
              <a:t>is</a:t>
            </a:r>
            <a:r>
              <a:rPr lang="en-US" sz="3200" spc="30" dirty="0">
                <a:latin typeface="Microsoft Sans Serif"/>
                <a:cs typeface="Microsoft Sans Serif"/>
              </a:rPr>
              <a:t> </a:t>
            </a:r>
            <a:r>
              <a:rPr lang="en-US" sz="3200" dirty="0">
                <a:latin typeface="Microsoft Sans Serif"/>
                <a:cs typeface="Microsoft Sans Serif"/>
              </a:rPr>
              <a:t>defined</a:t>
            </a:r>
            <a:r>
              <a:rPr lang="en-US" sz="3200" spc="-10" dirty="0">
                <a:latin typeface="Microsoft Sans Serif"/>
                <a:cs typeface="Microsoft Sans Serif"/>
              </a:rPr>
              <a:t> </a:t>
            </a:r>
            <a:r>
              <a:rPr lang="en-US" sz="3200" dirty="0">
                <a:latin typeface="Microsoft Sans Serif"/>
                <a:cs typeface="Microsoft Sans Serif"/>
              </a:rPr>
              <a:t>as</a:t>
            </a:r>
            <a:r>
              <a:rPr lang="en-US" sz="3200" spc="15" dirty="0">
                <a:latin typeface="Microsoft Sans Serif"/>
                <a:cs typeface="Microsoft Sans Serif"/>
              </a:rPr>
              <a:t> </a:t>
            </a:r>
            <a:r>
              <a:rPr lang="en-US" sz="3200" spc="-5" dirty="0">
                <a:latin typeface="Microsoft Sans Serif"/>
                <a:cs typeface="Microsoft Sans Serif"/>
              </a:rPr>
              <a:t>systematic,</a:t>
            </a:r>
            <a:r>
              <a:rPr lang="en-US" sz="3200" spc="-10" dirty="0">
                <a:latin typeface="Microsoft Sans Serif"/>
                <a:cs typeface="Microsoft Sans Serif"/>
              </a:rPr>
              <a:t> disciplined</a:t>
            </a:r>
            <a:r>
              <a:rPr lang="en-US" sz="3200" spc="40" dirty="0">
                <a:latin typeface="Microsoft Sans Serif"/>
                <a:cs typeface="Microsoft Sans Serif"/>
              </a:rPr>
              <a:t> </a:t>
            </a:r>
            <a:r>
              <a:rPr lang="en-US" sz="3200" dirty="0">
                <a:latin typeface="Microsoft Sans Serif"/>
                <a:cs typeface="Microsoft Sans Serif"/>
              </a:rPr>
              <a:t>and </a:t>
            </a:r>
            <a:r>
              <a:rPr lang="en-US" sz="3200" spc="5" dirty="0">
                <a:latin typeface="Microsoft Sans Serif"/>
                <a:cs typeface="Microsoft Sans Serif"/>
              </a:rPr>
              <a:t> </a:t>
            </a:r>
            <a:r>
              <a:rPr lang="en-US" sz="3200" spc="-5" dirty="0">
                <a:latin typeface="Microsoft Sans Serif"/>
                <a:cs typeface="Microsoft Sans Serif"/>
              </a:rPr>
              <a:t>quantifiable</a:t>
            </a:r>
            <a:r>
              <a:rPr lang="en-US" sz="3200" spc="-25" dirty="0">
                <a:latin typeface="Microsoft Sans Serif"/>
                <a:cs typeface="Microsoft Sans Serif"/>
              </a:rPr>
              <a:t> </a:t>
            </a:r>
            <a:r>
              <a:rPr lang="en-US" sz="3200" spc="-5" dirty="0">
                <a:latin typeface="Microsoft Sans Serif"/>
                <a:cs typeface="Microsoft Sans Serif"/>
              </a:rPr>
              <a:t>approach</a:t>
            </a:r>
            <a:r>
              <a:rPr lang="en-US" sz="3200" spc="5" dirty="0">
                <a:latin typeface="Microsoft Sans Serif"/>
                <a:cs typeface="Microsoft Sans Serif"/>
              </a:rPr>
              <a:t> for</a:t>
            </a:r>
            <a:r>
              <a:rPr lang="en-US" sz="3200" spc="10" dirty="0">
                <a:latin typeface="Microsoft Sans Serif"/>
                <a:cs typeface="Microsoft Sans Serif"/>
              </a:rPr>
              <a:t> </a:t>
            </a:r>
            <a:r>
              <a:rPr lang="en-US" sz="3200" dirty="0">
                <a:latin typeface="Microsoft Sans Serif"/>
                <a:cs typeface="Microsoft Sans Serif"/>
              </a:rPr>
              <a:t>the</a:t>
            </a:r>
            <a:r>
              <a:rPr lang="en-US" sz="3200" spc="5" dirty="0">
                <a:latin typeface="Microsoft Sans Serif"/>
                <a:cs typeface="Microsoft Sans Serif"/>
              </a:rPr>
              <a:t> </a:t>
            </a:r>
            <a:r>
              <a:rPr lang="en-US" sz="3200" spc="-5" dirty="0">
                <a:latin typeface="Microsoft Sans Serif"/>
                <a:cs typeface="Microsoft Sans Serif"/>
              </a:rPr>
              <a:t>development,</a:t>
            </a:r>
            <a:r>
              <a:rPr lang="en-US" sz="3200" dirty="0">
                <a:latin typeface="Microsoft Sans Serif"/>
                <a:cs typeface="Microsoft Sans Serif"/>
              </a:rPr>
              <a:t> </a:t>
            </a:r>
            <a:r>
              <a:rPr lang="en-US" sz="3200" spc="-5" dirty="0">
                <a:latin typeface="Microsoft Sans Serif"/>
                <a:cs typeface="Microsoft Sans Serif"/>
              </a:rPr>
              <a:t>operation </a:t>
            </a:r>
            <a:r>
              <a:rPr lang="en-US" sz="3200" spc="-620" dirty="0">
                <a:latin typeface="Microsoft Sans Serif"/>
                <a:cs typeface="Microsoft Sans Serif"/>
              </a:rPr>
              <a:t> </a:t>
            </a:r>
            <a:r>
              <a:rPr lang="en-US" sz="3200" dirty="0">
                <a:latin typeface="Microsoft Sans Serif"/>
                <a:cs typeface="Microsoft Sans Serif"/>
              </a:rPr>
              <a:t>and</a:t>
            </a:r>
            <a:r>
              <a:rPr lang="en-US" sz="3200" spc="-15" dirty="0">
                <a:latin typeface="Microsoft Sans Serif"/>
                <a:cs typeface="Microsoft Sans Serif"/>
              </a:rPr>
              <a:t> </a:t>
            </a:r>
            <a:r>
              <a:rPr lang="en-US" sz="3200" dirty="0">
                <a:latin typeface="Microsoft Sans Serif"/>
                <a:cs typeface="Microsoft Sans Serif"/>
              </a:rPr>
              <a:t>maintenance</a:t>
            </a:r>
            <a:r>
              <a:rPr lang="en-US" sz="3200" spc="-35" dirty="0">
                <a:latin typeface="Microsoft Sans Serif"/>
                <a:cs typeface="Microsoft Sans Serif"/>
              </a:rPr>
              <a:t> </a:t>
            </a:r>
            <a:r>
              <a:rPr lang="en-US" sz="3200" dirty="0">
                <a:latin typeface="Microsoft Sans Serif"/>
                <a:cs typeface="Microsoft Sans Serif"/>
              </a:rPr>
              <a:t>of</a:t>
            </a:r>
            <a:r>
              <a:rPr lang="en-US" sz="3200" spc="10" dirty="0">
                <a:latin typeface="Microsoft Sans Serif"/>
                <a:cs typeface="Microsoft Sans Serif"/>
              </a:rPr>
              <a:t> </a:t>
            </a:r>
            <a:r>
              <a:rPr lang="en-US" sz="3200" dirty="0">
                <a:latin typeface="Microsoft Sans Serif"/>
                <a:cs typeface="Microsoft Sans Serif"/>
              </a:rPr>
              <a:t>software</a:t>
            </a:r>
          </a:p>
          <a:p>
            <a:pPr eaLnBrk="1" hangingPunct="1">
              <a:buFont typeface="Wingdings 2" pitchFamily="18" charset="2"/>
              <a:buNone/>
            </a:pPr>
            <a:endParaRPr lang="en-US" dirty="0" smtClean="0"/>
          </a:p>
          <a:p>
            <a:pPr eaLnBrk="1" hangingPunct="1"/>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a:solidFill>
                  <a:srgbClr val="CCFF99"/>
                </a:solidFill>
              </a:rPr>
              <a:t>Software Engineering Definition</a:t>
            </a:r>
            <a:br>
              <a:rPr lang="en-US" b="1" dirty="0">
                <a:solidFill>
                  <a:srgbClr val="CCFF99"/>
                </a:solidFill>
              </a:rPr>
            </a:br>
            <a:endParaRPr lang="en-US" dirty="0">
              <a:solidFill>
                <a:srgbClr val="CCFF99"/>
              </a:solidFill>
            </a:endParaRPr>
          </a:p>
        </p:txBody>
      </p:sp>
      <p:sp>
        <p:nvSpPr>
          <p:cNvPr id="17411" name="Content Placeholder 2"/>
          <p:cNvSpPr>
            <a:spLocks noGrp="1"/>
          </p:cNvSpPr>
          <p:nvPr>
            <p:ph idx="1"/>
          </p:nvPr>
        </p:nvSpPr>
        <p:spPr>
          <a:xfrm>
            <a:off x="457200" y="914400"/>
            <a:ext cx="8153400" cy="5638800"/>
          </a:xfrm>
        </p:spPr>
        <p:txBody>
          <a:bodyPr/>
          <a:lstStyle/>
          <a:p>
            <a:pPr eaLnBrk="1" hangingPunct="1">
              <a:lnSpc>
                <a:spcPct val="90000"/>
              </a:lnSpc>
            </a:pPr>
            <a:r>
              <a:rPr lang="en-US" b="1" smtClean="0"/>
              <a:t>‘</a:t>
            </a:r>
            <a:r>
              <a:rPr lang="en-US" sz="2800" b="1" smtClean="0"/>
              <a:t>the application of a disciplined approach for the development and maintenance of computer software’</a:t>
            </a:r>
          </a:p>
          <a:p>
            <a:pPr eaLnBrk="1" hangingPunct="1">
              <a:lnSpc>
                <a:spcPct val="90000"/>
              </a:lnSpc>
            </a:pPr>
            <a:r>
              <a:rPr lang="en-US" sz="2800" b="1" smtClean="0"/>
              <a:t>‘deals with the establishment and use of sound engineering principles to economically obtain software that is reliable and works efficiently on real machines’ (by IEEE)</a:t>
            </a:r>
          </a:p>
          <a:p>
            <a:pPr eaLnBrk="1" hangingPunct="1">
              <a:lnSpc>
                <a:spcPct val="90000"/>
              </a:lnSpc>
            </a:pPr>
            <a:r>
              <a:rPr lang="en-US" sz="2800" b="1" smtClean="0"/>
              <a:t>‘encompasses the use of tools, techniques and methods that are useful during the execution of the steps needed for the development of the software and its future maintenance’</a:t>
            </a:r>
          </a:p>
          <a:p>
            <a:pPr eaLnBrk="1" hangingPunct="1"/>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pPr eaLnBrk="1" fontAlgn="auto" hangingPunct="1">
              <a:spcAft>
                <a:spcPts val="0"/>
              </a:spcAft>
              <a:defRPr/>
            </a:pPr>
            <a:r>
              <a:rPr lang="en-US" b="1" dirty="0" smtClean="0"/>
              <a:t/>
            </a:r>
            <a:br>
              <a:rPr lang="en-US" b="1" dirty="0" smtClean="0"/>
            </a:br>
            <a:r>
              <a:rPr lang="en-US" b="1" dirty="0" smtClean="0">
                <a:solidFill>
                  <a:srgbClr val="CCFF99"/>
                </a:solidFill>
              </a:rPr>
              <a:t>Software </a:t>
            </a:r>
            <a:r>
              <a:rPr lang="en-US" b="1" dirty="0">
                <a:solidFill>
                  <a:srgbClr val="CCFF99"/>
                </a:solidFill>
              </a:rPr>
              <a:t>Engineering: </a:t>
            </a:r>
            <a:br>
              <a:rPr lang="en-US" b="1" dirty="0">
                <a:solidFill>
                  <a:srgbClr val="CCFF99"/>
                </a:solidFill>
              </a:rPr>
            </a:br>
            <a:r>
              <a:rPr lang="en-US" b="1" dirty="0">
                <a:solidFill>
                  <a:srgbClr val="CCFF99"/>
                </a:solidFill>
              </a:rPr>
              <a:t>A Working Definition</a:t>
            </a:r>
            <a:r>
              <a:rPr lang="en-US" dirty="0"/>
              <a:t/>
            </a:r>
            <a:br>
              <a:rPr lang="en-US" dirty="0"/>
            </a:br>
            <a:endParaRPr lang="en-US" dirty="0"/>
          </a:p>
        </p:txBody>
      </p:sp>
      <p:sp>
        <p:nvSpPr>
          <p:cNvPr id="18435" name="Content Placeholder 2"/>
          <p:cNvSpPr>
            <a:spLocks noGrp="1"/>
          </p:cNvSpPr>
          <p:nvPr>
            <p:ph idx="1"/>
          </p:nvPr>
        </p:nvSpPr>
        <p:spPr/>
        <p:txBody>
          <a:bodyPr/>
          <a:lstStyle/>
          <a:p>
            <a:pPr eaLnBrk="1" hangingPunct="1"/>
            <a:r>
              <a:rPr lang="en-US" smtClean="0"/>
              <a:t>Software Engineering is a collection of techniques, methodologies and tools that help with the production of </a:t>
            </a:r>
            <a:r>
              <a:rPr lang="en-US" i="1" smtClean="0"/>
              <a:t>A </a:t>
            </a:r>
            <a:r>
              <a:rPr lang="en-US" i="1" smtClean="0">
                <a:solidFill>
                  <a:srgbClr val="FF0000"/>
                </a:solidFill>
              </a:rPr>
              <a:t>high quality </a:t>
            </a:r>
            <a:r>
              <a:rPr lang="en-US" i="1" smtClean="0"/>
              <a:t>software</a:t>
            </a:r>
            <a:r>
              <a:rPr lang="en-US" smtClean="0"/>
              <a:t>  system developed with a  </a:t>
            </a:r>
            <a:r>
              <a:rPr lang="en-US" smtClean="0">
                <a:solidFill>
                  <a:srgbClr val="FF0000"/>
                </a:solidFill>
              </a:rPr>
              <a:t>given </a:t>
            </a:r>
            <a:r>
              <a:rPr lang="en-US" i="1" smtClean="0">
                <a:solidFill>
                  <a:srgbClr val="FF0000"/>
                </a:solidFill>
              </a:rPr>
              <a:t>budget</a:t>
            </a:r>
            <a:r>
              <a:rPr lang="en-US" smtClean="0">
                <a:solidFill>
                  <a:srgbClr val="FF0000"/>
                </a:solidFill>
              </a:rPr>
              <a:t>   </a:t>
            </a:r>
            <a:r>
              <a:rPr lang="en-US" smtClean="0"/>
              <a:t>before a given </a:t>
            </a:r>
            <a:r>
              <a:rPr lang="en-US" i="1" smtClean="0">
                <a:solidFill>
                  <a:srgbClr val="FF0000"/>
                </a:solidFill>
              </a:rPr>
              <a:t>deadline </a:t>
            </a:r>
            <a:r>
              <a:rPr lang="en-US" smtClean="0"/>
              <a:t> while </a:t>
            </a:r>
            <a:r>
              <a:rPr lang="en-US" i="1" smtClean="0"/>
              <a:t>change </a:t>
            </a:r>
            <a:r>
              <a:rPr lang="en-US" smtClean="0"/>
              <a:t>occurs with </a:t>
            </a:r>
            <a:r>
              <a:rPr lang="en-US" smtClean="0">
                <a:solidFill>
                  <a:srgbClr val="FF0000"/>
                </a:solidFill>
              </a:rPr>
              <a:t>customer satisfaction</a:t>
            </a:r>
            <a:r>
              <a:rPr lang="en-US" smtClean="0"/>
              <a:t>:</a:t>
            </a:r>
          </a:p>
          <a:p>
            <a:r>
              <a:rPr lang="en-US" smtClean="0"/>
              <a:t>Challenge: Dealing with complexity and change</a:t>
            </a:r>
          </a:p>
          <a:p>
            <a:pPr eaLnBrk="1" hangingPunct="1"/>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pPr eaLnBrk="1" fontAlgn="auto" hangingPunct="1">
              <a:spcAft>
                <a:spcPts val="0"/>
              </a:spcAft>
              <a:defRPr/>
            </a:pPr>
            <a:r>
              <a:rPr lang="en-US" b="1" dirty="0" smtClean="0">
                <a:solidFill>
                  <a:srgbClr val="CCFF99"/>
                </a:solidFill>
              </a:rPr>
              <a:t>Analogical  Example</a:t>
            </a:r>
            <a:endParaRPr lang="en-US" dirty="0">
              <a:solidFill>
                <a:srgbClr val="CCFF99"/>
              </a:solidFill>
            </a:endParaRPr>
          </a:p>
        </p:txBody>
      </p:sp>
      <p:sp>
        <p:nvSpPr>
          <p:cNvPr id="3" name="Content Placeholder 2"/>
          <p:cNvSpPr>
            <a:spLocks noGrp="1"/>
          </p:cNvSpPr>
          <p:nvPr>
            <p:ph idx="1"/>
          </p:nvPr>
        </p:nvSpPr>
        <p:spPr>
          <a:xfrm>
            <a:off x="0" y="838200"/>
            <a:ext cx="9144000" cy="6019800"/>
          </a:xfrm>
        </p:spPr>
        <p:txBody>
          <a:bodyPr>
            <a:normAutofit fontScale="85000" lnSpcReduction="10000"/>
          </a:bodyPr>
          <a:lstStyle/>
          <a:p>
            <a:pPr marL="420624" indent="-384048" eaLnBrk="1" fontAlgn="auto" hangingPunct="1">
              <a:spcAft>
                <a:spcPts val="0"/>
              </a:spcAft>
              <a:buFont typeface="Wingdings 2"/>
              <a:buChar char=""/>
              <a:defRPr/>
            </a:pPr>
            <a:r>
              <a:rPr lang="en-US" dirty="0"/>
              <a:t>The K2 towers at 8.611 meters in the Karakorum range of the western Himalayas. It is the second highest peak of the world and is considered the most difficult  to climb. An expedition to the K2 typically lasts several months in the summer when the weather is most favorable. Even in summer, snow storms are frequent. An expedition requires thousands of pounds of equipment, including climbing gear, severe weather protection gear, tents, food, communication equipment, and pay and shoes for hundreds of porters. Planning such an expedition takes a significant amount of time in the life of a climber and requires dozens of participants in supporting roles. Once on site, many unexpected events, such as avalanches, porter strikes, or equipment failures will force the climbers to adapt, find new solutions, or  retreat. The success rate for expeditions to the K2 is currently less than 40%.</a:t>
            </a:r>
          </a:p>
          <a:p>
            <a:pPr marL="420624" indent="-384048" eaLnBrk="1" fontAlgn="auto" hangingPunct="1">
              <a:spcAft>
                <a:spcPts val="0"/>
              </a:spcAft>
              <a:buFont typeface="Wingdings 2"/>
              <a:buChar char=""/>
              <a:defRPr/>
            </a:pPr>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81000" y="0"/>
            <a:ext cx="8229600" cy="914400"/>
          </a:xfrm>
        </p:spPr>
        <p:txBody>
          <a:bodyPr/>
          <a:lstStyle/>
          <a:p>
            <a:pPr eaLnBrk="1" hangingPunct="1"/>
            <a:r>
              <a:rPr lang="en-US" b="1" smtClean="0">
                <a:solidFill>
                  <a:srgbClr val="CCFF99"/>
                </a:solidFill>
              </a:rPr>
              <a:t>Example (cont’d)</a:t>
            </a:r>
            <a:endParaRPr lang="en-US" smtClean="0">
              <a:solidFill>
                <a:srgbClr val="CCFF99"/>
              </a:solidFill>
            </a:endParaRPr>
          </a:p>
        </p:txBody>
      </p:sp>
      <p:sp>
        <p:nvSpPr>
          <p:cNvPr id="3" name="Content Placeholder 2"/>
          <p:cNvSpPr>
            <a:spLocks noGrp="1"/>
          </p:cNvSpPr>
          <p:nvPr>
            <p:ph idx="1"/>
          </p:nvPr>
        </p:nvSpPr>
        <p:spPr>
          <a:xfrm>
            <a:off x="0" y="914400"/>
            <a:ext cx="9144000" cy="5715000"/>
          </a:xfrm>
        </p:spPr>
        <p:txBody>
          <a:bodyPr>
            <a:normAutofit fontScale="85000" lnSpcReduction="20000"/>
          </a:bodyPr>
          <a:lstStyle/>
          <a:p>
            <a:pPr marL="420624" indent="-384048" eaLnBrk="1" fontAlgn="auto" hangingPunct="1">
              <a:spcAft>
                <a:spcPts val="0"/>
              </a:spcAft>
              <a:buFont typeface="Wingdings 2"/>
              <a:buChar char=""/>
              <a:defRPr/>
            </a:pPr>
            <a:r>
              <a:rPr lang="en-US" dirty="0"/>
              <a:t>In the above example discuss complex systems, where external conditions can trigger unexpected changes. Complexity puts the problem beyond the control of any single individual. Change forces participants to move away from well known solutions and </a:t>
            </a:r>
            <a:r>
              <a:rPr lang="en-US" dirty="0" smtClean="0"/>
              <a:t>to invent </a:t>
            </a:r>
            <a:r>
              <a:rPr lang="en-US" dirty="0"/>
              <a:t>new solutions. </a:t>
            </a:r>
            <a:endParaRPr lang="en-US" dirty="0" smtClean="0"/>
          </a:p>
          <a:p>
            <a:pPr marL="420624" indent="-384048" eaLnBrk="1" fontAlgn="auto" hangingPunct="1">
              <a:spcAft>
                <a:spcPts val="0"/>
              </a:spcAft>
              <a:buFont typeface="Wingdings 2"/>
              <a:buChar char=""/>
              <a:defRPr/>
            </a:pPr>
            <a:r>
              <a:rPr lang="en-US" dirty="0" smtClean="0"/>
              <a:t>In </a:t>
            </a:r>
            <a:r>
              <a:rPr lang="en-US" dirty="0"/>
              <a:t>above example, several participants need to cooperate and develop new techniques to address these challenges. Failure to do so results in the failure to reach the goal.</a:t>
            </a:r>
          </a:p>
          <a:p>
            <a:pPr marL="420624" indent="-384048" eaLnBrk="1" fontAlgn="auto" hangingPunct="1">
              <a:spcAft>
                <a:spcPts val="0"/>
              </a:spcAft>
              <a:buFont typeface="Wingdings 2"/>
              <a:buNone/>
              <a:defRPr/>
            </a:pPr>
            <a:r>
              <a:rPr lang="en-US" dirty="0"/>
              <a:t> </a:t>
            </a:r>
            <a:endParaRPr lang="en-US" dirty="0" smtClean="0"/>
          </a:p>
          <a:p>
            <a:pPr marL="420624" indent="-384048" eaLnBrk="1" fontAlgn="auto" hangingPunct="1">
              <a:spcAft>
                <a:spcPts val="0"/>
              </a:spcAft>
              <a:buFont typeface="Wingdings 2"/>
              <a:buNone/>
              <a:defRPr/>
            </a:pPr>
            <a:endParaRPr lang="en-US" dirty="0"/>
          </a:p>
          <a:p>
            <a:pPr marL="420624" indent="-384048" eaLnBrk="1" fontAlgn="auto" hangingPunct="1">
              <a:spcAft>
                <a:spcPts val="0"/>
              </a:spcAft>
              <a:buFont typeface="Wingdings 2"/>
              <a:buNone/>
              <a:defRPr/>
            </a:pPr>
            <a:endParaRPr lang="en-US" dirty="0"/>
          </a:p>
          <a:p>
            <a:pPr marL="420624" indent="-384048" fontAlgn="auto">
              <a:spcAft>
                <a:spcPts val="0"/>
              </a:spcAft>
              <a:buFont typeface="Wingdings 2"/>
              <a:buNone/>
              <a:defRPr/>
            </a:pPr>
            <a:r>
              <a:rPr lang="en-US" sz="4200" b="1" dirty="0" smtClean="0">
                <a:solidFill>
                  <a:srgbClr val="0070C0"/>
                </a:solidFill>
              </a:rPr>
              <a:t>   </a:t>
            </a:r>
            <a:r>
              <a:rPr lang="en-US" sz="4200" b="1" dirty="0" smtClean="0">
                <a:solidFill>
                  <a:srgbClr val="FF0000"/>
                </a:solidFill>
                <a:effectLst>
                  <a:outerShdw blurRad="38100" dist="38100" dir="2700000" algn="tl">
                    <a:srgbClr val="000000">
                      <a:alpha val="43137"/>
                    </a:srgbClr>
                  </a:outerShdw>
                </a:effectLst>
              </a:rPr>
              <a:t>This </a:t>
            </a:r>
            <a:r>
              <a:rPr lang="en-US" sz="4200" b="1" dirty="0">
                <a:solidFill>
                  <a:srgbClr val="FF0000"/>
                </a:solidFill>
                <a:effectLst>
                  <a:outerShdw blurRad="38100" dist="38100" dir="2700000" algn="tl">
                    <a:srgbClr val="000000">
                      <a:alpha val="43137"/>
                    </a:srgbClr>
                  </a:outerShdw>
                </a:effectLst>
              </a:rPr>
              <a:t>subject is about conquering complex </a:t>
            </a:r>
            <a:r>
              <a:rPr lang="en-US" sz="4200" b="1" dirty="0" smtClean="0">
                <a:solidFill>
                  <a:srgbClr val="FF0000"/>
                </a:solidFill>
                <a:effectLst>
                  <a:outerShdw blurRad="38100" dist="38100" dir="2700000" algn="tl">
                    <a:srgbClr val="000000">
                      <a:alpha val="43137"/>
                    </a:srgbClr>
                  </a:outerShdw>
                </a:effectLst>
              </a:rPr>
              <a:t>and changing </a:t>
            </a:r>
            <a:r>
              <a:rPr lang="en-US" sz="4200" b="1" dirty="0">
                <a:solidFill>
                  <a:srgbClr val="FF0000"/>
                </a:solidFill>
                <a:effectLst>
                  <a:outerShdw blurRad="38100" dist="38100" dir="2700000" algn="tl">
                    <a:srgbClr val="000000">
                      <a:alpha val="43137"/>
                    </a:srgbClr>
                  </a:outerShdw>
                </a:effectLst>
              </a:rPr>
              <a:t>software systems.</a:t>
            </a:r>
          </a:p>
          <a:p>
            <a:pPr marL="420624" indent="-384048" eaLnBrk="1" fontAlgn="auto" hangingPunct="1">
              <a:spcAft>
                <a:spcPts val="0"/>
              </a:spcAft>
              <a:buFont typeface="Wingdings 2"/>
              <a:buChar char=""/>
              <a:defRP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pPr eaLnBrk="1" fontAlgn="auto" hangingPunct="1">
              <a:spcAft>
                <a:spcPts val="0"/>
              </a:spcAft>
              <a:defRPr/>
            </a:pPr>
            <a:r>
              <a:rPr lang="en-US" b="1" dirty="0" smtClean="0"/>
              <a:t/>
            </a:r>
            <a:br>
              <a:rPr lang="en-US" b="1" dirty="0" smtClean="0"/>
            </a:br>
            <a:r>
              <a:rPr lang="en-US" b="1" dirty="0" smtClean="0">
                <a:solidFill>
                  <a:srgbClr val="CCFF99"/>
                </a:solidFill>
              </a:rPr>
              <a:t>Software </a:t>
            </a:r>
            <a:r>
              <a:rPr lang="en-US" b="1" dirty="0">
                <a:solidFill>
                  <a:srgbClr val="CCFF99"/>
                </a:solidFill>
              </a:rPr>
              <a:t>Engineering:</a:t>
            </a:r>
            <a:br>
              <a:rPr lang="en-US" b="1" dirty="0">
                <a:solidFill>
                  <a:srgbClr val="CCFF99"/>
                </a:solidFill>
              </a:rPr>
            </a:br>
            <a:r>
              <a:rPr lang="en-US" b="1" dirty="0">
                <a:solidFill>
                  <a:srgbClr val="CCFF99"/>
                </a:solidFill>
              </a:rPr>
              <a:t> A Problem Solving Activity</a:t>
            </a:r>
            <a:r>
              <a:rPr lang="en-US" dirty="0">
                <a:solidFill>
                  <a:srgbClr val="CCFF99"/>
                </a:solidFill>
              </a:rPr>
              <a:t/>
            </a:r>
            <a:br>
              <a:rPr lang="en-US" dirty="0">
                <a:solidFill>
                  <a:srgbClr val="CCFF99"/>
                </a:solidFill>
              </a:rPr>
            </a:br>
            <a:endParaRPr lang="en-US" dirty="0">
              <a:solidFill>
                <a:srgbClr val="CCFF99"/>
              </a:solidFill>
            </a:endParaRPr>
          </a:p>
        </p:txBody>
      </p:sp>
      <p:sp>
        <p:nvSpPr>
          <p:cNvPr id="3" name="Content Placeholder 2"/>
          <p:cNvSpPr>
            <a:spLocks noGrp="1"/>
          </p:cNvSpPr>
          <p:nvPr>
            <p:ph idx="1"/>
          </p:nvPr>
        </p:nvSpPr>
        <p:spPr/>
        <p:txBody>
          <a:bodyPr>
            <a:normAutofit lnSpcReduction="10000"/>
          </a:bodyPr>
          <a:lstStyle/>
          <a:p>
            <a:pPr marL="420624" indent="-384048" eaLnBrk="1" fontAlgn="auto" hangingPunct="1">
              <a:spcAft>
                <a:spcPts val="0"/>
              </a:spcAft>
              <a:buFont typeface="Wingdings 2"/>
              <a:buChar char=""/>
              <a:defRPr/>
            </a:pPr>
            <a:r>
              <a:rPr lang="en-US" b="1" dirty="0"/>
              <a:t>Analysis</a:t>
            </a:r>
            <a:r>
              <a:rPr lang="en-US" b="1" dirty="0" smtClean="0"/>
              <a:t>: </a:t>
            </a:r>
            <a:r>
              <a:rPr lang="en-US" dirty="0" smtClean="0"/>
              <a:t>– Understand </a:t>
            </a:r>
            <a:r>
              <a:rPr lang="en-US" dirty="0"/>
              <a:t>the nature of the problem and break the  problem into pieces</a:t>
            </a:r>
          </a:p>
          <a:p>
            <a:pPr marL="420624" indent="-384048" eaLnBrk="1" fontAlgn="auto" hangingPunct="1">
              <a:spcAft>
                <a:spcPts val="0"/>
              </a:spcAft>
              <a:buFont typeface="Wingdings 2"/>
              <a:buChar char=""/>
              <a:defRPr/>
            </a:pPr>
            <a:r>
              <a:rPr lang="en-US" b="1" dirty="0"/>
              <a:t>Synthesis:</a:t>
            </a:r>
            <a:r>
              <a:rPr lang="en-US" dirty="0"/>
              <a:t> </a:t>
            </a:r>
            <a:r>
              <a:rPr lang="en-US" dirty="0" smtClean="0"/>
              <a:t>–</a:t>
            </a:r>
            <a:r>
              <a:rPr lang="en-US" dirty="0"/>
              <a:t>Put the pieces together into a large structure</a:t>
            </a:r>
          </a:p>
          <a:p>
            <a:pPr marL="420624" indent="-384048" eaLnBrk="1" fontAlgn="auto" hangingPunct="1">
              <a:spcAft>
                <a:spcPts val="0"/>
              </a:spcAft>
              <a:buFont typeface="Wingdings 2"/>
              <a:buNone/>
              <a:defRPr/>
            </a:pPr>
            <a:endParaRPr lang="en-US" dirty="0" smtClean="0"/>
          </a:p>
          <a:p>
            <a:pPr marL="420624" indent="-384048" eaLnBrk="1" fontAlgn="auto" hangingPunct="1">
              <a:spcAft>
                <a:spcPts val="0"/>
              </a:spcAft>
              <a:buFont typeface="Wingdings 2"/>
              <a:buNone/>
              <a:defRPr/>
            </a:pPr>
            <a:endParaRPr lang="en-US" dirty="0"/>
          </a:p>
          <a:p>
            <a:pPr marL="420624" indent="-384048" eaLnBrk="1" fontAlgn="auto" hangingPunct="1">
              <a:spcAft>
                <a:spcPts val="0"/>
              </a:spcAft>
              <a:buFont typeface="Wingdings 2"/>
              <a:buNone/>
              <a:defRPr/>
            </a:pPr>
            <a:r>
              <a:rPr lang="en-US" b="1" dirty="0" smtClean="0">
                <a:solidFill>
                  <a:srgbClr val="0070C0"/>
                </a:solidFill>
              </a:rPr>
              <a:t>   </a:t>
            </a:r>
            <a:r>
              <a:rPr lang="en-US" b="1" dirty="0" smtClean="0">
                <a:solidFill>
                  <a:srgbClr val="FF0000"/>
                </a:solidFill>
              </a:rPr>
              <a:t>For </a:t>
            </a:r>
            <a:r>
              <a:rPr lang="en-US" b="1" dirty="0">
                <a:solidFill>
                  <a:srgbClr val="FF0000"/>
                </a:solidFill>
              </a:rPr>
              <a:t>problem solving we use techniques, methodologies and tools.</a:t>
            </a:r>
            <a:r>
              <a:rPr lang="en-US" dirty="0">
                <a:solidFill>
                  <a:srgbClr val="FF0000"/>
                </a:solid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8688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8190" y="547192"/>
            <a:ext cx="8021320" cy="574675"/>
          </a:xfrm>
          <a:prstGeom prst="rect">
            <a:avLst/>
          </a:prstGeom>
        </p:spPr>
        <p:txBody>
          <a:bodyPr vert="horz" wrap="square" lIns="0" tIns="12700" rIns="0" bIns="0" rtlCol="0">
            <a:spAutoFit/>
          </a:bodyPr>
          <a:lstStyle/>
          <a:p>
            <a:pPr marL="12700">
              <a:lnSpc>
                <a:spcPct val="100000"/>
              </a:lnSpc>
              <a:spcBef>
                <a:spcPts val="100"/>
              </a:spcBef>
            </a:pPr>
            <a:r>
              <a:rPr sz="3600" b="1" dirty="0">
                <a:latin typeface="Arial"/>
                <a:cs typeface="Arial"/>
              </a:rPr>
              <a:t>Introduction</a:t>
            </a:r>
            <a:r>
              <a:rPr sz="3600" b="1" spc="-60" dirty="0">
                <a:latin typeface="Arial"/>
                <a:cs typeface="Arial"/>
              </a:rPr>
              <a:t> </a:t>
            </a:r>
            <a:r>
              <a:rPr sz="3600" b="1" dirty="0">
                <a:latin typeface="Arial"/>
                <a:cs typeface="Arial"/>
              </a:rPr>
              <a:t>to </a:t>
            </a:r>
            <a:r>
              <a:rPr sz="3600" b="1" spc="5" dirty="0">
                <a:latin typeface="Arial"/>
                <a:cs typeface="Arial"/>
              </a:rPr>
              <a:t>software</a:t>
            </a:r>
            <a:r>
              <a:rPr sz="3600" b="1" spc="-110" dirty="0">
                <a:latin typeface="Arial"/>
                <a:cs typeface="Arial"/>
              </a:rPr>
              <a:t> </a:t>
            </a:r>
            <a:r>
              <a:rPr sz="3600" b="1" spc="-5" dirty="0">
                <a:latin typeface="Arial"/>
                <a:cs typeface="Arial"/>
              </a:rPr>
              <a:t>Engineering</a:t>
            </a:r>
            <a:endParaRPr sz="3600">
              <a:latin typeface="Arial"/>
              <a:cs typeface="Arial"/>
            </a:endParaRPr>
          </a:p>
        </p:txBody>
      </p:sp>
      <p:sp>
        <p:nvSpPr>
          <p:cNvPr id="3" name="object 3"/>
          <p:cNvSpPr txBox="1"/>
          <p:nvPr/>
        </p:nvSpPr>
        <p:spPr>
          <a:xfrm>
            <a:off x="536244" y="1232676"/>
            <a:ext cx="7904480" cy="4721860"/>
          </a:xfrm>
          <a:prstGeom prst="rect">
            <a:avLst/>
          </a:prstGeom>
        </p:spPr>
        <p:txBody>
          <a:bodyPr vert="horz" wrap="square" lIns="0" tIns="97790" rIns="0" bIns="0" rtlCol="0">
            <a:spAutoFit/>
          </a:bodyPr>
          <a:lstStyle/>
          <a:p>
            <a:pPr marL="12700">
              <a:lnSpc>
                <a:spcPct val="100000"/>
              </a:lnSpc>
              <a:spcBef>
                <a:spcPts val="770"/>
              </a:spcBef>
            </a:pPr>
            <a:r>
              <a:rPr sz="2800" b="1" dirty="0">
                <a:latin typeface="Arial"/>
                <a:cs typeface="Arial"/>
              </a:rPr>
              <a:t>Characteristics</a:t>
            </a:r>
            <a:r>
              <a:rPr sz="2800" b="1" spc="-75" dirty="0">
                <a:latin typeface="Arial"/>
                <a:cs typeface="Arial"/>
              </a:rPr>
              <a:t> </a:t>
            </a:r>
            <a:r>
              <a:rPr sz="2800" b="1" spc="-5" dirty="0">
                <a:latin typeface="Arial"/>
                <a:cs typeface="Arial"/>
              </a:rPr>
              <a:t>of</a:t>
            </a:r>
            <a:r>
              <a:rPr sz="2800" b="1" dirty="0">
                <a:latin typeface="Arial"/>
                <a:cs typeface="Arial"/>
              </a:rPr>
              <a:t> </a:t>
            </a:r>
            <a:r>
              <a:rPr sz="2800" b="1" spc="10" dirty="0">
                <a:latin typeface="Arial"/>
                <a:cs typeface="Arial"/>
              </a:rPr>
              <a:t>software</a:t>
            </a:r>
            <a:endParaRPr sz="2800">
              <a:latin typeface="Arial"/>
              <a:cs typeface="Arial"/>
            </a:endParaRPr>
          </a:p>
          <a:p>
            <a:pPr marL="356870" marR="5080" indent="-344805">
              <a:lnSpc>
                <a:spcPct val="100000"/>
              </a:lnSpc>
              <a:spcBef>
                <a:spcPts val="675"/>
              </a:spcBef>
              <a:buFont typeface="Microsoft Sans Serif"/>
              <a:buChar char="•"/>
              <a:tabLst>
                <a:tab pos="356870" algn="l"/>
                <a:tab pos="357505" algn="l"/>
              </a:tabLst>
            </a:pPr>
            <a:r>
              <a:rPr sz="2800" b="1" spc="5" dirty="0">
                <a:latin typeface="Arial"/>
                <a:cs typeface="Arial"/>
              </a:rPr>
              <a:t>Software</a:t>
            </a:r>
            <a:r>
              <a:rPr sz="2800" b="1" spc="-85" dirty="0">
                <a:latin typeface="Arial"/>
                <a:cs typeface="Arial"/>
              </a:rPr>
              <a:t> </a:t>
            </a:r>
            <a:r>
              <a:rPr sz="2800" b="1" spc="5" dirty="0">
                <a:latin typeface="Arial"/>
                <a:cs typeface="Arial"/>
              </a:rPr>
              <a:t>is</a:t>
            </a:r>
            <a:r>
              <a:rPr sz="2800" b="1" spc="-35" dirty="0">
                <a:latin typeface="Arial"/>
                <a:cs typeface="Arial"/>
              </a:rPr>
              <a:t> </a:t>
            </a:r>
            <a:r>
              <a:rPr sz="2800" b="1" spc="-5" dirty="0">
                <a:latin typeface="Arial"/>
                <a:cs typeface="Arial"/>
              </a:rPr>
              <a:t>developed</a:t>
            </a:r>
            <a:r>
              <a:rPr sz="2800" b="1" spc="40" dirty="0">
                <a:latin typeface="Arial"/>
                <a:cs typeface="Arial"/>
              </a:rPr>
              <a:t> </a:t>
            </a:r>
            <a:r>
              <a:rPr sz="2800" b="1" spc="-5" dirty="0">
                <a:latin typeface="Arial"/>
                <a:cs typeface="Arial"/>
              </a:rPr>
              <a:t>or </a:t>
            </a:r>
            <a:r>
              <a:rPr sz="2800" b="1" dirty="0">
                <a:latin typeface="Arial"/>
                <a:cs typeface="Arial"/>
              </a:rPr>
              <a:t>engineered</a:t>
            </a:r>
            <a:r>
              <a:rPr sz="2800" dirty="0">
                <a:latin typeface="Microsoft Sans Serif"/>
                <a:cs typeface="Microsoft Sans Serif"/>
              </a:rPr>
              <a:t>,</a:t>
            </a:r>
            <a:r>
              <a:rPr sz="2800" spc="30" dirty="0">
                <a:latin typeface="Microsoft Sans Serif"/>
                <a:cs typeface="Microsoft Sans Serif"/>
              </a:rPr>
              <a:t> </a:t>
            </a:r>
            <a:r>
              <a:rPr sz="2800" spc="-10" dirty="0">
                <a:latin typeface="Microsoft Sans Serif"/>
                <a:cs typeface="Microsoft Sans Serif"/>
              </a:rPr>
              <a:t>it</a:t>
            </a:r>
            <a:r>
              <a:rPr sz="2800" spc="5" dirty="0">
                <a:latin typeface="Microsoft Sans Serif"/>
                <a:cs typeface="Microsoft Sans Serif"/>
              </a:rPr>
              <a:t> </a:t>
            </a:r>
            <a:r>
              <a:rPr sz="2800" spc="-10" dirty="0">
                <a:latin typeface="Microsoft Sans Serif"/>
                <a:cs typeface="Microsoft Sans Serif"/>
              </a:rPr>
              <a:t>is</a:t>
            </a:r>
            <a:r>
              <a:rPr sz="2800" spc="30" dirty="0">
                <a:latin typeface="Microsoft Sans Serif"/>
                <a:cs typeface="Microsoft Sans Serif"/>
              </a:rPr>
              <a:t> </a:t>
            </a:r>
            <a:r>
              <a:rPr sz="2800" dirty="0">
                <a:latin typeface="Microsoft Sans Serif"/>
                <a:cs typeface="Microsoft Sans Serif"/>
              </a:rPr>
              <a:t>not </a:t>
            </a:r>
            <a:r>
              <a:rPr sz="2800" spc="-725" dirty="0">
                <a:latin typeface="Microsoft Sans Serif"/>
                <a:cs typeface="Microsoft Sans Serif"/>
              </a:rPr>
              <a:t> </a:t>
            </a:r>
            <a:r>
              <a:rPr sz="2800" dirty="0">
                <a:latin typeface="Microsoft Sans Serif"/>
                <a:cs typeface="Microsoft Sans Serif"/>
              </a:rPr>
              <a:t>manufactured</a:t>
            </a:r>
            <a:r>
              <a:rPr sz="2800" spc="-40" dirty="0">
                <a:latin typeface="Microsoft Sans Serif"/>
                <a:cs typeface="Microsoft Sans Serif"/>
              </a:rPr>
              <a:t> </a:t>
            </a:r>
            <a:r>
              <a:rPr sz="2800" spc="-5" dirty="0">
                <a:latin typeface="Microsoft Sans Serif"/>
                <a:cs typeface="Microsoft Sans Serif"/>
              </a:rPr>
              <a:t>in</a:t>
            </a:r>
            <a:r>
              <a:rPr sz="2800" spc="35" dirty="0">
                <a:latin typeface="Microsoft Sans Serif"/>
                <a:cs typeface="Microsoft Sans Serif"/>
              </a:rPr>
              <a:t> </a:t>
            </a:r>
            <a:r>
              <a:rPr sz="2800" spc="5" dirty="0">
                <a:latin typeface="Microsoft Sans Serif"/>
                <a:cs typeface="Microsoft Sans Serif"/>
              </a:rPr>
              <a:t>the</a:t>
            </a:r>
            <a:r>
              <a:rPr sz="2800" spc="15" dirty="0">
                <a:latin typeface="Microsoft Sans Serif"/>
                <a:cs typeface="Microsoft Sans Serif"/>
              </a:rPr>
              <a:t> </a:t>
            </a:r>
            <a:r>
              <a:rPr sz="2800" dirty="0">
                <a:latin typeface="Microsoft Sans Serif"/>
                <a:cs typeface="Microsoft Sans Serif"/>
              </a:rPr>
              <a:t>classical</a:t>
            </a:r>
            <a:r>
              <a:rPr sz="2800" spc="-30" dirty="0">
                <a:latin typeface="Microsoft Sans Serif"/>
                <a:cs typeface="Microsoft Sans Serif"/>
              </a:rPr>
              <a:t> </a:t>
            </a:r>
            <a:r>
              <a:rPr sz="2800" spc="5" dirty="0">
                <a:latin typeface="Microsoft Sans Serif"/>
                <a:cs typeface="Microsoft Sans Serif"/>
              </a:rPr>
              <a:t>sense.</a:t>
            </a:r>
            <a:endParaRPr sz="2800">
              <a:latin typeface="Microsoft Sans Serif"/>
              <a:cs typeface="Microsoft Sans Serif"/>
            </a:endParaRPr>
          </a:p>
          <a:p>
            <a:pPr marL="356870" marR="933450" indent="-344805">
              <a:lnSpc>
                <a:spcPct val="100000"/>
              </a:lnSpc>
              <a:spcBef>
                <a:spcPts val="675"/>
              </a:spcBef>
              <a:buFont typeface="Microsoft Sans Serif"/>
              <a:buChar char="•"/>
              <a:tabLst>
                <a:tab pos="356870" algn="l"/>
                <a:tab pos="357505" algn="l"/>
              </a:tabLst>
            </a:pPr>
            <a:r>
              <a:rPr sz="2800" b="1" spc="5" dirty="0">
                <a:latin typeface="Arial"/>
                <a:cs typeface="Arial"/>
              </a:rPr>
              <a:t>Software</a:t>
            </a:r>
            <a:r>
              <a:rPr sz="2800" b="1" spc="-90" dirty="0">
                <a:latin typeface="Arial"/>
                <a:cs typeface="Arial"/>
              </a:rPr>
              <a:t> </a:t>
            </a:r>
            <a:r>
              <a:rPr sz="2800" b="1" spc="-5" dirty="0">
                <a:latin typeface="Arial"/>
                <a:cs typeface="Arial"/>
              </a:rPr>
              <a:t>does</a:t>
            </a:r>
            <a:r>
              <a:rPr sz="2800" b="1" dirty="0">
                <a:latin typeface="Arial"/>
                <a:cs typeface="Arial"/>
              </a:rPr>
              <a:t> </a:t>
            </a:r>
            <a:r>
              <a:rPr sz="2800" b="1" spc="-5" dirty="0">
                <a:latin typeface="Arial"/>
                <a:cs typeface="Arial"/>
              </a:rPr>
              <a:t>not</a:t>
            </a:r>
            <a:r>
              <a:rPr sz="2800" b="1" spc="5" dirty="0">
                <a:latin typeface="Arial"/>
                <a:cs typeface="Arial"/>
              </a:rPr>
              <a:t> </a:t>
            </a:r>
            <a:r>
              <a:rPr sz="2800" b="1" spc="20" dirty="0">
                <a:latin typeface="Arial"/>
                <a:cs typeface="Arial"/>
              </a:rPr>
              <a:t>wear</a:t>
            </a:r>
            <a:r>
              <a:rPr sz="2800" b="1" spc="-105" dirty="0">
                <a:latin typeface="Arial"/>
                <a:cs typeface="Arial"/>
              </a:rPr>
              <a:t> </a:t>
            </a:r>
            <a:r>
              <a:rPr sz="2800" b="1" spc="-5" dirty="0">
                <a:latin typeface="Arial"/>
                <a:cs typeface="Arial"/>
              </a:rPr>
              <a:t>out.</a:t>
            </a:r>
            <a:r>
              <a:rPr sz="2800" b="1" spc="20" dirty="0">
                <a:latin typeface="Arial"/>
                <a:cs typeface="Arial"/>
              </a:rPr>
              <a:t> </a:t>
            </a:r>
            <a:r>
              <a:rPr sz="2800" b="1" spc="5" dirty="0">
                <a:latin typeface="Arial"/>
                <a:cs typeface="Arial"/>
              </a:rPr>
              <a:t>However</a:t>
            </a:r>
            <a:r>
              <a:rPr sz="2800" b="1" spc="-20" dirty="0">
                <a:latin typeface="Arial"/>
                <a:cs typeface="Arial"/>
              </a:rPr>
              <a:t> </a:t>
            </a:r>
            <a:r>
              <a:rPr sz="2800" spc="-10" dirty="0">
                <a:latin typeface="Microsoft Sans Serif"/>
                <a:cs typeface="Microsoft Sans Serif"/>
              </a:rPr>
              <a:t>it </a:t>
            </a:r>
            <a:r>
              <a:rPr sz="2800" spc="-730" dirty="0">
                <a:latin typeface="Microsoft Sans Serif"/>
                <a:cs typeface="Microsoft Sans Serif"/>
              </a:rPr>
              <a:t> </a:t>
            </a:r>
            <a:r>
              <a:rPr sz="2800" dirty="0">
                <a:latin typeface="Microsoft Sans Serif"/>
                <a:cs typeface="Microsoft Sans Serif"/>
              </a:rPr>
              <a:t>deteriorates</a:t>
            </a:r>
            <a:r>
              <a:rPr sz="2800" spc="-25" dirty="0">
                <a:latin typeface="Microsoft Sans Serif"/>
                <a:cs typeface="Microsoft Sans Serif"/>
              </a:rPr>
              <a:t> </a:t>
            </a:r>
            <a:r>
              <a:rPr sz="2800" dirty="0">
                <a:latin typeface="Microsoft Sans Serif"/>
                <a:cs typeface="Microsoft Sans Serif"/>
              </a:rPr>
              <a:t>due</a:t>
            </a:r>
            <a:r>
              <a:rPr sz="2800" spc="35" dirty="0">
                <a:latin typeface="Microsoft Sans Serif"/>
                <a:cs typeface="Microsoft Sans Serif"/>
              </a:rPr>
              <a:t> </a:t>
            </a:r>
            <a:r>
              <a:rPr sz="2800" spc="10" dirty="0">
                <a:latin typeface="Microsoft Sans Serif"/>
                <a:cs typeface="Microsoft Sans Serif"/>
              </a:rPr>
              <a:t>to</a:t>
            </a:r>
            <a:r>
              <a:rPr sz="2800" dirty="0">
                <a:latin typeface="Microsoft Sans Serif"/>
                <a:cs typeface="Microsoft Sans Serif"/>
              </a:rPr>
              <a:t> change.</a:t>
            </a:r>
            <a:endParaRPr sz="2800">
              <a:latin typeface="Microsoft Sans Serif"/>
              <a:cs typeface="Microsoft Sans Serif"/>
            </a:endParaRPr>
          </a:p>
          <a:p>
            <a:pPr marL="356870" marR="1604010" indent="-344805">
              <a:lnSpc>
                <a:spcPct val="100000"/>
              </a:lnSpc>
              <a:spcBef>
                <a:spcPts val="675"/>
              </a:spcBef>
              <a:buFont typeface="Microsoft Sans Serif"/>
              <a:buChar char="•"/>
              <a:tabLst>
                <a:tab pos="356870" algn="l"/>
                <a:tab pos="357505" algn="l"/>
              </a:tabLst>
            </a:pPr>
            <a:r>
              <a:rPr sz="2800" b="1" spc="5" dirty="0">
                <a:latin typeface="Arial"/>
                <a:cs typeface="Arial"/>
              </a:rPr>
              <a:t>Software</a:t>
            </a:r>
            <a:r>
              <a:rPr sz="2800" b="1" spc="-80" dirty="0">
                <a:latin typeface="Arial"/>
                <a:cs typeface="Arial"/>
              </a:rPr>
              <a:t> </a:t>
            </a:r>
            <a:r>
              <a:rPr sz="2800" b="1" spc="5" dirty="0">
                <a:latin typeface="Arial"/>
                <a:cs typeface="Arial"/>
              </a:rPr>
              <a:t>is</a:t>
            </a:r>
            <a:r>
              <a:rPr sz="2800" b="1" spc="-30" dirty="0">
                <a:latin typeface="Arial"/>
                <a:cs typeface="Arial"/>
              </a:rPr>
              <a:t> </a:t>
            </a:r>
            <a:r>
              <a:rPr sz="2800" b="1" spc="-5" dirty="0">
                <a:latin typeface="Arial"/>
                <a:cs typeface="Arial"/>
              </a:rPr>
              <a:t>custom</a:t>
            </a:r>
            <a:r>
              <a:rPr sz="2800" b="1" spc="15" dirty="0">
                <a:latin typeface="Arial"/>
                <a:cs typeface="Arial"/>
              </a:rPr>
              <a:t> </a:t>
            </a:r>
            <a:r>
              <a:rPr sz="2800" b="1" spc="-5" dirty="0">
                <a:latin typeface="Arial"/>
                <a:cs typeface="Arial"/>
              </a:rPr>
              <a:t>built</a:t>
            </a:r>
            <a:r>
              <a:rPr sz="2800" b="1" spc="20" dirty="0">
                <a:latin typeface="Arial"/>
                <a:cs typeface="Arial"/>
              </a:rPr>
              <a:t> </a:t>
            </a:r>
            <a:r>
              <a:rPr sz="2800" dirty="0">
                <a:latin typeface="Microsoft Sans Serif"/>
                <a:cs typeface="Microsoft Sans Serif"/>
              </a:rPr>
              <a:t>rather</a:t>
            </a:r>
            <a:r>
              <a:rPr sz="2800" spc="25" dirty="0">
                <a:latin typeface="Microsoft Sans Serif"/>
                <a:cs typeface="Microsoft Sans Serif"/>
              </a:rPr>
              <a:t> </a:t>
            </a:r>
            <a:r>
              <a:rPr sz="2800" dirty="0">
                <a:latin typeface="Microsoft Sans Serif"/>
                <a:cs typeface="Microsoft Sans Serif"/>
              </a:rPr>
              <a:t>than </a:t>
            </a:r>
            <a:r>
              <a:rPr sz="2800" spc="-730" dirty="0">
                <a:latin typeface="Microsoft Sans Serif"/>
                <a:cs typeface="Microsoft Sans Serif"/>
              </a:rPr>
              <a:t> </a:t>
            </a:r>
            <a:r>
              <a:rPr sz="2800" dirty="0">
                <a:latin typeface="Microsoft Sans Serif"/>
                <a:cs typeface="Microsoft Sans Serif"/>
              </a:rPr>
              <a:t>assembling</a:t>
            </a:r>
            <a:r>
              <a:rPr sz="2800" spc="-15" dirty="0">
                <a:latin typeface="Microsoft Sans Serif"/>
                <a:cs typeface="Microsoft Sans Serif"/>
              </a:rPr>
              <a:t> </a:t>
            </a:r>
            <a:r>
              <a:rPr sz="2800" spc="-5" dirty="0">
                <a:latin typeface="Microsoft Sans Serif"/>
                <a:cs typeface="Microsoft Sans Serif"/>
              </a:rPr>
              <a:t>existing</a:t>
            </a:r>
            <a:r>
              <a:rPr sz="2800" spc="30" dirty="0">
                <a:latin typeface="Microsoft Sans Serif"/>
                <a:cs typeface="Microsoft Sans Serif"/>
              </a:rPr>
              <a:t> </a:t>
            </a:r>
            <a:r>
              <a:rPr sz="2800" dirty="0">
                <a:latin typeface="Microsoft Sans Serif"/>
                <a:cs typeface="Microsoft Sans Serif"/>
              </a:rPr>
              <a:t>components.</a:t>
            </a:r>
            <a:endParaRPr sz="2800">
              <a:latin typeface="Microsoft Sans Serif"/>
              <a:cs typeface="Microsoft Sans Serif"/>
            </a:endParaRPr>
          </a:p>
          <a:p>
            <a:pPr marL="356870" marR="280670" indent="-52069">
              <a:lnSpc>
                <a:spcPct val="100000"/>
              </a:lnSpc>
              <a:spcBef>
                <a:spcPts val="675"/>
              </a:spcBef>
            </a:pPr>
            <a:r>
              <a:rPr sz="2800" dirty="0">
                <a:latin typeface="Microsoft Sans Serif"/>
                <a:cs typeface="Microsoft Sans Serif"/>
              </a:rPr>
              <a:t>-Although</a:t>
            </a:r>
            <a:r>
              <a:rPr sz="2800" spc="10" dirty="0">
                <a:latin typeface="Microsoft Sans Serif"/>
                <a:cs typeface="Microsoft Sans Serif"/>
              </a:rPr>
              <a:t> </a:t>
            </a:r>
            <a:r>
              <a:rPr sz="2800" spc="5" dirty="0">
                <a:latin typeface="Microsoft Sans Serif"/>
                <a:cs typeface="Microsoft Sans Serif"/>
              </a:rPr>
              <a:t>the</a:t>
            </a:r>
            <a:r>
              <a:rPr sz="2800" spc="-5" dirty="0">
                <a:latin typeface="Microsoft Sans Serif"/>
                <a:cs typeface="Microsoft Sans Serif"/>
              </a:rPr>
              <a:t> </a:t>
            </a:r>
            <a:r>
              <a:rPr sz="2800" dirty="0">
                <a:latin typeface="Microsoft Sans Serif"/>
                <a:cs typeface="Microsoft Sans Serif"/>
              </a:rPr>
              <a:t>industry</a:t>
            </a:r>
            <a:r>
              <a:rPr sz="2800" spc="10" dirty="0">
                <a:latin typeface="Microsoft Sans Serif"/>
                <a:cs typeface="Microsoft Sans Serif"/>
              </a:rPr>
              <a:t> </a:t>
            </a:r>
            <a:r>
              <a:rPr sz="2800" spc="-10" dirty="0">
                <a:latin typeface="Microsoft Sans Serif"/>
                <a:cs typeface="Microsoft Sans Serif"/>
              </a:rPr>
              <a:t>is</a:t>
            </a:r>
            <a:r>
              <a:rPr sz="2800" spc="30" dirty="0">
                <a:latin typeface="Microsoft Sans Serif"/>
                <a:cs typeface="Microsoft Sans Serif"/>
              </a:rPr>
              <a:t> </a:t>
            </a:r>
            <a:r>
              <a:rPr sz="2800" spc="-10" dirty="0">
                <a:latin typeface="Microsoft Sans Serif"/>
                <a:cs typeface="Microsoft Sans Serif"/>
              </a:rPr>
              <a:t>moving</a:t>
            </a:r>
            <a:r>
              <a:rPr sz="2800" spc="65" dirty="0">
                <a:latin typeface="Microsoft Sans Serif"/>
                <a:cs typeface="Microsoft Sans Serif"/>
              </a:rPr>
              <a:t> </a:t>
            </a:r>
            <a:r>
              <a:rPr sz="2800" spc="-5" dirty="0">
                <a:latin typeface="Microsoft Sans Serif"/>
                <a:cs typeface="Microsoft Sans Serif"/>
              </a:rPr>
              <a:t>towards </a:t>
            </a:r>
            <a:r>
              <a:rPr sz="2800" dirty="0">
                <a:latin typeface="Microsoft Sans Serif"/>
                <a:cs typeface="Microsoft Sans Serif"/>
              </a:rPr>
              <a:t> component </a:t>
            </a:r>
            <a:r>
              <a:rPr sz="2800" spc="5" dirty="0">
                <a:latin typeface="Microsoft Sans Serif"/>
                <a:cs typeface="Microsoft Sans Serif"/>
              </a:rPr>
              <a:t>based </a:t>
            </a:r>
            <a:r>
              <a:rPr sz="2800" dirty="0">
                <a:latin typeface="Microsoft Sans Serif"/>
                <a:cs typeface="Microsoft Sans Serif"/>
              </a:rPr>
              <a:t>construction, most software </a:t>
            </a:r>
            <a:r>
              <a:rPr sz="2800" spc="-730" dirty="0">
                <a:latin typeface="Microsoft Sans Serif"/>
                <a:cs typeface="Microsoft Sans Serif"/>
              </a:rPr>
              <a:t> </a:t>
            </a:r>
            <a:r>
              <a:rPr sz="2800" dirty="0">
                <a:latin typeface="Microsoft Sans Serif"/>
                <a:cs typeface="Microsoft Sans Serif"/>
              </a:rPr>
              <a:t>continues</a:t>
            </a:r>
            <a:r>
              <a:rPr sz="2800" spc="-25" dirty="0">
                <a:latin typeface="Microsoft Sans Serif"/>
                <a:cs typeface="Microsoft Sans Serif"/>
              </a:rPr>
              <a:t> </a:t>
            </a:r>
            <a:r>
              <a:rPr sz="2800" spc="5" dirty="0">
                <a:latin typeface="Microsoft Sans Serif"/>
                <a:cs typeface="Microsoft Sans Serif"/>
              </a:rPr>
              <a:t>to</a:t>
            </a:r>
            <a:r>
              <a:rPr sz="2800" spc="20" dirty="0">
                <a:latin typeface="Microsoft Sans Serif"/>
                <a:cs typeface="Microsoft Sans Serif"/>
              </a:rPr>
              <a:t> </a:t>
            </a:r>
            <a:r>
              <a:rPr sz="2800" spc="5" dirty="0">
                <a:latin typeface="Microsoft Sans Serif"/>
                <a:cs typeface="Microsoft Sans Serif"/>
              </a:rPr>
              <a:t>be</a:t>
            </a:r>
            <a:r>
              <a:rPr sz="2800" spc="15" dirty="0">
                <a:latin typeface="Microsoft Sans Serif"/>
                <a:cs typeface="Microsoft Sans Serif"/>
              </a:rPr>
              <a:t> </a:t>
            </a:r>
            <a:r>
              <a:rPr sz="2800" spc="5" dirty="0">
                <a:latin typeface="Microsoft Sans Serif"/>
                <a:cs typeface="Microsoft Sans Serif"/>
              </a:rPr>
              <a:t>custom</a:t>
            </a:r>
            <a:r>
              <a:rPr sz="2800" spc="-20" dirty="0">
                <a:latin typeface="Microsoft Sans Serif"/>
                <a:cs typeface="Microsoft Sans Serif"/>
              </a:rPr>
              <a:t> </a:t>
            </a:r>
            <a:r>
              <a:rPr sz="2800" spc="-5" dirty="0">
                <a:latin typeface="Microsoft Sans Serif"/>
                <a:cs typeface="Microsoft Sans Serif"/>
              </a:rPr>
              <a:t>built</a:t>
            </a:r>
            <a:endParaRPr sz="2800">
              <a:latin typeface="Microsoft Sans Serif"/>
              <a:cs typeface="Microsoft Sans Serif"/>
            </a:endParaRPr>
          </a:p>
        </p:txBody>
      </p:sp>
    </p:spTree>
    <p:extLst>
      <p:ext uri="{BB962C8B-B14F-4D97-AF65-F5344CB8AC3E}">
        <p14:creationId xmlns:p14="http://schemas.microsoft.com/office/powerpoint/2010/main" val="938420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normAutofit fontScale="90000"/>
          </a:bodyPr>
          <a:lstStyle/>
          <a:p>
            <a:pPr eaLnBrk="1" fontAlgn="auto" hangingPunct="1">
              <a:spcAft>
                <a:spcPts val="0"/>
              </a:spcAft>
              <a:defRPr/>
            </a:pPr>
            <a:r>
              <a:rPr lang="en-US" dirty="0" smtClean="0"/>
              <a:t/>
            </a:r>
            <a:br>
              <a:rPr lang="en-US" dirty="0" smtClean="0"/>
            </a:br>
            <a:r>
              <a:rPr lang="en-US" dirty="0" smtClean="0">
                <a:solidFill>
                  <a:srgbClr val="CCFF99"/>
                </a:solidFill>
              </a:rPr>
              <a:t>Problems </a:t>
            </a:r>
            <a:r>
              <a:rPr lang="en-US" dirty="0">
                <a:solidFill>
                  <a:srgbClr val="CCFF99"/>
                </a:solidFill>
              </a:rPr>
              <a:t>With Software Development</a:t>
            </a:r>
            <a:r>
              <a:rPr lang="en-US" dirty="0"/>
              <a:t/>
            </a:r>
            <a:br>
              <a:rPr lang="en-US" dirty="0"/>
            </a:br>
            <a:endParaRPr lang="en-US" dirty="0"/>
          </a:p>
        </p:txBody>
      </p:sp>
      <p:sp>
        <p:nvSpPr>
          <p:cNvPr id="25603" name="Content Placeholder 2"/>
          <p:cNvSpPr>
            <a:spLocks noGrp="1"/>
          </p:cNvSpPr>
          <p:nvPr>
            <p:ph idx="1"/>
          </p:nvPr>
        </p:nvSpPr>
        <p:spPr>
          <a:xfrm>
            <a:off x="0" y="1066800"/>
            <a:ext cx="9144000" cy="5562600"/>
          </a:xfrm>
        </p:spPr>
        <p:txBody>
          <a:bodyPr/>
          <a:lstStyle/>
          <a:p>
            <a:pPr eaLnBrk="1" hangingPunct="1"/>
            <a:r>
              <a:rPr lang="en-US" smtClean="0"/>
              <a:t>¤ Problems of requirements</a:t>
            </a:r>
          </a:p>
          <a:p>
            <a:pPr eaLnBrk="1" hangingPunct="1"/>
            <a:r>
              <a:rPr lang="en-US" smtClean="0"/>
              <a:t>¤ Problems of scale</a:t>
            </a:r>
          </a:p>
          <a:p>
            <a:pPr eaLnBrk="1" hangingPunct="1"/>
            <a:r>
              <a:rPr lang="en-US" smtClean="0"/>
              <a:t>¤ Problems associated with quality</a:t>
            </a:r>
          </a:p>
          <a:p>
            <a:pPr eaLnBrk="1" hangingPunct="1"/>
            <a:r>
              <a:rPr lang="en-US" smtClean="0"/>
              <a:t>¤ Problems of costs and schedules</a:t>
            </a:r>
          </a:p>
          <a:p>
            <a:pPr eaLnBrk="1" hangingPunct="1"/>
            <a:r>
              <a:rPr lang="en-US" smtClean="0"/>
              <a:t>¤ Problems of change and rework</a:t>
            </a:r>
          </a:p>
          <a:p>
            <a:pPr eaLnBrk="1" hangingPunct="1"/>
            <a:r>
              <a:rPr lang="en-US" smtClean="0"/>
              <a:t>¤ Problems of working in a group</a:t>
            </a:r>
          </a:p>
          <a:p>
            <a:pPr eaLnBrk="1" hangingPunct="1"/>
            <a:r>
              <a:rPr lang="en-US" smtClean="0"/>
              <a:t>¤ Maintenance issues</a:t>
            </a:r>
          </a:p>
          <a:p>
            <a:pPr eaLnBrk="1" hangingPunct="1"/>
            <a:r>
              <a:rPr lang="en-US" smtClean="0"/>
              <a:t>¤ Reusability considerations</a:t>
            </a:r>
          </a:p>
          <a:p>
            <a:pPr eaLnBrk="1" hangingPunct="1"/>
            <a:r>
              <a:rPr lang="en-US" smtClean="0"/>
              <a:t>¤ Social-economic-environmental influences </a:t>
            </a:r>
          </a:p>
          <a:p>
            <a:pPr eaLnBrk="1" hangingPunct="1"/>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solidFill>
                  <a:srgbClr val="CCFF99"/>
                </a:solidFill>
              </a:rPr>
              <a:t>Poor systems</a:t>
            </a:r>
          </a:p>
        </p:txBody>
      </p:sp>
      <p:sp>
        <p:nvSpPr>
          <p:cNvPr id="3" name="Content Placeholder 2"/>
          <p:cNvSpPr>
            <a:spLocks noGrp="1"/>
          </p:cNvSpPr>
          <p:nvPr>
            <p:ph idx="1"/>
          </p:nvPr>
        </p:nvSpPr>
        <p:spPr/>
        <p:txBody>
          <a:bodyPr>
            <a:normAutofit fontScale="77500" lnSpcReduction="20000"/>
          </a:bodyPr>
          <a:lstStyle/>
          <a:p>
            <a:pPr marL="420624" indent="-384048" eaLnBrk="1" fontAlgn="auto" hangingPunct="1">
              <a:spcAft>
                <a:spcPts val="0"/>
              </a:spcAft>
              <a:buFont typeface="Wingdings 2"/>
              <a:buChar char=""/>
              <a:defRPr/>
            </a:pPr>
            <a:endParaRPr lang="en-US" dirty="0"/>
          </a:p>
          <a:p>
            <a:pPr marL="420624" indent="-384048" eaLnBrk="1" fontAlgn="auto" hangingPunct="1">
              <a:spcAft>
                <a:spcPts val="0"/>
              </a:spcAft>
              <a:buFont typeface="Wingdings 2"/>
              <a:buNone/>
              <a:defRPr/>
            </a:pPr>
            <a:r>
              <a:rPr lang="en-US" dirty="0"/>
              <a:t>• Poor interface design </a:t>
            </a:r>
          </a:p>
          <a:p>
            <a:pPr marL="420624" indent="-384048" eaLnBrk="1" fontAlgn="auto" hangingPunct="1">
              <a:spcAft>
                <a:spcPts val="0"/>
              </a:spcAft>
              <a:buFont typeface="Wingdings 2"/>
              <a:buChar char=""/>
              <a:defRPr/>
            </a:pPr>
            <a:endParaRPr lang="en-US" dirty="0"/>
          </a:p>
          <a:p>
            <a:pPr marL="420624" indent="-384048" eaLnBrk="1" fontAlgn="auto" hangingPunct="1">
              <a:spcAft>
                <a:spcPts val="0"/>
              </a:spcAft>
              <a:buFont typeface="Wingdings 2"/>
              <a:buNone/>
              <a:defRPr/>
            </a:pPr>
            <a:r>
              <a:rPr lang="en-US" dirty="0"/>
              <a:t>• Inappropriate data entry </a:t>
            </a:r>
          </a:p>
          <a:p>
            <a:pPr marL="420624" indent="-384048" eaLnBrk="1" fontAlgn="auto" hangingPunct="1">
              <a:spcAft>
                <a:spcPts val="0"/>
              </a:spcAft>
              <a:buFont typeface="Wingdings 2"/>
              <a:buChar char=""/>
              <a:defRPr/>
            </a:pPr>
            <a:endParaRPr lang="en-US" dirty="0"/>
          </a:p>
          <a:p>
            <a:pPr marL="420624" indent="-384048" eaLnBrk="1" fontAlgn="auto" hangingPunct="1">
              <a:spcAft>
                <a:spcPts val="0"/>
              </a:spcAft>
              <a:buFont typeface="Wingdings 2"/>
              <a:buNone/>
              <a:defRPr/>
            </a:pPr>
            <a:r>
              <a:rPr lang="en-US" dirty="0"/>
              <a:t>• Incomprehensible error messages </a:t>
            </a:r>
          </a:p>
          <a:p>
            <a:pPr marL="420624" indent="-384048" eaLnBrk="1" fontAlgn="auto" hangingPunct="1">
              <a:spcAft>
                <a:spcPts val="0"/>
              </a:spcAft>
              <a:buFont typeface="Wingdings 2"/>
              <a:buChar char=""/>
              <a:defRPr/>
            </a:pPr>
            <a:endParaRPr lang="en-US" dirty="0"/>
          </a:p>
          <a:p>
            <a:pPr marL="420624" indent="-384048" eaLnBrk="1" fontAlgn="auto" hangingPunct="1">
              <a:spcAft>
                <a:spcPts val="0"/>
              </a:spcAft>
              <a:buFont typeface="Wingdings 2"/>
              <a:buNone/>
              <a:defRPr/>
            </a:pPr>
            <a:r>
              <a:rPr lang="en-US" dirty="0"/>
              <a:t>• Unhelpful ‘help’ </a:t>
            </a:r>
          </a:p>
          <a:p>
            <a:pPr marL="420624" indent="-384048" eaLnBrk="1" fontAlgn="auto" hangingPunct="1">
              <a:spcAft>
                <a:spcPts val="0"/>
              </a:spcAft>
              <a:buFont typeface="Wingdings 2"/>
              <a:buChar char=""/>
              <a:defRPr/>
            </a:pPr>
            <a:endParaRPr lang="en-US" dirty="0"/>
          </a:p>
          <a:p>
            <a:pPr marL="420624" indent="-384048" eaLnBrk="1" fontAlgn="auto" hangingPunct="1">
              <a:spcAft>
                <a:spcPts val="0"/>
              </a:spcAft>
              <a:buFont typeface="Wingdings 2"/>
              <a:buNone/>
              <a:defRPr/>
            </a:pPr>
            <a:r>
              <a:rPr lang="en-US" dirty="0"/>
              <a:t>• Poor response time </a:t>
            </a:r>
          </a:p>
          <a:p>
            <a:pPr marL="420624" indent="-384048" eaLnBrk="1" fontAlgn="auto" hangingPunct="1">
              <a:spcAft>
                <a:spcPts val="0"/>
              </a:spcAft>
              <a:buFont typeface="Wingdings 2"/>
              <a:buChar char=""/>
              <a:defRPr/>
            </a:pPr>
            <a:endParaRPr lang="en-US" dirty="0"/>
          </a:p>
          <a:p>
            <a:pPr marL="420624" indent="-384048" eaLnBrk="1" fontAlgn="auto" hangingPunct="1">
              <a:spcAft>
                <a:spcPts val="0"/>
              </a:spcAft>
              <a:buFont typeface="Wingdings 2"/>
              <a:buNone/>
              <a:defRPr/>
            </a:pPr>
            <a:r>
              <a:rPr lang="en-US" dirty="0"/>
              <a:t>• Unreliability in operation </a:t>
            </a:r>
          </a:p>
          <a:p>
            <a:pPr marL="420624" indent="-384048" eaLnBrk="1" fontAlgn="auto" hangingPunct="1">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solidFill>
                  <a:srgbClr val="CCFF99"/>
                </a:solidFill>
              </a:rPr>
              <a:t>An end-user’s perspective</a:t>
            </a:r>
          </a:p>
        </p:txBody>
      </p:sp>
      <p:sp>
        <p:nvSpPr>
          <p:cNvPr id="27651" name="Content Placeholder 2"/>
          <p:cNvSpPr>
            <a:spLocks noGrp="1"/>
          </p:cNvSpPr>
          <p:nvPr>
            <p:ph idx="1"/>
          </p:nvPr>
        </p:nvSpPr>
        <p:spPr/>
        <p:txBody>
          <a:bodyPr/>
          <a:lstStyle/>
          <a:p>
            <a:pPr eaLnBrk="1" hangingPunct="1"/>
            <a:endParaRPr lang="en-US" smtClean="0"/>
          </a:p>
          <a:p>
            <a:pPr eaLnBrk="1" hangingPunct="1">
              <a:buFont typeface="Wingdings 2" pitchFamily="18" charset="2"/>
              <a:buNone/>
            </a:pPr>
            <a:r>
              <a:rPr lang="en-US" smtClean="0"/>
              <a:t>• What system? I haven’t seen a new system </a:t>
            </a:r>
          </a:p>
          <a:p>
            <a:pPr eaLnBrk="1" hangingPunct="1"/>
            <a:endParaRPr lang="en-US" smtClean="0"/>
          </a:p>
          <a:p>
            <a:pPr eaLnBrk="1" hangingPunct="1">
              <a:buFont typeface="Wingdings 2" pitchFamily="18" charset="2"/>
              <a:buNone/>
            </a:pPr>
            <a:r>
              <a:rPr lang="en-US" smtClean="0"/>
              <a:t>• It might work, but it’s dreadful to use! </a:t>
            </a:r>
          </a:p>
          <a:p>
            <a:pPr eaLnBrk="1" hangingPunct="1"/>
            <a:endParaRPr lang="en-US" smtClean="0"/>
          </a:p>
          <a:p>
            <a:pPr eaLnBrk="1" hangingPunct="1">
              <a:buFont typeface="Wingdings 2" pitchFamily="18" charset="2"/>
              <a:buNone/>
            </a:pPr>
            <a:r>
              <a:rPr lang="en-US" smtClean="0"/>
              <a:t>• It’s very pretty, but does it do anything useful? </a:t>
            </a:r>
          </a:p>
          <a:p>
            <a:pPr eaLnBrk="1" hangingPunct="1"/>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solidFill>
                  <a:srgbClr val="CCFF99"/>
                </a:solidFill>
              </a:rPr>
              <a:t>A client’s perspective</a:t>
            </a:r>
          </a:p>
        </p:txBody>
      </p:sp>
      <p:sp>
        <p:nvSpPr>
          <p:cNvPr id="3" name="Content Placeholder 2"/>
          <p:cNvSpPr>
            <a:spLocks noGrp="1"/>
          </p:cNvSpPr>
          <p:nvPr>
            <p:ph idx="1"/>
          </p:nvPr>
        </p:nvSpPr>
        <p:spPr/>
        <p:txBody>
          <a:bodyPr>
            <a:normAutofit fontScale="77500" lnSpcReduction="20000"/>
          </a:bodyPr>
          <a:lstStyle/>
          <a:p>
            <a:pPr marL="420624" indent="-384048" eaLnBrk="1" fontAlgn="auto" hangingPunct="1">
              <a:spcAft>
                <a:spcPts val="0"/>
              </a:spcAft>
              <a:buFont typeface="Wingdings 2"/>
              <a:buChar char=""/>
              <a:defRPr/>
            </a:pPr>
            <a:endParaRPr lang="en-US" dirty="0"/>
          </a:p>
          <a:p>
            <a:pPr marL="420624" indent="-384048" eaLnBrk="1" fontAlgn="auto" hangingPunct="1">
              <a:spcAft>
                <a:spcPts val="0"/>
              </a:spcAft>
              <a:buFont typeface="Wingdings 2"/>
              <a:buNone/>
              <a:defRPr/>
            </a:pPr>
            <a:r>
              <a:rPr lang="en-US" dirty="0"/>
              <a:t>• If I’d known the real price, I’d never have agreed </a:t>
            </a:r>
          </a:p>
          <a:p>
            <a:pPr marL="420624" indent="-384048" eaLnBrk="1" fontAlgn="auto" hangingPunct="1">
              <a:spcAft>
                <a:spcPts val="0"/>
              </a:spcAft>
              <a:buFont typeface="Wingdings 2"/>
              <a:buChar char=""/>
              <a:defRPr/>
            </a:pPr>
            <a:endParaRPr lang="en-US" dirty="0"/>
          </a:p>
          <a:p>
            <a:pPr marL="420624" indent="-384048" eaLnBrk="1" fontAlgn="auto" hangingPunct="1">
              <a:spcAft>
                <a:spcPts val="0"/>
              </a:spcAft>
              <a:buFont typeface="Wingdings 2"/>
              <a:buNone/>
              <a:defRPr/>
            </a:pPr>
            <a:r>
              <a:rPr lang="en-US" dirty="0"/>
              <a:t>• It’s no use delivering it now—we needed it last April! </a:t>
            </a:r>
          </a:p>
          <a:p>
            <a:pPr marL="420624" indent="-384048" eaLnBrk="1" fontAlgn="auto" hangingPunct="1">
              <a:spcAft>
                <a:spcPts val="0"/>
              </a:spcAft>
              <a:buFont typeface="Wingdings 2"/>
              <a:buChar char=""/>
              <a:defRPr/>
            </a:pPr>
            <a:endParaRPr lang="en-US" dirty="0"/>
          </a:p>
          <a:p>
            <a:pPr marL="420624" indent="-384048" eaLnBrk="1" fontAlgn="auto" hangingPunct="1">
              <a:spcAft>
                <a:spcPts val="0"/>
              </a:spcAft>
              <a:buFont typeface="Wingdings 2"/>
              <a:buNone/>
              <a:defRPr/>
            </a:pPr>
            <a:r>
              <a:rPr lang="en-US" dirty="0"/>
              <a:t>• OK, so it works—but the installation was such a mess my staff will never trust it </a:t>
            </a:r>
          </a:p>
          <a:p>
            <a:pPr marL="420624" indent="-384048" eaLnBrk="1" fontAlgn="auto" hangingPunct="1">
              <a:spcAft>
                <a:spcPts val="0"/>
              </a:spcAft>
              <a:buFont typeface="Wingdings 2"/>
              <a:buChar char=""/>
              <a:defRPr/>
            </a:pPr>
            <a:endParaRPr lang="en-US" dirty="0"/>
          </a:p>
          <a:p>
            <a:pPr marL="420624" indent="-384048" eaLnBrk="1" fontAlgn="auto" hangingPunct="1">
              <a:spcAft>
                <a:spcPts val="0"/>
              </a:spcAft>
              <a:buFont typeface="Wingdings 2"/>
              <a:buNone/>
              <a:defRPr/>
            </a:pPr>
            <a:r>
              <a:rPr lang="en-US" dirty="0"/>
              <a:t>• I didn’t want it in the first place </a:t>
            </a:r>
          </a:p>
          <a:p>
            <a:pPr marL="420624" indent="-384048" eaLnBrk="1" fontAlgn="auto" hangingPunct="1">
              <a:spcAft>
                <a:spcPts val="0"/>
              </a:spcAft>
              <a:buFont typeface="Wingdings 2"/>
              <a:buChar char=""/>
              <a:defRPr/>
            </a:pPr>
            <a:endParaRPr lang="en-US" dirty="0"/>
          </a:p>
          <a:p>
            <a:pPr marL="420624" indent="-384048" eaLnBrk="1" fontAlgn="auto" hangingPunct="1">
              <a:spcAft>
                <a:spcPts val="0"/>
              </a:spcAft>
              <a:buFont typeface="Wingdings 2"/>
              <a:buNone/>
              <a:defRPr/>
            </a:pPr>
            <a:r>
              <a:rPr lang="en-US" dirty="0"/>
              <a:t>• Everything’s changed now—we need a completely different system </a:t>
            </a:r>
          </a:p>
          <a:p>
            <a:pPr marL="420624" indent="-384048" eaLnBrk="1" fontAlgn="auto" hangingPunct="1">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solidFill>
                  <a:srgbClr val="CCFF99"/>
                </a:solidFill>
              </a:rPr>
              <a:t>A developer’s perspective</a:t>
            </a:r>
          </a:p>
        </p:txBody>
      </p:sp>
      <p:sp>
        <p:nvSpPr>
          <p:cNvPr id="3" name="Content Placeholder 2"/>
          <p:cNvSpPr>
            <a:spLocks noGrp="1"/>
          </p:cNvSpPr>
          <p:nvPr>
            <p:ph idx="1"/>
          </p:nvPr>
        </p:nvSpPr>
        <p:spPr>
          <a:xfrm>
            <a:off x="304800" y="1219200"/>
            <a:ext cx="8534400" cy="5410200"/>
          </a:xfrm>
        </p:spPr>
        <p:txBody>
          <a:bodyPr>
            <a:normAutofit fontScale="85000" lnSpcReduction="20000"/>
          </a:bodyPr>
          <a:lstStyle/>
          <a:p>
            <a:pPr marL="420624" indent="-384048" eaLnBrk="1" fontAlgn="auto" hangingPunct="1">
              <a:spcAft>
                <a:spcPts val="0"/>
              </a:spcAft>
              <a:buFont typeface="Wingdings 2"/>
              <a:buChar char=""/>
              <a:defRPr/>
            </a:pPr>
            <a:endParaRPr lang="en-US" dirty="0"/>
          </a:p>
          <a:p>
            <a:pPr marL="420624" indent="-384048" eaLnBrk="1" fontAlgn="auto" hangingPunct="1">
              <a:spcAft>
                <a:spcPts val="0"/>
              </a:spcAft>
              <a:buFont typeface="Wingdings 2"/>
              <a:buNone/>
              <a:defRPr/>
            </a:pPr>
            <a:r>
              <a:rPr lang="en-US" dirty="0"/>
              <a:t>• We built what they said they wanted </a:t>
            </a:r>
          </a:p>
          <a:p>
            <a:pPr marL="420624" indent="-384048" eaLnBrk="1" fontAlgn="auto" hangingPunct="1">
              <a:spcAft>
                <a:spcPts val="0"/>
              </a:spcAft>
              <a:buFont typeface="Wingdings 2"/>
              <a:buChar char=""/>
              <a:defRPr/>
            </a:pPr>
            <a:endParaRPr lang="en-US" dirty="0"/>
          </a:p>
          <a:p>
            <a:pPr marL="420624" indent="-384048" eaLnBrk="1" fontAlgn="auto" hangingPunct="1">
              <a:spcAft>
                <a:spcPts val="0"/>
              </a:spcAft>
              <a:buFont typeface="Wingdings 2"/>
              <a:buNone/>
              <a:defRPr/>
            </a:pPr>
            <a:r>
              <a:rPr lang="en-US" dirty="0"/>
              <a:t>• There wasn’t enough time to do it any better </a:t>
            </a:r>
          </a:p>
          <a:p>
            <a:pPr marL="420624" indent="-384048" eaLnBrk="1" fontAlgn="auto" hangingPunct="1">
              <a:spcAft>
                <a:spcPts val="0"/>
              </a:spcAft>
              <a:buFont typeface="Wingdings 2"/>
              <a:buChar char=""/>
              <a:defRPr/>
            </a:pPr>
            <a:endParaRPr lang="en-US" dirty="0"/>
          </a:p>
          <a:p>
            <a:pPr marL="420624" indent="-384048" eaLnBrk="1" fontAlgn="auto" hangingPunct="1">
              <a:spcAft>
                <a:spcPts val="0"/>
              </a:spcAft>
              <a:buFont typeface="Wingdings 2"/>
              <a:buNone/>
              <a:defRPr/>
            </a:pPr>
            <a:r>
              <a:rPr lang="en-US" dirty="0"/>
              <a:t>• Don’t blame me—I’ve never done object-oriented analysis before! </a:t>
            </a:r>
          </a:p>
          <a:p>
            <a:pPr marL="420624" indent="-384048" eaLnBrk="1" fontAlgn="auto" hangingPunct="1">
              <a:spcAft>
                <a:spcPts val="0"/>
              </a:spcAft>
              <a:buFont typeface="Wingdings 2"/>
              <a:buChar char=""/>
              <a:defRPr/>
            </a:pPr>
            <a:endParaRPr lang="en-US" dirty="0"/>
          </a:p>
          <a:p>
            <a:pPr marL="420624" indent="-384048" eaLnBrk="1" fontAlgn="auto" hangingPunct="1">
              <a:spcAft>
                <a:spcPts val="0"/>
              </a:spcAft>
              <a:buFont typeface="Wingdings 2"/>
              <a:buNone/>
              <a:defRPr/>
            </a:pPr>
            <a:r>
              <a:rPr lang="en-US" dirty="0"/>
              <a:t>• How can I fix it?—I don’t know how it’s supposed to work </a:t>
            </a:r>
          </a:p>
          <a:p>
            <a:pPr marL="420624" indent="-384048" eaLnBrk="1" fontAlgn="auto" hangingPunct="1">
              <a:spcAft>
                <a:spcPts val="0"/>
              </a:spcAft>
              <a:buFont typeface="Wingdings 2"/>
              <a:buChar char=""/>
              <a:defRPr/>
            </a:pPr>
            <a:endParaRPr lang="en-US" dirty="0"/>
          </a:p>
          <a:p>
            <a:pPr marL="420624" indent="-384048" eaLnBrk="1" fontAlgn="auto" hangingPunct="1">
              <a:spcAft>
                <a:spcPts val="0"/>
              </a:spcAft>
              <a:buFont typeface="Wingdings 2"/>
              <a:buNone/>
              <a:defRPr/>
            </a:pPr>
            <a:r>
              <a:rPr lang="en-US" dirty="0"/>
              <a:t>• We said it was impossible, but no-one listened </a:t>
            </a:r>
          </a:p>
          <a:p>
            <a:pPr marL="420624" indent="-384048" eaLnBrk="1" fontAlgn="auto" hangingPunct="1">
              <a:spcAft>
                <a:spcPts val="0"/>
              </a:spcAft>
              <a:buFont typeface="Wingdings 2"/>
              <a:buChar char=""/>
              <a:defRPr/>
            </a:pPr>
            <a:endParaRPr lang="en-US" dirty="0"/>
          </a:p>
          <a:p>
            <a:pPr marL="420624" indent="-384048" eaLnBrk="1" fontAlgn="auto" hangingPunct="1">
              <a:spcAft>
                <a:spcPts val="0"/>
              </a:spcAft>
              <a:buFont typeface="Wingdings 2"/>
              <a:buNone/>
              <a:defRPr/>
            </a:pPr>
            <a:r>
              <a:rPr lang="en-US" dirty="0"/>
              <a:t>• The system’s fine—the users are the problem </a:t>
            </a:r>
          </a:p>
          <a:p>
            <a:pPr marL="420624" indent="-384048" eaLnBrk="1" fontAlgn="auto" hangingPunct="1">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0" y="0"/>
            <a:ext cx="9144000" cy="708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3 Generic stages in software development and maintenance</a:t>
            </a:r>
            <a:endParaRPr lang="en-US" dirty="0"/>
          </a:p>
        </p:txBody>
      </p:sp>
      <p:sp>
        <p:nvSpPr>
          <p:cNvPr id="31747" name="Content Placeholder 2"/>
          <p:cNvSpPr>
            <a:spLocks noGrp="1"/>
          </p:cNvSpPr>
          <p:nvPr>
            <p:ph idx="1"/>
          </p:nvPr>
        </p:nvSpPr>
        <p:spPr/>
        <p:txBody>
          <a:bodyPr/>
          <a:lstStyle/>
          <a:p>
            <a:pPr eaLnBrk="1" hangingPunct="1"/>
            <a:r>
              <a:rPr lang="en-US" smtClean="0"/>
              <a:t>Structured, disciplined approach</a:t>
            </a:r>
          </a:p>
          <a:p>
            <a:pPr eaLnBrk="1" hangingPunct="1"/>
            <a:r>
              <a:rPr lang="en-US" smtClean="0"/>
              <a:t>Aiming at enhancing quality and dealing with complexity</a:t>
            </a:r>
          </a:p>
        </p:txBody>
      </p:sp>
      <p:pic>
        <p:nvPicPr>
          <p:cNvPr id="31748" name="Picture 2"/>
          <p:cNvPicPr>
            <a:picLocks noChangeAspect="1" noChangeArrowheads="1"/>
          </p:cNvPicPr>
          <p:nvPr/>
        </p:nvPicPr>
        <p:blipFill>
          <a:blip r:embed="rId3"/>
          <a:srcRect/>
          <a:stretch>
            <a:fillRect/>
          </a:stretch>
        </p:blipFill>
        <p:spPr bwMode="auto">
          <a:xfrm>
            <a:off x="228600" y="3505200"/>
            <a:ext cx="8686800" cy="2468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
          <p:cNvPicPr>
            <a:picLocks noChangeAspect="1" noChangeArrowheads="1"/>
          </p:cNvPicPr>
          <p:nvPr/>
        </p:nvPicPr>
        <p:blipFill>
          <a:blip r:embed="rId3"/>
          <a:srcRect/>
          <a:stretch>
            <a:fillRect/>
          </a:stretch>
        </p:blipFill>
        <p:spPr bwMode="auto">
          <a:xfrm>
            <a:off x="228600" y="609600"/>
            <a:ext cx="86106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a:srcRect/>
          <a:stretch>
            <a:fillRect/>
          </a:stretch>
        </p:blipFill>
        <p:spPr bwMode="auto">
          <a:xfrm>
            <a:off x="609600" y="228600"/>
            <a:ext cx="7543800" cy="6116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4105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4050" y="483184"/>
            <a:ext cx="5295900" cy="695325"/>
          </a:xfrm>
          <a:prstGeom prst="rect">
            <a:avLst/>
          </a:prstGeom>
        </p:spPr>
        <p:txBody>
          <a:bodyPr vert="horz" wrap="square" lIns="0" tIns="12065" rIns="0" bIns="0" rtlCol="0">
            <a:spAutoFit/>
          </a:bodyPr>
          <a:lstStyle/>
          <a:p>
            <a:pPr marL="12700">
              <a:lnSpc>
                <a:spcPct val="100000"/>
              </a:lnSpc>
              <a:spcBef>
                <a:spcPts val="95"/>
              </a:spcBef>
            </a:pPr>
            <a:r>
              <a:rPr sz="4400" spc="-10" dirty="0"/>
              <a:t>SOFTWARE</a:t>
            </a:r>
            <a:r>
              <a:rPr sz="4400" spc="20" dirty="0"/>
              <a:t> </a:t>
            </a:r>
            <a:r>
              <a:rPr sz="4400" spc="-10" dirty="0"/>
              <a:t>MYTHS</a:t>
            </a:r>
            <a:endParaRPr sz="4400"/>
          </a:p>
        </p:txBody>
      </p:sp>
      <p:sp>
        <p:nvSpPr>
          <p:cNvPr id="3" name="object 3"/>
          <p:cNvSpPr txBox="1"/>
          <p:nvPr/>
        </p:nvSpPr>
        <p:spPr>
          <a:xfrm>
            <a:off x="536244" y="1526207"/>
            <a:ext cx="7630159" cy="3538220"/>
          </a:xfrm>
          <a:prstGeom prst="rect">
            <a:avLst/>
          </a:prstGeom>
        </p:spPr>
        <p:txBody>
          <a:bodyPr vert="horz" wrap="square" lIns="0" tIns="110490" rIns="0" bIns="0" rtlCol="0">
            <a:spAutoFit/>
          </a:bodyPr>
          <a:lstStyle/>
          <a:p>
            <a:pPr marL="356870" indent="-344805">
              <a:lnSpc>
                <a:spcPct val="100000"/>
              </a:lnSpc>
              <a:spcBef>
                <a:spcPts val="870"/>
              </a:spcBef>
              <a:buChar char="•"/>
              <a:tabLst>
                <a:tab pos="356870" algn="l"/>
                <a:tab pos="357505" algn="l"/>
              </a:tabLst>
            </a:pPr>
            <a:r>
              <a:rPr sz="3200" spc="-10" dirty="0">
                <a:latin typeface="Microsoft Sans Serif"/>
                <a:cs typeface="Microsoft Sans Serif"/>
              </a:rPr>
              <a:t>Widely held</a:t>
            </a:r>
            <a:r>
              <a:rPr sz="3200" spc="30" dirty="0">
                <a:latin typeface="Microsoft Sans Serif"/>
                <a:cs typeface="Microsoft Sans Serif"/>
              </a:rPr>
              <a:t> </a:t>
            </a:r>
            <a:r>
              <a:rPr sz="3200" spc="-5" dirty="0">
                <a:latin typeface="Microsoft Sans Serif"/>
                <a:cs typeface="Microsoft Sans Serif"/>
              </a:rPr>
              <a:t>but</a:t>
            </a:r>
            <a:r>
              <a:rPr sz="3200" spc="10" dirty="0">
                <a:latin typeface="Microsoft Sans Serif"/>
                <a:cs typeface="Microsoft Sans Serif"/>
              </a:rPr>
              <a:t> </a:t>
            </a:r>
            <a:r>
              <a:rPr sz="3200" spc="-10" dirty="0">
                <a:latin typeface="Microsoft Sans Serif"/>
                <a:cs typeface="Microsoft Sans Serif"/>
              </a:rPr>
              <a:t>false</a:t>
            </a:r>
            <a:r>
              <a:rPr sz="3200" spc="25" dirty="0">
                <a:latin typeface="Microsoft Sans Serif"/>
                <a:cs typeface="Microsoft Sans Serif"/>
              </a:rPr>
              <a:t> </a:t>
            </a:r>
            <a:r>
              <a:rPr sz="3200" spc="-10" dirty="0">
                <a:latin typeface="Microsoft Sans Serif"/>
                <a:cs typeface="Microsoft Sans Serif"/>
              </a:rPr>
              <a:t>view</a:t>
            </a:r>
            <a:endParaRPr sz="3200">
              <a:latin typeface="Microsoft Sans Serif"/>
              <a:cs typeface="Microsoft Sans Serif"/>
            </a:endParaRPr>
          </a:p>
          <a:p>
            <a:pPr marL="356870" indent="-344805">
              <a:lnSpc>
                <a:spcPct val="100000"/>
              </a:lnSpc>
              <a:spcBef>
                <a:spcPts val="770"/>
              </a:spcBef>
              <a:buChar char="•"/>
              <a:tabLst>
                <a:tab pos="356870" algn="l"/>
                <a:tab pos="357505" algn="l"/>
              </a:tabLst>
            </a:pPr>
            <a:r>
              <a:rPr sz="3200" spc="-5" dirty="0">
                <a:latin typeface="Microsoft Sans Serif"/>
                <a:cs typeface="Microsoft Sans Serif"/>
              </a:rPr>
              <a:t>Propagate</a:t>
            </a:r>
            <a:r>
              <a:rPr sz="3200" spc="5" dirty="0">
                <a:latin typeface="Microsoft Sans Serif"/>
                <a:cs typeface="Microsoft Sans Serif"/>
              </a:rPr>
              <a:t> </a:t>
            </a:r>
            <a:r>
              <a:rPr sz="3200" spc="-10" dirty="0">
                <a:latin typeface="Microsoft Sans Serif"/>
                <a:cs typeface="Microsoft Sans Serif"/>
              </a:rPr>
              <a:t>misinformation</a:t>
            </a:r>
            <a:r>
              <a:rPr sz="3200" spc="15" dirty="0">
                <a:latin typeface="Microsoft Sans Serif"/>
                <a:cs typeface="Microsoft Sans Serif"/>
              </a:rPr>
              <a:t> </a:t>
            </a:r>
            <a:r>
              <a:rPr sz="3200" spc="-5" dirty="0">
                <a:latin typeface="Microsoft Sans Serif"/>
                <a:cs typeface="Microsoft Sans Serif"/>
              </a:rPr>
              <a:t>and</a:t>
            </a:r>
            <a:r>
              <a:rPr sz="3200" spc="35" dirty="0">
                <a:latin typeface="Microsoft Sans Serif"/>
                <a:cs typeface="Microsoft Sans Serif"/>
              </a:rPr>
              <a:t> </a:t>
            </a:r>
            <a:r>
              <a:rPr sz="3200" spc="-5" dirty="0">
                <a:latin typeface="Microsoft Sans Serif"/>
                <a:cs typeface="Microsoft Sans Serif"/>
              </a:rPr>
              <a:t>confusion</a:t>
            </a:r>
            <a:endParaRPr sz="3200">
              <a:latin typeface="Microsoft Sans Serif"/>
              <a:cs typeface="Microsoft Sans Serif"/>
            </a:endParaRPr>
          </a:p>
          <a:p>
            <a:pPr marL="356870" indent="-344805">
              <a:lnSpc>
                <a:spcPct val="100000"/>
              </a:lnSpc>
              <a:spcBef>
                <a:spcPts val="770"/>
              </a:spcBef>
              <a:buChar char="•"/>
              <a:tabLst>
                <a:tab pos="356870" algn="l"/>
                <a:tab pos="357505" algn="l"/>
              </a:tabLst>
            </a:pPr>
            <a:r>
              <a:rPr sz="3200" spc="-10" dirty="0">
                <a:latin typeface="Microsoft Sans Serif"/>
                <a:cs typeface="Microsoft Sans Serif"/>
              </a:rPr>
              <a:t>Three</a:t>
            </a:r>
            <a:r>
              <a:rPr sz="3200" spc="-5" dirty="0">
                <a:latin typeface="Microsoft Sans Serif"/>
                <a:cs typeface="Microsoft Sans Serif"/>
              </a:rPr>
              <a:t> </a:t>
            </a:r>
            <a:r>
              <a:rPr sz="3200" spc="-15" dirty="0">
                <a:latin typeface="Microsoft Sans Serif"/>
                <a:cs typeface="Microsoft Sans Serif"/>
              </a:rPr>
              <a:t>types</a:t>
            </a:r>
            <a:r>
              <a:rPr sz="3200" spc="75" dirty="0">
                <a:latin typeface="Microsoft Sans Serif"/>
                <a:cs typeface="Microsoft Sans Serif"/>
              </a:rPr>
              <a:t> </a:t>
            </a:r>
            <a:r>
              <a:rPr sz="3200" spc="-5" dirty="0">
                <a:latin typeface="Microsoft Sans Serif"/>
                <a:cs typeface="Microsoft Sans Serif"/>
              </a:rPr>
              <a:t>of</a:t>
            </a:r>
            <a:r>
              <a:rPr sz="3200" spc="20" dirty="0">
                <a:latin typeface="Microsoft Sans Serif"/>
                <a:cs typeface="Microsoft Sans Serif"/>
              </a:rPr>
              <a:t> </a:t>
            </a:r>
            <a:r>
              <a:rPr sz="3200" spc="-15" dirty="0">
                <a:latin typeface="Microsoft Sans Serif"/>
                <a:cs typeface="Microsoft Sans Serif"/>
              </a:rPr>
              <a:t>myth</a:t>
            </a:r>
            <a:endParaRPr sz="3200">
              <a:latin typeface="Microsoft Sans Serif"/>
              <a:cs typeface="Microsoft Sans Serif"/>
            </a:endParaRPr>
          </a:p>
          <a:p>
            <a:pPr marL="1045844" lvl="1" indent="-247650">
              <a:lnSpc>
                <a:spcPct val="100000"/>
              </a:lnSpc>
              <a:spcBef>
                <a:spcPts val="770"/>
              </a:spcBef>
              <a:buChar char="-"/>
              <a:tabLst>
                <a:tab pos="1046480" algn="l"/>
              </a:tabLst>
            </a:pPr>
            <a:r>
              <a:rPr sz="3200" spc="-5" dirty="0">
                <a:latin typeface="Microsoft Sans Serif"/>
                <a:cs typeface="Microsoft Sans Serif"/>
              </a:rPr>
              <a:t>Management</a:t>
            </a:r>
            <a:r>
              <a:rPr sz="3200" dirty="0">
                <a:latin typeface="Microsoft Sans Serif"/>
                <a:cs typeface="Microsoft Sans Serif"/>
              </a:rPr>
              <a:t> </a:t>
            </a:r>
            <a:r>
              <a:rPr sz="3200" spc="-15" dirty="0">
                <a:latin typeface="Microsoft Sans Serif"/>
                <a:cs typeface="Microsoft Sans Serif"/>
              </a:rPr>
              <a:t>myth</a:t>
            </a:r>
            <a:endParaRPr sz="3200">
              <a:latin typeface="Microsoft Sans Serif"/>
              <a:cs typeface="Microsoft Sans Serif"/>
            </a:endParaRPr>
          </a:p>
          <a:p>
            <a:pPr marL="1045844" lvl="1" indent="-247650">
              <a:lnSpc>
                <a:spcPct val="100000"/>
              </a:lnSpc>
              <a:spcBef>
                <a:spcPts val="770"/>
              </a:spcBef>
              <a:buChar char="-"/>
              <a:tabLst>
                <a:tab pos="1046480" algn="l"/>
              </a:tabLst>
            </a:pPr>
            <a:r>
              <a:rPr sz="3200" spc="-5" dirty="0">
                <a:latin typeface="Microsoft Sans Serif"/>
                <a:cs typeface="Microsoft Sans Serif"/>
              </a:rPr>
              <a:t>Customer </a:t>
            </a:r>
            <a:r>
              <a:rPr sz="3200" spc="-15" dirty="0">
                <a:latin typeface="Microsoft Sans Serif"/>
                <a:cs typeface="Microsoft Sans Serif"/>
              </a:rPr>
              <a:t>myth</a:t>
            </a:r>
            <a:endParaRPr sz="3200">
              <a:latin typeface="Microsoft Sans Serif"/>
              <a:cs typeface="Microsoft Sans Serif"/>
            </a:endParaRPr>
          </a:p>
          <a:p>
            <a:pPr marL="1045844" lvl="1" indent="-247650">
              <a:lnSpc>
                <a:spcPct val="100000"/>
              </a:lnSpc>
              <a:spcBef>
                <a:spcPts val="770"/>
              </a:spcBef>
              <a:buChar char="-"/>
              <a:tabLst>
                <a:tab pos="1046480" algn="l"/>
              </a:tabLst>
            </a:pPr>
            <a:r>
              <a:rPr sz="3200" spc="-10" dirty="0">
                <a:latin typeface="Microsoft Sans Serif"/>
                <a:cs typeface="Microsoft Sans Serif"/>
              </a:rPr>
              <a:t>Practitioner’s</a:t>
            </a:r>
            <a:r>
              <a:rPr sz="3200" spc="10" dirty="0">
                <a:latin typeface="Microsoft Sans Serif"/>
                <a:cs typeface="Microsoft Sans Serif"/>
              </a:rPr>
              <a:t> </a:t>
            </a:r>
            <a:r>
              <a:rPr sz="3200" spc="-15" dirty="0">
                <a:latin typeface="Microsoft Sans Serif"/>
                <a:cs typeface="Microsoft Sans Serif"/>
              </a:rPr>
              <a:t>myth</a:t>
            </a:r>
            <a:endParaRPr sz="3200">
              <a:latin typeface="Microsoft Sans Serif"/>
              <a:cs typeface="Microsoft Sans Serif"/>
            </a:endParaRPr>
          </a:p>
        </p:txBody>
      </p:sp>
      <p:sp>
        <p:nvSpPr>
          <p:cNvPr id="5" name="object 5"/>
          <p:cNvSpPr txBox="1">
            <a:spLocks noGrp="1"/>
          </p:cNvSpPr>
          <p:nvPr>
            <p:ph type="sldNum" sz="quarter" idx="4294967295"/>
          </p:nvPr>
        </p:nvSpPr>
        <p:spPr>
          <a:xfrm>
            <a:off x="8364981" y="6294813"/>
            <a:ext cx="271779" cy="206467"/>
          </a:xfrm>
          <a:prstGeom prst="rect">
            <a:avLst/>
          </a:prstGeom>
        </p:spPr>
        <p:txBody>
          <a:bodyPr vert="horz" wrap="square" lIns="0" tIns="0" rIns="0" bIns="0" rtlCol="0">
            <a:spAutoFit/>
          </a:bodyPr>
          <a:lstStyle/>
          <a:p>
            <a:pPr marL="38100">
              <a:lnSpc>
                <a:spcPts val="1639"/>
              </a:lnSpc>
            </a:pPr>
            <a:endParaRPr spc="-5" dirty="0"/>
          </a:p>
        </p:txBody>
      </p:sp>
    </p:spTree>
    <p:extLst>
      <p:ext uri="{BB962C8B-B14F-4D97-AF65-F5344CB8AC3E}">
        <p14:creationId xmlns:p14="http://schemas.microsoft.com/office/powerpoint/2010/main" val="2402127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6474" y="483184"/>
            <a:ext cx="6133465" cy="695325"/>
          </a:xfrm>
          <a:prstGeom prst="rect">
            <a:avLst/>
          </a:prstGeom>
        </p:spPr>
        <p:txBody>
          <a:bodyPr vert="horz" wrap="square" lIns="0" tIns="12065" rIns="0" bIns="0" rtlCol="0">
            <a:spAutoFit/>
          </a:bodyPr>
          <a:lstStyle/>
          <a:p>
            <a:pPr marL="12700">
              <a:lnSpc>
                <a:spcPct val="100000"/>
              </a:lnSpc>
              <a:spcBef>
                <a:spcPts val="95"/>
              </a:spcBef>
            </a:pPr>
            <a:r>
              <a:rPr sz="4400" spc="-10" dirty="0"/>
              <a:t>MANAGEMENT</a:t>
            </a:r>
            <a:r>
              <a:rPr sz="4400" spc="30" dirty="0"/>
              <a:t> </a:t>
            </a:r>
            <a:r>
              <a:rPr sz="4400" spc="-10" dirty="0"/>
              <a:t>MYTHS</a:t>
            </a:r>
            <a:endParaRPr sz="4400"/>
          </a:p>
        </p:txBody>
      </p:sp>
      <p:sp>
        <p:nvSpPr>
          <p:cNvPr id="3" name="object 3"/>
          <p:cNvSpPr txBox="1"/>
          <p:nvPr/>
        </p:nvSpPr>
        <p:spPr>
          <a:xfrm>
            <a:off x="383540" y="1322654"/>
            <a:ext cx="7606665" cy="4417060"/>
          </a:xfrm>
          <a:prstGeom prst="rect">
            <a:avLst/>
          </a:prstGeom>
        </p:spPr>
        <p:txBody>
          <a:bodyPr vert="horz" wrap="square" lIns="0" tIns="12700" rIns="0" bIns="0" rtlCol="0">
            <a:spAutoFit/>
          </a:bodyPr>
          <a:lstStyle/>
          <a:p>
            <a:pPr marL="356870" indent="-344805">
              <a:lnSpc>
                <a:spcPct val="100000"/>
              </a:lnSpc>
              <a:spcBef>
                <a:spcPts val="100"/>
              </a:spcBef>
              <a:buChar char="•"/>
              <a:tabLst>
                <a:tab pos="356870" algn="l"/>
                <a:tab pos="357505" algn="l"/>
              </a:tabLst>
            </a:pPr>
            <a:r>
              <a:rPr sz="2400" spc="-5" dirty="0">
                <a:latin typeface="Microsoft Sans Serif"/>
                <a:cs typeface="Microsoft Sans Serif"/>
              </a:rPr>
              <a:t>Myth(1)</a:t>
            </a:r>
            <a:endParaRPr sz="2400">
              <a:latin typeface="Microsoft Sans Serif"/>
              <a:cs typeface="Microsoft Sans Serif"/>
            </a:endParaRPr>
          </a:p>
          <a:p>
            <a:pPr marL="356870" marR="1781175" indent="-94615">
              <a:lnSpc>
                <a:spcPts val="2300"/>
              </a:lnSpc>
              <a:spcBef>
                <a:spcPts val="565"/>
              </a:spcBef>
            </a:pPr>
            <a:r>
              <a:rPr sz="2400" dirty="0">
                <a:latin typeface="Microsoft Sans Serif"/>
                <a:cs typeface="Microsoft Sans Serif"/>
              </a:rPr>
              <a:t>-The</a:t>
            </a:r>
            <a:r>
              <a:rPr sz="2400" spc="-5" dirty="0">
                <a:latin typeface="Microsoft Sans Serif"/>
                <a:cs typeface="Microsoft Sans Serif"/>
              </a:rPr>
              <a:t> </a:t>
            </a:r>
            <a:r>
              <a:rPr sz="2400" spc="-10" dirty="0">
                <a:latin typeface="Microsoft Sans Serif"/>
                <a:cs typeface="Microsoft Sans Serif"/>
              </a:rPr>
              <a:t>available</a:t>
            </a:r>
            <a:r>
              <a:rPr sz="2400" spc="65" dirty="0">
                <a:latin typeface="Microsoft Sans Serif"/>
                <a:cs typeface="Microsoft Sans Serif"/>
              </a:rPr>
              <a:t> </a:t>
            </a:r>
            <a:r>
              <a:rPr sz="2400" dirty="0">
                <a:latin typeface="Microsoft Sans Serif"/>
                <a:cs typeface="Microsoft Sans Serif"/>
              </a:rPr>
              <a:t>standards</a:t>
            </a:r>
            <a:r>
              <a:rPr sz="2400" spc="-5" dirty="0">
                <a:latin typeface="Microsoft Sans Serif"/>
                <a:cs typeface="Microsoft Sans Serif"/>
              </a:rPr>
              <a:t> </a:t>
            </a:r>
            <a:r>
              <a:rPr sz="2400" dirty="0">
                <a:latin typeface="Microsoft Sans Serif"/>
                <a:cs typeface="Microsoft Sans Serif"/>
              </a:rPr>
              <a:t>and</a:t>
            </a:r>
            <a:r>
              <a:rPr sz="2400" spc="20" dirty="0">
                <a:latin typeface="Microsoft Sans Serif"/>
                <a:cs typeface="Microsoft Sans Serif"/>
              </a:rPr>
              <a:t> </a:t>
            </a:r>
            <a:r>
              <a:rPr sz="2400" dirty="0">
                <a:latin typeface="Microsoft Sans Serif"/>
                <a:cs typeface="Microsoft Sans Serif"/>
              </a:rPr>
              <a:t>procedures </a:t>
            </a:r>
            <a:r>
              <a:rPr sz="2400" spc="-620" dirty="0">
                <a:latin typeface="Microsoft Sans Serif"/>
                <a:cs typeface="Microsoft Sans Serif"/>
              </a:rPr>
              <a:t> </a:t>
            </a:r>
            <a:r>
              <a:rPr sz="2400" spc="10" dirty="0">
                <a:latin typeface="Microsoft Sans Serif"/>
                <a:cs typeface="Microsoft Sans Serif"/>
              </a:rPr>
              <a:t>for</a:t>
            </a:r>
            <a:r>
              <a:rPr sz="2400" spc="-50" dirty="0">
                <a:latin typeface="Microsoft Sans Serif"/>
                <a:cs typeface="Microsoft Sans Serif"/>
              </a:rPr>
              <a:t> </a:t>
            </a:r>
            <a:r>
              <a:rPr sz="2400" dirty="0">
                <a:latin typeface="Microsoft Sans Serif"/>
                <a:cs typeface="Microsoft Sans Serif"/>
              </a:rPr>
              <a:t>software</a:t>
            </a:r>
            <a:r>
              <a:rPr sz="2400" spc="15" dirty="0">
                <a:latin typeface="Microsoft Sans Serif"/>
                <a:cs typeface="Microsoft Sans Serif"/>
              </a:rPr>
              <a:t> </a:t>
            </a:r>
            <a:r>
              <a:rPr sz="2400" dirty="0">
                <a:latin typeface="Microsoft Sans Serif"/>
                <a:cs typeface="Microsoft Sans Serif"/>
              </a:rPr>
              <a:t>are</a:t>
            </a:r>
            <a:r>
              <a:rPr sz="2400" spc="10" dirty="0">
                <a:latin typeface="Microsoft Sans Serif"/>
                <a:cs typeface="Microsoft Sans Serif"/>
              </a:rPr>
              <a:t> </a:t>
            </a:r>
            <a:r>
              <a:rPr sz="2400" dirty="0">
                <a:latin typeface="Microsoft Sans Serif"/>
                <a:cs typeface="Microsoft Sans Serif"/>
              </a:rPr>
              <a:t>enough.</a:t>
            </a:r>
            <a:endParaRPr sz="2400">
              <a:latin typeface="Microsoft Sans Serif"/>
              <a:cs typeface="Microsoft Sans Serif"/>
            </a:endParaRPr>
          </a:p>
          <a:p>
            <a:pPr marL="356870" indent="-344805">
              <a:lnSpc>
                <a:spcPct val="100000"/>
              </a:lnSpc>
              <a:spcBef>
                <a:spcPts val="25"/>
              </a:spcBef>
              <a:buChar char="•"/>
              <a:tabLst>
                <a:tab pos="356870" algn="l"/>
                <a:tab pos="357505" algn="l"/>
              </a:tabLst>
            </a:pPr>
            <a:r>
              <a:rPr sz="2400" spc="-5" dirty="0">
                <a:latin typeface="Microsoft Sans Serif"/>
                <a:cs typeface="Microsoft Sans Serif"/>
              </a:rPr>
              <a:t>Myth(2)</a:t>
            </a:r>
            <a:endParaRPr sz="2400">
              <a:latin typeface="Microsoft Sans Serif"/>
              <a:cs typeface="Microsoft Sans Serif"/>
            </a:endParaRPr>
          </a:p>
          <a:p>
            <a:pPr marL="356870" marR="503555" indent="-177165">
              <a:lnSpc>
                <a:spcPts val="2300"/>
              </a:lnSpc>
              <a:spcBef>
                <a:spcPts val="560"/>
              </a:spcBef>
            </a:pPr>
            <a:r>
              <a:rPr sz="2400" dirty="0">
                <a:latin typeface="Microsoft Sans Serif"/>
                <a:cs typeface="Microsoft Sans Serif"/>
              </a:rPr>
              <a:t>-Each</a:t>
            </a:r>
            <a:r>
              <a:rPr sz="2400" spc="-5" dirty="0">
                <a:latin typeface="Microsoft Sans Serif"/>
                <a:cs typeface="Microsoft Sans Serif"/>
              </a:rPr>
              <a:t> organization</a:t>
            </a:r>
            <a:r>
              <a:rPr sz="2400" spc="65" dirty="0">
                <a:latin typeface="Microsoft Sans Serif"/>
                <a:cs typeface="Microsoft Sans Serif"/>
              </a:rPr>
              <a:t> </a:t>
            </a:r>
            <a:r>
              <a:rPr sz="2400" spc="5" dirty="0">
                <a:latin typeface="Microsoft Sans Serif"/>
                <a:cs typeface="Microsoft Sans Serif"/>
              </a:rPr>
              <a:t>feel</a:t>
            </a:r>
            <a:r>
              <a:rPr sz="2400" spc="-15" dirty="0">
                <a:latin typeface="Microsoft Sans Serif"/>
                <a:cs typeface="Microsoft Sans Serif"/>
              </a:rPr>
              <a:t> </a:t>
            </a:r>
            <a:r>
              <a:rPr sz="2400" dirty="0">
                <a:latin typeface="Microsoft Sans Serif"/>
                <a:cs typeface="Microsoft Sans Serif"/>
              </a:rPr>
              <a:t>that</a:t>
            </a:r>
            <a:r>
              <a:rPr sz="2400" spc="-10" dirty="0">
                <a:latin typeface="Microsoft Sans Serif"/>
                <a:cs typeface="Microsoft Sans Serif"/>
              </a:rPr>
              <a:t> </a:t>
            </a:r>
            <a:r>
              <a:rPr sz="2400" dirty="0">
                <a:latin typeface="Microsoft Sans Serif"/>
                <a:cs typeface="Microsoft Sans Serif"/>
              </a:rPr>
              <a:t>they</a:t>
            </a:r>
            <a:r>
              <a:rPr sz="2400" spc="10" dirty="0">
                <a:latin typeface="Microsoft Sans Serif"/>
                <a:cs typeface="Microsoft Sans Serif"/>
              </a:rPr>
              <a:t> </a:t>
            </a:r>
            <a:r>
              <a:rPr sz="2400" spc="-5" dirty="0">
                <a:latin typeface="Microsoft Sans Serif"/>
                <a:cs typeface="Microsoft Sans Serif"/>
              </a:rPr>
              <a:t>have</a:t>
            </a:r>
            <a:r>
              <a:rPr sz="2400" spc="35" dirty="0">
                <a:latin typeface="Microsoft Sans Serif"/>
                <a:cs typeface="Microsoft Sans Serif"/>
              </a:rPr>
              <a:t> </a:t>
            </a:r>
            <a:r>
              <a:rPr sz="2400" dirty="0">
                <a:latin typeface="Microsoft Sans Serif"/>
                <a:cs typeface="Microsoft Sans Serif"/>
              </a:rPr>
              <a:t>state-of-art </a:t>
            </a:r>
            <a:r>
              <a:rPr sz="2400" spc="5" dirty="0">
                <a:latin typeface="Microsoft Sans Serif"/>
                <a:cs typeface="Microsoft Sans Serif"/>
              </a:rPr>
              <a:t> </a:t>
            </a:r>
            <a:r>
              <a:rPr sz="2400" dirty="0">
                <a:latin typeface="Microsoft Sans Serif"/>
                <a:cs typeface="Microsoft Sans Serif"/>
              </a:rPr>
              <a:t>software</a:t>
            </a:r>
            <a:r>
              <a:rPr sz="2400" spc="-10" dirty="0">
                <a:latin typeface="Microsoft Sans Serif"/>
                <a:cs typeface="Microsoft Sans Serif"/>
              </a:rPr>
              <a:t> </a:t>
            </a:r>
            <a:r>
              <a:rPr sz="2400" dirty="0">
                <a:latin typeface="Microsoft Sans Serif"/>
                <a:cs typeface="Microsoft Sans Serif"/>
              </a:rPr>
              <a:t>development</a:t>
            </a:r>
            <a:r>
              <a:rPr sz="2400" spc="-5" dirty="0">
                <a:latin typeface="Microsoft Sans Serif"/>
                <a:cs typeface="Microsoft Sans Serif"/>
              </a:rPr>
              <a:t> </a:t>
            </a:r>
            <a:r>
              <a:rPr sz="2400" dirty="0">
                <a:latin typeface="Microsoft Sans Serif"/>
                <a:cs typeface="Microsoft Sans Serif"/>
              </a:rPr>
              <a:t>tools</a:t>
            </a:r>
            <a:r>
              <a:rPr sz="2400" spc="10" dirty="0">
                <a:latin typeface="Microsoft Sans Serif"/>
                <a:cs typeface="Microsoft Sans Serif"/>
              </a:rPr>
              <a:t> </a:t>
            </a:r>
            <a:r>
              <a:rPr sz="2400" spc="-5" dirty="0">
                <a:latin typeface="Microsoft Sans Serif"/>
                <a:cs typeface="Microsoft Sans Serif"/>
              </a:rPr>
              <a:t>since</a:t>
            </a:r>
            <a:r>
              <a:rPr sz="2400" spc="15" dirty="0">
                <a:latin typeface="Microsoft Sans Serif"/>
                <a:cs typeface="Microsoft Sans Serif"/>
              </a:rPr>
              <a:t> </a:t>
            </a:r>
            <a:r>
              <a:rPr sz="2400" dirty="0">
                <a:latin typeface="Microsoft Sans Serif"/>
                <a:cs typeface="Microsoft Sans Serif"/>
              </a:rPr>
              <a:t>they</a:t>
            </a:r>
            <a:r>
              <a:rPr sz="2400" spc="5" dirty="0">
                <a:latin typeface="Microsoft Sans Serif"/>
                <a:cs typeface="Microsoft Sans Serif"/>
              </a:rPr>
              <a:t> </a:t>
            </a:r>
            <a:r>
              <a:rPr sz="2400" spc="-5" dirty="0">
                <a:latin typeface="Microsoft Sans Serif"/>
                <a:cs typeface="Microsoft Sans Serif"/>
              </a:rPr>
              <a:t>have</a:t>
            </a:r>
            <a:r>
              <a:rPr sz="2400" spc="35" dirty="0">
                <a:latin typeface="Microsoft Sans Serif"/>
                <a:cs typeface="Microsoft Sans Serif"/>
              </a:rPr>
              <a:t> </a:t>
            </a:r>
            <a:r>
              <a:rPr sz="2400" dirty="0">
                <a:latin typeface="Microsoft Sans Serif"/>
                <a:cs typeface="Microsoft Sans Serif"/>
              </a:rPr>
              <a:t>latest </a:t>
            </a:r>
            <a:r>
              <a:rPr sz="2400" spc="-625" dirty="0">
                <a:latin typeface="Microsoft Sans Serif"/>
                <a:cs typeface="Microsoft Sans Serif"/>
              </a:rPr>
              <a:t> </a:t>
            </a:r>
            <a:r>
              <a:rPr sz="2400" spc="5" dirty="0">
                <a:latin typeface="Microsoft Sans Serif"/>
                <a:cs typeface="Microsoft Sans Serif"/>
              </a:rPr>
              <a:t>computer.</a:t>
            </a:r>
            <a:endParaRPr sz="2400">
              <a:latin typeface="Microsoft Sans Serif"/>
              <a:cs typeface="Microsoft Sans Serif"/>
            </a:endParaRPr>
          </a:p>
          <a:p>
            <a:pPr marL="356870" indent="-344805">
              <a:lnSpc>
                <a:spcPct val="100000"/>
              </a:lnSpc>
              <a:spcBef>
                <a:spcPts val="30"/>
              </a:spcBef>
              <a:buChar char="•"/>
              <a:tabLst>
                <a:tab pos="356870" algn="l"/>
                <a:tab pos="357505" algn="l"/>
              </a:tabLst>
            </a:pPr>
            <a:r>
              <a:rPr sz="2400" spc="-5" dirty="0">
                <a:latin typeface="Microsoft Sans Serif"/>
                <a:cs typeface="Microsoft Sans Serif"/>
              </a:rPr>
              <a:t>Myth(3)</a:t>
            </a:r>
            <a:endParaRPr sz="2400">
              <a:latin typeface="Microsoft Sans Serif"/>
              <a:cs typeface="Microsoft Sans Serif"/>
            </a:endParaRPr>
          </a:p>
          <a:p>
            <a:pPr marL="180340">
              <a:lnSpc>
                <a:spcPts val="2590"/>
              </a:lnSpc>
              <a:spcBef>
                <a:spcPts val="5"/>
              </a:spcBef>
            </a:pPr>
            <a:r>
              <a:rPr sz="2400" spc="-5" dirty="0">
                <a:latin typeface="Microsoft Sans Serif"/>
                <a:cs typeface="Microsoft Sans Serif"/>
              </a:rPr>
              <a:t>-Adding </a:t>
            </a:r>
            <a:r>
              <a:rPr sz="2400" dirty="0">
                <a:latin typeface="Microsoft Sans Serif"/>
                <a:cs typeface="Microsoft Sans Serif"/>
              </a:rPr>
              <a:t>more</a:t>
            </a:r>
            <a:r>
              <a:rPr sz="2400" spc="20" dirty="0">
                <a:latin typeface="Microsoft Sans Serif"/>
                <a:cs typeface="Microsoft Sans Serif"/>
              </a:rPr>
              <a:t> </a:t>
            </a:r>
            <a:r>
              <a:rPr sz="2400" dirty="0">
                <a:latin typeface="Microsoft Sans Serif"/>
                <a:cs typeface="Microsoft Sans Serif"/>
              </a:rPr>
              <a:t>programmers</a:t>
            </a:r>
            <a:r>
              <a:rPr sz="2400" spc="10" dirty="0">
                <a:latin typeface="Microsoft Sans Serif"/>
                <a:cs typeface="Microsoft Sans Serif"/>
              </a:rPr>
              <a:t> </a:t>
            </a:r>
            <a:r>
              <a:rPr sz="2400" spc="-5" dirty="0">
                <a:latin typeface="Microsoft Sans Serif"/>
                <a:cs typeface="Microsoft Sans Serif"/>
              </a:rPr>
              <a:t>when</a:t>
            </a:r>
            <a:r>
              <a:rPr sz="2400" spc="40" dirty="0">
                <a:latin typeface="Microsoft Sans Serif"/>
                <a:cs typeface="Microsoft Sans Serif"/>
              </a:rPr>
              <a:t> </a:t>
            </a:r>
            <a:r>
              <a:rPr sz="2400" dirty="0">
                <a:latin typeface="Microsoft Sans Serif"/>
                <a:cs typeface="Microsoft Sans Serif"/>
              </a:rPr>
              <a:t>the</a:t>
            </a:r>
            <a:r>
              <a:rPr sz="2400" spc="25" dirty="0">
                <a:latin typeface="Microsoft Sans Serif"/>
                <a:cs typeface="Microsoft Sans Serif"/>
              </a:rPr>
              <a:t> </a:t>
            </a:r>
            <a:r>
              <a:rPr sz="2400" spc="-10" dirty="0">
                <a:latin typeface="Microsoft Sans Serif"/>
                <a:cs typeface="Microsoft Sans Serif"/>
              </a:rPr>
              <a:t>work</a:t>
            </a:r>
            <a:r>
              <a:rPr sz="2400" spc="55" dirty="0">
                <a:latin typeface="Microsoft Sans Serif"/>
                <a:cs typeface="Microsoft Sans Serif"/>
              </a:rPr>
              <a:t> </a:t>
            </a:r>
            <a:r>
              <a:rPr sz="2400" spc="-10" dirty="0">
                <a:latin typeface="Microsoft Sans Serif"/>
                <a:cs typeface="Microsoft Sans Serif"/>
              </a:rPr>
              <a:t>is</a:t>
            </a:r>
            <a:r>
              <a:rPr sz="2400" spc="35" dirty="0">
                <a:latin typeface="Microsoft Sans Serif"/>
                <a:cs typeface="Microsoft Sans Serif"/>
              </a:rPr>
              <a:t> </a:t>
            </a:r>
            <a:r>
              <a:rPr sz="2400" dirty="0">
                <a:latin typeface="Microsoft Sans Serif"/>
                <a:cs typeface="Microsoft Sans Serif"/>
              </a:rPr>
              <a:t>behind</a:t>
            </a:r>
            <a:endParaRPr sz="2400">
              <a:latin typeface="Microsoft Sans Serif"/>
              <a:cs typeface="Microsoft Sans Serif"/>
            </a:endParaRPr>
          </a:p>
          <a:p>
            <a:pPr marL="356870">
              <a:lnSpc>
                <a:spcPts val="2590"/>
              </a:lnSpc>
            </a:pPr>
            <a:r>
              <a:rPr sz="2400" dirty="0">
                <a:latin typeface="Microsoft Sans Serif"/>
                <a:cs typeface="Microsoft Sans Serif"/>
              </a:rPr>
              <a:t>schedule</a:t>
            </a:r>
            <a:r>
              <a:rPr sz="2400" spc="-20" dirty="0">
                <a:latin typeface="Microsoft Sans Serif"/>
                <a:cs typeface="Microsoft Sans Serif"/>
              </a:rPr>
              <a:t> </a:t>
            </a:r>
            <a:r>
              <a:rPr sz="2400" dirty="0">
                <a:latin typeface="Microsoft Sans Serif"/>
                <a:cs typeface="Microsoft Sans Serif"/>
              </a:rPr>
              <a:t>can</a:t>
            </a:r>
            <a:r>
              <a:rPr sz="2400" spc="5" dirty="0">
                <a:latin typeface="Microsoft Sans Serif"/>
                <a:cs typeface="Microsoft Sans Serif"/>
              </a:rPr>
              <a:t> </a:t>
            </a:r>
            <a:r>
              <a:rPr sz="2400" dirty="0">
                <a:latin typeface="Microsoft Sans Serif"/>
                <a:cs typeface="Microsoft Sans Serif"/>
              </a:rPr>
              <a:t>catch</a:t>
            </a:r>
            <a:r>
              <a:rPr sz="2400" spc="-20" dirty="0">
                <a:latin typeface="Microsoft Sans Serif"/>
                <a:cs typeface="Microsoft Sans Serif"/>
              </a:rPr>
              <a:t> </a:t>
            </a:r>
            <a:r>
              <a:rPr sz="2400" dirty="0">
                <a:latin typeface="Microsoft Sans Serif"/>
                <a:cs typeface="Microsoft Sans Serif"/>
              </a:rPr>
              <a:t>up.</a:t>
            </a:r>
            <a:endParaRPr sz="2400">
              <a:latin typeface="Microsoft Sans Serif"/>
              <a:cs typeface="Microsoft Sans Serif"/>
            </a:endParaRPr>
          </a:p>
          <a:p>
            <a:pPr marL="356870" indent="-344805">
              <a:lnSpc>
                <a:spcPct val="100000"/>
              </a:lnSpc>
              <a:buChar char="•"/>
              <a:tabLst>
                <a:tab pos="356870" algn="l"/>
                <a:tab pos="357505" algn="l"/>
              </a:tabLst>
            </a:pPr>
            <a:r>
              <a:rPr sz="2400" spc="-5" dirty="0">
                <a:latin typeface="Microsoft Sans Serif"/>
                <a:cs typeface="Microsoft Sans Serif"/>
              </a:rPr>
              <a:t>Myth(4)</a:t>
            </a:r>
            <a:endParaRPr sz="2400">
              <a:latin typeface="Microsoft Sans Serif"/>
              <a:cs typeface="Microsoft Sans Serif"/>
            </a:endParaRPr>
          </a:p>
          <a:p>
            <a:pPr marL="356870" marR="5080" indent="-177165">
              <a:lnSpc>
                <a:spcPts val="2310"/>
              </a:lnSpc>
              <a:spcBef>
                <a:spcPts val="555"/>
              </a:spcBef>
            </a:pPr>
            <a:r>
              <a:rPr sz="2400" dirty="0">
                <a:latin typeface="Microsoft Sans Serif"/>
                <a:cs typeface="Microsoft Sans Serif"/>
              </a:rPr>
              <a:t>-Outsourcing the</a:t>
            </a:r>
            <a:r>
              <a:rPr sz="2400" spc="-10" dirty="0">
                <a:latin typeface="Microsoft Sans Serif"/>
                <a:cs typeface="Microsoft Sans Serif"/>
              </a:rPr>
              <a:t> </a:t>
            </a:r>
            <a:r>
              <a:rPr sz="2400" dirty="0">
                <a:latin typeface="Microsoft Sans Serif"/>
                <a:cs typeface="Microsoft Sans Serif"/>
              </a:rPr>
              <a:t>software</a:t>
            </a:r>
            <a:r>
              <a:rPr sz="2400" spc="15" dirty="0">
                <a:latin typeface="Microsoft Sans Serif"/>
                <a:cs typeface="Microsoft Sans Serif"/>
              </a:rPr>
              <a:t> </a:t>
            </a:r>
            <a:r>
              <a:rPr sz="2400" dirty="0">
                <a:latin typeface="Microsoft Sans Serif"/>
                <a:cs typeface="Microsoft Sans Serif"/>
              </a:rPr>
              <a:t>project</a:t>
            </a:r>
            <a:r>
              <a:rPr sz="2400" spc="20" dirty="0">
                <a:latin typeface="Microsoft Sans Serif"/>
                <a:cs typeface="Microsoft Sans Serif"/>
              </a:rPr>
              <a:t> </a:t>
            </a:r>
            <a:r>
              <a:rPr sz="2400" dirty="0">
                <a:latin typeface="Microsoft Sans Serif"/>
                <a:cs typeface="Microsoft Sans Serif"/>
              </a:rPr>
              <a:t>to</a:t>
            </a:r>
            <a:r>
              <a:rPr sz="2400" spc="20" dirty="0">
                <a:latin typeface="Microsoft Sans Serif"/>
                <a:cs typeface="Microsoft Sans Serif"/>
              </a:rPr>
              <a:t> </a:t>
            </a:r>
            <a:r>
              <a:rPr sz="2400" spc="-5" dirty="0">
                <a:latin typeface="Microsoft Sans Serif"/>
                <a:cs typeface="Microsoft Sans Serif"/>
              </a:rPr>
              <a:t>third</a:t>
            </a:r>
            <a:r>
              <a:rPr sz="2400" spc="30" dirty="0">
                <a:latin typeface="Microsoft Sans Serif"/>
                <a:cs typeface="Microsoft Sans Serif"/>
              </a:rPr>
              <a:t> </a:t>
            </a:r>
            <a:r>
              <a:rPr sz="2400" dirty="0">
                <a:latin typeface="Microsoft Sans Serif"/>
                <a:cs typeface="Microsoft Sans Serif"/>
              </a:rPr>
              <a:t>party,</a:t>
            </a:r>
            <a:r>
              <a:rPr sz="2400" spc="20" dirty="0">
                <a:latin typeface="Microsoft Sans Serif"/>
                <a:cs typeface="Microsoft Sans Serif"/>
              </a:rPr>
              <a:t> </a:t>
            </a:r>
            <a:r>
              <a:rPr sz="2400" spc="-20" dirty="0">
                <a:latin typeface="Microsoft Sans Serif"/>
                <a:cs typeface="Microsoft Sans Serif"/>
              </a:rPr>
              <a:t>we</a:t>
            </a:r>
            <a:r>
              <a:rPr sz="2400" spc="60" dirty="0">
                <a:latin typeface="Microsoft Sans Serif"/>
                <a:cs typeface="Microsoft Sans Serif"/>
              </a:rPr>
              <a:t> </a:t>
            </a:r>
            <a:r>
              <a:rPr sz="2400" dirty="0">
                <a:latin typeface="Microsoft Sans Serif"/>
                <a:cs typeface="Microsoft Sans Serif"/>
              </a:rPr>
              <a:t>can </a:t>
            </a:r>
            <a:r>
              <a:rPr sz="2400" spc="-625" dirty="0">
                <a:latin typeface="Microsoft Sans Serif"/>
                <a:cs typeface="Microsoft Sans Serif"/>
              </a:rPr>
              <a:t> </a:t>
            </a:r>
            <a:r>
              <a:rPr sz="2400" spc="-5" dirty="0">
                <a:latin typeface="Microsoft Sans Serif"/>
                <a:cs typeface="Microsoft Sans Serif"/>
              </a:rPr>
              <a:t>relax</a:t>
            </a:r>
            <a:r>
              <a:rPr sz="2400" dirty="0">
                <a:latin typeface="Microsoft Sans Serif"/>
                <a:cs typeface="Microsoft Sans Serif"/>
              </a:rPr>
              <a:t> </a:t>
            </a:r>
            <a:r>
              <a:rPr sz="2400" spc="5" dirty="0">
                <a:latin typeface="Microsoft Sans Serif"/>
                <a:cs typeface="Microsoft Sans Serif"/>
              </a:rPr>
              <a:t>and</a:t>
            </a:r>
            <a:r>
              <a:rPr sz="2400" spc="20" dirty="0">
                <a:latin typeface="Microsoft Sans Serif"/>
                <a:cs typeface="Microsoft Sans Serif"/>
              </a:rPr>
              <a:t> </a:t>
            </a:r>
            <a:r>
              <a:rPr sz="2400" spc="-5" dirty="0">
                <a:latin typeface="Microsoft Sans Serif"/>
                <a:cs typeface="Microsoft Sans Serif"/>
              </a:rPr>
              <a:t>let</a:t>
            </a:r>
            <a:r>
              <a:rPr sz="2400" spc="15" dirty="0">
                <a:latin typeface="Microsoft Sans Serif"/>
                <a:cs typeface="Microsoft Sans Serif"/>
              </a:rPr>
              <a:t> </a:t>
            </a:r>
            <a:r>
              <a:rPr sz="2400" dirty="0">
                <a:latin typeface="Microsoft Sans Serif"/>
                <a:cs typeface="Microsoft Sans Serif"/>
              </a:rPr>
              <a:t>that</a:t>
            </a:r>
            <a:r>
              <a:rPr sz="2400" spc="-10" dirty="0">
                <a:latin typeface="Microsoft Sans Serif"/>
                <a:cs typeface="Microsoft Sans Serif"/>
              </a:rPr>
              <a:t> </a:t>
            </a:r>
            <a:r>
              <a:rPr sz="2400" dirty="0">
                <a:latin typeface="Microsoft Sans Serif"/>
                <a:cs typeface="Microsoft Sans Serif"/>
              </a:rPr>
              <a:t>party</a:t>
            </a:r>
            <a:r>
              <a:rPr sz="2400" spc="5" dirty="0">
                <a:latin typeface="Microsoft Sans Serif"/>
                <a:cs typeface="Microsoft Sans Serif"/>
              </a:rPr>
              <a:t> </a:t>
            </a:r>
            <a:r>
              <a:rPr sz="2400" spc="-5" dirty="0">
                <a:latin typeface="Microsoft Sans Serif"/>
                <a:cs typeface="Microsoft Sans Serif"/>
              </a:rPr>
              <a:t>build</a:t>
            </a:r>
            <a:r>
              <a:rPr sz="2400" spc="40" dirty="0">
                <a:latin typeface="Microsoft Sans Serif"/>
                <a:cs typeface="Microsoft Sans Serif"/>
              </a:rPr>
              <a:t> </a:t>
            </a:r>
            <a:r>
              <a:rPr sz="2400" spc="-5" dirty="0">
                <a:latin typeface="Microsoft Sans Serif"/>
                <a:cs typeface="Microsoft Sans Serif"/>
              </a:rPr>
              <a:t>it.</a:t>
            </a:r>
            <a:endParaRPr sz="2400">
              <a:latin typeface="Microsoft Sans Serif"/>
              <a:cs typeface="Microsoft Sans Serif"/>
            </a:endParaRPr>
          </a:p>
        </p:txBody>
      </p:sp>
      <p:sp>
        <p:nvSpPr>
          <p:cNvPr id="5" name="object 5"/>
          <p:cNvSpPr txBox="1">
            <a:spLocks noGrp="1"/>
          </p:cNvSpPr>
          <p:nvPr>
            <p:ph type="sldNum" sz="quarter" idx="4294967295"/>
          </p:nvPr>
        </p:nvSpPr>
        <p:spPr>
          <a:xfrm>
            <a:off x="8364981" y="6294813"/>
            <a:ext cx="271779" cy="206467"/>
          </a:xfrm>
          <a:prstGeom prst="rect">
            <a:avLst/>
          </a:prstGeom>
        </p:spPr>
        <p:txBody>
          <a:bodyPr vert="horz" wrap="square" lIns="0" tIns="0" rIns="0" bIns="0" rtlCol="0">
            <a:spAutoFit/>
          </a:bodyPr>
          <a:lstStyle/>
          <a:p>
            <a:pPr marL="38100">
              <a:lnSpc>
                <a:spcPts val="1639"/>
              </a:lnSpc>
            </a:pPr>
            <a:endParaRPr spc="-5" dirty="0"/>
          </a:p>
        </p:txBody>
      </p:sp>
    </p:spTree>
    <p:extLst>
      <p:ext uri="{BB962C8B-B14F-4D97-AF65-F5344CB8AC3E}">
        <p14:creationId xmlns:p14="http://schemas.microsoft.com/office/powerpoint/2010/main" val="2724794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94992" y="483184"/>
            <a:ext cx="4953000" cy="695325"/>
          </a:xfrm>
          <a:prstGeom prst="rect">
            <a:avLst/>
          </a:prstGeom>
        </p:spPr>
        <p:txBody>
          <a:bodyPr vert="horz" wrap="square" lIns="0" tIns="12065" rIns="0" bIns="0" rtlCol="0">
            <a:spAutoFit/>
          </a:bodyPr>
          <a:lstStyle/>
          <a:p>
            <a:pPr marL="12700">
              <a:lnSpc>
                <a:spcPct val="100000"/>
              </a:lnSpc>
              <a:spcBef>
                <a:spcPts val="95"/>
              </a:spcBef>
            </a:pPr>
            <a:r>
              <a:rPr sz="4400" spc="-10" dirty="0"/>
              <a:t>CUSTOMER</a:t>
            </a:r>
            <a:r>
              <a:rPr sz="4400" dirty="0"/>
              <a:t> </a:t>
            </a:r>
            <a:r>
              <a:rPr sz="4400" spc="-10" dirty="0"/>
              <a:t>MYTH</a:t>
            </a:r>
            <a:endParaRPr sz="4400"/>
          </a:p>
        </p:txBody>
      </p:sp>
      <p:sp>
        <p:nvSpPr>
          <p:cNvPr id="3" name="object 3"/>
          <p:cNvSpPr txBox="1"/>
          <p:nvPr/>
        </p:nvSpPr>
        <p:spPr>
          <a:xfrm>
            <a:off x="536244" y="1526207"/>
            <a:ext cx="7174230" cy="3830954"/>
          </a:xfrm>
          <a:prstGeom prst="rect">
            <a:avLst/>
          </a:prstGeom>
        </p:spPr>
        <p:txBody>
          <a:bodyPr vert="horz" wrap="square" lIns="0" tIns="110490" rIns="0" bIns="0" rtlCol="0">
            <a:spAutoFit/>
          </a:bodyPr>
          <a:lstStyle/>
          <a:p>
            <a:pPr marL="356870" indent="-344805">
              <a:lnSpc>
                <a:spcPct val="100000"/>
              </a:lnSpc>
              <a:spcBef>
                <a:spcPts val="870"/>
              </a:spcBef>
              <a:buChar char="•"/>
              <a:tabLst>
                <a:tab pos="356870" algn="l"/>
                <a:tab pos="357505" algn="l"/>
              </a:tabLst>
            </a:pPr>
            <a:r>
              <a:rPr sz="3200" spc="-10" dirty="0">
                <a:latin typeface="Microsoft Sans Serif"/>
                <a:cs typeface="Microsoft Sans Serif"/>
              </a:rPr>
              <a:t>Myth(1)</a:t>
            </a:r>
            <a:endParaRPr sz="3200">
              <a:latin typeface="Microsoft Sans Serif"/>
              <a:cs typeface="Microsoft Sans Serif"/>
            </a:endParaRPr>
          </a:p>
          <a:p>
            <a:pPr marL="356870" marR="5080" indent="103505">
              <a:lnSpc>
                <a:spcPct val="100000"/>
              </a:lnSpc>
              <a:spcBef>
                <a:spcPts val="770"/>
              </a:spcBef>
            </a:pPr>
            <a:r>
              <a:rPr sz="3200" spc="-5" dirty="0">
                <a:latin typeface="Microsoft Sans Serif"/>
                <a:cs typeface="Microsoft Sans Serif"/>
              </a:rPr>
              <a:t>-</a:t>
            </a:r>
            <a:r>
              <a:rPr sz="3200" spc="25" dirty="0">
                <a:latin typeface="Microsoft Sans Serif"/>
                <a:cs typeface="Microsoft Sans Serif"/>
              </a:rPr>
              <a:t> </a:t>
            </a:r>
            <a:r>
              <a:rPr sz="3200" spc="-10" dirty="0">
                <a:latin typeface="Microsoft Sans Serif"/>
                <a:cs typeface="Microsoft Sans Serif"/>
              </a:rPr>
              <a:t>General</a:t>
            </a:r>
            <a:r>
              <a:rPr sz="3200" spc="55" dirty="0">
                <a:latin typeface="Microsoft Sans Serif"/>
                <a:cs typeface="Microsoft Sans Serif"/>
              </a:rPr>
              <a:t> </a:t>
            </a:r>
            <a:r>
              <a:rPr sz="3200" spc="-5" dirty="0">
                <a:latin typeface="Microsoft Sans Serif"/>
                <a:cs typeface="Microsoft Sans Serif"/>
              </a:rPr>
              <a:t>statement</a:t>
            </a:r>
            <a:r>
              <a:rPr sz="3200" spc="10" dirty="0">
                <a:latin typeface="Microsoft Sans Serif"/>
                <a:cs typeface="Microsoft Sans Serif"/>
              </a:rPr>
              <a:t> </a:t>
            </a:r>
            <a:r>
              <a:rPr sz="3200" spc="-5" dirty="0">
                <a:latin typeface="Microsoft Sans Serif"/>
                <a:cs typeface="Microsoft Sans Serif"/>
              </a:rPr>
              <a:t>of</a:t>
            </a:r>
            <a:r>
              <a:rPr sz="3200" spc="30" dirty="0">
                <a:latin typeface="Microsoft Sans Serif"/>
                <a:cs typeface="Microsoft Sans Serif"/>
              </a:rPr>
              <a:t> </a:t>
            </a:r>
            <a:r>
              <a:rPr sz="3200" spc="-5" dirty="0">
                <a:latin typeface="Microsoft Sans Serif"/>
                <a:cs typeface="Microsoft Sans Serif"/>
              </a:rPr>
              <a:t>objective</a:t>
            </a:r>
            <a:r>
              <a:rPr sz="3200" spc="-15" dirty="0">
                <a:latin typeface="Microsoft Sans Serif"/>
                <a:cs typeface="Microsoft Sans Serif"/>
              </a:rPr>
              <a:t> </a:t>
            </a:r>
            <a:r>
              <a:rPr sz="3200" spc="-10" dirty="0">
                <a:latin typeface="Microsoft Sans Serif"/>
                <a:cs typeface="Microsoft Sans Serif"/>
              </a:rPr>
              <a:t>is </a:t>
            </a:r>
            <a:r>
              <a:rPr sz="3200" spc="-5" dirty="0">
                <a:latin typeface="Microsoft Sans Serif"/>
                <a:cs typeface="Microsoft Sans Serif"/>
              </a:rPr>
              <a:t> enough</a:t>
            </a:r>
            <a:r>
              <a:rPr sz="3200" dirty="0">
                <a:latin typeface="Microsoft Sans Serif"/>
                <a:cs typeface="Microsoft Sans Serif"/>
              </a:rPr>
              <a:t> </a:t>
            </a:r>
            <a:r>
              <a:rPr sz="3200" spc="-5" dirty="0">
                <a:latin typeface="Microsoft Sans Serif"/>
                <a:cs typeface="Microsoft Sans Serif"/>
              </a:rPr>
              <a:t>to</a:t>
            </a:r>
            <a:r>
              <a:rPr sz="3200" spc="30" dirty="0">
                <a:latin typeface="Microsoft Sans Serif"/>
                <a:cs typeface="Microsoft Sans Serif"/>
              </a:rPr>
              <a:t> </a:t>
            </a:r>
            <a:r>
              <a:rPr sz="3200" spc="-10" dirty="0">
                <a:latin typeface="Microsoft Sans Serif"/>
                <a:cs typeface="Microsoft Sans Serif"/>
              </a:rPr>
              <a:t>begin</a:t>
            </a:r>
            <a:r>
              <a:rPr sz="3200" spc="5" dirty="0">
                <a:latin typeface="Microsoft Sans Serif"/>
                <a:cs typeface="Microsoft Sans Serif"/>
              </a:rPr>
              <a:t> </a:t>
            </a:r>
            <a:r>
              <a:rPr sz="3200" spc="-15" dirty="0">
                <a:latin typeface="Microsoft Sans Serif"/>
                <a:cs typeface="Microsoft Sans Serif"/>
              </a:rPr>
              <a:t>writing</a:t>
            </a:r>
            <a:r>
              <a:rPr sz="3200" spc="45" dirty="0">
                <a:latin typeface="Microsoft Sans Serif"/>
                <a:cs typeface="Microsoft Sans Serif"/>
              </a:rPr>
              <a:t> </a:t>
            </a:r>
            <a:r>
              <a:rPr sz="3200" spc="-5" dirty="0">
                <a:latin typeface="Microsoft Sans Serif"/>
                <a:cs typeface="Microsoft Sans Serif"/>
              </a:rPr>
              <a:t>programs,</a:t>
            </a:r>
            <a:r>
              <a:rPr sz="3200" spc="30" dirty="0">
                <a:latin typeface="Microsoft Sans Serif"/>
                <a:cs typeface="Microsoft Sans Serif"/>
              </a:rPr>
              <a:t> </a:t>
            </a:r>
            <a:r>
              <a:rPr sz="3200" spc="-5" dirty="0">
                <a:latin typeface="Microsoft Sans Serif"/>
                <a:cs typeface="Microsoft Sans Serif"/>
              </a:rPr>
              <a:t>the </a:t>
            </a:r>
            <a:r>
              <a:rPr sz="3200" spc="-835" dirty="0">
                <a:latin typeface="Microsoft Sans Serif"/>
                <a:cs typeface="Microsoft Sans Serif"/>
              </a:rPr>
              <a:t> </a:t>
            </a:r>
            <a:r>
              <a:rPr sz="3200" spc="-10" dirty="0">
                <a:latin typeface="Microsoft Sans Serif"/>
                <a:cs typeface="Microsoft Sans Serif"/>
              </a:rPr>
              <a:t>details </a:t>
            </a:r>
            <a:r>
              <a:rPr sz="3200" spc="-5" dirty="0">
                <a:latin typeface="Microsoft Sans Serif"/>
                <a:cs typeface="Microsoft Sans Serif"/>
              </a:rPr>
              <a:t>can</a:t>
            </a:r>
            <a:r>
              <a:rPr sz="3200" spc="15" dirty="0">
                <a:latin typeface="Microsoft Sans Serif"/>
                <a:cs typeface="Microsoft Sans Serif"/>
              </a:rPr>
              <a:t> </a:t>
            </a:r>
            <a:r>
              <a:rPr sz="3200" spc="-5" dirty="0">
                <a:latin typeface="Microsoft Sans Serif"/>
                <a:cs typeface="Microsoft Sans Serif"/>
              </a:rPr>
              <a:t>be</a:t>
            </a:r>
            <a:r>
              <a:rPr sz="3200" spc="35" dirty="0">
                <a:latin typeface="Microsoft Sans Serif"/>
                <a:cs typeface="Microsoft Sans Serif"/>
              </a:rPr>
              <a:t> </a:t>
            </a:r>
            <a:r>
              <a:rPr sz="3200" spc="-10" dirty="0">
                <a:latin typeface="Microsoft Sans Serif"/>
                <a:cs typeface="Microsoft Sans Serif"/>
              </a:rPr>
              <a:t>filled</a:t>
            </a:r>
            <a:r>
              <a:rPr sz="3200" spc="10" dirty="0">
                <a:latin typeface="Microsoft Sans Serif"/>
                <a:cs typeface="Microsoft Sans Serif"/>
              </a:rPr>
              <a:t> </a:t>
            </a:r>
            <a:r>
              <a:rPr sz="3200" spc="-15" dirty="0">
                <a:latin typeface="Microsoft Sans Serif"/>
                <a:cs typeface="Microsoft Sans Serif"/>
              </a:rPr>
              <a:t>in</a:t>
            </a:r>
            <a:r>
              <a:rPr sz="3200" spc="35" dirty="0">
                <a:latin typeface="Microsoft Sans Serif"/>
                <a:cs typeface="Microsoft Sans Serif"/>
              </a:rPr>
              <a:t> </a:t>
            </a:r>
            <a:r>
              <a:rPr sz="3200" spc="-10" dirty="0">
                <a:latin typeface="Microsoft Sans Serif"/>
                <a:cs typeface="Microsoft Sans Serif"/>
              </a:rPr>
              <a:t>later.</a:t>
            </a:r>
            <a:endParaRPr sz="3200">
              <a:latin typeface="Microsoft Sans Serif"/>
              <a:cs typeface="Microsoft Sans Serif"/>
            </a:endParaRPr>
          </a:p>
          <a:p>
            <a:pPr marL="356870" indent="-344805">
              <a:lnSpc>
                <a:spcPct val="100000"/>
              </a:lnSpc>
              <a:spcBef>
                <a:spcPts val="770"/>
              </a:spcBef>
              <a:buChar char="•"/>
              <a:tabLst>
                <a:tab pos="356870" algn="l"/>
                <a:tab pos="357505" algn="l"/>
              </a:tabLst>
            </a:pPr>
            <a:r>
              <a:rPr sz="3200" spc="-10" dirty="0">
                <a:latin typeface="Microsoft Sans Serif"/>
                <a:cs typeface="Microsoft Sans Serif"/>
              </a:rPr>
              <a:t>Myth(2)</a:t>
            </a:r>
            <a:endParaRPr sz="3200">
              <a:latin typeface="Microsoft Sans Serif"/>
              <a:cs typeface="Microsoft Sans Serif"/>
            </a:endParaRPr>
          </a:p>
          <a:p>
            <a:pPr marL="356870" marR="52705" indent="103505">
              <a:lnSpc>
                <a:spcPct val="100000"/>
              </a:lnSpc>
              <a:spcBef>
                <a:spcPts val="770"/>
              </a:spcBef>
            </a:pPr>
            <a:r>
              <a:rPr sz="3200" spc="-10" dirty="0">
                <a:latin typeface="Microsoft Sans Serif"/>
                <a:cs typeface="Microsoft Sans Serif"/>
              </a:rPr>
              <a:t>-Software</a:t>
            </a:r>
            <a:r>
              <a:rPr sz="3200" spc="70" dirty="0">
                <a:latin typeface="Microsoft Sans Serif"/>
                <a:cs typeface="Microsoft Sans Serif"/>
              </a:rPr>
              <a:t> </a:t>
            </a:r>
            <a:r>
              <a:rPr sz="3200" spc="-10" dirty="0">
                <a:latin typeface="Microsoft Sans Serif"/>
                <a:cs typeface="Microsoft Sans Serif"/>
              </a:rPr>
              <a:t>is</a:t>
            </a:r>
            <a:r>
              <a:rPr sz="3200" spc="10" dirty="0">
                <a:latin typeface="Microsoft Sans Serif"/>
                <a:cs typeface="Microsoft Sans Serif"/>
              </a:rPr>
              <a:t> </a:t>
            </a:r>
            <a:r>
              <a:rPr sz="3200" spc="-5" dirty="0">
                <a:latin typeface="Microsoft Sans Serif"/>
                <a:cs typeface="Microsoft Sans Serif"/>
              </a:rPr>
              <a:t>easy</a:t>
            </a:r>
            <a:r>
              <a:rPr sz="3200" spc="15" dirty="0">
                <a:latin typeface="Microsoft Sans Serif"/>
                <a:cs typeface="Microsoft Sans Serif"/>
              </a:rPr>
              <a:t> </a:t>
            </a:r>
            <a:r>
              <a:rPr sz="3200" spc="-5" dirty="0">
                <a:latin typeface="Microsoft Sans Serif"/>
                <a:cs typeface="Microsoft Sans Serif"/>
              </a:rPr>
              <a:t>to</a:t>
            </a:r>
            <a:r>
              <a:rPr sz="3200" spc="30" dirty="0">
                <a:latin typeface="Microsoft Sans Serif"/>
                <a:cs typeface="Microsoft Sans Serif"/>
              </a:rPr>
              <a:t> </a:t>
            </a:r>
            <a:r>
              <a:rPr sz="3200" spc="-5" dirty="0">
                <a:latin typeface="Microsoft Sans Serif"/>
                <a:cs typeface="Microsoft Sans Serif"/>
              </a:rPr>
              <a:t>change</a:t>
            </a:r>
            <a:r>
              <a:rPr sz="3200" spc="35" dirty="0">
                <a:latin typeface="Microsoft Sans Serif"/>
                <a:cs typeface="Microsoft Sans Serif"/>
              </a:rPr>
              <a:t> </a:t>
            </a:r>
            <a:r>
              <a:rPr sz="3200" spc="-5" dirty="0">
                <a:latin typeface="Microsoft Sans Serif"/>
                <a:cs typeface="Microsoft Sans Serif"/>
              </a:rPr>
              <a:t>because </a:t>
            </a:r>
            <a:r>
              <a:rPr sz="3200" spc="-835" dirty="0">
                <a:latin typeface="Microsoft Sans Serif"/>
                <a:cs typeface="Microsoft Sans Serif"/>
              </a:rPr>
              <a:t> </a:t>
            </a:r>
            <a:r>
              <a:rPr sz="3200" spc="-10" dirty="0">
                <a:latin typeface="Microsoft Sans Serif"/>
                <a:cs typeface="Microsoft Sans Serif"/>
              </a:rPr>
              <a:t>software</a:t>
            </a:r>
            <a:r>
              <a:rPr sz="3200" spc="30" dirty="0">
                <a:latin typeface="Microsoft Sans Serif"/>
                <a:cs typeface="Microsoft Sans Serif"/>
              </a:rPr>
              <a:t> </a:t>
            </a:r>
            <a:r>
              <a:rPr sz="3200" spc="-15" dirty="0">
                <a:latin typeface="Microsoft Sans Serif"/>
                <a:cs typeface="Microsoft Sans Serif"/>
              </a:rPr>
              <a:t>is</a:t>
            </a:r>
            <a:r>
              <a:rPr sz="3200" spc="20" dirty="0">
                <a:latin typeface="Microsoft Sans Serif"/>
                <a:cs typeface="Microsoft Sans Serif"/>
              </a:rPr>
              <a:t> </a:t>
            </a:r>
            <a:r>
              <a:rPr sz="3200" spc="-10" dirty="0">
                <a:latin typeface="Microsoft Sans Serif"/>
                <a:cs typeface="Microsoft Sans Serif"/>
              </a:rPr>
              <a:t>flexible</a:t>
            </a:r>
            <a:endParaRPr sz="3200">
              <a:latin typeface="Microsoft Sans Serif"/>
              <a:cs typeface="Microsoft Sans Serif"/>
            </a:endParaRPr>
          </a:p>
        </p:txBody>
      </p:sp>
      <p:sp>
        <p:nvSpPr>
          <p:cNvPr id="5" name="object 5"/>
          <p:cNvSpPr txBox="1">
            <a:spLocks noGrp="1"/>
          </p:cNvSpPr>
          <p:nvPr>
            <p:ph type="sldNum" sz="quarter" idx="4294967295"/>
          </p:nvPr>
        </p:nvSpPr>
        <p:spPr>
          <a:xfrm>
            <a:off x="8364981" y="6294813"/>
            <a:ext cx="271779" cy="206467"/>
          </a:xfrm>
          <a:prstGeom prst="rect">
            <a:avLst/>
          </a:prstGeom>
        </p:spPr>
        <p:txBody>
          <a:bodyPr vert="horz" wrap="square" lIns="0" tIns="0" rIns="0" bIns="0" rtlCol="0">
            <a:spAutoFit/>
          </a:bodyPr>
          <a:lstStyle/>
          <a:p>
            <a:pPr marL="38100">
              <a:lnSpc>
                <a:spcPts val="1639"/>
              </a:lnSpc>
            </a:pPr>
            <a:endParaRPr spc="-5" dirty="0"/>
          </a:p>
        </p:txBody>
      </p:sp>
    </p:spTree>
    <p:extLst>
      <p:ext uri="{BB962C8B-B14F-4D97-AF65-F5344CB8AC3E}">
        <p14:creationId xmlns:p14="http://schemas.microsoft.com/office/powerpoint/2010/main" val="2565572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6266" y="483184"/>
            <a:ext cx="6415405" cy="695325"/>
          </a:xfrm>
          <a:prstGeom prst="rect">
            <a:avLst/>
          </a:prstGeom>
        </p:spPr>
        <p:txBody>
          <a:bodyPr vert="horz" wrap="square" lIns="0" tIns="12065" rIns="0" bIns="0" rtlCol="0">
            <a:spAutoFit/>
          </a:bodyPr>
          <a:lstStyle/>
          <a:p>
            <a:pPr marL="12700">
              <a:lnSpc>
                <a:spcPct val="100000"/>
              </a:lnSpc>
              <a:spcBef>
                <a:spcPts val="95"/>
              </a:spcBef>
            </a:pPr>
            <a:r>
              <a:rPr sz="4400" spc="-5" dirty="0"/>
              <a:t>PRACTITIONER’S</a:t>
            </a:r>
            <a:r>
              <a:rPr sz="4400" spc="5" dirty="0"/>
              <a:t> </a:t>
            </a:r>
            <a:r>
              <a:rPr sz="4400" spc="-10" dirty="0"/>
              <a:t>MYTH</a:t>
            </a:r>
            <a:endParaRPr sz="4400"/>
          </a:p>
        </p:txBody>
      </p:sp>
      <p:sp>
        <p:nvSpPr>
          <p:cNvPr id="3" name="object 3"/>
          <p:cNvSpPr txBox="1"/>
          <p:nvPr/>
        </p:nvSpPr>
        <p:spPr>
          <a:xfrm>
            <a:off x="536244" y="1322654"/>
            <a:ext cx="7804150" cy="4124325"/>
          </a:xfrm>
          <a:prstGeom prst="rect">
            <a:avLst/>
          </a:prstGeom>
        </p:spPr>
        <p:txBody>
          <a:bodyPr vert="horz" wrap="square" lIns="0" tIns="12700" rIns="0" bIns="0" rtlCol="0">
            <a:spAutoFit/>
          </a:bodyPr>
          <a:lstStyle/>
          <a:p>
            <a:pPr marL="356870" indent="-344805">
              <a:lnSpc>
                <a:spcPct val="100000"/>
              </a:lnSpc>
              <a:spcBef>
                <a:spcPts val="100"/>
              </a:spcBef>
              <a:buChar char="•"/>
              <a:tabLst>
                <a:tab pos="356870" algn="l"/>
                <a:tab pos="357505" algn="l"/>
              </a:tabLst>
            </a:pPr>
            <a:r>
              <a:rPr sz="2400" spc="-5" dirty="0">
                <a:latin typeface="Microsoft Sans Serif"/>
                <a:cs typeface="Microsoft Sans Serif"/>
              </a:rPr>
              <a:t>Myth(1)</a:t>
            </a:r>
            <a:endParaRPr sz="2400">
              <a:latin typeface="Microsoft Sans Serif"/>
              <a:cs typeface="Microsoft Sans Serif"/>
            </a:endParaRPr>
          </a:p>
          <a:p>
            <a:pPr marL="262255">
              <a:lnSpc>
                <a:spcPct val="100000"/>
              </a:lnSpc>
              <a:spcBef>
                <a:spcPts val="5"/>
              </a:spcBef>
            </a:pPr>
            <a:r>
              <a:rPr sz="2400" spc="-5" dirty="0">
                <a:latin typeface="Microsoft Sans Serif"/>
                <a:cs typeface="Microsoft Sans Serif"/>
              </a:rPr>
              <a:t>-Once</a:t>
            </a:r>
            <a:r>
              <a:rPr sz="2400" spc="15" dirty="0">
                <a:latin typeface="Microsoft Sans Serif"/>
                <a:cs typeface="Microsoft Sans Serif"/>
              </a:rPr>
              <a:t> </a:t>
            </a:r>
            <a:r>
              <a:rPr sz="2400" dirty="0">
                <a:latin typeface="Microsoft Sans Serif"/>
                <a:cs typeface="Microsoft Sans Serif"/>
              </a:rPr>
              <a:t>the</a:t>
            </a:r>
            <a:r>
              <a:rPr sz="2400" spc="-5" dirty="0">
                <a:latin typeface="Microsoft Sans Serif"/>
                <a:cs typeface="Microsoft Sans Serif"/>
              </a:rPr>
              <a:t> program</a:t>
            </a:r>
            <a:r>
              <a:rPr sz="2400" spc="45" dirty="0">
                <a:latin typeface="Microsoft Sans Serif"/>
                <a:cs typeface="Microsoft Sans Serif"/>
              </a:rPr>
              <a:t> </a:t>
            </a:r>
            <a:r>
              <a:rPr sz="2400" spc="-10" dirty="0">
                <a:latin typeface="Microsoft Sans Serif"/>
                <a:cs typeface="Microsoft Sans Serif"/>
              </a:rPr>
              <a:t>is</a:t>
            </a:r>
            <a:r>
              <a:rPr sz="2400" spc="30" dirty="0">
                <a:latin typeface="Microsoft Sans Serif"/>
                <a:cs typeface="Microsoft Sans Serif"/>
              </a:rPr>
              <a:t> </a:t>
            </a:r>
            <a:r>
              <a:rPr sz="2400" spc="-5" dirty="0">
                <a:latin typeface="Microsoft Sans Serif"/>
                <a:cs typeface="Microsoft Sans Serif"/>
              </a:rPr>
              <a:t>written,</a:t>
            </a:r>
            <a:r>
              <a:rPr sz="2400" spc="35" dirty="0">
                <a:latin typeface="Microsoft Sans Serif"/>
                <a:cs typeface="Microsoft Sans Serif"/>
              </a:rPr>
              <a:t> </a:t>
            </a:r>
            <a:r>
              <a:rPr sz="2400" dirty="0">
                <a:latin typeface="Microsoft Sans Serif"/>
                <a:cs typeface="Microsoft Sans Serif"/>
              </a:rPr>
              <a:t>the</a:t>
            </a:r>
            <a:r>
              <a:rPr sz="2400" spc="20" dirty="0">
                <a:latin typeface="Microsoft Sans Serif"/>
                <a:cs typeface="Microsoft Sans Serif"/>
              </a:rPr>
              <a:t> </a:t>
            </a:r>
            <a:r>
              <a:rPr sz="2400" spc="-10" dirty="0">
                <a:latin typeface="Microsoft Sans Serif"/>
                <a:cs typeface="Microsoft Sans Serif"/>
              </a:rPr>
              <a:t>job</a:t>
            </a:r>
            <a:r>
              <a:rPr sz="2400" spc="25" dirty="0">
                <a:latin typeface="Microsoft Sans Serif"/>
                <a:cs typeface="Microsoft Sans Serif"/>
              </a:rPr>
              <a:t> </a:t>
            </a:r>
            <a:r>
              <a:rPr sz="2400" dirty="0">
                <a:latin typeface="Microsoft Sans Serif"/>
                <a:cs typeface="Microsoft Sans Serif"/>
              </a:rPr>
              <a:t>has</a:t>
            </a:r>
            <a:r>
              <a:rPr sz="2400" spc="10" dirty="0">
                <a:latin typeface="Microsoft Sans Serif"/>
                <a:cs typeface="Microsoft Sans Serif"/>
              </a:rPr>
              <a:t> </a:t>
            </a:r>
            <a:r>
              <a:rPr sz="2400" dirty="0">
                <a:latin typeface="Microsoft Sans Serif"/>
                <a:cs typeface="Microsoft Sans Serif"/>
              </a:rPr>
              <a:t>been</a:t>
            </a:r>
            <a:r>
              <a:rPr sz="2400" spc="20" dirty="0">
                <a:latin typeface="Microsoft Sans Serif"/>
                <a:cs typeface="Microsoft Sans Serif"/>
              </a:rPr>
              <a:t> </a:t>
            </a:r>
            <a:r>
              <a:rPr sz="2400" dirty="0">
                <a:latin typeface="Microsoft Sans Serif"/>
                <a:cs typeface="Microsoft Sans Serif"/>
              </a:rPr>
              <a:t>done.</a:t>
            </a:r>
            <a:endParaRPr sz="2400">
              <a:latin typeface="Microsoft Sans Serif"/>
              <a:cs typeface="Microsoft Sans Serif"/>
            </a:endParaRPr>
          </a:p>
          <a:p>
            <a:pPr marL="356870" indent="-344805">
              <a:lnSpc>
                <a:spcPct val="100000"/>
              </a:lnSpc>
              <a:buChar char="•"/>
              <a:tabLst>
                <a:tab pos="356870" algn="l"/>
                <a:tab pos="357505" algn="l"/>
              </a:tabLst>
            </a:pPr>
            <a:r>
              <a:rPr sz="2400" spc="-5" dirty="0">
                <a:latin typeface="Microsoft Sans Serif"/>
                <a:cs typeface="Microsoft Sans Serif"/>
              </a:rPr>
              <a:t>Myth(2)</a:t>
            </a:r>
            <a:endParaRPr sz="2400">
              <a:latin typeface="Microsoft Sans Serif"/>
              <a:cs typeface="Microsoft Sans Serif"/>
            </a:endParaRPr>
          </a:p>
          <a:p>
            <a:pPr marL="356870" marR="1129030" indent="-94615">
              <a:lnSpc>
                <a:spcPts val="2310"/>
              </a:lnSpc>
              <a:spcBef>
                <a:spcPts val="555"/>
              </a:spcBef>
            </a:pPr>
            <a:r>
              <a:rPr sz="2400" spc="-10" dirty="0">
                <a:latin typeface="Microsoft Sans Serif"/>
                <a:cs typeface="Microsoft Sans Serif"/>
              </a:rPr>
              <a:t>-Until</a:t>
            </a:r>
            <a:r>
              <a:rPr sz="2400" spc="20" dirty="0">
                <a:latin typeface="Microsoft Sans Serif"/>
                <a:cs typeface="Microsoft Sans Serif"/>
              </a:rPr>
              <a:t> </a:t>
            </a:r>
            <a:r>
              <a:rPr sz="2400" dirty="0">
                <a:latin typeface="Microsoft Sans Serif"/>
                <a:cs typeface="Microsoft Sans Serif"/>
              </a:rPr>
              <a:t>the</a:t>
            </a:r>
            <a:r>
              <a:rPr sz="2400" spc="15" dirty="0">
                <a:latin typeface="Microsoft Sans Serif"/>
                <a:cs typeface="Microsoft Sans Serif"/>
              </a:rPr>
              <a:t> </a:t>
            </a:r>
            <a:r>
              <a:rPr sz="2400" spc="-5" dirty="0">
                <a:latin typeface="Microsoft Sans Serif"/>
                <a:cs typeface="Microsoft Sans Serif"/>
              </a:rPr>
              <a:t>program</a:t>
            </a:r>
            <a:r>
              <a:rPr sz="2400" spc="30" dirty="0">
                <a:latin typeface="Microsoft Sans Serif"/>
                <a:cs typeface="Microsoft Sans Serif"/>
              </a:rPr>
              <a:t> </a:t>
            </a:r>
            <a:r>
              <a:rPr sz="2400" spc="-10" dirty="0">
                <a:latin typeface="Microsoft Sans Serif"/>
                <a:cs typeface="Microsoft Sans Serif"/>
              </a:rPr>
              <a:t>is</a:t>
            </a:r>
            <a:r>
              <a:rPr sz="2400" spc="25" dirty="0">
                <a:latin typeface="Microsoft Sans Serif"/>
                <a:cs typeface="Microsoft Sans Serif"/>
              </a:rPr>
              <a:t> </a:t>
            </a:r>
            <a:r>
              <a:rPr sz="2400" spc="-5" dirty="0">
                <a:latin typeface="Microsoft Sans Serif"/>
                <a:cs typeface="Microsoft Sans Serif"/>
              </a:rPr>
              <a:t>running,</a:t>
            </a:r>
            <a:r>
              <a:rPr sz="2400" spc="40" dirty="0">
                <a:latin typeface="Microsoft Sans Serif"/>
                <a:cs typeface="Microsoft Sans Serif"/>
              </a:rPr>
              <a:t> </a:t>
            </a:r>
            <a:r>
              <a:rPr sz="2400" dirty="0">
                <a:latin typeface="Microsoft Sans Serif"/>
                <a:cs typeface="Microsoft Sans Serif"/>
              </a:rPr>
              <a:t>there</a:t>
            </a:r>
            <a:r>
              <a:rPr sz="2400" spc="10" dirty="0">
                <a:latin typeface="Microsoft Sans Serif"/>
                <a:cs typeface="Microsoft Sans Serif"/>
              </a:rPr>
              <a:t> </a:t>
            </a:r>
            <a:r>
              <a:rPr sz="2400" spc="-10" dirty="0">
                <a:latin typeface="Microsoft Sans Serif"/>
                <a:cs typeface="Microsoft Sans Serif"/>
              </a:rPr>
              <a:t>is</a:t>
            </a:r>
            <a:r>
              <a:rPr sz="2400" spc="30" dirty="0">
                <a:latin typeface="Microsoft Sans Serif"/>
                <a:cs typeface="Microsoft Sans Serif"/>
              </a:rPr>
              <a:t> </a:t>
            </a:r>
            <a:r>
              <a:rPr sz="2400" dirty="0">
                <a:latin typeface="Microsoft Sans Serif"/>
                <a:cs typeface="Microsoft Sans Serif"/>
              </a:rPr>
              <a:t>no</a:t>
            </a:r>
            <a:r>
              <a:rPr sz="2400" spc="15" dirty="0">
                <a:latin typeface="Microsoft Sans Serif"/>
                <a:cs typeface="Microsoft Sans Serif"/>
              </a:rPr>
              <a:t> </a:t>
            </a:r>
            <a:r>
              <a:rPr sz="2400" spc="-10" dirty="0">
                <a:latin typeface="Microsoft Sans Serif"/>
                <a:cs typeface="Microsoft Sans Serif"/>
              </a:rPr>
              <a:t>way</a:t>
            </a:r>
            <a:r>
              <a:rPr sz="2400" spc="60" dirty="0">
                <a:latin typeface="Microsoft Sans Serif"/>
                <a:cs typeface="Microsoft Sans Serif"/>
              </a:rPr>
              <a:t> </a:t>
            </a:r>
            <a:r>
              <a:rPr sz="2400" dirty="0">
                <a:latin typeface="Microsoft Sans Serif"/>
                <a:cs typeface="Microsoft Sans Serif"/>
              </a:rPr>
              <a:t>of </a:t>
            </a:r>
            <a:r>
              <a:rPr sz="2400" spc="-625" dirty="0">
                <a:latin typeface="Microsoft Sans Serif"/>
                <a:cs typeface="Microsoft Sans Serif"/>
              </a:rPr>
              <a:t> </a:t>
            </a:r>
            <a:r>
              <a:rPr sz="2400" spc="-5" dirty="0">
                <a:latin typeface="Microsoft Sans Serif"/>
                <a:cs typeface="Microsoft Sans Serif"/>
              </a:rPr>
              <a:t>assessing </a:t>
            </a:r>
            <a:r>
              <a:rPr sz="2400" dirty="0">
                <a:latin typeface="Microsoft Sans Serif"/>
                <a:cs typeface="Microsoft Sans Serif"/>
              </a:rPr>
              <a:t>the</a:t>
            </a:r>
            <a:r>
              <a:rPr sz="2400" spc="15" dirty="0">
                <a:latin typeface="Microsoft Sans Serif"/>
                <a:cs typeface="Microsoft Sans Serif"/>
              </a:rPr>
              <a:t> </a:t>
            </a:r>
            <a:r>
              <a:rPr sz="2400" spc="-10" dirty="0">
                <a:latin typeface="Microsoft Sans Serif"/>
                <a:cs typeface="Microsoft Sans Serif"/>
              </a:rPr>
              <a:t>quality.</a:t>
            </a:r>
            <a:endParaRPr sz="2400">
              <a:latin typeface="Microsoft Sans Serif"/>
              <a:cs typeface="Microsoft Sans Serif"/>
            </a:endParaRPr>
          </a:p>
          <a:p>
            <a:pPr marL="356870" indent="-344805">
              <a:lnSpc>
                <a:spcPct val="100000"/>
              </a:lnSpc>
              <a:spcBef>
                <a:spcPts val="10"/>
              </a:spcBef>
              <a:buChar char="•"/>
              <a:tabLst>
                <a:tab pos="356870" algn="l"/>
                <a:tab pos="357505" algn="l"/>
              </a:tabLst>
            </a:pPr>
            <a:r>
              <a:rPr sz="2400" spc="-5" dirty="0">
                <a:latin typeface="Microsoft Sans Serif"/>
                <a:cs typeface="Microsoft Sans Serif"/>
              </a:rPr>
              <a:t>Myth(3)</a:t>
            </a:r>
            <a:endParaRPr sz="2400">
              <a:latin typeface="Microsoft Sans Serif"/>
              <a:cs typeface="Microsoft Sans Serif"/>
            </a:endParaRPr>
          </a:p>
          <a:p>
            <a:pPr marL="262255">
              <a:lnSpc>
                <a:spcPts val="2590"/>
              </a:lnSpc>
              <a:spcBef>
                <a:spcPts val="5"/>
              </a:spcBef>
            </a:pPr>
            <a:r>
              <a:rPr sz="2400" dirty="0">
                <a:latin typeface="Microsoft Sans Serif"/>
                <a:cs typeface="Microsoft Sans Serif"/>
              </a:rPr>
              <a:t>-The</a:t>
            </a:r>
            <a:r>
              <a:rPr sz="2400" spc="-10" dirty="0">
                <a:latin typeface="Microsoft Sans Serif"/>
                <a:cs typeface="Microsoft Sans Serif"/>
              </a:rPr>
              <a:t> </a:t>
            </a:r>
            <a:r>
              <a:rPr sz="2400" spc="-5" dirty="0">
                <a:latin typeface="Microsoft Sans Serif"/>
                <a:cs typeface="Microsoft Sans Serif"/>
              </a:rPr>
              <a:t>only</a:t>
            </a:r>
            <a:r>
              <a:rPr sz="2400" spc="30" dirty="0">
                <a:latin typeface="Microsoft Sans Serif"/>
                <a:cs typeface="Microsoft Sans Serif"/>
              </a:rPr>
              <a:t> </a:t>
            </a:r>
            <a:r>
              <a:rPr sz="2400" spc="-10" dirty="0">
                <a:latin typeface="Microsoft Sans Serif"/>
                <a:cs typeface="Microsoft Sans Serif"/>
              </a:rPr>
              <a:t>deliverable</a:t>
            </a:r>
            <a:r>
              <a:rPr sz="2400" spc="30" dirty="0">
                <a:latin typeface="Microsoft Sans Serif"/>
                <a:cs typeface="Microsoft Sans Serif"/>
              </a:rPr>
              <a:t> </a:t>
            </a:r>
            <a:r>
              <a:rPr sz="2400" spc="-10" dirty="0">
                <a:latin typeface="Microsoft Sans Serif"/>
                <a:cs typeface="Microsoft Sans Serif"/>
              </a:rPr>
              <a:t>work</a:t>
            </a:r>
            <a:r>
              <a:rPr sz="2400" spc="55" dirty="0">
                <a:latin typeface="Microsoft Sans Serif"/>
                <a:cs typeface="Microsoft Sans Serif"/>
              </a:rPr>
              <a:t> </a:t>
            </a:r>
            <a:r>
              <a:rPr sz="2400" spc="-5" dirty="0">
                <a:latin typeface="Microsoft Sans Serif"/>
                <a:cs typeface="Microsoft Sans Serif"/>
              </a:rPr>
              <a:t>product</a:t>
            </a:r>
            <a:r>
              <a:rPr sz="2400" spc="10" dirty="0">
                <a:latin typeface="Microsoft Sans Serif"/>
                <a:cs typeface="Microsoft Sans Serif"/>
              </a:rPr>
              <a:t> </a:t>
            </a:r>
            <a:r>
              <a:rPr sz="2400" spc="-10" dirty="0">
                <a:latin typeface="Microsoft Sans Serif"/>
                <a:cs typeface="Microsoft Sans Serif"/>
              </a:rPr>
              <a:t>is</a:t>
            </a:r>
            <a:r>
              <a:rPr sz="2400" spc="35" dirty="0">
                <a:latin typeface="Microsoft Sans Serif"/>
                <a:cs typeface="Microsoft Sans Serif"/>
              </a:rPr>
              <a:t> </a:t>
            </a:r>
            <a:r>
              <a:rPr sz="2400" dirty="0">
                <a:latin typeface="Microsoft Sans Serif"/>
                <a:cs typeface="Microsoft Sans Serif"/>
              </a:rPr>
              <a:t>the</a:t>
            </a:r>
            <a:r>
              <a:rPr sz="2400" spc="-5" dirty="0">
                <a:latin typeface="Microsoft Sans Serif"/>
                <a:cs typeface="Microsoft Sans Serif"/>
              </a:rPr>
              <a:t> </a:t>
            </a:r>
            <a:r>
              <a:rPr sz="2400" spc="-10" dirty="0">
                <a:latin typeface="Microsoft Sans Serif"/>
                <a:cs typeface="Microsoft Sans Serif"/>
              </a:rPr>
              <a:t>working</a:t>
            </a:r>
            <a:endParaRPr sz="2400">
              <a:latin typeface="Microsoft Sans Serif"/>
              <a:cs typeface="Microsoft Sans Serif"/>
            </a:endParaRPr>
          </a:p>
          <a:p>
            <a:pPr marL="356870">
              <a:lnSpc>
                <a:spcPts val="2590"/>
              </a:lnSpc>
            </a:pPr>
            <a:r>
              <a:rPr sz="2400" spc="-5" dirty="0">
                <a:latin typeface="Microsoft Sans Serif"/>
                <a:cs typeface="Microsoft Sans Serif"/>
              </a:rPr>
              <a:t>program</a:t>
            </a:r>
            <a:endParaRPr sz="2400">
              <a:latin typeface="Microsoft Sans Serif"/>
              <a:cs typeface="Microsoft Sans Serif"/>
            </a:endParaRPr>
          </a:p>
          <a:p>
            <a:pPr marL="356870" indent="-344805">
              <a:lnSpc>
                <a:spcPct val="100000"/>
              </a:lnSpc>
              <a:buChar char="•"/>
              <a:tabLst>
                <a:tab pos="356870" algn="l"/>
                <a:tab pos="357505" algn="l"/>
              </a:tabLst>
            </a:pPr>
            <a:r>
              <a:rPr sz="2400" spc="-5" dirty="0">
                <a:latin typeface="Microsoft Sans Serif"/>
                <a:cs typeface="Microsoft Sans Serif"/>
              </a:rPr>
              <a:t>Myth(4)</a:t>
            </a:r>
            <a:endParaRPr sz="2400">
              <a:latin typeface="Microsoft Sans Serif"/>
              <a:cs typeface="Microsoft Sans Serif"/>
            </a:endParaRPr>
          </a:p>
          <a:p>
            <a:pPr marL="356870" marR="5080" indent="-9525">
              <a:lnSpc>
                <a:spcPts val="2300"/>
              </a:lnSpc>
              <a:spcBef>
                <a:spcPts val="560"/>
              </a:spcBef>
            </a:pPr>
            <a:r>
              <a:rPr sz="2400" spc="-5" dirty="0">
                <a:latin typeface="Microsoft Sans Serif"/>
                <a:cs typeface="Microsoft Sans Serif"/>
              </a:rPr>
              <a:t>-Software</a:t>
            </a:r>
            <a:r>
              <a:rPr sz="2400" spc="-15" dirty="0">
                <a:latin typeface="Microsoft Sans Serif"/>
                <a:cs typeface="Microsoft Sans Serif"/>
              </a:rPr>
              <a:t> </a:t>
            </a:r>
            <a:r>
              <a:rPr sz="2400" spc="-5" dirty="0">
                <a:latin typeface="Microsoft Sans Serif"/>
                <a:cs typeface="Microsoft Sans Serif"/>
              </a:rPr>
              <a:t>Engineering</a:t>
            </a:r>
            <a:r>
              <a:rPr sz="2400" spc="40" dirty="0">
                <a:latin typeface="Microsoft Sans Serif"/>
                <a:cs typeface="Microsoft Sans Serif"/>
              </a:rPr>
              <a:t> </a:t>
            </a:r>
            <a:r>
              <a:rPr sz="2400" dirty="0">
                <a:latin typeface="Microsoft Sans Serif"/>
                <a:cs typeface="Microsoft Sans Serif"/>
              </a:rPr>
              <a:t>creates</a:t>
            </a:r>
            <a:r>
              <a:rPr sz="2400" spc="-15" dirty="0">
                <a:latin typeface="Microsoft Sans Serif"/>
                <a:cs typeface="Microsoft Sans Serif"/>
              </a:rPr>
              <a:t> </a:t>
            </a:r>
            <a:r>
              <a:rPr sz="2400" spc="-5" dirty="0">
                <a:latin typeface="Microsoft Sans Serif"/>
                <a:cs typeface="Microsoft Sans Serif"/>
              </a:rPr>
              <a:t>voluminous</a:t>
            </a:r>
            <a:r>
              <a:rPr sz="2400" spc="25" dirty="0">
                <a:latin typeface="Microsoft Sans Serif"/>
                <a:cs typeface="Microsoft Sans Serif"/>
              </a:rPr>
              <a:t> </a:t>
            </a:r>
            <a:r>
              <a:rPr sz="2400" dirty="0">
                <a:latin typeface="Microsoft Sans Serif"/>
                <a:cs typeface="Microsoft Sans Serif"/>
              </a:rPr>
              <a:t>and </a:t>
            </a:r>
            <a:r>
              <a:rPr sz="2400" spc="5" dirty="0">
                <a:latin typeface="Microsoft Sans Serif"/>
                <a:cs typeface="Microsoft Sans Serif"/>
              </a:rPr>
              <a:t> </a:t>
            </a:r>
            <a:r>
              <a:rPr sz="2400" dirty="0">
                <a:latin typeface="Microsoft Sans Serif"/>
                <a:cs typeface="Microsoft Sans Serif"/>
              </a:rPr>
              <a:t>unnecessary</a:t>
            </a:r>
            <a:r>
              <a:rPr sz="2400" spc="-45" dirty="0">
                <a:latin typeface="Microsoft Sans Serif"/>
                <a:cs typeface="Microsoft Sans Serif"/>
              </a:rPr>
              <a:t> </a:t>
            </a:r>
            <a:r>
              <a:rPr sz="2400" dirty="0">
                <a:latin typeface="Microsoft Sans Serif"/>
                <a:cs typeface="Microsoft Sans Serif"/>
              </a:rPr>
              <a:t>documentation</a:t>
            </a:r>
            <a:r>
              <a:rPr sz="2400" spc="-30" dirty="0">
                <a:latin typeface="Microsoft Sans Serif"/>
                <a:cs typeface="Microsoft Sans Serif"/>
              </a:rPr>
              <a:t> </a:t>
            </a:r>
            <a:r>
              <a:rPr sz="2400" dirty="0">
                <a:latin typeface="Microsoft Sans Serif"/>
                <a:cs typeface="Microsoft Sans Serif"/>
              </a:rPr>
              <a:t>and</a:t>
            </a:r>
            <a:r>
              <a:rPr sz="2400" spc="-10" dirty="0">
                <a:latin typeface="Microsoft Sans Serif"/>
                <a:cs typeface="Microsoft Sans Serif"/>
              </a:rPr>
              <a:t> invariably</a:t>
            </a:r>
            <a:r>
              <a:rPr sz="2400" spc="65" dirty="0">
                <a:latin typeface="Microsoft Sans Serif"/>
                <a:cs typeface="Microsoft Sans Serif"/>
              </a:rPr>
              <a:t> </a:t>
            </a:r>
            <a:r>
              <a:rPr sz="2400" spc="-10" dirty="0">
                <a:latin typeface="Microsoft Sans Serif"/>
                <a:cs typeface="Microsoft Sans Serif"/>
              </a:rPr>
              <a:t>slows</a:t>
            </a:r>
            <a:r>
              <a:rPr sz="2400" spc="45" dirty="0">
                <a:latin typeface="Microsoft Sans Serif"/>
                <a:cs typeface="Microsoft Sans Serif"/>
              </a:rPr>
              <a:t> </a:t>
            </a:r>
            <a:r>
              <a:rPr sz="2400" spc="-10" dirty="0">
                <a:latin typeface="Microsoft Sans Serif"/>
                <a:cs typeface="Microsoft Sans Serif"/>
              </a:rPr>
              <a:t>down </a:t>
            </a:r>
            <a:r>
              <a:rPr sz="2400" spc="-620" dirty="0">
                <a:latin typeface="Microsoft Sans Serif"/>
                <a:cs typeface="Microsoft Sans Serif"/>
              </a:rPr>
              <a:t> </a:t>
            </a:r>
            <a:r>
              <a:rPr sz="2400" dirty="0">
                <a:latin typeface="Microsoft Sans Serif"/>
                <a:cs typeface="Microsoft Sans Serif"/>
              </a:rPr>
              <a:t>software</a:t>
            </a:r>
            <a:r>
              <a:rPr sz="2400" spc="-20" dirty="0">
                <a:latin typeface="Microsoft Sans Serif"/>
                <a:cs typeface="Microsoft Sans Serif"/>
              </a:rPr>
              <a:t> </a:t>
            </a:r>
            <a:r>
              <a:rPr sz="2400" dirty="0">
                <a:latin typeface="Microsoft Sans Serif"/>
                <a:cs typeface="Microsoft Sans Serif"/>
              </a:rPr>
              <a:t>development.</a:t>
            </a:r>
            <a:endParaRPr sz="2400">
              <a:latin typeface="Microsoft Sans Serif"/>
              <a:cs typeface="Microsoft Sans Serif"/>
            </a:endParaRPr>
          </a:p>
        </p:txBody>
      </p:sp>
      <p:sp>
        <p:nvSpPr>
          <p:cNvPr id="5" name="object 5"/>
          <p:cNvSpPr txBox="1">
            <a:spLocks noGrp="1"/>
          </p:cNvSpPr>
          <p:nvPr>
            <p:ph type="sldNum" sz="quarter" idx="4294967295"/>
          </p:nvPr>
        </p:nvSpPr>
        <p:spPr>
          <a:xfrm>
            <a:off x="8364981" y="6294813"/>
            <a:ext cx="271779" cy="206467"/>
          </a:xfrm>
          <a:prstGeom prst="rect">
            <a:avLst/>
          </a:prstGeom>
        </p:spPr>
        <p:txBody>
          <a:bodyPr vert="horz" wrap="square" lIns="0" tIns="0" rIns="0" bIns="0" rtlCol="0">
            <a:spAutoFit/>
          </a:bodyPr>
          <a:lstStyle/>
          <a:p>
            <a:pPr marL="38100">
              <a:lnSpc>
                <a:spcPts val="1639"/>
              </a:lnSpc>
            </a:pPr>
            <a:endParaRPr spc="-5" dirty="0"/>
          </a:p>
        </p:txBody>
      </p:sp>
    </p:spTree>
    <p:extLst>
      <p:ext uri="{BB962C8B-B14F-4D97-AF65-F5344CB8AC3E}">
        <p14:creationId xmlns:p14="http://schemas.microsoft.com/office/powerpoint/2010/main" val="1770604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274638"/>
            <a:ext cx="7467600" cy="944562"/>
          </a:xfrm>
        </p:spPr>
        <p:txBody>
          <a:bodyPr/>
          <a:lstStyle/>
          <a:p>
            <a:pPr eaLnBrk="1" hangingPunct="1"/>
            <a:r>
              <a:rPr lang="en-US" sz="3600" smtClean="0"/>
              <a:t>Desirable software abilities – </a:t>
            </a:r>
            <a:br>
              <a:rPr lang="en-US" sz="3600" smtClean="0"/>
            </a:br>
            <a:r>
              <a:rPr lang="en-US" sz="3600" smtClean="0"/>
              <a:t>user-centered</a:t>
            </a:r>
          </a:p>
        </p:txBody>
      </p:sp>
      <p:sp>
        <p:nvSpPr>
          <p:cNvPr id="34819" name="Content Placeholder 2"/>
          <p:cNvSpPr>
            <a:spLocks noGrp="1"/>
          </p:cNvSpPr>
          <p:nvPr>
            <p:ph idx="1"/>
          </p:nvPr>
        </p:nvSpPr>
        <p:spPr>
          <a:xfrm>
            <a:off x="228600" y="1219200"/>
            <a:ext cx="8686800" cy="5029200"/>
          </a:xfrm>
        </p:spPr>
        <p:txBody>
          <a:bodyPr/>
          <a:lstStyle/>
          <a:p>
            <a:pPr eaLnBrk="1" hangingPunct="1">
              <a:lnSpc>
                <a:spcPct val="80000"/>
              </a:lnSpc>
            </a:pPr>
            <a:r>
              <a:rPr lang="en-US" sz="2500" b="1" smtClean="0"/>
              <a:t>Availability</a:t>
            </a:r>
            <a:r>
              <a:rPr lang="en-US" sz="2500" smtClean="0"/>
              <a:t> is the degree to which the software system is available when its services are required. It can be quantified as the ratio of the actual availability of the software services to the expected availability during the same period.</a:t>
            </a:r>
          </a:p>
          <a:p>
            <a:pPr eaLnBrk="1" hangingPunct="1">
              <a:lnSpc>
                <a:spcPct val="80000"/>
              </a:lnSpc>
            </a:pPr>
            <a:r>
              <a:rPr lang="en-US" sz="2500" b="1" smtClean="0"/>
              <a:t>Correctness </a:t>
            </a:r>
            <a:r>
              <a:rPr lang="en-US" sz="2500" smtClean="0"/>
              <a:t>is the degree to which the software meets its requirements specifications. Correctness is affected positively by the completeness, consistency, and traceability of the software. Accuracy is a qualitative assessment of correctness.</a:t>
            </a:r>
          </a:p>
          <a:p>
            <a:pPr eaLnBrk="1" hangingPunct="1">
              <a:lnSpc>
                <a:spcPct val="80000"/>
              </a:lnSpc>
            </a:pPr>
            <a:r>
              <a:rPr lang="en-US" sz="2500" b="1" smtClean="0"/>
              <a:t>Efficiency</a:t>
            </a:r>
            <a:r>
              <a:rPr lang="en-US" sz="2500" smtClean="0"/>
              <a:t> is the degree to which the software system performs its functions using the least amount of computational and memory resources.</a:t>
            </a:r>
          </a:p>
          <a:p>
            <a:pPr eaLnBrk="1" hangingPunct="1">
              <a:lnSpc>
                <a:spcPct val="80000"/>
              </a:lnSpc>
            </a:pPr>
            <a:r>
              <a:rPr lang="en-US" sz="2500" b="1" smtClean="0"/>
              <a:t>Integrity</a:t>
            </a:r>
            <a:r>
              <a:rPr lang="en-US" sz="2500" smtClean="0"/>
              <a:t> is the degree to which the software system prevents unauthorized access to information or programs. Both integrity and availability contribute to the security of the software system. </a:t>
            </a:r>
          </a:p>
          <a:p>
            <a:pPr eaLnBrk="1" hangingPunct="1">
              <a:lnSpc>
                <a:spcPct val="80000"/>
              </a:lnSpc>
            </a:pPr>
            <a:endParaRPr lang="en-US" sz="22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z="3600" smtClean="0"/>
              <a:t>Desirable software abilities – </a:t>
            </a:r>
            <a:br>
              <a:rPr lang="en-US" sz="3600" smtClean="0"/>
            </a:br>
            <a:r>
              <a:rPr lang="en-US" sz="3600" smtClean="0"/>
              <a:t>user-centered (2)</a:t>
            </a:r>
          </a:p>
        </p:txBody>
      </p:sp>
      <p:sp>
        <p:nvSpPr>
          <p:cNvPr id="35843" name="Content Placeholder 2"/>
          <p:cNvSpPr>
            <a:spLocks noGrp="1"/>
          </p:cNvSpPr>
          <p:nvPr>
            <p:ph idx="1"/>
          </p:nvPr>
        </p:nvSpPr>
        <p:spPr>
          <a:xfrm>
            <a:off x="0" y="1600200"/>
            <a:ext cx="8686800" cy="5257800"/>
          </a:xfrm>
        </p:spPr>
        <p:txBody>
          <a:bodyPr/>
          <a:lstStyle/>
          <a:p>
            <a:pPr eaLnBrk="1" hangingPunct="1">
              <a:lnSpc>
                <a:spcPct val="80000"/>
              </a:lnSpc>
            </a:pPr>
            <a:r>
              <a:rPr lang="en-US" sz="2700" b="1" smtClean="0"/>
              <a:t>Reliability</a:t>
            </a:r>
            <a:r>
              <a:rPr lang="en-US" sz="2700" smtClean="0"/>
              <a:t> is the ability of a software system to perform its function under stated conditions and for a specified period of time. Reliability can be quantified using the mean time between failures. Reliability is positively affected by error recoverability and fault tolerance, modularity and simplicity, and other quality factors.</a:t>
            </a:r>
          </a:p>
          <a:p>
            <a:pPr eaLnBrk="1" hangingPunct="1">
              <a:lnSpc>
                <a:spcPct val="80000"/>
              </a:lnSpc>
            </a:pPr>
            <a:r>
              <a:rPr lang="en-US" sz="2700" b="1" smtClean="0"/>
              <a:t>Scalability</a:t>
            </a:r>
            <a:r>
              <a:rPr lang="en-US" sz="2700" smtClean="0"/>
              <a:t> is the ability of the software system to handle a growing number of user requests up to a certain specified limit.</a:t>
            </a:r>
          </a:p>
          <a:p>
            <a:pPr eaLnBrk="1" hangingPunct="1">
              <a:lnSpc>
                <a:spcPct val="80000"/>
              </a:lnSpc>
            </a:pPr>
            <a:r>
              <a:rPr lang="en-US" sz="2700" b="1" smtClean="0"/>
              <a:t>Usability</a:t>
            </a:r>
            <a:r>
              <a:rPr lang="en-US" sz="2700" smtClean="0"/>
              <a:t> is the degree of ease with which the software system can be used. Usability is positively affected by </a:t>
            </a:r>
            <a:r>
              <a:rPr lang="en-US" sz="2700" b="1" smtClean="0"/>
              <a:t>learnability, readability, understandability</a:t>
            </a:r>
            <a:r>
              <a:rPr lang="en-US" sz="2700" smtClean="0"/>
              <a:t>, and other quality factors</a:t>
            </a:r>
          </a:p>
          <a:p>
            <a:pPr eaLnBrk="1" hangingPunct="1">
              <a:lnSpc>
                <a:spcPct val="80000"/>
              </a:lnSpc>
            </a:pPr>
            <a:endParaRPr lang="en-US" sz="27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274638"/>
            <a:ext cx="7467600" cy="868362"/>
          </a:xfrm>
        </p:spPr>
        <p:txBody>
          <a:bodyPr/>
          <a:lstStyle/>
          <a:p>
            <a:pPr eaLnBrk="1" hangingPunct="1"/>
            <a:r>
              <a:rPr lang="en-US" sz="3600" smtClean="0"/>
              <a:t>Desirable software abilities – </a:t>
            </a:r>
            <a:br>
              <a:rPr lang="en-US" sz="3600" smtClean="0"/>
            </a:br>
            <a:r>
              <a:rPr lang="en-US" sz="3600" smtClean="0"/>
              <a:t>developer-centered</a:t>
            </a:r>
          </a:p>
        </p:txBody>
      </p:sp>
      <p:sp>
        <p:nvSpPr>
          <p:cNvPr id="36867" name="Content Placeholder 2"/>
          <p:cNvSpPr>
            <a:spLocks noGrp="1"/>
          </p:cNvSpPr>
          <p:nvPr>
            <p:ph idx="1"/>
          </p:nvPr>
        </p:nvSpPr>
        <p:spPr>
          <a:xfrm>
            <a:off x="0" y="1219200"/>
            <a:ext cx="8686800" cy="5638800"/>
          </a:xfrm>
        </p:spPr>
        <p:txBody>
          <a:bodyPr/>
          <a:lstStyle/>
          <a:p>
            <a:pPr eaLnBrk="1" hangingPunct="1">
              <a:lnSpc>
                <a:spcPct val="90000"/>
              </a:lnSpc>
            </a:pPr>
            <a:r>
              <a:rPr lang="en-US" sz="2700" b="1" smtClean="0"/>
              <a:t>Flexibility</a:t>
            </a:r>
            <a:r>
              <a:rPr lang="en-US" sz="2700" smtClean="0"/>
              <a:t> is the measure of how easily the software system can be extended or expanded. Flexibility is positively affected by the simplicity, generality, and modularity of the software, and other quality factors.</a:t>
            </a:r>
          </a:p>
          <a:p>
            <a:pPr eaLnBrk="1" hangingPunct="1">
              <a:lnSpc>
                <a:spcPct val="90000"/>
              </a:lnSpc>
            </a:pPr>
            <a:r>
              <a:rPr lang="en-US" sz="2700" b="1" smtClean="0"/>
              <a:t>Interoperability</a:t>
            </a:r>
            <a:r>
              <a:rPr lang="en-US" sz="2700" smtClean="0"/>
              <a:t> is ability of the software system to exchange information with other external systems.</a:t>
            </a:r>
          </a:p>
          <a:p>
            <a:pPr eaLnBrk="1" hangingPunct="1">
              <a:lnSpc>
                <a:spcPct val="90000"/>
              </a:lnSpc>
            </a:pPr>
            <a:r>
              <a:rPr lang="en-US" sz="2700" b="1" smtClean="0"/>
              <a:t>Maintainability</a:t>
            </a:r>
            <a:r>
              <a:rPr lang="en-US" sz="2700" smtClean="0"/>
              <a:t> is the measure of how easily the software system can be modified to fix errors, to improve its functions or to adapt it to different environments. Maintainability is positively affected by adaptability, simplicity, modularity and traceability, and other quality factors.</a:t>
            </a:r>
          </a:p>
          <a:p>
            <a:pPr eaLnBrk="1" hangingPunct="1">
              <a:lnSpc>
                <a:spcPct val="90000"/>
              </a:lnSpc>
            </a:pPr>
            <a:endParaRPr lang="en-US" sz="2700" b="1"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274638"/>
            <a:ext cx="7467600" cy="944562"/>
          </a:xfrm>
        </p:spPr>
        <p:txBody>
          <a:bodyPr/>
          <a:lstStyle/>
          <a:p>
            <a:pPr eaLnBrk="1" hangingPunct="1"/>
            <a:r>
              <a:rPr lang="en-US" sz="3600" smtClean="0"/>
              <a:t>Desirable software abilities – </a:t>
            </a:r>
            <a:br>
              <a:rPr lang="en-US" sz="3600" smtClean="0"/>
            </a:br>
            <a:r>
              <a:rPr lang="en-US" sz="3600" smtClean="0"/>
              <a:t>developer-centered (2)</a:t>
            </a:r>
          </a:p>
        </p:txBody>
      </p:sp>
      <p:sp>
        <p:nvSpPr>
          <p:cNvPr id="37891" name="Content Placeholder 2"/>
          <p:cNvSpPr>
            <a:spLocks noGrp="1"/>
          </p:cNvSpPr>
          <p:nvPr>
            <p:ph idx="1"/>
          </p:nvPr>
        </p:nvSpPr>
        <p:spPr>
          <a:xfrm>
            <a:off x="0" y="1295400"/>
            <a:ext cx="9144000" cy="5257800"/>
          </a:xfrm>
        </p:spPr>
        <p:txBody>
          <a:bodyPr/>
          <a:lstStyle/>
          <a:p>
            <a:pPr eaLnBrk="1" hangingPunct="1">
              <a:lnSpc>
                <a:spcPct val="90000"/>
              </a:lnSpc>
            </a:pPr>
            <a:r>
              <a:rPr lang="en-US" sz="2700" b="1" smtClean="0"/>
              <a:t>Portability</a:t>
            </a:r>
            <a:r>
              <a:rPr lang="en-US" sz="2700" smtClean="0"/>
              <a:t> is the ease with which the software system can be moved to a different software or hardware environment or platform. Portability is positively affected by generality and modularity, and other quality factors.</a:t>
            </a:r>
          </a:p>
          <a:p>
            <a:pPr eaLnBrk="1" hangingPunct="1">
              <a:lnSpc>
                <a:spcPct val="90000"/>
              </a:lnSpc>
            </a:pPr>
            <a:r>
              <a:rPr lang="en-US" sz="2700" b="1" smtClean="0"/>
              <a:t>Reusability</a:t>
            </a:r>
            <a:r>
              <a:rPr lang="en-US" sz="2700" smtClean="0"/>
              <a:t> is the degree of ease with which a software component can be reused in the same software system or used to build new systems. Reusability is positively affected by generality and modularity, and other quality factors.</a:t>
            </a:r>
          </a:p>
          <a:p>
            <a:pPr eaLnBrk="1" hangingPunct="1">
              <a:lnSpc>
                <a:spcPct val="90000"/>
              </a:lnSpc>
            </a:pPr>
            <a:r>
              <a:rPr lang="en-US" sz="2700" b="1" smtClean="0"/>
              <a:t>Testability</a:t>
            </a:r>
            <a:r>
              <a:rPr lang="en-US" sz="2700" smtClean="0"/>
              <a:t> is the measure of how easily test cases can be selected and executed to test the software. Testability is positively affected by </a:t>
            </a:r>
            <a:r>
              <a:rPr lang="en-US" sz="2700" b="1" smtClean="0"/>
              <a:t>modularity, simplicity </a:t>
            </a:r>
            <a:r>
              <a:rPr lang="en-US" sz="2700" smtClean="0"/>
              <a:t>and </a:t>
            </a:r>
            <a:r>
              <a:rPr lang="en-US" sz="2700" b="1" smtClean="0"/>
              <a:t>traceability</a:t>
            </a:r>
            <a:r>
              <a:rPr lang="en-US" sz="2700" smtClean="0"/>
              <a:t>, and other quality factors.</a:t>
            </a:r>
          </a:p>
          <a:p>
            <a:pPr eaLnBrk="1" hangingPunct="1">
              <a:lnSpc>
                <a:spcPct val="90000"/>
              </a:lnSpc>
            </a:pPr>
            <a:endParaRPr lang="en-US" sz="2700" b="1"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5006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3337"/>
            <a:ext cx="9144000"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67112"/>
            <a:ext cx="9143999" cy="329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5047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solidFill>
                  <a:srgbClr val="CCFF99"/>
                </a:solidFill>
              </a:rPr>
              <a:t>Engineering Definition</a:t>
            </a:r>
          </a:p>
        </p:txBody>
      </p:sp>
      <p:sp>
        <p:nvSpPr>
          <p:cNvPr id="8195" name="Content Placeholder 2"/>
          <p:cNvSpPr>
            <a:spLocks noGrp="1"/>
          </p:cNvSpPr>
          <p:nvPr>
            <p:ph idx="1"/>
          </p:nvPr>
        </p:nvSpPr>
        <p:spPr/>
        <p:txBody>
          <a:bodyPr/>
          <a:lstStyle/>
          <a:p>
            <a:pPr eaLnBrk="1" hangingPunct="1"/>
            <a:r>
              <a:rPr lang="en-US" b="1" dirty="0" smtClean="0"/>
              <a:t>Systematically designing and manufacturing some product</a:t>
            </a:r>
            <a:r>
              <a:rPr lang="en-US" b="1" dirty="0" smtClean="0"/>
              <a:t>.	</a:t>
            </a:r>
          </a:p>
          <a:p>
            <a:pPr eaLnBrk="1" hangingPunct="1"/>
            <a:r>
              <a:rPr lang="en-US" sz="3600" spc="-10" dirty="0">
                <a:latin typeface="Microsoft Sans Serif"/>
                <a:cs typeface="Microsoft Sans Serif"/>
              </a:rPr>
              <a:t>Application</a:t>
            </a:r>
            <a:r>
              <a:rPr lang="en-US" sz="3600" spc="10" dirty="0">
                <a:latin typeface="Microsoft Sans Serif"/>
                <a:cs typeface="Microsoft Sans Serif"/>
              </a:rPr>
              <a:t> </a:t>
            </a:r>
            <a:r>
              <a:rPr lang="en-US" sz="3600" spc="-5" dirty="0">
                <a:latin typeface="Microsoft Sans Serif"/>
                <a:cs typeface="Microsoft Sans Serif"/>
              </a:rPr>
              <a:t>of</a:t>
            </a:r>
            <a:r>
              <a:rPr lang="en-US" sz="3600" spc="35" dirty="0">
                <a:latin typeface="Microsoft Sans Serif"/>
                <a:cs typeface="Microsoft Sans Serif"/>
              </a:rPr>
              <a:t> </a:t>
            </a:r>
            <a:r>
              <a:rPr lang="en-US" sz="3600" spc="-5" dirty="0">
                <a:latin typeface="Microsoft Sans Serif"/>
                <a:cs typeface="Microsoft Sans Serif"/>
              </a:rPr>
              <a:t>science, </a:t>
            </a:r>
            <a:r>
              <a:rPr lang="en-US" sz="3600" spc="-10" dirty="0">
                <a:latin typeface="Microsoft Sans Serif"/>
                <a:cs typeface="Microsoft Sans Serif"/>
              </a:rPr>
              <a:t>tools</a:t>
            </a:r>
            <a:r>
              <a:rPr lang="en-US" sz="3600" spc="15" dirty="0">
                <a:latin typeface="Microsoft Sans Serif"/>
                <a:cs typeface="Microsoft Sans Serif"/>
              </a:rPr>
              <a:t> </a:t>
            </a:r>
            <a:r>
              <a:rPr lang="en-US" sz="3600" spc="-5" dirty="0">
                <a:latin typeface="Microsoft Sans Serif"/>
                <a:cs typeface="Microsoft Sans Serif"/>
              </a:rPr>
              <a:t>and</a:t>
            </a:r>
            <a:r>
              <a:rPr lang="en-US" sz="3600" spc="40" dirty="0">
                <a:latin typeface="Microsoft Sans Serif"/>
                <a:cs typeface="Microsoft Sans Serif"/>
              </a:rPr>
              <a:t> </a:t>
            </a:r>
            <a:r>
              <a:rPr lang="en-US" sz="3600" spc="-5" dirty="0">
                <a:latin typeface="Microsoft Sans Serif"/>
                <a:cs typeface="Microsoft Sans Serif"/>
              </a:rPr>
              <a:t>methods </a:t>
            </a:r>
            <a:r>
              <a:rPr lang="en-US" sz="3600" spc="-835" dirty="0">
                <a:latin typeface="Microsoft Sans Serif"/>
                <a:cs typeface="Microsoft Sans Serif"/>
              </a:rPr>
              <a:t> </a:t>
            </a:r>
            <a:r>
              <a:rPr lang="en-US" sz="3600" spc="-5" dirty="0">
                <a:latin typeface="Microsoft Sans Serif"/>
                <a:cs typeface="Microsoft Sans Serif"/>
              </a:rPr>
              <a:t>to</a:t>
            </a:r>
            <a:r>
              <a:rPr lang="en-US" sz="3600" spc="15" dirty="0">
                <a:latin typeface="Microsoft Sans Serif"/>
                <a:cs typeface="Microsoft Sans Serif"/>
              </a:rPr>
              <a:t> </a:t>
            </a:r>
            <a:r>
              <a:rPr lang="en-US" sz="3600" spc="-10" dirty="0">
                <a:latin typeface="Microsoft Sans Serif"/>
                <a:cs typeface="Microsoft Sans Serif"/>
              </a:rPr>
              <a:t>find</a:t>
            </a:r>
            <a:r>
              <a:rPr lang="en-US" sz="3600" spc="15" dirty="0">
                <a:latin typeface="Microsoft Sans Serif"/>
                <a:cs typeface="Microsoft Sans Serif"/>
              </a:rPr>
              <a:t> </a:t>
            </a:r>
            <a:r>
              <a:rPr lang="en-US" sz="3600" spc="-5" dirty="0">
                <a:latin typeface="Microsoft Sans Serif"/>
                <a:cs typeface="Microsoft Sans Serif"/>
              </a:rPr>
              <a:t>cost</a:t>
            </a:r>
            <a:r>
              <a:rPr lang="en-US" sz="3600" spc="40" dirty="0">
                <a:latin typeface="Microsoft Sans Serif"/>
                <a:cs typeface="Microsoft Sans Serif"/>
              </a:rPr>
              <a:t> </a:t>
            </a:r>
            <a:r>
              <a:rPr lang="en-US" sz="3600" spc="-5" dirty="0">
                <a:latin typeface="Microsoft Sans Serif"/>
                <a:cs typeface="Microsoft Sans Serif"/>
              </a:rPr>
              <a:t>effective</a:t>
            </a:r>
            <a:r>
              <a:rPr lang="en-US" sz="3600" spc="15" dirty="0">
                <a:latin typeface="Microsoft Sans Serif"/>
                <a:cs typeface="Microsoft Sans Serif"/>
              </a:rPr>
              <a:t> </a:t>
            </a:r>
            <a:r>
              <a:rPr lang="en-US" sz="3600" spc="-10" dirty="0">
                <a:latin typeface="Microsoft Sans Serif"/>
                <a:cs typeface="Microsoft Sans Serif"/>
              </a:rPr>
              <a:t>solution</a:t>
            </a:r>
            <a:r>
              <a:rPr lang="en-US" sz="3600" spc="-5" dirty="0">
                <a:latin typeface="Microsoft Sans Serif"/>
                <a:cs typeface="Microsoft Sans Serif"/>
              </a:rPr>
              <a:t> to</a:t>
            </a:r>
            <a:r>
              <a:rPr lang="en-US" sz="3600" spc="40" dirty="0">
                <a:latin typeface="Microsoft Sans Serif"/>
                <a:cs typeface="Microsoft Sans Serif"/>
              </a:rPr>
              <a:t> </a:t>
            </a:r>
            <a:r>
              <a:rPr lang="en-US" sz="3600" spc="-10" dirty="0">
                <a:latin typeface="Microsoft Sans Serif"/>
                <a:cs typeface="Microsoft Sans Serif"/>
              </a:rPr>
              <a:t>problems</a:t>
            </a:r>
            <a:endParaRPr lang="en-US" sz="3600" b="1"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81000" y="0"/>
            <a:ext cx="7467600" cy="762000"/>
          </a:xfrm>
        </p:spPr>
        <p:txBody>
          <a:bodyPr/>
          <a:lstStyle/>
          <a:p>
            <a:pPr eaLnBrk="1" hangingPunct="1"/>
            <a:r>
              <a:rPr lang="en-US" smtClean="0">
                <a:solidFill>
                  <a:srgbClr val="CCFF99"/>
                </a:solidFill>
              </a:rPr>
              <a:t>Software</a:t>
            </a:r>
          </a:p>
        </p:txBody>
      </p:sp>
      <p:sp>
        <p:nvSpPr>
          <p:cNvPr id="9219" name="Content Placeholder 2"/>
          <p:cNvSpPr>
            <a:spLocks noGrp="1"/>
          </p:cNvSpPr>
          <p:nvPr>
            <p:ph idx="1"/>
          </p:nvPr>
        </p:nvSpPr>
        <p:spPr>
          <a:xfrm>
            <a:off x="304800" y="838200"/>
            <a:ext cx="8229600" cy="5715000"/>
          </a:xfrm>
        </p:spPr>
        <p:txBody>
          <a:bodyPr/>
          <a:lstStyle/>
          <a:p>
            <a:pPr eaLnBrk="1" hangingPunct="1">
              <a:buFont typeface="Arial" charset="0"/>
              <a:buChar char="•"/>
            </a:pPr>
            <a:r>
              <a:rPr lang="en-US" sz="2400" smtClean="0"/>
              <a:t>Software is omnipresent in the lives of billions of human beings. </a:t>
            </a:r>
          </a:p>
          <a:p>
            <a:pPr eaLnBrk="1" hangingPunct="1">
              <a:buFont typeface="Arial" charset="0"/>
              <a:buChar char="•"/>
            </a:pPr>
            <a:r>
              <a:rPr lang="en-US" sz="2400" smtClean="0"/>
              <a:t>Software is an important component of the emerging knowledge based service economy. </a:t>
            </a:r>
          </a:p>
          <a:p>
            <a:pPr eaLnBrk="1" hangingPunct="1">
              <a:buFont typeface="Arial" charset="0"/>
              <a:buChar char="•"/>
            </a:pPr>
            <a:r>
              <a:rPr lang="en-US" sz="2400" smtClean="0"/>
              <a:t>Software or computer software consists of the </a:t>
            </a:r>
            <a:r>
              <a:rPr lang="en-US" sz="2400" b="1" smtClean="0"/>
              <a:t>computer program and its related documentation. </a:t>
            </a:r>
          </a:p>
          <a:p>
            <a:pPr eaLnBrk="1" hangingPunct="1">
              <a:buFont typeface="Wingdings 2" pitchFamily="18" charset="2"/>
              <a:buNone/>
            </a:pPr>
            <a:r>
              <a:rPr lang="en-US" sz="2400" b="1" smtClean="0">
                <a:solidFill>
                  <a:srgbClr val="FFC000"/>
                </a:solidFill>
              </a:rPr>
              <a:t>     Software = computer program + documentation</a:t>
            </a:r>
          </a:p>
          <a:p>
            <a:pPr eaLnBrk="1" hangingPunct="1">
              <a:buFont typeface="Arial" charset="0"/>
              <a:buChar char="•"/>
            </a:pPr>
            <a:r>
              <a:rPr lang="en-US" sz="2400" smtClean="0"/>
              <a:t>The word ‘software’ was coined by John Tukey in 1958. </a:t>
            </a:r>
          </a:p>
          <a:p>
            <a:pPr eaLnBrk="1" hangingPunct="1">
              <a:buFont typeface="Arial" charset="0"/>
              <a:buChar char="•"/>
            </a:pPr>
            <a:r>
              <a:rPr lang="en-US" sz="2400" smtClean="0"/>
              <a:t>The theory behind the concept of a computer program were established by </a:t>
            </a:r>
            <a:r>
              <a:rPr lang="en-US" sz="2400" b="1" smtClean="0"/>
              <a:t>Alan Turing </a:t>
            </a:r>
            <a:r>
              <a:rPr lang="en-US" sz="2400" smtClean="0"/>
              <a:t>in the 1930’s. </a:t>
            </a:r>
          </a:p>
          <a:p>
            <a:pPr eaLnBrk="1" hangingPunct="1">
              <a:buFont typeface="Arial" charset="0"/>
              <a:buChar char="•"/>
            </a:pPr>
            <a:r>
              <a:rPr lang="en-US" sz="2400" smtClean="0"/>
              <a:t>The concept of a program as a sequence of steps to solve a problem is a realization of the concept of </a:t>
            </a:r>
            <a:r>
              <a:rPr lang="en-US" sz="2400" b="1" smtClean="0"/>
              <a:t>algorithm</a:t>
            </a:r>
            <a:r>
              <a:rPr lang="en-US" sz="2400" smtClean="0"/>
              <a:t> which was introduced by </a:t>
            </a:r>
            <a:r>
              <a:rPr lang="en-US" sz="2400" b="1" smtClean="0"/>
              <a:t>Muhammad Al-Khawarezmi</a:t>
            </a:r>
            <a:r>
              <a:rPr lang="en-US" sz="2400" smtClean="0"/>
              <a:t>, a 9</a:t>
            </a:r>
            <a:r>
              <a:rPr lang="en-US" sz="2400" baseline="30000" smtClean="0"/>
              <a:t>th</a:t>
            </a:r>
            <a:r>
              <a:rPr lang="en-US" sz="2400" smtClean="0"/>
              <a:t> century mathematician</a:t>
            </a:r>
            <a:r>
              <a:rPr lang="en-US" sz="2800" smtClean="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solidFill>
                  <a:srgbClr val="CCFF99"/>
                </a:solidFill>
              </a:rPr>
              <a:t>Software (2)</a:t>
            </a:r>
          </a:p>
        </p:txBody>
      </p:sp>
      <p:sp>
        <p:nvSpPr>
          <p:cNvPr id="10243" name="Content Placeholder 2"/>
          <p:cNvSpPr>
            <a:spLocks noGrp="1"/>
          </p:cNvSpPr>
          <p:nvPr>
            <p:ph idx="1"/>
          </p:nvPr>
        </p:nvSpPr>
        <p:spPr>
          <a:xfrm>
            <a:off x="228600" y="1295400"/>
            <a:ext cx="8915400" cy="5257800"/>
          </a:xfrm>
        </p:spPr>
        <p:txBody>
          <a:bodyPr/>
          <a:lstStyle/>
          <a:p>
            <a:pPr eaLnBrk="1" hangingPunct="1"/>
            <a:r>
              <a:rPr lang="en-US" sz="2800" b="1" smtClean="0"/>
              <a:t>Computer program </a:t>
            </a:r>
            <a:endParaRPr lang="en-US" sz="2800" smtClean="0"/>
          </a:p>
          <a:p>
            <a:pPr lvl="1" eaLnBrk="1" hangingPunct="1">
              <a:buFont typeface="Arial" charset="0"/>
              <a:buChar char="•"/>
            </a:pPr>
            <a:r>
              <a:rPr lang="en-US" sz="2400" smtClean="0"/>
              <a:t>instructions that perform certain tasks on computer hardware.</a:t>
            </a:r>
          </a:p>
          <a:p>
            <a:pPr lvl="1" eaLnBrk="1" hangingPunct="1">
              <a:buFont typeface="Arial" charset="0"/>
              <a:buChar char="•"/>
            </a:pPr>
            <a:r>
              <a:rPr lang="en-US" sz="2400" smtClean="0"/>
              <a:t>can be written at different levels of closeness to the hardware.</a:t>
            </a:r>
          </a:p>
          <a:p>
            <a:pPr lvl="1" eaLnBrk="1" hangingPunct="1">
              <a:buFont typeface="Arial" charset="0"/>
              <a:buChar char="•"/>
            </a:pPr>
            <a:r>
              <a:rPr lang="en-US" sz="2400" smtClean="0"/>
              <a:t>Low level to high level languages </a:t>
            </a:r>
          </a:p>
          <a:p>
            <a:pPr eaLnBrk="1" hangingPunct="1"/>
            <a:r>
              <a:rPr lang="en-US" sz="2800" b="1" smtClean="0"/>
              <a:t>Documentation</a:t>
            </a:r>
            <a:r>
              <a:rPr lang="en-US" sz="2800" smtClean="0"/>
              <a:t> </a:t>
            </a:r>
          </a:p>
          <a:p>
            <a:pPr lvl="1" eaLnBrk="1" hangingPunct="1">
              <a:buFont typeface="Arial" charset="0"/>
              <a:buChar char="•"/>
            </a:pPr>
            <a:r>
              <a:rPr lang="en-US" sz="2400" smtClean="0"/>
              <a:t>plays a crucial role in the success of software. </a:t>
            </a:r>
          </a:p>
          <a:p>
            <a:pPr lvl="1" eaLnBrk="1" hangingPunct="1">
              <a:buFont typeface="Arial" charset="0"/>
              <a:buChar char="•"/>
            </a:pPr>
            <a:r>
              <a:rPr lang="en-US" sz="2400" smtClean="0"/>
              <a:t>of interest to the people using the software or to the people developing and maintaining it. </a:t>
            </a:r>
          </a:p>
          <a:p>
            <a:pPr lvl="1" eaLnBrk="1" hangingPunct="1">
              <a:buFont typeface="Arial" charset="0"/>
              <a:buChar char="•"/>
            </a:pPr>
            <a:r>
              <a:rPr lang="en-US" sz="2400" smtClean="0"/>
              <a:t>User manuals, installation procedures, and operating manuals are written mainly for the software users.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7467600" cy="1143000"/>
          </a:xfrm>
        </p:spPr>
        <p:txBody>
          <a:bodyPr/>
          <a:lstStyle/>
          <a:p>
            <a:pPr eaLnBrk="1" hangingPunct="1"/>
            <a:r>
              <a:rPr lang="en-US" smtClean="0">
                <a:solidFill>
                  <a:srgbClr val="CCFF99"/>
                </a:solidFill>
              </a:rPr>
              <a:t>The software crisis (1967)</a:t>
            </a:r>
          </a:p>
        </p:txBody>
      </p:sp>
      <p:sp>
        <p:nvSpPr>
          <p:cNvPr id="11267" name="Content Placeholder 2"/>
          <p:cNvSpPr>
            <a:spLocks noGrp="1"/>
          </p:cNvSpPr>
          <p:nvPr>
            <p:ph idx="1"/>
          </p:nvPr>
        </p:nvSpPr>
        <p:spPr>
          <a:xfrm>
            <a:off x="381000" y="1066800"/>
            <a:ext cx="8229600" cy="5562600"/>
          </a:xfrm>
        </p:spPr>
        <p:txBody>
          <a:bodyPr/>
          <a:lstStyle/>
          <a:p>
            <a:pPr eaLnBrk="1" hangingPunct="1">
              <a:lnSpc>
                <a:spcPct val="80000"/>
              </a:lnSpc>
            </a:pPr>
            <a:r>
              <a:rPr lang="en-US" smtClean="0"/>
              <a:t>Characterized by the inability of existing techniques, tools and processes to deal with the increasing complexity of the needed software. </a:t>
            </a:r>
          </a:p>
          <a:p>
            <a:pPr eaLnBrk="1" hangingPunct="1">
              <a:lnSpc>
                <a:spcPct val="80000"/>
              </a:lnSpc>
            </a:pPr>
            <a:r>
              <a:rPr lang="en-US" smtClean="0"/>
              <a:t>Main reasons: </a:t>
            </a:r>
            <a:r>
              <a:rPr lang="en-US" b="1" smtClean="0"/>
              <a:t>complexity of the software, changing and misunderstanding of requirements and the lack of tools and skilled professionals.</a:t>
            </a:r>
          </a:p>
          <a:p>
            <a:pPr eaLnBrk="1" hangingPunct="1">
              <a:lnSpc>
                <a:spcPct val="80000"/>
              </a:lnSpc>
            </a:pPr>
            <a:r>
              <a:rPr lang="en-US" smtClean="0"/>
              <a:t>Produced software - </a:t>
            </a:r>
            <a:r>
              <a:rPr lang="en-US" b="1" smtClean="0"/>
              <a:t>low quality, hardly maintainable, and not meeting the stakeholder’s requirements</a:t>
            </a:r>
            <a:r>
              <a:rPr lang="en-US" smtClean="0"/>
              <a:t>. </a:t>
            </a:r>
          </a:p>
          <a:p>
            <a:pPr eaLnBrk="1" hangingPunct="1">
              <a:lnSpc>
                <a:spcPct val="80000"/>
              </a:lnSpc>
            </a:pPr>
            <a:r>
              <a:rPr lang="en-US" smtClean="0"/>
              <a:t>Software projects were most of the time running </a:t>
            </a:r>
            <a:r>
              <a:rPr lang="en-US" b="1" smtClean="0"/>
              <a:t>over-budget and over-time</a:t>
            </a:r>
            <a:r>
              <a:rPr lang="en-US" smtClean="0"/>
              <a:t>, and many never delivered a functioning product.</a:t>
            </a:r>
          </a:p>
          <a:p>
            <a:pPr eaLnBrk="1" hangingPunct="1">
              <a:lnSpc>
                <a:spcPct val="80000"/>
              </a:lnSpc>
            </a:pPr>
            <a:endParaRPr lang="en-US" smtClean="0"/>
          </a:p>
        </p:txBody>
      </p:sp>
    </p:spTree>
  </p:cSld>
  <p:clrMapOvr>
    <a:masterClrMapping/>
  </p:clrMapOvr>
</p:sld>
</file>

<file path=ppt/theme/theme1.xml><?xml version="1.0" encoding="utf-8"?>
<a:theme xmlns:a="http://schemas.openxmlformats.org/drawingml/2006/main" name="Technic">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709</TotalTime>
  <Words>1911</Words>
  <Application>Microsoft Office PowerPoint</Application>
  <PresentationFormat>On-screen Show (4:3)</PresentationFormat>
  <Paragraphs>197</Paragraphs>
  <Slides>37</Slides>
  <Notes>13</Notes>
  <HiddenSlides>1</HiddenSlides>
  <MMClips>0</MMClips>
  <ScaleCrop>false</ScaleCrop>
  <HeadingPairs>
    <vt:vector size="6" baseType="variant">
      <vt:variant>
        <vt:lpstr>Theme</vt:lpstr>
      </vt:variant>
      <vt:variant>
        <vt:i4>1</vt:i4>
      </vt:variant>
      <vt:variant>
        <vt:lpstr>Slide Titles</vt:lpstr>
      </vt:variant>
      <vt:variant>
        <vt:i4>37</vt:i4>
      </vt:variant>
      <vt:variant>
        <vt:lpstr>Custom Shows</vt:lpstr>
      </vt:variant>
      <vt:variant>
        <vt:i4>2</vt:i4>
      </vt:variant>
    </vt:vector>
  </HeadingPairs>
  <TitlesOfParts>
    <vt:vector size="40" baseType="lpstr">
      <vt:lpstr>Technic</vt:lpstr>
      <vt:lpstr>Software Engineering Introduction</vt:lpstr>
      <vt:lpstr>PowerPoint Presentation</vt:lpstr>
      <vt:lpstr>PowerPoint Presentation</vt:lpstr>
      <vt:lpstr>PowerPoint Presentation</vt:lpstr>
      <vt:lpstr>PowerPoint Presentation</vt:lpstr>
      <vt:lpstr>Engineering Definition</vt:lpstr>
      <vt:lpstr>Software</vt:lpstr>
      <vt:lpstr>Software (2)</vt:lpstr>
      <vt:lpstr>The software crisis (1967)</vt:lpstr>
      <vt:lpstr>The crisis persists …</vt:lpstr>
      <vt:lpstr> Software Failures </vt:lpstr>
      <vt:lpstr>Software Failures (cont’d)</vt:lpstr>
      <vt:lpstr>Software errors</vt:lpstr>
      <vt:lpstr>Software engineering</vt:lpstr>
      <vt:lpstr>Software Engineering Definition </vt:lpstr>
      <vt:lpstr> Software Engineering:  A Working Definition </vt:lpstr>
      <vt:lpstr>Analogical  Example</vt:lpstr>
      <vt:lpstr>Example (cont’d)</vt:lpstr>
      <vt:lpstr> Software Engineering:  A Problem Solving Activity </vt:lpstr>
      <vt:lpstr>Introduction to software Engineering</vt:lpstr>
      <vt:lpstr> Problems With Software Development </vt:lpstr>
      <vt:lpstr>Poor systems</vt:lpstr>
      <vt:lpstr>An end-user’s perspective</vt:lpstr>
      <vt:lpstr>A client’s perspective</vt:lpstr>
      <vt:lpstr>A developer’s perspective</vt:lpstr>
      <vt:lpstr>PowerPoint Presentation</vt:lpstr>
      <vt:lpstr>3 Generic stages in software development and maintenance</vt:lpstr>
      <vt:lpstr>PowerPoint Presentation</vt:lpstr>
      <vt:lpstr>PowerPoint Presentation</vt:lpstr>
      <vt:lpstr>SOFTWARE MYTHS</vt:lpstr>
      <vt:lpstr>MANAGEMENT MYTHS</vt:lpstr>
      <vt:lpstr>CUSTOMER MYTH</vt:lpstr>
      <vt:lpstr>PRACTITIONER’S MYTH</vt:lpstr>
      <vt:lpstr>Desirable software abilities –  user-centered</vt:lpstr>
      <vt:lpstr>Desirable software abilities –  user-centered (2)</vt:lpstr>
      <vt:lpstr>Desirable software abilities –  developer-centered</vt:lpstr>
      <vt:lpstr>Desirable software abilities –  developer-centered (2)</vt:lpstr>
      <vt:lpstr> l1</vt:lpstr>
      <vt:lpstr>L2</vt:lpstr>
    </vt:vector>
  </TitlesOfParts>
  <Company>T.S.E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Introduction</dc:title>
  <dc:creator>AEJAJUL KHAN</dc:creator>
  <cp:lastModifiedBy>Lenovo</cp:lastModifiedBy>
  <cp:revision>29</cp:revision>
  <dcterms:created xsi:type="dcterms:W3CDTF">2011-01-11T06:56:03Z</dcterms:created>
  <dcterms:modified xsi:type="dcterms:W3CDTF">2022-07-07T10:01:23Z</dcterms:modified>
</cp:coreProperties>
</file>