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17" r:id="rId3"/>
    <p:sldId id="318" r:id="rId4"/>
    <p:sldId id="258" r:id="rId5"/>
    <p:sldId id="259" r:id="rId6"/>
    <p:sldId id="277" r:id="rId7"/>
    <p:sldId id="313" r:id="rId8"/>
    <p:sldId id="264" r:id="rId9"/>
    <p:sldId id="265" r:id="rId10"/>
    <p:sldId id="278" r:id="rId11"/>
    <p:sldId id="319" r:id="rId12"/>
    <p:sldId id="320" r:id="rId13"/>
    <p:sldId id="321" r:id="rId14"/>
    <p:sldId id="280" r:id="rId15"/>
    <p:sldId id="314" r:id="rId16"/>
    <p:sldId id="315" r:id="rId17"/>
    <p:sldId id="316" r:id="rId18"/>
    <p:sldId id="322" r:id="rId19"/>
    <p:sldId id="323" r:id="rId20"/>
    <p:sldId id="324" r:id="rId21"/>
    <p:sldId id="281" r:id="rId22"/>
    <p:sldId id="295"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6" r:id="rId37"/>
    <p:sldId id="297" r:id="rId38"/>
    <p:sldId id="306" r:id="rId39"/>
    <p:sldId id="298" r:id="rId40"/>
    <p:sldId id="299" r:id="rId41"/>
    <p:sldId id="325" r:id="rId42"/>
    <p:sldId id="326" r:id="rId43"/>
    <p:sldId id="327" r:id="rId44"/>
    <p:sldId id="328" r:id="rId45"/>
    <p:sldId id="301" r:id="rId46"/>
    <p:sldId id="307" r:id="rId47"/>
    <p:sldId id="302" r:id="rId48"/>
    <p:sldId id="332" r:id="rId49"/>
    <p:sldId id="333" r:id="rId50"/>
    <p:sldId id="303" r:id="rId51"/>
    <p:sldId id="308" r:id="rId52"/>
    <p:sldId id="329" r:id="rId53"/>
    <p:sldId id="330" r:id="rId54"/>
    <p:sldId id="331" r:id="rId55"/>
    <p:sldId id="270" r:id="rId56"/>
    <p:sldId id="309" r:id="rId57"/>
    <p:sldId id="310" r:id="rId58"/>
    <p:sldId id="311" r:id="rId59"/>
    <p:sldId id="31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4402F-1CED-4EBC-8188-09A1D43C8125}" type="datetimeFigureOut">
              <a:rPr lang="en-US" smtClean="0"/>
              <a:pPr/>
              <a:t>8/1/2022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89A81-1D67-41DD-9234-4473E09DCCDE}" type="slidenum">
              <a:rPr lang="en-US" smtClean="0"/>
              <a:pPr/>
              <a:t>‹#›</a:t>
            </a:fld>
            <a:endParaRPr lang="en-US"/>
          </a:p>
        </p:txBody>
      </p:sp>
    </p:spTree>
    <p:extLst>
      <p:ext uri="{BB962C8B-B14F-4D97-AF65-F5344CB8AC3E}">
        <p14:creationId xmlns:p14="http://schemas.microsoft.com/office/powerpoint/2010/main" val="367135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
        <p:nvSpPr>
          <p:cNvPr id="54275" name="Rectangle 3"/>
          <p:cNvSpPr>
            <a:spLocks noGrp="1" noRot="1" noChangeAspect="1" noChangeArrowheads="1" noTextEdit="1"/>
          </p:cNvSpPr>
          <p:nvPr>
            <p:ph type="sldImg"/>
          </p:nvPr>
        </p:nvSpPr>
        <p:spPr>
          <a:xfrm>
            <a:off x="1571625" y="780332"/>
            <a:ext cx="3689350" cy="259218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p:txBody>
          <a:bodyPr/>
          <a:lstStyle/>
          <a:p>
            <a:pPr>
              <a:defRPr/>
            </a:pPr>
            <a:fld id="{80746522-F6ED-4E45-ABCE-B5A15E735792}" type="slidenum">
              <a:rPr lang="en-US" smtClean="0"/>
              <a:pPr>
                <a:defRPr/>
              </a:pPr>
              <a:t>23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1860" name="Slide Number Placeholder 3"/>
          <p:cNvSpPr>
            <a:spLocks noGrp="1"/>
          </p:cNvSpPr>
          <p:nvPr>
            <p:ph type="sldNum" sz="quarter" idx="5"/>
          </p:nvPr>
        </p:nvSpPr>
        <p:spPr/>
        <p:txBody>
          <a:bodyPr/>
          <a:lstStyle/>
          <a:p>
            <a:pPr>
              <a:defRPr/>
            </a:pPr>
            <a:fld id="{90F5F8D4-14C6-42BC-9C8A-CFD91BBE4B80}" type="slidenum">
              <a:rPr lang="en-US" smtClean="0"/>
              <a:pPr>
                <a:defRPr/>
              </a:pPr>
              <a:t>24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endParaRPr lang="en-US" smtClean="0"/>
          </a:p>
        </p:txBody>
      </p:sp>
      <p:sp>
        <p:nvSpPr>
          <p:cNvPr id="122884" name="Slide Number Placeholder 3"/>
          <p:cNvSpPr>
            <a:spLocks noGrp="1"/>
          </p:cNvSpPr>
          <p:nvPr>
            <p:ph type="sldNum" sz="quarter" idx="5"/>
          </p:nvPr>
        </p:nvSpPr>
        <p:spPr/>
        <p:txBody>
          <a:bodyPr/>
          <a:lstStyle/>
          <a:p>
            <a:pPr>
              <a:defRPr/>
            </a:pPr>
            <a:fld id="{4E7FE288-5027-409C-B65A-FCDADAEBB19A}" type="slidenum">
              <a:rPr lang="en-US" smtClean="0"/>
              <a:pPr>
                <a:defRPr/>
              </a:pPr>
              <a:t>25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smtClean="0"/>
          </a:p>
        </p:txBody>
      </p:sp>
      <p:sp>
        <p:nvSpPr>
          <p:cNvPr id="123908" name="Slide Number Placeholder 3"/>
          <p:cNvSpPr>
            <a:spLocks noGrp="1"/>
          </p:cNvSpPr>
          <p:nvPr>
            <p:ph type="sldNum" sz="quarter" idx="5"/>
          </p:nvPr>
        </p:nvSpPr>
        <p:spPr/>
        <p:txBody>
          <a:bodyPr/>
          <a:lstStyle/>
          <a:p>
            <a:pPr>
              <a:defRPr/>
            </a:pPr>
            <a:fld id="{2A91D75B-9D21-4530-9FB7-969378775C87}" type="slidenum">
              <a:rPr lang="en-US" smtClean="0"/>
              <a:pPr>
                <a:defRPr/>
              </a:pPr>
              <a:t>26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endParaRPr lang="en-US" smtClean="0"/>
          </a:p>
        </p:txBody>
      </p:sp>
      <p:sp>
        <p:nvSpPr>
          <p:cNvPr id="124932" name="Slide Number Placeholder 3"/>
          <p:cNvSpPr>
            <a:spLocks noGrp="1"/>
          </p:cNvSpPr>
          <p:nvPr>
            <p:ph type="sldNum" sz="quarter" idx="5"/>
          </p:nvPr>
        </p:nvSpPr>
        <p:spPr/>
        <p:txBody>
          <a:bodyPr/>
          <a:lstStyle/>
          <a:p>
            <a:pPr>
              <a:defRPr/>
            </a:pPr>
            <a:fld id="{7A7A2ED3-0B7C-41EA-AD18-CB8D8B02F7D3}" type="slidenum">
              <a:rPr lang="en-US" smtClean="0"/>
              <a:pPr>
                <a:defRPr/>
              </a:pPr>
              <a:t>27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en-US" smtClean="0"/>
          </a:p>
        </p:txBody>
      </p:sp>
      <p:sp>
        <p:nvSpPr>
          <p:cNvPr id="125956" name="Slide Number Placeholder 3"/>
          <p:cNvSpPr>
            <a:spLocks noGrp="1"/>
          </p:cNvSpPr>
          <p:nvPr>
            <p:ph type="sldNum" sz="quarter" idx="5"/>
          </p:nvPr>
        </p:nvSpPr>
        <p:spPr/>
        <p:txBody>
          <a:bodyPr/>
          <a:lstStyle/>
          <a:p>
            <a:pPr>
              <a:defRPr/>
            </a:pPr>
            <a:fld id="{0DB67EF9-EBDC-4039-B0D5-793C757DCCCF}" type="slidenum">
              <a:rPr lang="en-US" smtClean="0"/>
              <a:pPr>
                <a:defRPr/>
              </a:pPr>
              <a:t>28</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p:spPr>
        <p:txBody>
          <a:bodyPr/>
          <a:lstStyle/>
          <a:p>
            <a:endParaRPr lang="en-US" smtClean="0"/>
          </a:p>
        </p:txBody>
      </p:sp>
      <p:sp>
        <p:nvSpPr>
          <p:cNvPr id="126980" name="Slide Number Placeholder 3"/>
          <p:cNvSpPr>
            <a:spLocks noGrp="1"/>
          </p:cNvSpPr>
          <p:nvPr>
            <p:ph type="sldNum" sz="quarter" idx="5"/>
          </p:nvPr>
        </p:nvSpPr>
        <p:spPr/>
        <p:txBody>
          <a:bodyPr/>
          <a:lstStyle/>
          <a:p>
            <a:pPr>
              <a:defRPr/>
            </a:pPr>
            <a:fld id="{8D65D7F4-A0AC-4787-A598-97006CE76BFA}" type="slidenum">
              <a:rPr lang="en-US" smtClean="0"/>
              <a:pPr>
                <a:defRPr/>
              </a:pPr>
              <a:t>29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en-US" smtClean="0"/>
          </a:p>
        </p:txBody>
      </p:sp>
      <p:sp>
        <p:nvSpPr>
          <p:cNvPr id="128004" name="Slide Number Placeholder 3"/>
          <p:cNvSpPr>
            <a:spLocks noGrp="1"/>
          </p:cNvSpPr>
          <p:nvPr>
            <p:ph type="sldNum" sz="quarter" idx="5"/>
          </p:nvPr>
        </p:nvSpPr>
        <p:spPr/>
        <p:txBody>
          <a:bodyPr/>
          <a:lstStyle/>
          <a:p>
            <a:pPr>
              <a:defRPr/>
            </a:pPr>
            <a:fld id="{B1864475-E8FA-4C42-A700-DB6DE681F70D}" type="slidenum">
              <a:rPr lang="en-US" smtClean="0"/>
              <a:pPr>
                <a:defRPr/>
              </a:pPr>
              <a:t>30</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en-US" smtClean="0"/>
          </a:p>
        </p:txBody>
      </p:sp>
      <p:sp>
        <p:nvSpPr>
          <p:cNvPr id="129028" name="Slide Number Placeholder 3"/>
          <p:cNvSpPr>
            <a:spLocks noGrp="1"/>
          </p:cNvSpPr>
          <p:nvPr>
            <p:ph type="sldNum" sz="quarter" idx="5"/>
          </p:nvPr>
        </p:nvSpPr>
        <p:spPr/>
        <p:txBody>
          <a:bodyPr/>
          <a:lstStyle/>
          <a:p>
            <a:pPr>
              <a:defRPr/>
            </a:pPr>
            <a:fld id="{71912F13-1691-4A7E-8F57-6DB656B7DFF8}" type="slidenum">
              <a:rPr lang="en-US" smtClean="0"/>
              <a:pPr>
                <a:defRPr/>
              </a:pPr>
              <a:t>31</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en-US" smtClean="0"/>
          </a:p>
        </p:txBody>
      </p:sp>
      <p:sp>
        <p:nvSpPr>
          <p:cNvPr id="130052" name="Slide Number Placeholder 3"/>
          <p:cNvSpPr>
            <a:spLocks noGrp="1"/>
          </p:cNvSpPr>
          <p:nvPr>
            <p:ph type="sldNum" sz="quarter" idx="5"/>
          </p:nvPr>
        </p:nvSpPr>
        <p:spPr/>
        <p:txBody>
          <a:bodyPr/>
          <a:lstStyle/>
          <a:p>
            <a:pPr>
              <a:defRPr/>
            </a:pPr>
            <a:fld id="{5F3EC004-3B0E-48BD-8F6F-49CA11C0E6C1}" type="slidenum">
              <a:rPr lang="en-US" smtClean="0"/>
              <a:pPr>
                <a:defRPr/>
              </a:pPr>
              <a:t>32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en-US" smtClean="0"/>
          </a:p>
        </p:txBody>
      </p:sp>
      <p:sp>
        <p:nvSpPr>
          <p:cNvPr id="148484" name="Slide Number Placeholder 3"/>
          <p:cNvSpPr>
            <a:spLocks noGrp="1"/>
          </p:cNvSpPr>
          <p:nvPr>
            <p:ph type="sldNum" sz="quarter" idx="5"/>
          </p:nvPr>
        </p:nvSpPr>
        <p:spPr/>
        <p:txBody>
          <a:bodyPr/>
          <a:lstStyle/>
          <a:p>
            <a:pPr>
              <a:defRPr/>
            </a:pPr>
            <a:fld id="{67BB61D2-F906-47E0-9C99-96B8C44CF2CA}" type="slidenum">
              <a:rPr lang="en-US" smtClean="0"/>
              <a:pPr>
                <a:defRPr/>
              </a:pPr>
              <a:t>33</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endParaRPr lang="en-US" smtClean="0"/>
          </a:p>
        </p:txBody>
      </p:sp>
      <p:sp>
        <p:nvSpPr>
          <p:cNvPr id="149508" name="Slide Number Placeholder 3"/>
          <p:cNvSpPr>
            <a:spLocks noGrp="1"/>
          </p:cNvSpPr>
          <p:nvPr>
            <p:ph type="sldNum" sz="quarter" idx="5"/>
          </p:nvPr>
        </p:nvSpPr>
        <p:spPr/>
        <p:txBody>
          <a:bodyPr/>
          <a:lstStyle/>
          <a:p>
            <a:pPr>
              <a:defRPr/>
            </a:pPr>
            <a:fld id="{0F985AF5-DAF6-4ADA-B5B0-E6C2C1A73449}" type="slidenum">
              <a:rPr lang="en-US" smtClean="0"/>
              <a:pPr>
                <a:defRPr/>
              </a:pPr>
              <a:t>34</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en-US" smtClean="0"/>
          </a:p>
        </p:txBody>
      </p:sp>
      <p:sp>
        <p:nvSpPr>
          <p:cNvPr id="150532" name="Slide Number Placeholder 3"/>
          <p:cNvSpPr>
            <a:spLocks noGrp="1"/>
          </p:cNvSpPr>
          <p:nvPr>
            <p:ph type="sldNum" sz="quarter" idx="5"/>
          </p:nvPr>
        </p:nvSpPr>
        <p:spPr/>
        <p:txBody>
          <a:bodyPr/>
          <a:lstStyle/>
          <a:p>
            <a:pPr>
              <a:defRPr/>
            </a:pPr>
            <a:fld id="{CADF3175-6A6E-4724-A253-46AE2BBF8762}" type="slidenum">
              <a:rPr lang="en-US" smtClean="0"/>
              <a:pPr>
                <a:defRPr/>
              </a:pPr>
              <a:t>35</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6740" name="Slide Number Placeholder 3"/>
          <p:cNvSpPr>
            <a:spLocks noGrp="1"/>
          </p:cNvSpPr>
          <p:nvPr>
            <p:ph type="sldNum" sz="quarter" idx="5"/>
          </p:nvPr>
        </p:nvSpPr>
        <p:spPr/>
        <p:txBody>
          <a:bodyPr/>
          <a:lstStyle/>
          <a:p>
            <a:pPr>
              <a:defRPr/>
            </a:pPr>
            <a:fld id="{F293649B-5B89-40FB-905D-E8E78AC277B1}" type="slidenum">
              <a:rPr lang="en-US" smtClean="0"/>
              <a:pPr>
                <a:defRPr/>
              </a:pPr>
              <a:t>15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7764" name="Slide Number Placeholder 3"/>
          <p:cNvSpPr>
            <a:spLocks noGrp="1"/>
          </p:cNvSpPr>
          <p:nvPr>
            <p:ph type="sldNum" sz="quarter" idx="5"/>
          </p:nvPr>
        </p:nvSpPr>
        <p:spPr/>
        <p:txBody>
          <a:bodyPr/>
          <a:lstStyle/>
          <a:p>
            <a:pPr>
              <a:defRPr/>
            </a:pPr>
            <a:fld id="{327A0AC1-7175-42FE-98EC-DD3DA863983F}" type="slidenum">
              <a:rPr lang="en-US" smtClean="0"/>
              <a:pPr>
                <a:defRPr/>
              </a:pPr>
              <a:t>16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8788" name="Slide Number Placeholder 3"/>
          <p:cNvSpPr>
            <a:spLocks noGrp="1"/>
          </p:cNvSpPr>
          <p:nvPr>
            <p:ph type="sldNum" sz="quarter" idx="5"/>
          </p:nvPr>
        </p:nvSpPr>
        <p:spPr/>
        <p:txBody>
          <a:bodyPr/>
          <a:lstStyle/>
          <a:p>
            <a:pPr>
              <a:defRPr/>
            </a:pPr>
            <a:fld id="{CFB43F3C-48FB-4D25-8793-F31CCBC30D10}" type="slidenum">
              <a:rPr lang="en-US" smtClean="0"/>
              <a:pPr>
                <a:defRPr/>
              </a:pPr>
              <a:t>17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p>
        </p:txBody>
      </p:sp>
      <p:sp>
        <p:nvSpPr>
          <p:cNvPr id="59395" name="Rectangle 3"/>
          <p:cNvSpPr>
            <a:spLocks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en-US" smtClean="0"/>
          </a:p>
        </p:txBody>
      </p:sp>
      <p:sp>
        <p:nvSpPr>
          <p:cNvPr id="119812" name="Slide Number Placeholder 3"/>
          <p:cNvSpPr>
            <a:spLocks noGrp="1"/>
          </p:cNvSpPr>
          <p:nvPr>
            <p:ph type="sldNum" sz="quarter" idx="5"/>
          </p:nvPr>
        </p:nvSpPr>
        <p:spPr/>
        <p:txBody>
          <a:bodyPr/>
          <a:lstStyle/>
          <a:p>
            <a:pPr>
              <a:defRPr/>
            </a:pPr>
            <a:fld id="{EED37EF9-5C75-4D29-9417-47D3C1FD59F5}" type="slidenum">
              <a:rPr lang="en-US" smtClean="0"/>
              <a:pPr>
                <a:defRPr/>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F5340D-1AD9-4C35-85BB-54A60771FB44}"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340D-1AD9-4C35-85BB-54A60771FB44}"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340D-1AD9-4C35-85BB-54A60771FB44}"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normAutofit/>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1162050" y="6243638"/>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pPr>
              <a:defRPr/>
            </a:pPr>
            <a:r>
              <a:rPr lang="en-US"/>
              <a:t>Software Process</a:t>
            </a:r>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pPr>
              <a:defRPr/>
            </a:pPr>
            <a:fld id="{72CC0DFD-0531-48D3-B553-B8B254F6F18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340D-1AD9-4C35-85BB-54A60771FB44}"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5340D-1AD9-4C35-85BB-54A60771FB44}"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F5340D-1AD9-4C35-85BB-54A60771FB44}"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F5340D-1AD9-4C35-85BB-54A60771FB44}"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F5340D-1AD9-4C35-85BB-54A60771FB44}"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5340D-1AD9-4C35-85BB-54A60771FB44}"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5340D-1AD9-4C35-85BB-54A60771FB44}"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5340D-1AD9-4C35-85BB-54A60771FB44}"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70A1-D04F-4BAF-8967-1AF1ED7A59A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5340D-1AD9-4C35-85BB-54A60771FB44}" type="datetimeFigureOut">
              <a:rPr lang="en-US" smtClean="0"/>
              <a:pPr/>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970A1-D04F-4BAF-8967-1AF1ED7A59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effectLst>
                  <a:outerShdw blurRad="38100" dist="38100" dir="2700000" algn="tl">
                    <a:srgbClr val="000000">
                      <a:alpha val="43137"/>
                    </a:srgbClr>
                  </a:outerShdw>
                </a:effectLst>
              </a:rPr>
              <a:t>Software Process Model</a:t>
            </a:r>
            <a:endParaRPr lang="en-US" sz="60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9B2984-E836-4B0E-8B08-A1D3D5EC29FE}" type="slidenum">
              <a:rPr lang="en-US" altLang="zh-TW"/>
              <a:pPr/>
              <a:t>10</a:t>
            </a:fld>
            <a:endParaRPr lang="en-US" altLang="zh-TW"/>
          </a:p>
        </p:txBody>
      </p:sp>
      <p:sp>
        <p:nvSpPr>
          <p:cNvPr id="27650" name="Rectangle 2"/>
          <p:cNvSpPr>
            <a:spLocks noGrp="1" noChangeArrowheads="1"/>
          </p:cNvSpPr>
          <p:nvPr>
            <p:ph type="title"/>
          </p:nvPr>
        </p:nvSpPr>
        <p:spPr>
          <a:noFill/>
          <a:ln/>
        </p:spPr>
        <p:txBody>
          <a:bodyPr lIns="90830" tIns="44618" rIns="90830" bIns="44618"/>
          <a:lstStyle/>
          <a:p>
            <a:r>
              <a:rPr lang="en-GB" altLang="zh-TW"/>
              <a:t>Waterfall model</a:t>
            </a:r>
          </a:p>
        </p:txBody>
      </p:sp>
      <p:sp>
        <p:nvSpPr>
          <p:cNvPr id="27652" name="Rectangle 4"/>
          <p:cNvSpPr>
            <a:spLocks noChangeArrowheads="1"/>
          </p:cNvSpPr>
          <p:nvPr/>
        </p:nvSpPr>
        <p:spPr bwMode="auto">
          <a:xfrm>
            <a:off x="956486" y="1477084"/>
            <a:ext cx="6963213" cy="4436030"/>
          </a:xfrm>
          <a:prstGeom prst="rect">
            <a:avLst/>
          </a:prstGeom>
          <a:solidFill>
            <a:srgbClr val="CCFFFF"/>
          </a:solidFill>
          <a:ln w="12700">
            <a:noFill/>
            <a:miter lim="800000"/>
            <a:headEnd/>
            <a:tailEnd/>
          </a:ln>
          <a:effectLst/>
        </p:spPr>
        <p:txBody>
          <a:bodyPr wrap="none" lIns="91797" tIns="45898" rIns="91797" bIns="45898" anchor="ctr"/>
          <a:lstStyle/>
          <a:p>
            <a:endParaRPr lang="en-US"/>
          </a:p>
        </p:txBody>
      </p:sp>
      <p:pic>
        <p:nvPicPr>
          <p:cNvPr id="27653" name="Picture 5"/>
          <p:cNvPicPr>
            <a:picLocks noChangeAspect="1" noChangeArrowheads="1"/>
          </p:cNvPicPr>
          <p:nvPr/>
        </p:nvPicPr>
        <p:blipFill>
          <a:blip r:embed="rId3"/>
          <a:srcRect/>
          <a:stretch>
            <a:fillRect/>
          </a:stretch>
        </p:blipFill>
        <p:spPr bwMode="auto">
          <a:xfrm>
            <a:off x="1318356" y="1622083"/>
            <a:ext cx="6427582" cy="3999438"/>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GB" smtClean="0"/>
              <a:t>Waterfall model phases</a:t>
            </a:r>
          </a:p>
        </p:txBody>
      </p:sp>
      <p:sp>
        <p:nvSpPr>
          <p:cNvPr id="11267" name="Rectangle 3"/>
          <p:cNvSpPr>
            <a:spLocks noGrp="1" noChangeArrowheads="1"/>
          </p:cNvSpPr>
          <p:nvPr>
            <p:ph type="body" idx="1"/>
          </p:nvPr>
        </p:nvSpPr>
        <p:spPr>
          <a:xfrm>
            <a:off x="459113" y="1676258"/>
            <a:ext cx="8335770" cy="4595370"/>
          </a:xfrm>
          <a:noFill/>
        </p:spPr>
        <p:txBody>
          <a:bodyPr>
            <a:normAutofit fontScale="92500" lnSpcReduction="10000"/>
          </a:bodyPr>
          <a:lstStyle/>
          <a:p>
            <a:pPr>
              <a:lnSpc>
                <a:spcPct val="90000"/>
              </a:lnSpc>
            </a:pPr>
            <a:r>
              <a:rPr lang="en-GB" sz="4000">
                <a:solidFill>
                  <a:srgbClr val="0000FF"/>
                </a:solidFill>
              </a:rPr>
              <a:t>R</a:t>
            </a:r>
            <a:r>
              <a:rPr lang="en-GB" smtClean="0">
                <a:solidFill>
                  <a:srgbClr val="0000FF"/>
                </a:solidFill>
              </a:rPr>
              <a:t>equirements analysis and definition</a:t>
            </a:r>
          </a:p>
          <a:p>
            <a:pPr>
              <a:lnSpc>
                <a:spcPct val="90000"/>
              </a:lnSpc>
            </a:pPr>
            <a:r>
              <a:rPr lang="en-GB" sz="4000">
                <a:solidFill>
                  <a:srgbClr val="0000FF"/>
                </a:solidFill>
              </a:rPr>
              <a:t>S</a:t>
            </a:r>
            <a:r>
              <a:rPr lang="en-GB" smtClean="0">
                <a:solidFill>
                  <a:srgbClr val="0000FF"/>
                </a:solidFill>
              </a:rPr>
              <a:t>ystem and software design</a:t>
            </a:r>
          </a:p>
          <a:p>
            <a:pPr>
              <a:lnSpc>
                <a:spcPct val="90000"/>
              </a:lnSpc>
            </a:pPr>
            <a:r>
              <a:rPr lang="en-GB" sz="4000">
                <a:solidFill>
                  <a:srgbClr val="0000FF"/>
                </a:solidFill>
              </a:rPr>
              <a:t>I</a:t>
            </a:r>
            <a:r>
              <a:rPr lang="en-GB" smtClean="0">
                <a:solidFill>
                  <a:srgbClr val="0000FF"/>
                </a:solidFill>
              </a:rPr>
              <a:t>mplementation and unit testing</a:t>
            </a:r>
          </a:p>
          <a:p>
            <a:pPr>
              <a:lnSpc>
                <a:spcPct val="90000"/>
              </a:lnSpc>
            </a:pPr>
            <a:r>
              <a:rPr lang="en-GB" sz="4000">
                <a:solidFill>
                  <a:srgbClr val="0000FF"/>
                </a:solidFill>
              </a:rPr>
              <a:t>I</a:t>
            </a:r>
            <a:r>
              <a:rPr lang="en-GB" smtClean="0">
                <a:solidFill>
                  <a:srgbClr val="0000FF"/>
                </a:solidFill>
              </a:rPr>
              <a:t>ntegration and system testing</a:t>
            </a:r>
          </a:p>
          <a:p>
            <a:pPr>
              <a:lnSpc>
                <a:spcPct val="90000"/>
              </a:lnSpc>
            </a:pPr>
            <a:r>
              <a:rPr lang="en-GB" sz="4000">
                <a:solidFill>
                  <a:srgbClr val="0000FF"/>
                </a:solidFill>
              </a:rPr>
              <a:t>O</a:t>
            </a:r>
            <a:r>
              <a:rPr lang="en-GB" smtClean="0">
                <a:solidFill>
                  <a:srgbClr val="0000FF"/>
                </a:solidFill>
              </a:rPr>
              <a:t>peration and maintenance</a:t>
            </a:r>
          </a:p>
          <a:p>
            <a:pPr>
              <a:lnSpc>
                <a:spcPct val="90000"/>
              </a:lnSpc>
              <a:buFont typeface="Zapf Dingbats" charset="2"/>
              <a:buNone/>
            </a:pPr>
            <a:r>
              <a:rPr lang="en-GB" smtClean="0"/>
              <a:t>	</a:t>
            </a:r>
          </a:p>
          <a:p>
            <a:pPr>
              <a:lnSpc>
                <a:spcPct val="90000"/>
              </a:lnSpc>
              <a:buFont typeface="Zapf Dingbats" charset="2"/>
              <a:buNone/>
            </a:pPr>
            <a:r>
              <a:rPr lang="en-GB" smtClean="0"/>
              <a:t>	</a:t>
            </a:r>
            <a:r>
              <a:rPr lang="en-GB" smtClean="0">
                <a:solidFill>
                  <a:schemeClr val="accent1"/>
                </a:solidFill>
              </a:rPr>
              <a:t>The drawback of the waterfall model is the difficulty of accommodating change after the process is underway</a:t>
            </a:r>
          </a:p>
        </p:txBody>
      </p:sp>
    </p:spTree>
    <p:extLst>
      <p:ext uri="{BB962C8B-B14F-4D97-AF65-F5344CB8AC3E}">
        <p14:creationId xmlns:p14="http://schemas.microsoft.com/office/powerpoint/2010/main" val="14981684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Waterfall model problems</a:t>
            </a:r>
          </a:p>
        </p:txBody>
      </p:sp>
      <p:sp>
        <p:nvSpPr>
          <p:cNvPr id="92163" name="Rectangle 3"/>
          <p:cNvSpPr>
            <a:spLocks noGrp="1" noChangeArrowheads="1"/>
          </p:cNvSpPr>
          <p:nvPr>
            <p:ph type="body" idx="1"/>
          </p:nvPr>
        </p:nvSpPr>
        <p:spPr>
          <a:xfrm>
            <a:off x="459113" y="1676258"/>
            <a:ext cx="8335770" cy="2147905"/>
          </a:xfrm>
        </p:spPr>
        <p:txBody>
          <a:bodyPr>
            <a:normAutofit fontScale="85000" lnSpcReduction="10000"/>
          </a:bodyPr>
          <a:lstStyle/>
          <a:p>
            <a:r>
              <a:rPr lang="en-GB" b="1" smtClean="0">
                <a:solidFill>
                  <a:srgbClr val="0000FF"/>
                </a:solidFill>
              </a:rPr>
              <a:t>Inflexible partitioning</a:t>
            </a:r>
            <a:r>
              <a:rPr lang="en-GB" smtClean="0"/>
              <a:t> of the project into distinct stages</a:t>
            </a:r>
          </a:p>
          <a:p>
            <a:r>
              <a:rPr lang="en-GB" smtClean="0">
                <a:solidFill>
                  <a:srgbClr val="FF0000"/>
                </a:solidFill>
              </a:rPr>
              <a:t>This makes it difficult to respond to changing customer requirements</a:t>
            </a:r>
          </a:p>
          <a:p>
            <a:r>
              <a:rPr lang="en-GB" smtClean="0"/>
              <a:t>Therefore, this model is only appropriate when the requirements are well-understood</a:t>
            </a:r>
          </a:p>
        </p:txBody>
      </p:sp>
      <p:pic>
        <p:nvPicPr>
          <p:cNvPr id="12292" name="Picture 4" descr="C:\Program Files\Common Files\Microsoft Shared\Clipart\cagcat50\pe0146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8" y="3900647"/>
            <a:ext cx="1944854" cy="241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Text Box 5"/>
          <p:cNvSpPr txBox="1">
            <a:spLocks noChangeArrowheads="1"/>
          </p:cNvSpPr>
          <p:nvPr/>
        </p:nvSpPr>
        <p:spPr bwMode="auto">
          <a:xfrm>
            <a:off x="2984234" y="4359547"/>
            <a:ext cx="5815431" cy="187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797" tIns="45898" rIns="91797" bIns="45898">
            <a:spAutoFit/>
          </a:bodyPr>
          <a:lstStyle>
            <a:lvl1pPr>
              <a:defRPr sz="2400">
                <a:solidFill>
                  <a:schemeClr val="tx1"/>
                </a:solidFill>
                <a:latin typeface="Times" pitchFamily="18" charset="0"/>
              </a:defRPr>
            </a:lvl1pPr>
            <a:lvl2pPr>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lnSpc>
                <a:spcPct val="90000"/>
              </a:lnSpc>
              <a:spcBef>
                <a:spcPct val="20000"/>
              </a:spcBef>
              <a:buClr>
                <a:schemeClr val="tx2"/>
              </a:buClr>
              <a:buSzPct val="50000"/>
              <a:buFont typeface="Wingdings" pitchFamily="2" charset="2"/>
              <a:buNone/>
            </a:pPr>
            <a:r>
              <a:rPr lang="en-GB" sz="2800" b="1">
                <a:solidFill>
                  <a:srgbClr val="0000FF"/>
                </a:solidFill>
                <a:latin typeface="Arial" charset="0"/>
              </a:rPr>
              <a:t>Waterfall model describes a process of  stepwise refinement</a:t>
            </a:r>
          </a:p>
          <a:p>
            <a:pPr lvl="1">
              <a:lnSpc>
                <a:spcPct val="90000"/>
              </a:lnSpc>
              <a:spcBef>
                <a:spcPct val="20000"/>
              </a:spcBef>
              <a:buClr>
                <a:schemeClr val="tx1"/>
              </a:buClr>
              <a:buSzPct val="100000"/>
              <a:buFont typeface="Wingdings" pitchFamily="2" charset="2"/>
              <a:buChar char="Ø"/>
            </a:pPr>
            <a:r>
              <a:rPr lang="en-GB" sz="2000">
                <a:latin typeface="Arial" charset="0"/>
              </a:rPr>
              <a:t> Based on </a:t>
            </a:r>
            <a:r>
              <a:rPr lang="en-GB" sz="2000" b="1">
                <a:solidFill>
                  <a:schemeClr val="accent1"/>
                </a:solidFill>
                <a:latin typeface="Arial" charset="0"/>
              </a:rPr>
              <a:t>hardware engineering models</a:t>
            </a:r>
          </a:p>
          <a:p>
            <a:pPr lvl="1">
              <a:lnSpc>
                <a:spcPct val="90000"/>
              </a:lnSpc>
              <a:spcBef>
                <a:spcPct val="20000"/>
              </a:spcBef>
              <a:buClr>
                <a:schemeClr val="tx1"/>
              </a:buClr>
              <a:buSzPct val="100000"/>
              <a:buFont typeface="Wingdings" pitchFamily="2" charset="2"/>
              <a:buChar char="Ø"/>
            </a:pPr>
            <a:r>
              <a:rPr lang="en-GB" sz="2000">
                <a:latin typeface="Arial" charset="0"/>
              </a:rPr>
              <a:t> Widely used in </a:t>
            </a:r>
            <a:r>
              <a:rPr lang="en-GB" sz="2000" b="1">
                <a:solidFill>
                  <a:schemeClr val="accent1"/>
                </a:solidFill>
                <a:latin typeface="Arial" charset="0"/>
              </a:rPr>
              <a:t>military</a:t>
            </a:r>
            <a:r>
              <a:rPr lang="en-GB" sz="2000">
                <a:latin typeface="Arial" charset="0"/>
              </a:rPr>
              <a:t> and </a:t>
            </a:r>
            <a:r>
              <a:rPr lang="en-GB" sz="2000" b="1">
                <a:solidFill>
                  <a:schemeClr val="accent1"/>
                </a:solidFill>
                <a:latin typeface="Arial" charset="0"/>
              </a:rPr>
              <a:t>aerospace</a:t>
            </a:r>
            <a:r>
              <a:rPr lang="en-GB" sz="2000">
                <a:latin typeface="Arial" charset="0"/>
              </a:rPr>
              <a:t>  </a:t>
            </a:r>
          </a:p>
          <a:p>
            <a:pPr lvl="1">
              <a:lnSpc>
                <a:spcPct val="90000"/>
              </a:lnSpc>
              <a:spcBef>
                <a:spcPct val="20000"/>
              </a:spcBef>
              <a:buClr>
                <a:schemeClr val="tx1"/>
              </a:buClr>
              <a:buSzPct val="100000"/>
              <a:buFont typeface="Wingdings" pitchFamily="2" charset="2"/>
              <a:buNone/>
            </a:pPr>
            <a:r>
              <a:rPr lang="en-GB" sz="2000">
                <a:latin typeface="Arial" charset="0"/>
              </a:rPr>
              <a:t>    industries</a:t>
            </a:r>
          </a:p>
        </p:txBody>
      </p:sp>
    </p:spTree>
    <p:extLst>
      <p:ext uri="{BB962C8B-B14F-4D97-AF65-F5344CB8AC3E}">
        <p14:creationId xmlns:p14="http://schemas.microsoft.com/office/powerpoint/2010/main" val="209187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2165"/>
                                        </p:tgtEl>
                                        <p:attrNameLst>
                                          <p:attrName>style.visibility</p:attrName>
                                        </p:attrNameLst>
                                      </p:cBhvr>
                                      <p:to>
                                        <p:strVal val="visible"/>
                                      </p:to>
                                    </p:set>
                                    <p:animEffect transition="in" filter="dissolve">
                                      <p:cBhvr>
                                        <p:cTn id="11" dur="500"/>
                                        <p:tgtEl>
                                          <p:spTgt spid="9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P spid="9216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Why Not a Waterfall </a:t>
            </a:r>
          </a:p>
        </p:txBody>
      </p:sp>
      <p:sp>
        <p:nvSpPr>
          <p:cNvPr id="124931" name="Rectangle 3"/>
          <p:cNvSpPr>
            <a:spLocks noGrp="1" noChangeArrowheads="1"/>
          </p:cNvSpPr>
          <p:nvPr>
            <p:ph type="body" idx="1"/>
          </p:nvPr>
        </p:nvSpPr>
        <p:spPr>
          <a:xfrm>
            <a:off x="229557" y="1453182"/>
            <a:ext cx="8723146" cy="5200862"/>
          </a:xfrm>
        </p:spPr>
        <p:txBody>
          <a:bodyPr>
            <a:normAutofit lnSpcReduction="10000"/>
          </a:bodyPr>
          <a:lstStyle/>
          <a:p>
            <a:pPr>
              <a:buFont typeface="Wingdings" pitchFamily="2" charset="2"/>
              <a:buNone/>
            </a:pPr>
            <a:r>
              <a:rPr lang="en-GB" sz="2800" b="1" dirty="0">
                <a:solidFill>
                  <a:schemeClr val="accent1"/>
                </a:solidFill>
              </a:rPr>
              <a:t>But software is different :</a:t>
            </a:r>
          </a:p>
          <a:p>
            <a:pPr lvl="1">
              <a:buFont typeface="Wingdings" pitchFamily="2" charset="2"/>
              <a:buChar char="Ø"/>
            </a:pPr>
            <a:r>
              <a:rPr lang="en-GB" sz="2400" b="1" dirty="0">
                <a:solidFill>
                  <a:srgbClr val="0000FF"/>
                </a:solidFill>
              </a:rPr>
              <a:t>No fabrication step</a:t>
            </a:r>
          </a:p>
          <a:p>
            <a:pPr lvl="2">
              <a:buFont typeface="Wingdings" pitchFamily="2" charset="2"/>
              <a:buChar char="Ø"/>
            </a:pPr>
            <a:r>
              <a:rPr lang="en-GB" sz="2000" dirty="0"/>
              <a:t> Program code is another design level</a:t>
            </a:r>
          </a:p>
          <a:p>
            <a:pPr lvl="2">
              <a:buFont typeface="Wingdings" pitchFamily="2" charset="2"/>
              <a:buChar char="Ø"/>
            </a:pPr>
            <a:r>
              <a:rPr lang="en-GB" sz="2000" dirty="0"/>
              <a:t> Hence, no “commit” step – software can always be changed…!</a:t>
            </a:r>
          </a:p>
          <a:p>
            <a:pPr lvl="1">
              <a:buFont typeface="Wingdings" pitchFamily="2" charset="2"/>
              <a:buChar char="Ø"/>
            </a:pPr>
            <a:r>
              <a:rPr lang="en-GB" sz="2400" b="1" dirty="0">
                <a:solidFill>
                  <a:srgbClr val="0000FF"/>
                </a:solidFill>
              </a:rPr>
              <a:t>No body of experience for design analysis (yet)</a:t>
            </a:r>
          </a:p>
          <a:p>
            <a:pPr lvl="2">
              <a:buFont typeface="Wingdings" pitchFamily="2" charset="2"/>
              <a:buChar char="Ø"/>
            </a:pPr>
            <a:r>
              <a:rPr lang="en-GB" sz="2000" dirty="0"/>
              <a:t> Most analysis (testing) is done on program code</a:t>
            </a:r>
          </a:p>
          <a:p>
            <a:pPr lvl="2">
              <a:buFont typeface="Wingdings" pitchFamily="2" charset="2"/>
              <a:buChar char="Ø"/>
            </a:pPr>
            <a:r>
              <a:rPr lang="en-GB" sz="2000" dirty="0"/>
              <a:t> Hence, problems not detected until late in the process</a:t>
            </a:r>
          </a:p>
          <a:p>
            <a:pPr lvl="1">
              <a:buFont typeface="Wingdings" pitchFamily="2" charset="2"/>
              <a:buChar char="Ø"/>
            </a:pPr>
            <a:r>
              <a:rPr lang="en-GB" sz="2400" b="1" dirty="0">
                <a:solidFill>
                  <a:srgbClr val="0000FF"/>
                </a:solidFill>
              </a:rPr>
              <a:t>Waterfall model takes a static view of requirements</a:t>
            </a:r>
          </a:p>
          <a:p>
            <a:pPr lvl="2">
              <a:buFont typeface="Wingdings" pitchFamily="2" charset="2"/>
              <a:buChar char="Ø"/>
            </a:pPr>
            <a:r>
              <a:rPr lang="en-GB" sz="2000" dirty="0"/>
              <a:t> Ignore changing needs</a:t>
            </a:r>
          </a:p>
          <a:p>
            <a:pPr lvl="2">
              <a:buFont typeface="Wingdings" pitchFamily="2" charset="2"/>
              <a:buChar char="Ø"/>
            </a:pPr>
            <a:r>
              <a:rPr lang="en-GB" sz="2000" dirty="0"/>
              <a:t> Lack of user involvement once specification is written  </a:t>
            </a:r>
          </a:p>
          <a:p>
            <a:pPr lvl="1">
              <a:buFont typeface="Wingdings" pitchFamily="2" charset="2"/>
              <a:buChar char="Ø"/>
            </a:pPr>
            <a:r>
              <a:rPr lang="en-GB" b="1" dirty="0" smtClean="0">
                <a:solidFill>
                  <a:srgbClr val="0000FF"/>
                </a:solidFill>
              </a:rPr>
              <a:t>Unrealistic separation of </a:t>
            </a:r>
            <a:r>
              <a:rPr lang="en-GB" b="1" dirty="0" smtClean="0">
                <a:solidFill>
                  <a:schemeClr val="accent1"/>
                </a:solidFill>
              </a:rPr>
              <a:t>specification</a:t>
            </a:r>
            <a:r>
              <a:rPr lang="en-GB" b="1" dirty="0" smtClean="0">
                <a:solidFill>
                  <a:srgbClr val="0000FF"/>
                </a:solidFill>
              </a:rPr>
              <a:t> from the </a:t>
            </a:r>
            <a:r>
              <a:rPr lang="en-GB" b="1" dirty="0" smtClean="0">
                <a:solidFill>
                  <a:schemeClr val="accent1"/>
                </a:solidFill>
              </a:rPr>
              <a:t>design</a:t>
            </a:r>
          </a:p>
          <a:p>
            <a:pPr lvl="1">
              <a:buFont typeface="Wingdings" pitchFamily="2" charset="2"/>
              <a:buChar char="Ø"/>
            </a:pPr>
            <a:endParaRPr lang="en-GB" sz="800" b="1" dirty="0">
              <a:solidFill>
                <a:srgbClr val="0000FF"/>
              </a:solidFill>
            </a:endParaRPr>
          </a:p>
          <a:p>
            <a:pPr lvl="1">
              <a:buFont typeface="Wingdings" pitchFamily="2" charset="2"/>
              <a:buChar char="Ø"/>
            </a:pPr>
            <a:r>
              <a:rPr lang="en-GB" b="1" dirty="0" smtClean="0">
                <a:solidFill>
                  <a:srgbClr val="0000FF"/>
                </a:solidFill>
              </a:rPr>
              <a:t>Doesn’t accommodate prototyping, reuse, </a:t>
            </a:r>
            <a:r>
              <a:rPr lang="en-GB" b="1" dirty="0" err="1" smtClean="0">
                <a:solidFill>
                  <a:srgbClr val="0000FF"/>
                </a:solidFill>
              </a:rPr>
              <a:t>etc</a:t>
            </a:r>
            <a:endParaRPr lang="en-GB" b="1" dirty="0" smtClean="0">
              <a:solidFill>
                <a:srgbClr val="0000FF"/>
              </a:solidFill>
            </a:endParaRPr>
          </a:p>
        </p:txBody>
      </p:sp>
      <p:pic>
        <p:nvPicPr>
          <p:cNvPr id="13316" name="Picture 4" descr="C:\Program Files\Common Files\Microsoft Shared\Clipart\cagcat50\bd00028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457200"/>
            <a:ext cx="1630807" cy="159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41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slide(fromBottom)">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slide(fromBottom)">
                                      <p:cBhvr>
                                        <p:cTn id="12" dur="500"/>
                                        <p:tgtEl>
                                          <p:spTgt spid="124931">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animEffect transition="in" filter="slide(fromBottom)">
                                      <p:cBhvr>
                                        <p:cTn id="15" dur="500"/>
                                        <p:tgtEl>
                                          <p:spTgt spid="124931">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24931">
                                            <p:txEl>
                                              <p:pRg st="3" end="3"/>
                                            </p:txEl>
                                          </p:spTgt>
                                        </p:tgtEl>
                                        <p:attrNameLst>
                                          <p:attrName>style.visibility</p:attrName>
                                        </p:attrNameLst>
                                      </p:cBhvr>
                                      <p:to>
                                        <p:strVal val="visible"/>
                                      </p:to>
                                    </p:set>
                                    <p:animEffect transition="in" filter="slide(fromBottom)">
                                      <p:cBhvr>
                                        <p:cTn id="18" dur="500"/>
                                        <p:tgtEl>
                                          <p:spTgt spid="1249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24931">
                                            <p:txEl>
                                              <p:pRg st="4" end="4"/>
                                            </p:txEl>
                                          </p:spTgt>
                                        </p:tgtEl>
                                        <p:attrNameLst>
                                          <p:attrName>style.visibility</p:attrName>
                                        </p:attrNameLst>
                                      </p:cBhvr>
                                      <p:to>
                                        <p:strVal val="visible"/>
                                      </p:to>
                                    </p:set>
                                    <p:animEffect transition="in" filter="slide(fromBottom)">
                                      <p:cBhvr>
                                        <p:cTn id="23" dur="500"/>
                                        <p:tgtEl>
                                          <p:spTgt spid="124931">
                                            <p:txEl>
                                              <p:pRg st="4" end="4"/>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24931">
                                            <p:txEl>
                                              <p:pRg st="5" end="5"/>
                                            </p:txEl>
                                          </p:spTgt>
                                        </p:tgtEl>
                                        <p:attrNameLst>
                                          <p:attrName>style.visibility</p:attrName>
                                        </p:attrNameLst>
                                      </p:cBhvr>
                                      <p:to>
                                        <p:strVal val="visible"/>
                                      </p:to>
                                    </p:set>
                                    <p:animEffect transition="in" filter="slide(fromBottom)">
                                      <p:cBhvr>
                                        <p:cTn id="26" dur="500"/>
                                        <p:tgtEl>
                                          <p:spTgt spid="124931">
                                            <p:txEl>
                                              <p:pRg st="5" end="5"/>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slide(fromBottom)">
                                      <p:cBhvr>
                                        <p:cTn id="29" dur="500"/>
                                        <p:tgtEl>
                                          <p:spTgt spid="12493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slide(fromBottom)">
                                      <p:cBhvr>
                                        <p:cTn id="34" dur="500"/>
                                        <p:tgtEl>
                                          <p:spTgt spid="124931">
                                            <p:txEl>
                                              <p:pRg st="7" end="7"/>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24931">
                                            <p:txEl>
                                              <p:pRg st="8" end="8"/>
                                            </p:txEl>
                                          </p:spTgt>
                                        </p:tgtEl>
                                        <p:attrNameLst>
                                          <p:attrName>style.visibility</p:attrName>
                                        </p:attrNameLst>
                                      </p:cBhvr>
                                      <p:to>
                                        <p:strVal val="visible"/>
                                      </p:to>
                                    </p:set>
                                    <p:animEffect transition="in" filter="slide(fromBottom)">
                                      <p:cBhvr>
                                        <p:cTn id="37" dur="500"/>
                                        <p:tgtEl>
                                          <p:spTgt spid="124931">
                                            <p:txEl>
                                              <p:pRg st="8" end="8"/>
                                            </p:txEl>
                                          </p:spTgt>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24931">
                                            <p:txEl>
                                              <p:pRg st="9" end="9"/>
                                            </p:txEl>
                                          </p:spTgt>
                                        </p:tgtEl>
                                        <p:attrNameLst>
                                          <p:attrName>style.visibility</p:attrName>
                                        </p:attrNameLst>
                                      </p:cBhvr>
                                      <p:to>
                                        <p:strVal val="visible"/>
                                      </p:to>
                                    </p:set>
                                    <p:animEffect transition="in" filter="slide(fromBottom)">
                                      <p:cBhvr>
                                        <p:cTn id="40" dur="500"/>
                                        <p:tgtEl>
                                          <p:spTgt spid="12493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24931">
                                            <p:txEl>
                                              <p:pRg st="10" end="10"/>
                                            </p:txEl>
                                          </p:spTgt>
                                        </p:tgtEl>
                                        <p:attrNameLst>
                                          <p:attrName>style.visibility</p:attrName>
                                        </p:attrNameLst>
                                      </p:cBhvr>
                                      <p:to>
                                        <p:strVal val="visible"/>
                                      </p:to>
                                    </p:set>
                                    <p:animEffect transition="in" filter="slide(fromBottom)">
                                      <p:cBhvr>
                                        <p:cTn id="45" dur="500"/>
                                        <p:tgtEl>
                                          <p:spTgt spid="124931">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24931">
                                            <p:txEl>
                                              <p:pRg st="12" end="12"/>
                                            </p:txEl>
                                          </p:spTgt>
                                        </p:tgtEl>
                                        <p:attrNameLst>
                                          <p:attrName>style.visibility</p:attrName>
                                        </p:attrNameLst>
                                      </p:cBhvr>
                                      <p:to>
                                        <p:strVal val="visible"/>
                                      </p:to>
                                    </p:set>
                                    <p:animEffect transition="in" filter="slide(fromBottom)">
                                      <p:cBhvr>
                                        <p:cTn id="50" dur="500"/>
                                        <p:tgtEl>
                                          <p:spTgt spid="1249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EBE95E9-BB93-48B3-965A-92F580EAA5E9}" type="slidenum">
              <a:rPr lang="en-US" altLang="zh-TW"/>
              <a:pPr/>
              <a:t>14</a:t>
            </a:fld>
            <a:endParaRPr lang="en-US" altLang="zh-TW"/>
          </a:p>
        </p:txBody>
      </p:sp>
      <p:sp>
        <p:nvSpPr>
          <p:cNvPr id="92162" name="Rectangle 2"/>
          <p:cNvSpPr>
            <a:spLocks noGrp="1" noChangeArrowheads="1"/>
          </p:cNvSpPr>
          <p:nvPr>
            <p:ph type="title"/>
          </p:nvPr>
        </p:nvSpPr>
        <p:spPr>
          <a:noFill/>
          <a:ln/>
        </p:spPr>
        <p:txBody>
          <a:bodyPr/>
          <a:lstStyle/>
          <a:p>
            <a:r>
              <a:rPr lang="en-GB" altLang="zh-TW"/>
              <a:t>Waterfall model problems</a:t>
            </a:r>
          </a:p>
        </p:txBody>
      </p:sp>
      <p:sp>
        <p:nvSpPr>
          <p:cNvPr id="92163" name="Rectangle 3"/>
          <p:cNvSpPr>
            <a:spLocks noGrp="1" noChangeArrowheads="1"/>
          </p:cNvSpPr>
          <p:nvPr>
            <p:ph type="body" idx="1"/>
          </p:nvPr>
        </p:nvSpPr>
        <p:spPr/>
        <p:txBody>
          <a:bodyPr/>
          <a:lstStyle/>
          <a:p>
            <a:r>
              <a:rPr lang="en-GB" altLang="zh-TW" sz="2600" dirty="0"/>
              <a:t>Inflexible partitioning of the project into distinct stages makes it difficult to respond to changing customer requirements.</a:t>
            </a:r>
          </a:p>
          <a:p>
            <a:r>
              <a:rPr lang="en-GB" altLang="zh-TW" sz="2600" dirty="0"/>
              <a:t>Therefore, this model is only appropriate when the requirements are well-understood and changes will be fairly limited during the design process. </a:t>
            </a:r>
          </a:p>
          <a:p>
            <a:r>
              <a:rPr lang="en-GB" altLang="zh-TW" sz="2600" dirty="0"/>
              <a:t>Few business systems have stable requirements.</a:t>
            </a:r>
          </a:p>
          <a:p>
            <a:r>
              <a:rPr lang="en-GB" altLang="zh-TW" sz="2600" dirty="0"/>
              <a:t>The waterfall model is mostly used for large systems engineering projects where a system is developed at several sites.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Waterfall Advantages</a:t>
            </a:r>
          </a:p>
        </p:txBody>
      </p:sp>
      <p:sp>
        <p:nvSpPr>
          <p:cNvPr id="41987" name="Rectangle 3"/>
          <p:cNvSpPr>
            <a:spLocks noGrp="1" noChangeArrowheads="1"/>
          </p:cNvSpPr>
          <p:nvPr>
            <p:ph idx="1"/>
          </p:nvPr>
        </p:nvSpPr>
        <p:spPr>
          <a:xfrm>
            <a:off x="457200" y="1676400"/>
            <a:ext cx="8229600" cy="4648200"/>
          </a:xfrm>
        </p:spPr>
        <p:txBody>
          <a:bodyPr/>
          <a:lstStyle/>
          <a:p>
            <a:pPr eaLnBrk="1" hangingPunct="1"/>
            <a:r>
              <a:rPr lang="en-US" smtClean="0"/>
              <a:t>Natural approach for problem solving </a:t>
            </a:r>
          </a:p>
          <a:p>
            <a:pPr eaLnBrk="1" hangingPunct="1"/>
            <a:endParaRPr lang="en-US" smtClean="0"/>
          </a:p>
          <a:p>
            <a:pPr eaLnBrk="1" hangingPunct="1"/>
            <a:r>
              <a:rPr lang="en-US" smtClean="0"/>
              <a:t>Conceptually simple, cleanly divides the problem into distinct independent phases</a:t>
            </a:r>
            <a:br>
              <a:rPr lang="en-US" smtClean="0"/>
            </a:br>
            <a:endParaRPr lang="en-US" smtClean="0"/>
          </a:p>
          <a:p>
            <a:pPr eaLnBrk="1" hangingPunct="1"/>
            <a:r>
              <a:rPr lang="en-US" smtClean="0"/>
              <a:t>Easy to administer in a contractual setup – each phase is a milestone</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B2070F81-3B2A-4C88-99C4-24B57A44000B}" type="slidenum">
              <a:rPr lang="en-US"/>
              <a:pPr>
                <a:defRPr/>
              </a:pPr>
              <a:t>15</a:t>
            </a:fld>
            <a:endParaRPr lang="en-US"/>
          </a:p>
        </p:txBody>
      </p:sp>
    </p:spTree>
    <p:extLst>
      <p:ext uri="{BB962C8B-B14F-4D97-AF65-F5344CB8AC3E}">
        <p14:creationId xmlns:p14="http://schemas.microsoft.com/office/powerpoint/2010/main" val="1625062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Waterfall disadvantages</a:t>
            </a:r>
          </a:p>
        </p:txBody>
      </p:sp>
      <p:sp>
        <p:nvSpPr>
          <p:cNvPr id="43011" name="Rectangle 3"/>
          <p:cNvSpPr>
            <a:spLocks noGrp="1" noChangeArrowheads="1"/>
          </p:cNvSpPr>
          <p:nvPr>
            <p:ph idx="1"/>
          </p:nvPr>
        </p:nvSpPr>
        <p:spPr>
          <a:xfrm>
            <a:off x="457200" y="1676400"/>
            <a:ext cx="8229600" cy="4648200"/>
          </a:xfrm>
        </p:spPr>
        <p:txBody>
          <a:bodyPr>
            <a:normAutofit fontScale="92500" lnSpcReduction="10000"/>
          </a:bodyPr>
          <a:lstStyle/>
          <a:p>
            <a:pPr eaLnBrk="1" hangingPunct="1">
              <a:lnSpc>
                <a:spcPct val="90000"/>
              </a:lnSpc>
            </a:pPr>
            <a:r>
              <a:rPr lang="en-US" smtClean="0"/>
              <a:t>Assumes that requirements can be specified and frozen early</a:t>
            </a:r>
            <a:br>
              <a:rPr lang="en-US" smtClean="0"/>
            </a:br>
            <a:endParaRPr lang="en-US" smtClean="0"/>
          </a:p>
          <a:p>
            <a:pPr eaLnBrk="1" hangingPunct="1">
              <a:lnSpc>
                <a:spcPct val="90000"/>
              </a:lnSpc>
            </a:pPr>
            <a:r>
              <a:rPr lang="en-US" smtClean="0"/>
              <a:t>May fix hardware and other technologies too early</a:t>
            </a:r>
            <a:br>
              <a:rPr lang="en-US" smtClean="0"/>
            </a:br>
            <a:endParaRPr lang="en-US" smtClean="0"/>
          </a:p>
          <a:p>
            <a:pPr eaLnBrk="1" hangingPunct="1">
              <a:lnSpc>
                <a:spcPct val="90000"/>
              </a:lnSpc>
            </a:pPr>
            <a:r>
              <a:rPr lang="en-US" smtClean="0"/>
              <a:t>Follows the “big bang” approach – all or nothing delivery; too risky</a:t>
            </a:r>
            <a:br>
              <a:rPr lang="en-US" smtClean="0"/>
            </a:br>
            <a:endParaRPr lang="en-US" smtClean="0"/>
          </a:p>
          <a:p>
            <a:pPr eaLnBrk="1" hangingPunct="1">
              <a:lnSpc>
                <a:spcPct val="90000"/>
              </a:lnSpc>
            </a:pPr>
            <a:r>
              <a:rPr lang="en-US" smtClean="0"/>
              <a:t>Very document oriented, requiring docs at the end of each phase</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D1142BA0-EAA1-4D9C-9039-594F41229630}" type="slidenum">
              <a:rPr lang="en-US"/>
              <a:pPr>
                <a:defRPr/>
              </a:pPr>
              <a:t>16</a:t>
            </a:fld>
            <a:endParaRPr lang="en-US"/>
          </a:p>
        </p:txBody>
      </p:sp>
    </p:spTree>
    <p:extLst>
      <p:ext uri="{BB962C8B-B14F-4D97-AF65-F5344CB8AC3E}">
        <p14:creationId xmlns:p14="http://schemas.microsoft.com/office/powerpoint/2010/main" val="2896499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Waterfall Usage</a:t>
            </a:r>
          </a:p>
        </p:txBody>
      </p:sp>
      <p:sp>
        <p:nvSpPr>
          <p:cNvPr id="44035" name="Rectangle 3"/>
          <p:cNvSpPr>
            <a:spLocks noGrp="1" noChangeArrowheads="1"/>
          </p:cNvSpPr>
          <p:nvPr>
            <p:ph idx="1"/>
          </p:nvPr>
        </p:nvSpPr>
        <p:spPr>
          <a:xfrm>
            <a:off x="457200" y="1676400"/>
            <a:ext cx="8229600" cy="4648200"/>
          </a:xfrm>
        </p:spPr>
        <p:txBody>
          <a:bodyPr>
            <a:normAutofit lnSpcReduction="10000"/>
          </a:bodyPr>
          <a:lstStyle/>
          <a:p>
            <a:pPr eaLnBrk="1" hangingPunct="1"/>
            <a:r>
              <a:rPr lang="en-US" dirty="0" smtClean="0"/>
              <a:t>Well suited for projects where requirements can be understood easily and technology decisions are easy</a:t>
            </a:r>
          </a:p>
          <a:p>
            <a:pPr eaLnBrk="1" hangingPunct="1"/>
            <a:r>
              <a:rPr lang="en-US" dirty="0" smtClean="0"/>
              <a:t>Has been used widely </a:t>
            </a:r>
            <a:br>
              <a:rPr lang="en-US" dirty="0" smtClean="0"/>
            </a:br>
            <a:endParaRPr lang="en-US" dirty="0" smtClean="0"/>
          </a:p>
          <a:p>
            <a:pPr eaLnBrk="1" hangingPunct="1"/>
            <a:r>
              <a:rPr lang="en-US" dirty="0" smtClean="0"/>
              <a:t>For standard/familiar type of projects it still may be the most optimum</a:t>
            </a:r>
          </a:p>
          <a:p>
            <a:pPr eaLnBrk="1" hangingPunct="1"/>
            <a:endParaRPr lang="en-US" dirty="0" smtClean="0"/>
          </a:p>
          <a:p>
            <a:pPr eaLnBrk="1" hangingPunct="1"/>
            <a:r>
              <a:rPr lang="en-US" dirty="0" smtClean="0"/>
              <a:t>Well suited to the out sourcing model</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C54BEC61-C4D2-4D8C-8873-4F40530050A7}" type="slidenum">
              <a:rPr lang="en-US"/>
              <a:pPr>
                <a:defRPr/>
              </a:pPr>
              <a:t>17</a:t>
            </a:fld>
            <a:endParaRPr lang="en-US"/>
          </a:p>
        </p:txBody>
      </p:sp>
    </p:spTree>
    <p:extLst>
      <p:ext uri="{BB962C8B-B14F-4D97-AF65-F5344CB8AC3E}">
        <p14:creationId xmlns:p14="http://schemas.microsoft.com/office/powerpoint/2010/main" val="118901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143000"/>
          </a:xfrm>
          <a:noFill/>
        </p:spPr>
        <p:txBody>
          <a:bodyPr/>
          <a:lstStyle/>
          <a:p>
            <a:r>
              <a:rPr lang="en-GB" dirty="0" smtClean="0"/>
              <a:t>Evolutionary </a:t>
            </a:r>
            <a:r>
              <a:rPr lang="en-GB" dirty="0" smtClean="0"/>
              <a:t>development</a:t>
            </a:r>
          </a:p>
        </p:txBody>
      </p:sp>
      <p:sp>
        <p:nvSpPr>
          <p:cNvPr id="31747" name="Rectangle 3"/>
          <p:cNvSpPr>
            <a:spLocks noGrp="1" noChangeArrowheads="1"/>
          </p:cNvSpPr>
          <p:nvPr>
            <p:ph type="body" idx="1"/>
          </p:nvPr>
        </p:nvSpPr>
        <p:spPr>
          <a:xfrm>
            <a:off x="459113" y="1376698"/>
            <a:ext cx="8335770" cy="5481301"/>
          </a:xfrm>
          <a:noFill/>
        </p:spPr>
        <p:txBody>
          <a:bodyPr>
            <a:normAutofit fontScale="92500" lnSpcReduction="20000"/>
          </a:bodyPr>
          <a:lstStyle/>
          <a:p>
            <a:pPr>
              <a:lnSpc>
                <a:spcPct val="90000"/>
              </a:lnSpc>
            </a:pPr>
            <a:r>
              <a:rPr lang="en-GB" b="1" dirty="0" smtClean="0">
                <a:solidFill>
                  <a:srgbClr val="FF0000"/>
                </a:solidFill>
              </a:rPr>
              <a:t>Exploratory development</a:t>
            </a:r>
            <a:r>
              <a:rPr lang="en-GB" dirty="0" smtClean="0"/>
              <a:t> </a:t>
            </a:r>
          </a:p>
          <a:p>
            <a:pPr lvl="1">
              <a:lnSpc>
                <a:spcPct val="90000"/>
              </a:lnSpc>
              <a:buFontTx/>
              <a:buChar char="-"/>
            </a:pPr>
            <a:r>
              <a:rPr lang="en-GB" dirty="0" smtClean="0"/>
              <a:t>Objective is </a:t>
            </a:r>
            <a:r>
              <a:rPr lang="en-GB" dirty="0" smtClean="0">
                <a:solidFill>
                  <a:schemeClr val="accent2"/>
                </a:solidFill>
              </a:rPr>
              <a:t>to work with customers</a:t>
            </a:r>
            <a:r>
              <a:rPr lang="en-GB" dirty="0" smtClean="0"/>
              <a:t> and </a:t>
            </a:r>
            <a:r>
              <a:rPr lang="en-GB" dirty="0" smtClean="0">
                <a:solidFill>
                  <a:schemeClr val="accent2"/>
                </a:solidFill>
              </a:rPr>
              <a:t>to evolve a final system from an initial outline specification</a:t>
            </a:r>
            <a:r>
              <a:rPr lang="en-GB" dirty="0" smtClean="0"/>
              <a:t>. </a:t>
            </a:r>
          </a:p>
          <a:p>
            <a:pPr lvl="1">
              <a:lnSpc>
                <a:spcPct val="90000"/>
              </a:lnSpc>
              <a:buFontTx/>
              <a:buChar char="-"/>
            </a:pPr>
            <a:r>
              <a:rPr lang="en-GB" dirty="0" smtClean="0"/>
              <a:t>Should start with well-understood requirements. </a:t>
            </a:r>
          </a:p>
          <a:p>
            <a:pPr lvl="1">
              <a:lnSpc>
                <a:spcPct val="90000"/>
              </a:lnSpc>
              <a:buFontTx/>
              <a:buChar char="-"/>
            </a:pPr>
            <a:r>
              <a:rPr lang="en-GB" dirty="0" smtClean="0"/>
              <a:t>The system evolves by adding new features as they are proposed by customer. </a:t>
            </a:r>
          </a:p>
          <a:p>
            <a:pPr>
              <a:lnSpc>
                <a:spcPct val="90000"/>
              </a:lnSpc>
            </a:pPr>
            <a:r>
              <a:rPr lang="en-GB" b="1" dirty="0" smtClean="0">
                <a:solidFill>
                  <a:srgbClr val="FF0000"/>
                </a:solidFill>
              </a:rPr>
              <a:t>Throw-away prototyping</a:t>
            </a:r>
          </a:p>
          <a:p>
            <a:pPr lvl="1">
              <a:lnSpc>
                <a:spcPct val="90000"/>
              </a:lnSpc>
            </a:pPr>
            <a:r>
              <a:rPr lang="en-GB" dirty="0" smtClean="0"/>
              <a:t>Objective is to understand the system requirements. Should start with poorly understood requirements</a:t>
            </a:r>
          </a:p>
          <a:p>
            <a:pPr lvl="2">
              <a:lnSpc>
                <a:spcPct val="90000"/>
              </a:lnSpc>
            </a:pPr>
            <a:r>
              <a:rPr lang="en-GB" b="1" dirty="0" smtClean="0">
                <a:solidFill>
                  <a:schemeClr val="accent2"/>
                </a:solidFill>
              </a:rPr>
              <a:t>Develop “quick and dirty” system quickly;</a:t>
            </a:r>
          </a:p>
          <a:p>
            <a:pPr lvl="2">
              <a:lnSpc>
                <a:spcPct val="90000"/>
              </a:lnSpc>
            </a:pPr>
            <a:r>
              <a:rPr lang="en-GB" b="1" dirty="0" smtClean="0">
                <a:solidFill>
                  <a:schemeClr val="accent2"/>
                </a:solidFill>
              </a:rPr>
              <a:t>Expose to user comment;</a:t>
            </a:r>
          </a:p>
          <a:p>
            <a:pPr lvl="2">
              <a:lnSpc>
                <a:spcPct val="90000"/>
              </a:lnSpc>
            </a:pPr>
            <a:r>
              <a:rPr lang="en-GB" b="1" dirty="0" smtClean="0">
                <a:solidFill>
                  <a:schemeClr val="accent2"/>
                </a:solidFill>
              </a:rPr>
              <a:t>Refine;</a:t>
            </a:r>
          </a:p>
          <a:p>
            <a:pPr lvl="1">
              <a:lnSpc>
                <a:spcPct val="90000"/>
              </a:lnSpc>
              <a:buFontTx/>
              <a:buNone/>
            </a:pPr>
            <a:r>
              <a:rPr lang="en-GB" b="1" dirty="0" smtClean="0">
                <a:solidFill>
                  <a:schemeClr val="accent2"/>
                </a:solidFill>
              </a:rPr>
              <a:t>	  Until adequate system developed.</a:t>
            </a:r>
          </a:p>
          <a:p>
            <a:pPr lvl="1">
              <a:lnSpc>
                <a:spcPct val="90000"/>
              </a:lnSpc>
            </a:pPr>
            <a:r>
              <a:rPr lang="en-GB" dirty="0" smtClean="0"/>
              <a:t>Particularly suitable where:</a:t>
            </a:r>
          </a:p>
          <a:p>
            <a:pPr lvl="2">
              <a:lnSpc>
                <a:spcPct val="90000"/>
              </a:lnSpc>
              <a:buFontTx/>
              <a:buChar char="-"/>
            </a:pPr>
            <a:r>
              <a:rPr lang="en-GB" b="1" dirty="0" smtClean="0">
                <a:solidFill>
                  <a:schemeClr val="accent2"/>
                </a:solidFill>
              </a:rPr>
              <a:t>detailed requirements not possible;</a:t>
            </a:r>
          </a:p>
          <a:p>
            <a:pPr lvl="2">
              <a:lnSpc>
                <a:spcPct val="90000"/>
              </a:lnSpc>
              <a:buFontTx/>
              <a:buChar char="-"/>
            </a:pPr>
            <a:r>
              <a:rPr lang="en-GB" b="1" dirty="0" smtClean="0">
                <a:solidFill>
                  <a:schemeClr val="accent2"/>
                </a:solidFill>
              </a:rPr>
              <a:t>powerful development tools (e.g. GUI) available</a:t>
            </a:r>
          </a:p>
        </p:txBody>
      </p:sp>
    </p:spTree>
    <p:extLst>
      <p:ext uri="{BB962C8B-B14F-4D97-AF65-F5344CB8AC3E}">
        <p14:creationId xmlns:p14="http://schemas.microsoft.com/office/powerpoint/2010/main" val="2120139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1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1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1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17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174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174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174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GB" smtClean="0"/>
              <a:t>Evolutionary development</a:t>
            </a:r>
          </a:p>
        </p:txBody>
      </p:sp>
      <p:pic>
        <p:nvPicPr>
          <p:cNvPr id="1536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47" y="1542413"/>
            <a:ext cx="8605180" cy="441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16158229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What is a Process … ?</a:t>
            </a:r>
          </a:p>
        </p:txBody>
      </p:sp>
      <p:sp>
        <p:nvSpPr>
          <p:cNvPr id="6147" name="Rectangle 3"/>
          <p:cNvSpPr>
            <a:spLocks noGrp="1" noChangeArrowheads="1"/>
          </p:cNvSpPr>
          <p:nvPr>
            <p:ph type="body" idx="1"/>
          </p:nvPr>
        </p:nvSpPr>
        <p:spPr>
          <a:xfrm>
            <a:off x="228600" y="1295400"/>
            <a:ext cx="8565327" cy="5410200"/>
          </a:xfrm>
        </p:spPr>
        <p:txBody>
          <a:bodyPr>
            <a:normAutofit fontScale="85000" lnSpcReduction="10000"/>
          </a:bodyPr>
          <a:lstStyle/>
          <a:p>
            <a:pPr>
              <a:lnSpc>
                <a:spcPct val="90000"/>
              </a:lnSpc>
            </a:pPr>
            <a:r>
              <a:rPr lang="en-GB" smtClean="0">
                <a:solidFill>
                  <a:srgbClr val="003366"/>
                </a:solidFill>
              </a:rPr>
              <a:t>When we provide a service or create a product we always follow a sequence of steps to accomplish a set of tasks</a:t>
            </a:r>
          </a:p>
          <a:p>
            <a:pPr lvl="1">
              <a:lnSpc>
                <a:spcPct val="90000"/>
              </a:lnSpc>
            </a:pPr>
            <a:r>
              <a:rPr lang="en-GB" smtClean="0"/>
              <a:t>You do not usually </a:t>
            </a:r>
          </a:p>
          <a:p>
            <a:pPr lvl="2">
              <a:lnSpc>
                <a:spcPct val="90000"/>
              </a:lnSpc>
            </a:pPr>
            <a:r>
              <a:rPr lang="en-GB" smtClean="0"/>
              <a:t>put up the drywall before the wiring for a house is installed or</a:t>
            </a:r>
          </a:p>
          <a:p>
            <a:pPr lvl="2">
              <a:lnSpc>
                <a:spcPct val="90000"/>
              </a:lnSpc>
            </a:pPr>
            <a:r>
              <a:rPr lang="en-GB" smtClean="0"/>
              <a:t>bake a cake before all the ingredients are mixed together</a:t>
            </a:r>
          </a:p>
          <a:p>
            <a:pPr>
              <a:lnSpc>
                <a:spcPct val="90000"/>
              </a:lnSpc>
            </a:pPr>
            <a:r>
              <a:rPr lang="en-GB" smtClean="0">
                <a:solidFill>
                  <a:schemeClr val="tx2"/>
                </a:solidFill>
              </a:rPr>
              <a:t>We can think of a series of activities as a </a:t>
            </a:r>
            <a:r>
              <a:rPr lang="en-GB" b="1" smtClean="0">
                <a:solidFill>
                  <a:srgbClr val="FF0000"/>
                </a:solidFill>
              </a:rPr>
              <a:t>process</a:t>
            </a:r>
          </a:p>
          <a:p>
            <a:pPr>
              <a:lnSpc>
                <a:spcPct val="90000"/>
              </a:lnSpc>
            </a:pPr>
            <a:endParaRPr lang="en-GB" sz="1200">
              <a:solidFill>
                <a:srgbClr val="FF0000"/>
              </a:solidFill>
            </a:endParaRPr>
          </a:p>
          <a:p>
            <a:pPr>
              <a:lnSpc>
                <a:spcPct val="90000"/>
              </a:lnSpc>
            </a:pPr>
            <a:r>
              <a:rPr lang="en-GB" smtClean="0">
                <a:solidFill>
                  <a:schemeClr val="tx2"/>
                </a:solidFill>
              </a:rPr>
              <a:t>Any process has the following characteristics</a:t>
            </a:r>
          </a:p>
          <a:p>
            <a:pPr lvl="1">
              <a:lnSpc>
                <a:spcPct val="90000"/>
              </a:lnSpc>
            </a:pPr>
            <a:r>
              <a:rPr lang="en-GB" smtClean="0">
                <a:solidFill>
                  <a:srgbClr val="009999"/>
                </a:solidFill>
              </a:rPr>
              <a:t>It prescribes all of the </a:t>
            </a:r>
            <a:r>
              <a:rPr lang="en-GB" smtClean="0">
                <a:solidFill>
                  <a:srgbClr val="FF0000"/>
                </a:solidFill>
              </a:rPr>
              <a:t>major activities</a:t>
            </a:r>
          </a:p>
          <a:p>
            <a:pPr lvl="1">
              <a:lnSpc>
                <a:spcPct val="90000"/>
              </a:lnSpc>
            </a:pPr>
            <a:r>
              <a:rPr lang="en-GB" smtClean="0">
                <a:solidFill>
                  <a:srgbClr val="009999"/>
                </a:solidFill>
              </a:rPr>
              <a:t>It uses resources and produces </a:t>
            </a:r>
            <a:r>
              <a:rPr lang="en-GB" smtClean="0">
                <a:solidFill>
                  <a:srgbClr val="FF0000"/>
                </a:solidFill>
              </a:rPr>
              <a:t>intermediate and final products</a:t>
            </a:r>
          </a:p>
          <a:p>
            <a:pPr lvl="1">
              <a:lnSpc>
                <a:spcPct val="90000"/>
              </a:lnSpc>
            </a:pPr>
            <a:r>
              <a:rPr lang="en-GB" smtClean="0">
                <a:solidFill>
                  <a:srgbClr val="009999"/>
                </a:solidFill>
              </a:rPr>
              <a:t>It may include sub-processes and </a:t>
            </a:r>
            <a:r>
              <a:rPr lang="en-GB" smtClean="0">
                <a:solidFill>
                  <a:srgbClr val="FF0000"/>
                </a:solidFill>
              </a:rPr>
              <a:t>has entry and exit criteria</a:t>
            </a:r>
          </a:p>
          <a:p>
            <a:pPr lvl="1">
              <a:lnSpc>
                <a:spcPct val="90000"/>
              </a:lnSpc>
            </a:pPr>
            <a:r>
              <a:rPr lang="en-GB" smtClean="0">
                <a:solidFill>
                  <a:srgbClr val="009999"/>
                </a:solidFill>
              </a:rPr>
              <a:t>The activities are </a:t>
            </a:r>
            <a:r>
              <a:rPr lang="en-GB" smtClean="0">
                <a:solidFill>
                  <a:srgbClr val="FF0000"/>
                </a:solidFill>
              </a:rPr>
              <a:t>organized in a sequence</a:t>
            </a:r>
          </a:p>
          <a:p>
            <a:pPr lvl="1">
              <a:lnSpc>
                <a:spcPct val="90000"/>
              </a:lnSpc>
            </a:pPr>
            <a:r>
              <a:rPr lang="en-GB" smtClean="0">
                <a:solidFill>
                  <a:srgbClr val="009999"/>
                </a:solidFill>
              </a:rPr>
              <a:t>Constrains or control may apply to activities </a:t>
            </a:r>
          </a:p>
          <a:p>
            <a:pPr lvl="1">
              <a:lnSpc>
                <a:spcPct val="90000"/>
              </a:lnSpc>
              <a:buFontTx/>
              <a:buNone/>
            </a:pPr>
            <a:r>
              <a:rPr lang="en-GB" smtClean="0">
                <a:solidFill>
                  <a:srgbClr val="009999"/>
                </a:solidFill>
              </a:rPr>
              <a:t>	(budget control, availability of resources ) </a:t>
            </a:r>
          </a:p>
        </p:txBody>
      </p:sp>
    </p:spTree>
    <p:extLst>
      <p:ext uri="{BB962C8B-B14F-4D97-AF65-F5344CB8AC3E}">
        <p14:creationId xmlns:p14="http://schemas.microsoft.com/office/powerpoint/2010/main" val="3699145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1" y="262912"/>
            <a:ext cx="8554167" cy="1109007"/>
          </a:xfrm>
          <a:noFill/>
        </p:spPr>
        <p:txBody>
          <a:bodyPr/>
          <a:lstStyle/>
          <a:p>
            <a:r>
              <a:rPr lang="en-GB" smtClean="0"/>
              <a:t>Evolutionary development</a:t>
            </a:r>
          </a:p>
        </p:txBody>
      </p:sp>
      <p:sp>
        <p:nvSpPr>
          <p:cNvPr id="16387" name="Rectangle 3"/>
          <p:cNvSpPr>
            <a:spLocks noGrp="1" noChangeArrowheads="1"/>
          </p:cNvSpPr>
          <p:nvPr>
            <p:ph type="body" idx="1"/>
          </p:nvPr>
        </p:nvSpPr>
        <p:spPr>
          <a:noFill/>
        </p:spPr>
        <p:txBody>
          <a:bodyPr/>
          <a:lstStyle/>
          <a:p>
            <a:r>
              <a:rPr lang="en-GB" sz="2800" b="1">
                <a:solidFill>
                  <a:schemeClr val="accent1"/>
                </a:solidFill>
              </a:rPr>
              <a:t>Problems</a:t>
            </a:r>
          </a:p>
          <a:p>
            <a:pPr lvl="1"/>
            <a:r>
              <a:rPr lang="en-GB" sz="2400">
                <a:solidFill>
                  <a:schemeClr val="accent2"/>
                </a:solidFill>
              </a:rPr>
              <a:t>Lack of process visibility</a:t>
            </a:r>
          </a:p>
          <a:p>
            <a:pPr lvl="1"/>
            <a:r>
              <a:rPr lang="en-GB" sz="2400">
                <a:solidFill>
                  <a:schemeClr val="accent2"/>
                </a:solidFill>
              </a:rPr>
              <a:t>Systems are often poorly structured</a:t>
            </a:r>
          </a:p>
          <a:p>
            <a:pPr lvl="1"/>
            <a:r>
              <a:rPr lang="en-GB" sz="2400">
                <a:solidFill>
                  <a:schemeClr val="accent2"/>
                </a:solidFill>
              </a:rPr>
              <a:t>Special skills</a:t>
            </a:r>
            <a:r>
              <a:rPr lang="en-GB" sz="2400"/>
              <a:t> (e.g. in languages 			      for rapid prototyping) </a:t>
            </a:r>
            <a:r>
              <a:rPr lang="en-GB" sz="2400">
                <a:solidFill>
                  <a:schemeClr val="accent2"/>
                </a:solidFill>
              </a:rPr>
              <a:t>may be required</a:t>
            </a:r>
          </a:p>
          <a:p>
            <a:r>
              <a:rPr lang="en-GB" sz="2800" b="1">
                <a:solidFill>
                  <a:schemeClr val="accent1"/>
                </a:solidFill>
              </a:rPr>
              <a:t>Applicability</a:t>
            </a:r>
          </a:p>
          <a:p>
            <a:pPr lvl="1"/>
            <a:r>
              <a:rPr lang="en-GB" sz="2400">
                <a:solidFill>
                  <a:schemeClr val="accent2"/>
                </a:solidFill>
              </a:rPr>
              <a:t>For small or medium-size interactive systems</a:t>
            </a:r>
          </a:p>
          <a:p>
            <a:pPr lvl="1"/>
            <a:r>
              <a:rPr lang="en-GB" sz="2400">
                <a:solidFill>
                  <a:schemeClr val="accent2"/>
                </a:solidFill>
              </a:rPr>
              <a:t>For parts of large systems</a:t>
            </a:r>
            <a:r>
              <a:rPr lang="en-GB" sz="2400"/>
              <a:t> (e.g. the user interface)</a:t>
            </a:r>
          </a:p>
          <a:p>
            <a:pPr lvl="1"/>
            <a:r>
              <a:rPr lang="en-GB" sz="2400">
                <a:solidFill>
                  <a:schemeClr val="accent2"/>
                </a:solidFill>
              </a:rPr>
              <a:t>For short-lifetime systems</a:t>
            </a:r>
          </a:p>
        </p:txBody>
      </p:sp>
      <p:pic>
        <p:nvPicPr>
          <p:cNvPr id="16388" name="Picture 4" descr="C:\Program Files\Common Files\Microsoft Shared\Clipart\cagcat50\pe0146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694" y="1682632"/>
            <a:ext cx="1944854" cy="241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67726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304800"/>
            <a:ext cx="8229600" cy="1219200"/>
          </a:xfrm>
        </p:spPr>
        <p:txBody>
          <a:bodyPr>
            <a:normAutofit fontScale="90000"/>
          </a:bodyPr>
          <a:lstStyle/>
          <a:p>
            <a:r>
              <a:rPr lang="en-US" b="1" dirty="0"/>
              <a:t>Evolutionary Models </a:t>
            </a:r>
            <a:r>
              <a:rPr lang="en-US" dirty="0" smtClean="0"/>
              <a:t/>
            </a:r>
            <a:br>
              <a:rPr lang="en-US" dirty="0" smtClean="0"/>
            </a:br>
            <a:r>
              <a:rPr lang="en-US" b="1" dirty="0" smtClean="0"/>
              <a:t>Prototyping</a:t>
            </a:r>
            <a:endParaRPr lang="en-US" b="1" dirty="0" smtClean="0"/>
          </a:p>
        </p:txBody>
      </p:sp>
      <p:sp>
        <p:nvSpPr>
          <p:cNvPr id="45059" name="Rectangle 3"/>
          <p:cNvSpPr>
            <a:spLocks noGrp="1" noChangeArrowheads="1"/>
          </p:cNvSpPr>
          <p:nvPr>
            <p:ph idx="1"/>
          </p:nvPr>
        </p:nvSpPr>
        <p:spPr>
          <a:xfrm>
            <a:off x="457200" y="1676400"/>
            <a:ext cx="8229600" cy="4648200"/>
          </a:xfrm>
        </p:spPr>
        <p:txBody>
          <a:bodyPr>
            <a:normAutofit fontScale="92500" lnSpcReduction="10000"/>
          </a:bodyPr>
          <a:lstStyle/>
          <a:p>
            <a:pPr eaLnBrk="1" hangingPunct="1">
              <a:lnSpc>
                <a:spcPct val="90000"/>
              </a:lnSpc>
            </a:pPr>
            <a:r>
              <a:rPr lang="en-US" smtClean="0"/>
              <a:t>Addresses the requirement specification limitation of waterfall</a:t>
            </a:r>
            <a:br>
              <a:rPr lang="en-US" smtClean="0"/>
            </a:br>
            <a:endParaRPr lang="en-US" smtClean="0"/>
          </a:p>
          <a:p>
            <a:pPr eaLnBrk="1" hangingPunct="1">
              <a:lnSpc>
                <a:spcPct val="90000"/>
              </a:lnSpc>
            </a:pPr>
            <a:r>
              <a:rPr lang="en-US" smtClean="0"/>
              <a:t>Instead of freezing requirements only by discussions, a prototype is built to understand the requirements</a:t>
            </a:r>
            <a:br>
              <a:rPr lang="en-US" smtClean="0"/>
            </a:br>
            <a:endParaRPr lang="en-US" smtClean="0"/>
          </a:p>
          <a:p>
            <a:pPr eaLnBrk="1" hangingPunct="1">
              <a:lnSpc>
                <a:spcPct val="90000"/>
              </a:lnSpc>
            </a:pPr>
            <a:r>
              <a:rPr lang="en-US" smtClean="0"/>
              <a:t>Helps alleviate the requirements risk</a:t>
            </a:r>
            <a:br>
              <a:rPr lang="en-US" smtClean="0"/>
            </a:br>
            <a:endParaRPr lang="en-US" smtClean="0"/>
          </a:p>
          <a:p>
            <a:pPr eaLnBrk="1" hangingPunct="1">
              <a:lnSpc>
                <a:spcPct val="90000"/>
              </a:lnSpc>
            </a:pPr>
            <a:r>
              <a:rPr lang="en-US" smtClean="0"/>
              <a:t>A small waterfall model replaces the requirements stage</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35FA6DC6-2811-4A72-BB2C-31C10A051401}"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1"/>
          </p:nvPr>
        </p:nvSpPr>
        <p:spPr/>
        <p:txBody>
          <a:bodyPr/>
          <a:lstStyle/>
          <a:p>
            <a:pPr>
              <a:defRPr/>
            </a:pPr>
            <a:fld id="{DECDE327-89F5-4407-860B-AB5261C9FABE}" type="slidenum">
              <a:rPr lang="en-US"/>
              <a:pPr>
                <a:defRPr/>
              </a:pPr>
              <a:t>22</a:t>
            </a:fld>
            <a:endParaRPr lang="en-US"/>
          </a:p>
        </p:txBody>
      </p:sp>
      <p:sp>
        <p:nvSpPr>
          <p:cNvPr id="38916" name="Rectangle 2"/>
          <p:cNvSpPr>
            <a:spLocks noGrp="1" noChangeArrowheads="1"/>
          </p:cNvSpPr>
          <p:nvPr>
            <p:ph type="title"/>
          </p:nvPr>
        </p:nvSpPr>
        <p:spPr>
          <a:xfrm>
            <a:off x="838200" y="19050"/>
            <a:ext cx="7739062" cy="1405513"/>
          </a:xfrm>
          <a:noFill/>
        </p:spPr>
        <p:txBody>
          <a:bodyPr wrap="square" lIns="63500" tIns="25400" rIns="63500" bIns="25400" anchor="t">
            <a:spAutoFit/>
          </a:bodyPr>
          <a:lstStyle/>
          <a:p>
            <a:pPr eaLnBrk="1" hangingPunct="1"/>
            <a:r>
              <a:rPr lang="en-US" b="1" dirty="0" smtClean="0"/>
              <a:t>Evolutionary </a:t>
            </a:r>
            <a:r>
              <a:rPr lang="en-US" b="1" dirty="0" smtClean="0"/>
              <a:t>Models</a:t>
            </a:r>
            <a:br>
              <a:rPr lang="en-US" b="1" dirty="0" smtClean="0"/>
            </a:br>
            <a:r>
              <a:rPr lang="en-US" b="1" dirty="0" smtClean="0"/>
              <a:t> </a:t>
            </a:r>
            <a:r>
              <a:rPr lang="en-US" b="1" dirty="0" smtClean="0"/>
              <a:t>Prototyping</a:t>
            </a:r>
          </a:p>
        </p:txBody>
      </p:sp>
      <p:sp>
        <p:nvSpPr>
          <p:cNvPr id="38917" name="Text Box 12"/>
          <p:cNvSpPr txBox="1">
            <a:spLocks noChangeArrowheads="1"/>
          </p:cNvSpPr>
          <p:nvPr/>
        </p:nvSpPr>
        <p:spPr bwMode="auto">
          <a:xfrm>
            <a:off x="5359400" y="4629150"/>
            <a:ext cx="1039813" cy="422275"/>
          </a:xfrm>
          <a:prstGeom prst="rect">
            <a:avLst/>
          </a:prstGeom>
          <a:noFill/>
          <a:ln w="12700">
            <a:noFill/>
            <a:miter lim="800000"/>
            <a:headEnd/>
            <a:tailEnd/>
          </a:ln>
        </p:spPr>
        <p:txBody>
          <a:bodyPr wrap="none">
            <a:spAutoFit/>
          </a:bodyPr>
          <a:lstStyle/>
          <a:p>
            <a:pPr algn="ctr">
              <a:lnSpc>
                <a:spcPct val="90000"/>
              </a:lnSpc>
            </a:pPr>
            <a:r>
              <a:rPr lang="en-US" sz="1200">
                <a:solidFill>
                  <a:schemeClr val="bg2"/>
                </a:solidFill>
                <a:latin typeface="Helvetica" charset="0"/>
              </a:rPr>
              <a:t>Construction</a:t>
            </a:r>
          </a:p>
          <a:p>
            <a:pPr algn="ctr">
              <a:lnSpc>
                <a:spcPct val="90000"/>
              </a:lnSpc>
            </a:pPr>
            <a:r>
              <a:rPr lang="en-US" sz="1200">
                <a:solidFill>
                  <a:schemeClr val="bg2"/>
                </a:solidFill>
                <a:latin typeface="Helvetica" charset="0"/>
              </a:rPr>
              <a:t>of prototype</a:t>
            </a:r>
          </a:p>
        </p:txBody>
      </p:sp>
      <p:grpSp>
        <p:nvGrpSpPr>
          <p:cNvPr id="2" name="Group 27"/>
          <p:cNvGrpSpPr>
            <a:grpSpLocks/>
          </p:cNvGrpSpPr>
          <p:nvPr/>
        </p:nvGrpSpPr>
        <p:grpSpPr bwMode="auto">
          <a:xfrm>
            <a:off x="838200" y="1371600"/>
            <a:ext cx="7431822" cy="5334000"/>
            <a:chOff x="1536" y="1152"/>
            <a:chExt cx="2920" cy="2864"/>
          </a:xfrm>
        </p:grpSpPr>
        <p:pic>
          <p:nvPicPr>
            <p:cNvPr id="38919" name="Picture 15"/>
            <p:cNvPicPr>
              <a:picLocks noChangeAspect="1" noChangeArrowheads="1"/>
            </p:cNvPicPr>
            <p:nvPr/>
          </p:nvPicPr>
          <p:blipFill>
            <a:blip r:embed="rId2"/>
            <a:srcRect/>
            <a:stretch>
              <a:fillRect/>
            </a:stretch>
          </p:blipFill>
          <p:spPr bwMode="auto">
            <a:xfrm>
              <a:off x="1536" y="1152"/>
              <a:ext cx="2920" cy="2864"/>
            </a:xfrm>
            <a:prstGeom prst="rect">
              <a:avLst/>
            </a:prstGeom>
            <a:solidFill>
              <a:srgbClr val="96E3FE"/>
            </a:solidFill>
            <a:ln w="12700">
              <a:noFill/>
              <a:miter lim="800000"/>
              <a:headEnd/>
              <a:tailEnd/>
            </a:ln>
          </p:spPr>
        </p:pic>
        <p:sp>
          <p:nvSpPr>
            <p:cNvPr id="38920" name="Rectangle 16"/>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p:spPr>
          <p:txBody>
            <a:bodyPr wrap="none" anchor="ctr"/>
            <a:lstStyle/>
            <a:p>
              <a:pPr algn="ctr">
                <a:lnSpc>
                  <a:spcPct val="90000"/>
                </a:lnSpc>
              </a:pPr>
              <a:endParaRPr lang="en-US" sz="1800" b="1">
                <a:latin typeface="Helvetica" charset="0"/>
              </a:endParaRPr>
            </a:p>
          </p:txBody>
        </p:sp>
        <p:sp>
          <p:nvSpPr>
            <p:cNvPr id="38921" name="Text Box 17"/>
            <p:cNvSpPr txBox="1">
              <a:spLocks noChangeArrowheads="1"/>
            </p:cNvSpPr>
            <p:nvPr/>
          </p:nvSpPr>
          <p:spPr bwMode="auto">
            <a:xfrm>
              <a:off x="1849" y="1772"/>
              <a:ext cx="799" cy="179"/>
            </a:xfrm>
            <a:prstGeom prst="rect">
              <a:avLst/>
            </a:prstGeom>
            <a:noFill/>
            <a:ln w="12700">
              <a:noFill/>
              <a:miter lim="800000"/>
              <a:headEnd/>
              <a:tailEnd/>
            </a:ln>
          </p:spPr>
          <p:txBody>
            <a:bodyPr wrap="none">
              <a:spAutoFit/>
            </a:bodyPr>
            <a:lstStyle/>
            <a:p>
              <a:pPr>
                <a:lnSpc>
                  <a:spcPct val="90000"/>
                </a:lnSpc>
              </a:pPr>
              <a:r>
                <a:rPr lang="en-US" sz="1200">
                  <a:solidFill>
                    <a:schemeClr val="bg2"/>
                  </a:solidFill>
                  <a:latin typeface="Helvetica" charset="0"/>
                </a:rPr>
                <a:t>communication</a:t>
              </a:r>
              <a:endParaRPr lang="en-US" sz="1800" b="1">
                <a:latin typeface="Helvetica" charset="0"/>
              </a:endParaRPr>
            </a:p>
          </p:txBody>
        </p:sp>
        <p:sp>
          <p:nvSpPr>
            <p:cNvPr id="38922"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38923" name="Text Box 19"/>
            <p:cNvSpPr txBox="1">
              <a:spLocks noChangeArrowheads="1"/>
            </p:cNvSpPr>
            <p:nvPr/>
          </p:nvSpPr>
          <p:spPr bwMode="auto">
            <a:xfrm>
              <a:off x="3418" y="1532"/>
              <a:ext cx="378" cy="294"/>
            </a:xfrm>
            <a:prstGeom prst="rect">
              <a:avLst/>
            </a:prstGeom>
            <a:noFill/>
            <a:ln w="12700">
              <a:noFill/>
              <a:miter lim="800000"/>
              <a:headEnd/>
              <a:tailEnd/>
            </a:ln>
          </p:spPr>
          <p:txBody>
            <a:bodyPr wrap="none">
              <a:spAutoFit/>
            </a:bodyPr>
            <a:lstStyle/>
            <a:p>
              <a:pPr algn="ctr">
                <a:lnSpc>
                  <a:spcPct val="90000"/>
                </a:lnSpc>
              </a:pPr>
              <a:r>
                <a:rPr lang="en-US" sz="1200">
                  <a:solidFill>
                    <a:schemeClr val="bg2"/>
                  </a:solidFill>
                  <a:latin typeface="Helvetica" charset="0"/>
                </a:rPr>
                <a:t>Quick</a:t>
              </a:r>
            </a:p>
            <a:p>
              <a:pPr algn="ctr">
                <a:lnSpc>
                  <a:spcPct val="90000"/>
                </a:lnSpc>
              </a:pPr>
              <a:r>
                <a:rPr lang="en-US" sz="1200">
                  <a:solidFill>
                    <a:schemeClr val="bg2"/>
                  </a:solidFill>
                  <a:latin typeface="Helvetica" charset="0"/>
                </a:rPr>
                <a:t>plan</a:t>
              </a:r>
            </a:p>
          </p:txBody>
        </p:sp>
        <p:sp>
          <p:nvSpPr>
            <p:cNvPr id="38924" name="Rectangle 20"/>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38925" name="Rectangle 21"/>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p:spPr>
          <p:txBody>
            <a:bodyPr wrap="none" anchor="ctr"/>
            <a:lstStyle/>
            <a:p>
              <a:endParaRPr lang="en-US"/>
            </a:p>
          </p:txBody>
        </p:sp>
        <p:sp>
          <p:nvSpPr>
            <p:cNvPr id="38926" name="Text Box 22"/>
            <p:cNvSpPr txBox="1">
              <a:spLocks noChangeArrowheads="1"/>
            </p:cNvSpPr>
            <p:nvPr/>
          </p:nvSpPr>
          <p:spPr bwMode="auto">
            <a:xfrm>
              <a:off x="3638" y="2004"/>
              <a:ext cx="704" cy="294"/>
            </a:xfrm>
            <a:prstGeom prst="rect">
              <a:avLst/>
            </a:prstGeom>
            <a:noFill/>
            <a:ln w="12700">
              <a:noFill/>
              <a:miter lim="800000"/>
              <a:headEnd/>
              <a:tailEnd/>
            </a:ln>
          </p:spPr>
          <p:txBody>
            <a:bodyPr wrap="none">
              <a:spAutoFit/>
            </a:bodyPr>
            <a:lstStyle/>
            <a:p>
              <a:pPr algn="ctr">
                <a:lnSpc>
                  <a:spcPct val="90000"/>
                </a:lnSpc>
              </a:pPr>
              <a:r>
                <a:rPr lang="en-US" sz="1200">
                  <a:solidFill>
                    <a:schemeClr val="bg2"/>
                  </a:solidFill>
                  <a:latin typeface="Helvetica" charset="0"/>
                </a:rPr>
                <a:t>Modeling</a:t>
              </a:r>
            </a:p>
            <a:p>
              <a:pPr algn="ctr">
                <a:lnSpc>
                  <a:spcPct val="90000"/>
                </a:lnSpc>
              </a:pPr>
              <a:r>
                <a:rPr lang="en-US" sz="1200">
                  <a:solidFill>
                    <a:schemeClr val="bg2"/>
                  </a:solidFill>
                  <a:latin typeface="Helvetica" charset="0"/>
                </a:rPr>
                <a:t>Quick design</a:t>
              </a:r>
            </a:p>
          </p:txBody>
        </p:sp>
        <p:sp>
          <p:nvSpPr>
            <p:cNvPr id="38927" name="Rectangle 23"/>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38928" name="Text Box 24"/>
            <p:cNvSpPr txBox="1">
              <a:spLocks noChangeArrowheads="1"/>
            </p:cNvSpPr>
            <p:nvPr/>
          </p:nvSpPr>
          <p:spPr bwMode="auto">
            <a:xfrm>
              <a:off x="3476" y="3153"/>
              <a:ext cx="687" cy="294"/>
            </a:xfrm>
            <a:prstGeom prst="rect">
              <a:avLst/>
            </a:prstGeom>
            <a:noFill/>
            <a:ln w="12700">
              <a:noFill/>
              <a:miter lim="800000"/>
              <a:headEnd/>
              <a:tailEnd/>
            </a:ln>
          </p:spPr>
          <p:txBody>
            <a:bodyPr wrap="none">
              <a:spAutoFit/>
            </a:bodyPr>
            <a:lstStyle/>
            <a:p>
              <a:pPr algn="ctr">
                <a:lnSpc>
                  <a:spcPct val="90000"/>
                </a:lnSpc>
              </a:pPr>
              <a:r>
                <a:rPr lang="en-US" sz="1200">
                  <a:solidFill>
                    <a:schemeClr val="bg2"/>
                  </a:solidFill>
                  <a:latin typeface="Helvetica" charset="0"/>
                </a:rPr>
                <a:t>Construction</a:t>
              </a:r>
            </a:p>
            <a:p>
              <a:pPr algn="ctr">
                <a:lnSpc>
                  <a:spcPct val="90000"/>
                </a:lnSpc>
              </a:pPr>
              <a:r>
                <a:rPr lang="en-US" sz="1200">
                  <a:solidFill>
                    <a:schemeClr val="bg2"/>
                  </a:solidFill>
                  <a:latin typeface="Helvetica" charset="0"/>
                </a:rPr>
                <a:t>of prototype</a:t>
              </a:r>
            </a:p>
          </p:txBody>
        </p:sp>
        <p:sp>
          <p:nvSpPr>
            <p:cNvPr id="38929" name="Rectangle 25"/>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38930" name="Text Box 26"/>
            <p:cNvSpPr txBox="1">
              <a:spLocks noChangeArrowheads="1"/>
            </p:cNvSpPr>
            <p:nvPr/>
          </p:nvSpPr>
          <p:spPr bwMode="auto">
            <a:xfrm>
              <a:off x="1812" y="2961"/>
              <a:ext cx="659" cy="409"/>
            </a:xfrm>
            <a:prstGeom prst="rect">
              <a:avLst/>
            </a:prstGeom>
            <a:noFill/>
            <a:ln w="12700">
              <a:noFill/>
              <a:miter lim="800000"/>
              <a:headEnd/>
              <a:tailEnd/>
            </a:ln>
          </p:spPr>
          <p:txBody>
            <a:bodyPr wrap="none">
              <a:spAutoFit/>
            </a:bodyPr>
            <a:lstStyle/>
            <a:p>
              <a:pPr algn="ctr">
                <a:lnSpc>
                  <a:spcPct val="90000"/>
                </a:lnSpc>
              </a:pPr>
              <a:r>
                <a:rPr lang="en-US" sz="1200">
                  <a:solidFill>
                    <a:schemeClr val="bg2"/>
                  </a:solidFill>
                  <a:latin typeface="Helvetica" charset="0"/>
                </a:rPr>
                <a:t>Deployment</a:t>
              </a:r>
            </a:p>
            <a:p>
              <a:pPr algn="ctr">
                <a:lnSpc>
                  <a:spcPct val="90000"/>
                </a:lnSpc>
              </a:pPr>
              <a:r>
                <a:rPr lang="en-US" sz="1200">
                  <a:solidFill>
                    <a:schemeClr val="bg2"/>
                  </a:solidFill>
                  <a:latin typeface="Helvetica" charset="0"/>
                </a:rPr>
                <a:t>delivery &amp;</a:t>
              </a:r>
            </a:p>
            <a:p>
              <a:pPr algn="ctr">
                <a:lnSpc>
                  <a:spcPct val="90000"/>
                </a:lnSpc>
              </a:pPr>
              <a:r>
                <a:rPr lang="en-US" sz="1200">
                  <a:solidFill>
                    <a:schemeClr val="bg2"/>
                  </a:solidFill>
                  <a:latin typeface="Helvetica" charset="0"/>
                </a:rPr>
                <a:t>feedback</a:t>
              </a: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Prototyping</a:t>
            </a:r>
          </a:p>
        </p:txBody>
      </p:sp>
      <p:pic>
        <p:nvPicPr>
          <p:cNvPr id="46083" name="Picture 3" descr="Fig2-6"/>
          <p:cNvPicPr>
            <a:picLocks noGrp="1" noChangeAspect="1" noChangeArrowheads="1"/>
          </p:cNvPicPr>
          <p:nvPr>
            <p:ph idx="1"/>
          </p:nvPr>
        </p:nvPicPr>
        <p:blipFill>
          <a:blip r:embed="rId3"/>
          <a:srcRect/>
          <a:stretch>
            <a:fillRect/>
          </a:stretch>
        </p:blipFill>
        <p:spPr>
          <a:xfrm>
            <a:off x="685800" y="2217738"/>
            <a:ext cx="7772400" cy="3824287"/>
          </a:xfrm>
        </p:spPr>
      </p:pic>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8690C754-3C0E-496E-B855-8B01E62CDBB0}"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Development of prototype</a:t>
            </a:r>
          </a:p>
        </p:txBody>
      </p:sp>
      <p:sp>
        <p:nvSpPr>
          <p:cNvPr id="47107" name="Rectangle 3"/>
          <p:cNvSpPr>
            <a:spLocks noGrp="1" noChangeArrowheads="1"/>
          </p:cNvSpPr>
          <p:nvPr>
            <p:ph idx="1"/>
          </p:nvPr>
        </p:nvSpPr>
        <p:spPr>
          <a:xfrm>
            <a:off x="457200" y="1676400"/>
            <a:ext cx="8229600" cy="4648200"/>
          </a:xfrm>
        </p:spPr>
        <p:txBody>
          <a:bodyPr/>
          <a:lstStyle/>
          <a:p>
            <a:pPr eaLnBrk="1" hangingPunct="1"/>
            <a:r>
              <a:rPr lang="en-US" smtClean="0"/>
              <a:t>Starts with initial requirements</a:t>
            </a:r>
          </a:p>
          <a:p>
            <a:pPr eaLnBrk="1" hangingPunct="1"/>
            <a:r>
              <a:rPr lang="en-US" smtClean="0"/>
              <a:t>Only key features which need better understanding are included in prototype</a:t>
            </a:r>
          </a:p>
          <a:p>
            <a:pPr eaLnBrk="1" hangingPunct="1"/>
            <a:r>
              <a:rPr lang="en-US" smtClean="0"/>
              <a:t>No point in including those features that are well understood</a:t>
            </a:r>
          </a:p>
          <a:p>
            <a:pPr eaLnBrk="1" hangingPunct="1"/>
            <a:r>
              <a:rPr lang="en-US" smtClean="0"/>
              <a:t>Feedback from users taken to improve the understanding of the requirements</a:t>
            </a:r>
          </a:p>
          <a:p>
            <a:pPr lvl="1" eaLnBrk="1" hangingPunct="1"/>
            <a:endParaRPr lang="en-US" b="1" smtClean="0"/>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359E9504-004E-44F9-BB63-4A1BB44B7AC4}"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704850"/>
            <a:ext cx="8229600" cy="742950"/>
          </a:xfrm>
        </p:spPr>
        <p:txBody>
          <a:bodyPr>
            <a:normAutofit fontScale="90000"/>
          </a:bodyPr>
          <a:lstStyle/>
          <a:p>
            <a:pPr eaLnBrk="1" hangingPunct="1"/>
            <a:r>
              <a:rPr lang="en-US" smtClean="0"/>
              <a:t>Prototyping</a:t>
            </a:r>
          </a:p>
        </p:txBody>
      </p:sp>
      <p:sp>
        <p:nvSpPr>
          <p:cNvPr id="48131" name="Rectangle 3"/>
          <p:cNvSpPr>
            <a:spLocks noGrp="1" noChangeArrowheads="1"/>
          </p:cNvSpPr>
          <p:nvPr>
            <p:ph idx="1"/>
          </p:nvPr>
        </p:nvSpPr>
        <p:spPr>
          <a:xfrm>
            <a:off x="457200" y="1600200"/>
            <a:ext cx="8229600" cy="4724400"/>
          </a:xfrm>
        </p:spPr>
        <p:txBody>
          <a:bodyPr>
            <a:normAutofit fontScale="92500" lnSpcReduction="10000"/>
          </a:bodyPr>
          <a:lstStyle/>
          <a:p>
            <a:pPr eaLnBrk="1" hangingPunct="1">
              <a:lnSpc>
                <a:spcPct val="90000"/>
              </a:lnSpc>
            </a:pPr>
            <a:r>
              <a:rPr lang="en-US" smtClean="0"/>
              <a:t>Cost can be kept low</a:t>
            </a:r>
          </a:p>
          <a:p>
            <a:pPr lvl="1" eaLnBrk="1" hangingPunct="1">
              <a:lnSpc>
                <a:spcPct val="90000"/>
              </a:lnSpc>
            </a:pPr>
            <a:r>
              <a:rPr lang="en-US" smtClean="0"/>
              <a:t>Build only features needing clarification</a:t>
            </a:r>
            <a:br>
              <a:rPr lang="en-US" smtClean="0"/>
            </a:br>
            <a:endParaRPr lang="en-US" smtClean="0"/>
          </a:p>
          <a:p>
            <a:pPr lvl="1" eaLnBrk="1" hangingPunct="1">
              <a:lnSpc>
                <a:spcPct val="90000"/>
              </a:lnSpc>
            </a:pPr>
            <a:r>
              <a:rPr lang="en-US" smtClean="0"/>
              <a:t>“quick and dirty” – quality not important, scripting etc can be used</a:t>
            </a:r>
            <a:br>
              <a:rPr lang="en-US" smtClean="0"/>
            </a:br>
            <a:endParaRPr lang="en-US" smtClean="0"/>
          </a:p>
          <a:p>
            <a:pPr lvl="1" eaLnBrk="1" hangingPunct="1">
              <a:lnSpc>
                <a:spcPct val="90000"/>
              </a:lnSpc>
            </a:pPr>
            <a:r>
              <a:rPr lang="en-US" smtClean="0"/>
              <a:t>Things like exception handling, recovery, standards are omitted</a:t>
            </a:r>
            <a:br>
              <a:rPr lang="en-US" smtClean="0"/>
            </a:br>
            <a:endParaRPr lang="en-US" smtClean="0"/>
          </a:p>
          <a:p>
            <a:pPr lvl="1" eaLnBrk="1" hangingPunct="1">
              <a:lnSpc>
                <a:spcPct val="90000"/>
              </a:lnSpc>
            </a:pPr>
            <a:r>
              <a:rPr lang="en-US" smtClean="0"/>
              <a:t>Cost can be a few % of the total</a:t>
            </a:r>
            <a:br>
              <a:rPr lang="en-US" smtClean="0"/>
            </a:br>
            <a:endParaRPr lang="en-US" smtClean="0"/>
          </a:p>
          <a:p>
            <a:pPr lvl="1" eaLnBrk="1" hangingPunct="1">
              <a:lnSpc>
                <a:spcPct val="90000"/>
              </a:lnSpc>
            </a:pPr>
            <a:r>
              <a:rPr lang="en-US" smtClean="0"/>
              <a:t>Learning in prototype building will help in building, besides improved requirements</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84E762D3-66C4-4238-9E9F-26BDE9BF89F9}"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Prototyping</a:t>
            </a:r>
          </a:p>
        </p:txBody>
      </p:sp>
      <p:sp>
        <p:nvSpPr>
          <p:cNvPr id="49155" name="Rectangle 3"/>
          <p:cNvSpPr>
            <a:spLocks noGrp="1" noChangeArrowheads="1"/>
          </p:cNvSpPr>
          <p:nvPr>
            <p:ph idx="1"/>
          </p:nvPr>
        </p:nvSpPr>
        <p:spPr>
          <a:xfrm>
            <a:off x="457200" y="1676400"/>
            <a:ext cx="8229600" cy="4648200"/>
          </a:xfrm>
        </p:spPr>
        <p:txBody>
          <a:bodyPr>
            <a:normAutofit fontScale="92500" lnSpcReduction="10000"/>
          </a:bodyPr>
          <a:lstStyle/>
          <a:p>
            <a:pPr eaLnBrk="1" hangingPunct="1">
              <a:lnSpc>
                <a:spcPct val="90000"/>
              </a:lnSpc>
            </a:pPr>
            <a:r>
              <a:rPr lang="en-US" smtClean="0"/>
              <a:t>Advantages</a:t>
            </a:r>
          </a:p>
          <a:p>
            <a:pPr lvl="1" eaLnBrk="1" hangingPunct="1">
              <a:lnSpc>
                <a:spcPct val="90000"/>
              </a:lnSpc>
            </a:pPr>
            <a:r>
              <a:rPr lang="en-US" smtClean="0"/>
              <a:t>Requirement will be more stable and more likely to satisfy user needs</a:t>
            </a:r>
          </a:p>
          <a:p>
            <a:pPr lvl="1" eaLnBrk="1" hangingPunct="1">
              <a:lnSpc>
                <a:spcPct val="90000"/>
              </a:lnSpc>
            </a:pPr>
            <a:r>
              <a:rPr lang="en-US" smtClean="0"/>
              <a:t>Early opportunity to explore scale/performance issues</a:t>
            </a:r>
          </a:p>
          <a:p>
            <a:pPr lvl="1" eaLnBrk="1" hangingPunct="1">
              <a:lnSpc>
                <a:spcPct val="90000"/>
              </a:lnSpc>
            </a:pPr>
            <a:r>
              <a:rPr lang="en-US" smtClean="0"/>
              <a:t>Ability to modify or cancel the project early</a:t>
            </a:r>
          </a:p>
          <a:p>
            <a:pPr lvl="1" eaLnBrk="1" hangingPunct="1">
              <a:lnSpc>
                <a:spcPct val="90000"/>
              </a:lnSpc>
            </a:pPr>
            <a:r>
              <a:rPr lang="en-US" smtClean="0"/>
              <a:t>Enhanced user engagement</a:t>
            </a:r>
          </a:p>
          <a:p>
            <a:pPr lvl="1" eaLnBrk="1" hangingPunct="1">
              <a:lnSpc>
                <a:spcPct val="90000"/>
              </a:lnSpc>
            </a:pPr>
            <a:endParaRPr lang="en-US" smtClean="0"/>
          </a:p>
          <a:p>
            <a:pPr eaLnBrk="1" hangingPunct="1">
              <a:lnSpc>
                <a:spcPct val="90000"/>
              </a:lnSpc>
            </a:pPr>
            <a:r>
              <a:rPr lang="en-US" smtClean="0"/>
              <a:t>Disadvantages: </a:t>
            </a:r>
          </a:p>
          <a:p>
            <a:pPr lvl="1" eaLnBrk="1" hangingPunct="1">
              <a:lnSpc>
                <a:spcPct val="90000"/>
              </a:lnSpc>
            </a:pPr>
            <a:r>
              <a:rPr lang="en-US" smtClean="0"/>
              <a:t>Potential hit on cost and schedule</a:t>
            </a:r>
          </a:p>
          <a:p>
            <a:pPr lvl="1" eaLnBrk="1" hangingPunct="1">
              <a:lnSpc>
                <a:spcPct val="90000"/>
              </a:lnSpc>
            </a:pPr>
            <a:r>
              <a:rPr lang="en-US" smtClean="0"/>
              <a:t>Potential false sense of security if prototype does not focus on key (high risk) issues</a:t>
            </a:r>
            <a:br>
              <a:rPr lang="en-US" smtClean="0"/>
            </a:br>
            <a:endParaRPr lang="en-US" smtClean="0"/>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2568DFCF-98B4-4433-98A7-1C42F822E5F9}"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Prototyping</a:t>
            </a:r>
          </a:p>
        </p:txBody>
      </p:sp>
      <p:sp>
        <p:nvSpPr>
          <p:cNvPr id="50179" name="Rectangle 3"/>
          <p:cNvSpPr>
            <a:spLocks noGrp="1" noChangeArrowheads="1"/>
          </p:cNvSpPr>
          <p:nvPr>
            <p:ph idx="1"/>
          </p:nvPr>
        </p:nvSpPr>
        <p:spPr>
          <a:xfrm>
            <a:off x="381000" y="1676400"/>
            <a:ext cx="8229600" cy="4648200"/>
          </a:xfrm>
        </p:spPr>
        <p:txBody>
          <a:bodyPr>
            <a:normAutofit fontScale="92500" lnSpcReduction="10000"/>
          </a:bodyPr>
          <a:lstStyle/>
          <a:p>
            <a:pPr eaLnBrk="1" hangingPunct="1">
              <a:lnSpc>
                <a:spcPct val="90000"/>
              </a:lnSpc>
            </a:pPr>
            <a:r>
              <a:rPr lang="en-US" smtClean="0"/>
              <a:t>Applicability: </a:t>
            </a:r>
          </a:p>
          <a:p>
            <a:pPr lvl="1" eaLnBrk="1" hangingPunct="1">
              <a:lnSpc>
                <a:spcPct val="90000"/>
              </a:lnSpc>
            </a:pPr>
            <a:r>
              <a:rPr lang="en-US" smtClean="0"/>
              <a:t>When req are hard to elicit </a:t>
            </a:r>
          </a:p>
          <a:p>
            <a:pPr lvl="1" eaLnBrk="1" hangingPunct="1">
              <a:lnSpc>
                <a:spcPct val="90000"/>
              </a:lnSpc>
            </a:pPr>
            <a:r>
              <a:rPr lang="en-US" smtClean="0"/>
              <a:t>When confidence in reqs is low</a:t>
            </a:r>
          </a:p>
          <a:p>
            <a:pPr lvl="1" eaLnBrk="1" hangingPunct="1">
              <a:lnSpc>
                <a:spcPct val="90000"/>
              </a:lnSpc>
            </a:pPr>
            <a:r>
              <a:rPr lang="en-US" smtClean="0"/>
              <a:t>Where reqs are not well understood</a:t>
            </a:r>
          </a:p>
          <a:p>
            <a:pPr lvl="1" eaLnBrk="1" hangingPunct="1">
              <a:lnSpc>
                <a:spcPct val="90000"/>
              </a:lnSpc>
            </a:pPr>
            <a:r>
              <a:rPr lang="en-US" smtClean="0"/>
              <a:t>When design is driven by user needs</a:t>
            </a:r>
          </a:p>
          <a:p>
            <a:pPr lvl="1" eaLnBrk="1" hangingPunct="1">
              <a:lnSpc>
                <a:spcPct val="90000"/>
              </a:lnSpc>
            </a:pPr>
            <a:endParaRPr lang="en-US" smtClean="0"/>
          </a:p>
          <a:p>
            <a:pPr eaLnBrk="1" hangingPunct="1">
              <a:lnSpc>
                <a:spcPct val="90000"/>
              </a:lnSpc>
            </a:pPr>
            <a:r>
              <a:rPr lang="en-US" smtClean="0"/>
              <a:t>Variants</a:t>
            </a:r>
          </a:p>
          <a:p>
            <a:pPr lvl="1" eaLnBrk="1" hangingPunct="1">
              <a:lnSpc>
                <a:spcPct val="90000"/>
              </a:lnSpc>
            </a:pPr>
            <a:r>
              <a:rPr lang="en-US" smtClean="0"/>
              <a:t>Paper Prototypes</a:t>
            </a:r>
          </a:p>
          <a:p>
            <a:pPr lvl="1" eaLnBrk="1" hangingPunct="1">
              <a:lnSpc>
                <a:spcPct val="90000"/>
              </a:lnSpc>
            </a:pPr>
            <a:r>
              <a:rPr lang="en-US" smtClean="0"/>
              <a:t>UI Prototypes</a:t>
            </a:r>
          </a:p>
          <a:p>
            <a:pPr lvl="1" eaLnBrk="1" hangingPunct="1">
              <a:lnSpc>
                <a:spcPct val="90000"/>
              </a:lnSpc>
            </a:pPr>
            <a:r>
              <a:rPr lang="en-US" smtClean="0"/>
              <a:t>Technology Proving</a:t>
            </a:r>
          </a:p>
          <a:p>
            <a:pPr lvl="1" eaLnBrk="1" hangingPunct="1">
              <a:lnSpc>
                <a:spcPct val="90000"/>
              </a:lnSpc>
            </a:pPr>
            <a:r>
              <a:rPr lang="en-US" smtClean="0"/>
              <a:t>Rapid Prototyping environments</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698752B7-F577-45DD-A16A-B25F06190F08}"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Iterative Development</a:t>
            </a:r>
          </a:p>
        </p:txBody>
      </p:sp>
      <p:sp>
        <p:nvSpPr>
          <p:cNvPr id="51203" name="Rectangle 3"/>
          <p:cNvSpPr>
            <a:spLocks noGrp="1" noChangeArrowheads="1"/>
          </p:cNvSpPr>
          <p:nvPr>
            <p:ph idx="1"/>
          </p:nvPr>
        </p:nvSpPr>
        <p:spPr>
          <a:xfrm>
            <a:off x="457200" y="1676400"/>
            <a:ext cx="8229600" cy="4648200"/>
          </a:xfrm>
        </p:spPr>
        <p:txBody>
          <a:bodyPr/>
          <a:lstStyle/>
          <a:p>
            <a:pPr eaLnBrk="1" hangingPunct="1"/>
            <a:r>
              <a:rPr lang="en-US" sz="2800" dirty="0" smtClean="0"/>
              <a:t>Counters the “all or nothing” drawback of the waterfall model</a:t>
            </a:r>
          </a:p>
          <a:p>
            <a:pPr eaLnBrk="1" hangingPunct="1"/>
            <a:r>
              <a:rPr lang="en-US" sz="2800" dirty="0" smtClean="0"/>
              <a:t>Combines benefit of prototyping and waterfall</a:t>
            </a:r>
          </a:p>
          <a:p>
            <a:pPr eaLnBrk="1" hangingPunct="1"/>
            <a:r>
              <a:rPr lang="en-US" sz="2800" dirty="0" smtClean="0"/>
              <a:t>Develop and deliver software in increments</a:t>
            </a:r>
          </a:p>
          <a:p>
            <a:pPr eaLnBrk="1" hangingPunct="1"/>
            <a:r>
              <a:rPr lang="en-US" sz="2800" dirty="0" smtClean="0"/>
              <a:t>Each increment is complete in itself</a:t>
            </a:r>
          </a:p>
          <a:p>
            <a:pPr eaLnBrk="1" hangingPunct="1"/>
            <a:r>
              <a:rPr lang="en-US" sz="2800" dirty="0" smtClean="0"/>
              <a:t>Can be viewed as a sequence of </a:t>
            </a:r>
            <a:r>
              <a:rPr lang="en-US" sz="2800" dirty="0" smtClean="0"/>
              <a:t>mini-waterfalls</a:t>
            </a:r>
            <a:endParaRPr lang="en-US" sz="2800" dirty="0" smtClean="0"/>
          </a:p>
          <a:p>
            <a:pPr eaLnBrk="1" hangingPunct="1"/>
            <a:r>
              <a:rPr lang="en-US" sz="2800" dirty="0" smtClean="0"/>
              <a:t>Feedback from one iteration is used in the future iterations</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2C3D7C00-505B-4B6B-BD75-ACCD2E335F7B}"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Iterative Enhancement</a:t>
            </a:r>
          </a:p>
        </p:txBody>
      </p:sp>
      <p:pic>
        <p:nvPicPr>
          <p:cNvPr id="52227" name="Picture 3" descr="Fig2-7"/>
          <p:cNvPicPr>
            <a:picLocks noGrp="1" noChangeAspect="1" noChangeArrowheads="1"/>
          </p:cNvPicPr>
          <p:nvPr>
            <p:ph idx="1"/>
          </p:nvPr>
        </p:nvPicPr>
        <p:blipFill>
          <a:blip r:embed="rId3"/>
          <a:srcRect/>
          <a:stretch>
            <a:fillRect/>
          </a:stretch>
        </p:blipFill>
        <p:spPr>
          <a:xfrm>
            <a:off x="685800" y="2438400"/>
            <a:ext cx="8027988" cy="3008313"/>
          </a:xfrm>
        </p:spPr>
      </p:pic>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97B2D030-542D-4F85-9C02-CD873B18E8CA}"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r>
              <a:rPr lang="en-GB" smtClean="0"/>
              <a:t>Software Processes </a:t>
            </a:r>
          </a:p>
        </p:txBody>
      </p:sp>
      <p:sp>
        <p:nvSpPr>
          <p:cNvPr id="4099" name="Rectangle 3"/>
          <p:cNvSpPr>
            <a:spLocks noGrp="1" noChangeArrowheads="1"/>
          </p:cNvSpPr>
          <p:nvPr>
            <p:ph type="body" idx="1"/>
          </p:nvPr>
        </p:nvSpPr>
        <p:spPr>
          <a:xfrm>
            <a:off x="1147783" y="3218671"/>
            <a:ext cx="6963213" cy="3052957"/>
          </a:xfrm>
          <a:solidFill>
            <a:srgbClr val="CCFFFF">
              <a:alpha val="50195"/>
            </a:srgbClr>
          </a:solidFill>
          <a:ln w="76200" cap="flat">
            <a:solidFill>
              <a:srgbClr val="333399"/>
            </a:solidFill>
            <a:miter lim="800000"/>
            <a:headEnd/>
            <a:tailEnd/>
          </a:ln>
        </p:spPr>
        <p:txBody>
          <a:bodyPr/>
          <a:lstStyle/>
          <a:p>
            <a:pPr>
              <a:buFont typeface="Zapf Dingbats" charset="2"/>
              <a:buNone/>
            </a:pPr>
            <a:r>
              <a:rPr lang="en-GB" b="1"/>
              <a:t>Coherent sets of activities for</a:t>
            </a:r>
            <a:r>
              <a:rPr lang="en-GB"/>
              <a:t> </a:t>
            </a:r>
          </a:p>
          <a:p>
            <a:pPr lvl="1"/>
            <a:r>
              <a:rPr lang="en-GB" sz="3200">
                <a:solidFill>
                  <a:srgbClr val="0000FF"/>
                </a:solidFill>
              </a:rPr>
              <a:t>Specifying</a:t>
            </a:r>
            <a:r>
              <a:rPr lang="en-GB" sz="3200"/>
              <a:t>, </a:t>
            </a:r>
          </a:p>
          <a:p>
            <a:pPr lvl="1"/>
            <a:r>
              <a:rPr lang="en-GB" sz="3200">
                <a:solidFill>
                  <a:srgbClr val="0000FF"/>
                </a:solidFill>
              </a:rPr>
              <a:t>Designing</a:t>
            </a:r>
            <a:r>
              <a:rPr lang="en-GB" sz="3200"/>
              <a:t>, </a:t>
            </a:r>
          </a:p>
          <a:p>
            <a:pPr lvl="1"/>
            <a:r>
              <a:rPr lang="en-GB" sz="3200">
                <a:solidFill>
                  <a:srgbClr val="0000FF"/>
                </a:solidFill>
              </a:rPr>
              <a:t>Implementing</a:t>
            </a:r>
            <a:r>
              <a:rPr lang="en-GB" sz="3200"/>
              <a:t> and </a:t>
            </a:r>
          </a:p>
          <a:p>
            <a:pPr lvl="1"/>
            <a:r>
              <a:rPr lang="en-GB" sz="3200">
                <a:solidFill>
                  <a:srgbClr val="0000FF"/>
                </a:solidFill>
              </a:rPr>
              <a:t>Testing</a:t>
            </a:r>
            <a:r>
              <a:rPr lang="en-GB" sz="3200"/>
              <a:t> software systems</a:t>
            </a:r>
          </a:p>
        </p:txBody>
      </p:sp>
      <p:sp>
        <p:nvSpPr>
          <p:cNvPr id="7172" name="Text Box 4"/>
          <p:cNvSpPr txBox="1">
            <a:spLocks noChangeArrowheads="1"/>
          </p:cNvSpPr>
          <p:nvPr/>
        </p:nvSpPr>
        <p:spPr bwMode="auto">
          <a:xfrm>
            <a:off x="306075" y="1606149"/>
            <a:ext cx="8034477" cy="137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797" tIns="45898" rIns="91797" bIns="45898">
            <a:spAutoFit/>
          </a:bodyPr>
          <a:lstStyle>
            <a:lvl1pPr>
              <a:defRPr sz="2400">
                <a:solidFill>
                  <a:schemeClr val="tx1"/>
                </a:solidFill>
                <a:latin typeface="Times" pitchFamily="18" charset="0"/>
              </a:defRPr>
            </a:lvl1pPr>
            <a:lvl2pPr marL="742950" indent="-285750">
              <a:defRPr sz="2400">
                <a:solidFill>
                  <a:schemeClr val="tx1"/>
                </a:solidFill>
                <a:latin typeface="Times" pitchFamily="18" charset="0"/>
              </a:defRPr>
            </a:lvl2pPr>
            <a:lvl3pPr marL="1143000" indent="-228600">
              <a:defRPr sz="2400">
                <a:solidFill>
                  <a:schemeClr val="tx1"/>
                </a:solidFill>
                <a:latin typeface="Times" pitchFamily="18" charset="0"/>
              </a:defRPr>
            </a:lvl3pPr>
            <a:lvl4pPr marL="1600200" indent="-228600">
              <a:defRPr sz="2400">
                <a:solidFill>
                  <a:schemeClr val="tx1"/>
                </a:solidFill>
                <a:latin typeface="Times" pitchFamily="18" charset="0"/>
              </a:defRPr>
            </a:lvl4pPr>
            <a:lvl5pPr marL="2057400" indent="-22860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spcBef>
                <a:spcPct val="50000"/>
              </a:spcBef>
            </a:pPr>
            <a:r>
              <a:rPr lang="en-GB">
                <a:latin typeface="Arial" pitchFamily="34" charset="0"/>
              </a:rPr>
              <a:t>When the process involves the building of some product we refer to the process as a </a:t>
            </a:r>
            <a:r>
              <a:rPr lang="en-GB" b="1" u="sng">
                <a:latin typeface="Arial" pitchFamily="34" charset="0"/>
              </a:rPr>
              <a:t>life cycle</a:t>
            </a:r>
          </a:p>
          <a:p>
            <a:pPr>
              <a:spcBef>
                <a:spcPct val="50000"/>
              </a:spcBef>
            </a:pPr>
            <a:r>
              <a:rPr lang="en-GB" b="1" u="sng">
                <a:latin typeface="Arial" pitchFamily="34" charset="0"/>
              </a:rPr>
              <a:t>Software development process – software life cycle</a:t>
            </a:r>
          </a:p>
        </p:txBody>
      </p:sp>
    </p:spTree>
    <p:extLst>
      <p:ext uri="{BB962C8B-B14F-4D97-AF65-F5344CB8AC3E}">
        <p14:creationId xmlns:p14="http://schemas.microsoft.com/office/powerpoint/2010/main" val="264705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0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Iterative Development</a:t>
            </a:r>
          </a:p>
        </p:txBody>
      </p:sp>
      <p:sp>
        <p:nvSpPr>
          <p:cNvPr id="53251" name="Rectangle 3"/>
          <p:cNvSpPr>
            <a:spLocks noGrp="1" noChangeArrowheads="1"/>
          </p:cNvSpPr>
          <p:nvPr>
            <p:ph idx="1"/>
          </p:nvPr>
        </p:nvSpPr>
        <p:spPr>
          <a:xfrm>
            <a:off x="457200" y="1676400"/>
            <a:ext cx="8229600" cy="4648200"/>
          </a:xfrm>
        </p:spPr>
        <p:txBody>
          <a:bodyPr>
            <a:normAutofit lnSpcReduction="10000"/>
          </a:bodyPr>
          <a:lstStyle/>
          <a:p>
            <a:pPr eaLnBrk="1" hangingPunct="1"/>
            <a:r>
              <a:rPr lang="en-US" smtClean="0"/>
              <a:t>Most Software Products follow it</a:t>
            </a:r>
            <a:br>
              <a:rPr lang="en-US" smtClean="0"/>
            </a:br>
            <a:endParaRPr lang="en-US" smtClean="0"/>
          </a:p>
          <a:p>
            <a:pPr eaLnBrk="1" hangingPunct="1"/>
            <a:r>
              <a:rPr lang="en-US" smtClean="0"/>
              <a:t>Used commonly in customized development also</a:t>
            </a:r>
          </a:p>
          <a:p>
            <a:pPr lvl="1" eaLnBrk="1" hangingPunct="1"/>
            <a:r>
              <a:rPr lang="en-US" smtClean="0"/>
              <a:t>Businesses want quick response for sw</a:t>
            </a:r>
          </a:p>
          <a:p>
            <a:pPr lvl="1" eaLnBrk="1" hangingPunct="1"/>
            <a:r>
              <a:rPr lang="en-US" smtClean="0"/>
              <a:t>Cannot afford the risk of all-or-nothing</a:t>
            </a:r>
            <a:br>
              <a:rPr lang="en-US" smtClean="0"/>
            </a:br>
            <a:endParaRPr lang="en-US" smtClean="0"/>
          </a:p>
          <a:p>
            <a:pPr eaLnBrk="1" hangingPunct="1"/>
            <a:r>
              <a:rPr lang="en-US" smtClean="0"/>
              <a:t>Newer approaches like XP, Agile,… all rely on iterative development</a:t>
            </a:r>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95A01E86-26F9-49F3-8563-F3E56AA3424A}"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Iterative Development</a:t>
            </a:r>
          </a:p>
        </p:txBody>
      </p:sp>
      <p:sp>
        <p:nvSpPr>
          <p:cNvPr id="54275" name="Rectangle 3"/>
          <p:cNvSpPr>
            <a:spLocks noGrp="1" noChangeArrowheads="1"/>
          </p:cNvSpPr>
          <p:nvPr>
            <p:ph idx="1"/>
          </p:nvPr>
        </p:nvSpPr>
        <p:spPr>
          <a:xfrm>
            <a:off x="457200" y="1676400"/>
            <a:ext cx="8229600" cy="4648200"/>
          </a:xfrm>
        </p:spPr>
        <p:txBody>
          <a:bodyPr/>
          <a:lstStyle/>
          <a:p>
            <a:pPr eaLnBrk="1" hangingPunct="1">
              <a:lnSpc>
                <a:spcPct val="90000"/>
              </a:lnSpc>
            </a:pPr>
            <a:r>
              <a:rPr lang="en-US" smtClean="0"/>
              <a:t>Benefits</a:t>
            </a:r>
          </a:p>
          <a:p>
            <a:pPr lvl="1" eaLnBrk="1" hangingPunct="1">
              <a:lnSpc>
                <a:spcPct val="90000"/>
              </a:lnSpc>
            </a:pPr>
            <a:r>
              <a:rPr lang="en-US" smtClean="0"/>
              <a:t>Get-as-you-pay</a:t>
            </a:r>
          </a:p>
          <a:p>
            <a:pPr lvl="1" eaLnBrk="1" hangingPunct="1">
              <a:lnSpc>
                <a:spcPct val="90000"/>
              </a:lnSpc>
            </a:pPr>
            <a:r>
              <a:rPr lang="en-US" smtClean="0"/>
              <a:t>feedback for improvement</a:t>
            </a:r>
            <a:br>
              <a:rPr lang="en-US" smtClean="0"/>
            </a:br>
            <a:endParaRPr lang="en-US" smtClean="0"/>
          </a:p>
          <a:p>
            <a:pPr eaLnBrk="1" hangingPunct="1">
              <a:lnSpc>
                <a:spcPct val="90000"/>
              </a:lnSpc>
            </a:pPr>
            <a:r>
              <a:rPr lang="en-US" smtClean="0"/>
              <a:t>Drawbacks </a:t>
            </a:r>
          </a:p>
          <a:p>
            <a:pPr lvl="1" eaLnBrk="1" hangingPunct="1">
              <a:lnSpc>
                <a:spcPct val="90000"/>
              </a:lnSpc>
            </a:pPr>
            <a:r>
              <a:rPr lang="en-US" smtClean="0"/>
              <a:t>Architecture/design may not be optimal</a:t>
            </a:r>
          </a:p>
          <a:p>
            <a:pPr lvl="1" eaLnBrk="1" hangingPunct="1">
              <a:lnSpc>
                <a:spcPct val="90000"/>
              </a:lnSpc>
            </a:pPr>
            <a:r>
              <a:rPr lang="en-US" smtClean="0"/>
              <a:t>Amount of refactoring may increase</a:t>
            </a:r>
          </a:p>
          <a:p>
            <a:pPr lvl="1" eaLnBrk="1" hangingPunct="1">
              <a:lnSpc>
                <a:spcPct val="90000"/>
              </a:lnSpc>
            </a:pPr>
            <a:r>
              <a:rPr lang="en-US" smtClean="0"/>
              <a:t>Total cost may increase</a:t>
            </a:r>
          </a:p>
          <a:p>
            <a:pPr lvl="1" eaLnBrk="1" hangingPunct="1">
              <a:lnSpc>
                <a:spcPct val="90000"/>
              </a:lnSpc>
              <a:buFont typeface="Wingdings 2" pitchFamily="18" charset="2"/>
              <a:buNone/>
            </a:pPr>
            <a:endParaRPr lang="en-US" smtClean="0"/>
          </a:p>
        </p:txBody>
      </p:sp>
      <p:sp>
        <p:nvSpPr>
          <p:cNvPr id="2" name="Footer Placeholder 4"/>
          <p:cNvSpPr>
            <a:spLocks noGrp="1"/>
          </p:cNvSpPr>
          <p:nvPr>
            <p:ph type="ftr" sz="quarter" idx="11"/>
          </p:nvPr>
        </p:nvSpPr>
        <p:spPr/>
        <p:txBody>
          <a:bodyPr/>
          <a:lstStyle/>
          <a:p>
            <a:pPr>
              <a:defRPr/>
            </a:pPr>
            <a:r>
              <a:rPr lang="en-US"/>
              <a:t>Software Process</a:t>
            </a:r>
          </a:p>
        </p:txBody>
      </p:sp>
      <p:sp>
        <p:nvSpPr>
          <p:cNvPr id="3" name="Slide Number Placeholder 5"/>
          <p:cNvSpPr>
            <a:spLocks noGrp="1"/>
          </p:cNvSpPr>
          <p:nvPr>
            <p:ph type="sldNum" sz="quarter" idx="12"/>
          </p:nvPr>
        </p:nvSpPr>
        <p:spPr/>
        <p:txBody>
          <a:bodyPr/>
          <a:lstStyle/>
          <a:p>
            <a:pPr>
              <a:defRPr/>
            </a:pPr>
            <a:fld id="{23F2E67B-9DA0-47A3-A056-587027EA2D6F}"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Iterative Development</a:t>
            </a:r>
          </a:p>
        </p:txBody>
      </p:sp>
      <p:sp>
        <p:nvSpPr>
          <p:cNvPr id="55299" name="Rectangle 3"/>
          <p:cNvSpPr>
            <a:spLocks noGrp="1" noChangeArrowheads="1"/>
          </p:cNvSpPr>
          <p:nvPr>
            <p:ph idx="1"/>
          </p:nvPr>
        </p:nvSpPr>
        <p:spPr>
          <a:xfrm>
            <a:off x="457200" y="1676400"/>
            <a:ext cx="8229600" cy="4648200"/>
          </a:xfrm>
        </p:spPr>
        <p:txBody>
          <a:bodyPr>
            <a:normAutofit lnSpcReduction="10000"/>
          </a:bodyPr>
          <a:lstStyle/>
          <a:p>
            <a:pPr eaLnBrk="1" hangingPunct="1">
              <a:lnSpc>
                <a:spcPct val="90000"/>
              </a:lnSpc>
            </a:pPr>
            <a:r>
              <a:rPr lang="en-US" smtClean="0"/>
              <a:t>Applicability</a:t>
            </a:r>
          </a:p>
          <a:p>
            <a:pPr lvl="1" eaLnBrk="1" hangingPunct="1">
              <a:lnSpc>
                <a:spcPct val="90000"/>
              </a:lnSpc>
            </a:pPr>
            <a:r>
              <a:rPr lang="en-US" smtClean="0"/>
              <a:t>where response time is important, </a:t>
            </a:r>
          </a:p>
          <a:p>
            <a:pPr lvl="1" eaLnBrk="1" hangingPunct="1">
              <a:lnSpc>
                <a:spcPct val="90000"/>
              </a:lnSpc>
            </a:pPr>
            <a:r>
              <a:rPr lang="en-US" smtClean="0"/>
              <a:t>risk of long projects cannot be taken, </a:t>
            </a:r>
          </a:p>
          <a:p>
            <a:pPr lvl="1" eaLnBrk="1" hangingPunct="1">
              <a:lnSpc>
                <a:spcPct val="90000"/>
              </a:lnSpc>
            </a:pPr>
            <a:r>
              <a:rPr lang="en-US" smtClean="0"/>
              <a:t>all req not known</a:t>
            </a:r>
          </a:p>
          <a:p>
            <a:pPr lvl="1" eaLnBrk="1" hangingPunct="1">
              <a:lnSpc>
                <a:spcPct val="90000"/>
              </a:lnSpc>
            </a:pPr>
            <a:endParaRPr lang="en-US" smtClean="0"/>
          </a:p>
          <a:p>
            <a:pPr eaLnBrk="1" hangingPunct="1">
              <a:lnSpc>
                <a:spcPct val="90000"/>
              </a:lnSpc>
            </a:pPr>
            <a:r>
              <a:rPr lang="en-US" smtClean="0"/>
              <a:t>Execution</a:t>
            </a:r>
          </a:p>
          <a:p>
            <a:pPr lvl="1" eaLnBrk="1" hangingPunct="1">
              <a:lnSpc>
                <a:spcPct val="90000"/>
              </a:lnSpc>
            </a:pPr>
            <a:r>
              <a:rPr lang="en-US" smtClean="0"/>
              <a:t>Each iteration is a mini waterfall – decide the specs, then plan the iteration</a:t>
            </a:r>
          </a:p>
          <a:p>
            <a:pPr lvl="1" eaLnBrk="1" hangingPunct="1">
              <a:lnSpc>
                <a:spcPct val="90000"/>
              </a:lnSpc>
            </a:pPr>
            <a:r>
              <a:rPr lang="en-US" smtClean="0"/>
              <a:t>Length of iteration driven by amount of new functionality to be added in an iteration</a:t>
            </a:r>
          </a:p>
        </p:txBody>
      </p:sp>
      <p:sp>
        <p:nvSpPr>
          <p:cNvPr id="51202" name="Footer Placeholder 4"/>
          <p:cNvSpPr>
            <a:spLocks noGrp="1"/>
          </p:cNvSpPr>
          <p:nvPr>
            <p:ph type="ftr" sz="quarter" idx="11"/>
          </p:nvPr>
        </p:nvSpPr>
        <p:spPr/>
        <p:txBody>
          <a:bodyPr/>
          <a:lstStyle/>
          <a:p>
            <a:pPr>
              <a:defRPr/>
            </a:pPr>
            <a:r>
              <a:rPr lang="en-US"/>
              <a:t>Software Process</a:t>
            </a:r>
          </a:p>
        </p:txBody>
      </p:sp>
      <p:sp>
        <p:nvSpPr>
          <p:cNvPr id="51203" name="Slide Number Placeholder 5"/>
          <p:cNvSpPr>
            <a:spLocks noGrp="1"/>
          </p:cNvSpPr>
          <p:nvPr>
            <p:ph type="sldNum" sz="quarter" idx="12"/>
          </p:nvPr>
        </p:nvSpPr>
        <p:spPr/>
        <p:txBody>
          <a:bodyPr/>
          <a:lstStyle/>
          <a:p>
            <a:pPr>
              <a:defRPr/>
            </a:pPr>
            <a:fld id="{0DB64303-BED8-4FD8-9EF2-C3E8C35ED1C4}"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Summary – waterfall</a:t>
            </a:r>
          </a:p>
        </p:txBody>
      </p:sp>
      <p:graphicFrame>
        <p:nvGraphicFramePr>
          <p:cNvPr id="155651" name="Group 3"/>
          <p:cNvGraphicFramePr>
            <a:graphicFrameLocks noGrp="1"/>
          </p:cNvGraphicFramePr>
          <p:nvPr>
            <p:ph type="tbl" idx="1"/>
          </p:nvPr>
        </p:nvGraphicFramePr>
        <p:xfrm>
          <a:off x="1182688" y="2017713"/>
          <a:ext cx="7772400" cy="4306888"/>
        </p:xfrm>
        <a:graphic>
          <a:graphicData uri="http://schemas.openxmlformats.org/drawingml/2006/table">
            <a:tbl>
              <a:tblPr/>
              <a:tblGrid>
                <a:gridCol w="2590800"/>
                <a:gridCol w="2590800"/>
                <a:gridCol w="2590800"/>
              </a:tblGrid>
              <a:tr h="485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Tahoma" pitchFamily="34" charset="0"/>
                        </a:rPr>
                        <a:t>Strength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Weakness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Types of Projects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11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Simple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Easy to execute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Intuitive and logical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Easy contractually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All or nothing – too risky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Tahoma" pitchFamily="34" charset="0"/>
                        </a:rPr>
                        <a:t>Req</a:t>
                      </a:r>
                      <a:r>
                        <a:rPr kumimoji="0" lang="en-US" sz="2000" b="0" i="0" u="none" strike="noStrike" cap="none" normalizeH="0" baseline="0" dirty="0" smtClean="0">
                          <a:ln>
                            <a:noFill/>
                          </a:ln>
                          <a:solidFill>
                            <a:schemeClr val="tx1"/>
                          </a:solidFill>
                          <a:effectLst/>
                          <a:latin typeface="Tahoma" pitchFamily="34" charset="0"/>
                        </a:rPr>
                        <a:t> frozen early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May chose outdated hardware/tech</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Disallows changes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No feedback from users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Encourages </a:t>
                      </a:r>
                      <a:r>
                        <a:rPr kumimoji="0" lang="en-US" sz="2000" b="0" i="0" u="none" strike="noStrike" cap="none" normalizeH="0" baseline="0" dirty="0" err="1" smtClean="0">
                          <a:ln>
                            <a:noFill/>
                          </a:ln>
                          <a:solidFill>
                            <a:schemeClr val="tx1"/>
                          </a:solidFill>
                          <a:effectLst/>
                          <a:latin typeface="Tahoma" pitchFamily="34" charset="0"/>
                        </a:rPr>
                        <a:t>req</a:t>
                      </a:r>
                      <a:r>
                        <a:rPr kumimoji="0" lang="en-US" sz="2000" b="0" i="0" u="none" strike="noStrike" cap="none" normalizeH="0" baseline="0" dirty="0" smtClean="0">
                          <a:ln>
                            <a:noFill/>
                          </a:ln>
                          <a:solidFill>
                            <a:schemeClr val="tx1"/>
                          </a:solidFill>
                          <a:effectLst/>
                          <a:latin typeface="Tahoma" pitchFamily="34" charset="0"/>
                        </a:rPr>
                        <a:t> bloating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Well understood problems, short duration projects, automation of existing manual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10" name="Footer Placeholder 4"/>
          <p:cNvSpPr>
            <a:spLocks noGrp="1"/>
          </p:cNvSpPr>
          <p:nvPr>
            <p:ph type="ftr" sz="quarter" idx="11"/>
          </p:nvPr>
        </p:nvSpPr>
        <p:spPr/>
        <p:txBody>
          <a:bodyPr/>
          <a:lstStyle/>
          <a:p>
            <a:pPr>
              <a:defRPr/>
            </a:pPr>
            <a:r>
              <a:rPr lang="en-US"/>
              <a:t>Software Process</a:t>
            </a:r>
          </a:p>
        </p:txBody>
      </p:sp>
      <p:sp>
        <p:nvSpPr>
          <p:cNvPr id="68611" name="Slide Number Placeholder 5"/>
          <p:cNvSpPr>
            <a:spLocks noGrp="1"/>
          </p:cNvSpPr>
          <p:nvPr>
            <p:ph type="sldNum" sz="quarter" idx="12"/>
          </p:nvPr>
        </p:nvSpPr>
        <p:spPr/>
        <p:txBody>
          <a:bodyPr/>
          <a:lstStyle/>
          <a:p>
            <a:pPr>
              <a:defRPr/>
            </a:pPr>
            <a:fld id="{6ED7FBC3-8529-4B46-8718-67B38F33F56C}"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Summary – Prototyping</a:t>
            </a:r>
          </a:p>
        </p:txBody>
      </p:sp>
      <p:graphicFrame>
        <p:nvGraphicFramePr>
          <p:cNvPr id="156675" name="Group 3"/>
          <p:cNvGraphicFramePr>
            <a:graphicFrameLocks noGrp="1"/>
          </p:cNvGraphicFramePr>
          <p:nvPr>
            <p:ph type="tbl" idx="1"/>
          </p:nvPr>
        </p:nvGraphicFramePr>
        <p:xfrm>
          <a:off x="1182688" y="2017713"/>
          <a:ext cx="7772400" cy="4114800"/>
        </p:xfrm>
        <a:graphic>
          <a:graphicData uri="http://schemas.openxmlformats.org/drawingml/2006/table">
            <a:tbl>
              <a:tblPr/>
              <a:tblGrid>
                <a:gridCol w="2590800"/>
                <a:gridCol w="2590800"/>
                <a:gridCol w="2590800"/>
              </a:tblGrid>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Strength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Weakness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Types of Projects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Helps req elicitation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Reduces risk</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Better and more stable final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Front heavy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Possibly higher cost and schedule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Encourages req bloating</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Disallows later change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Systems with novice users; or areas with req uncertainity.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Heavy reporting based systems can benefit from UI proto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34" name="Footer Placeholder 4"/>
          <p:cNvSpPr>
            <a:spLocks noGrp="1"/>
          </p:cNvSpPr>
          <p:nvPr>
            <p:ph type="ftr" sz="quarter" idx="11"/>
          </p:nvPr>
        </p:nvSpPr>
        <p:spPr/>
        <p:txBody>
          <a:bodyPr/>
          <a:lstStyle/>
          <a:p>
            <a:pPr>
              <a:defRPr/>
            </a:pPr>
            <a:r>
              <a:rPr lang="en-US"/>
              <a:t>Software Process</a:t>
            </a:r>
          </a:p>
        </p:txBody>
      </p:sp>
      <p:sp>
        <p:nvSpPr>
          <p:cNvPr id="69635" name="Slide Number Placeholder 5"/>
          <p:cNvSpPr>
            <a:spLocks noGrp="1"/>
          </p:cNvSpPr>
          <p:nvPr>
            <p:ph type="sldNum" sz="quarter" idx="12"/>
          </p:nvPr>
        </p:nvSpPr>
        <p:spPr/>
        <p:txBody>
          <a:bodyPr/>
          <a:lstStyle/>
          <a:p>
            <a:pPr>
              <a:defRPr/>
            </a:pPr>
            <a:fld id="{3A9AC53C-26F0-4129-BA00-8FE3E2A4765B}"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Summary – Iterative</a:t>
            </a:r>
          </a:p>
        </p:txBody>
      </p:sp>
      <p:graphicFrame>
        <p:nvGraphicFramePr>
          <p:cNvPr id="157699" name="Group 3"/>
          <p:cNvGraphicFramePr>
            <a:graphicFrameLocks noGrp="1"/>
          </p:cNvGraphicFramePr>
          <p:nvPr>
            <p:ph type="tbl" idx="1"/>
          </p:nvPr>
        </p:nvGraphicFramePr>
        <p:xfrm>
          <a:off x="1182688" y="2017713"/>
          <a:ext cx="7772400" cy="4273550"/>
        </p:xfrm>
        <a:graphic>
          <a:graphicData uri="http://schemas.openxmlformats.org/drawingml/2006/table">
            <a:tbl>
              <a:tblPr/>
              <a:tblGrid>
                <a:gridCol w="2590800"/>
                <a:gridCol w="2590800"/>
                <a:gridCol w="2590800"/>
              </a:tblGrid>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Strength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Weakness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Types of Projects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Regular deliveries, leading to biz benefit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Can accommodate changes naturally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Allows user feedback</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Avoids req bloating</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Naturally prioritizes req</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Allows reasonable exit points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Reduces risks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Overhead of planning each iteration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Total cost may increase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System arch and design may suffer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Rework may increase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For businesses where time is imp; risk of long projects cannot be taken; req not known and evolve with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658" name="Footer Placeholder 4"/>
          <p:cNvSpPr>
            <a:spLocks noGrp="1"/>
          </p:cNvSpPr>
          <p:nvPr>
            <p:ph type="ftr" sz="quarter" idx="11"/>
          </p:nvPr>
        </p:nvSpPr>
        <p:spPr/>
        <p:txBody>
          <a:bodyPr/>
          <a:lstStyle/>
          <a:p>
            <a:pPr>
              <a:defRPr/>
            </a:pPr>
            <a:r>
              <a:rPr lang="en-US"/>
              <a:t>Software Process</a:t>
            </a:r>
          </a:p>
        </p:txBody>
      </p:sp>
      <p:sp>
        <p:nvSpPr>
          <p:cNvPr id="70659" name="Slide Number Placeholder 5"/>
          <p:cNvSpPr>
            <a:spLocks noGrp="1"/>
          </p:cNvSpPr>
          <p:nvPr>
            <p:ph type="sldNum" sz="quarter" idx="12"/>
          </p:nvPr>
        </p:nvSpPr>
        <p:spPr/>
        <p:txBody>
          <a:bodyPr/>
          <a:lstStyle/>
          <a:p>
            <a:pPr>
              <a:defRPr/>
            </a:pPr>
            <a:fld id="{D74C41F5-E638-4623-B152-3E44CB7B1350}"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BC61A2-8B5B-4CC6-9E40-DF3404AFC2B2}" type="slidenum">
              <a:rPr lang="en-US" altLang="zh-TW"/>
              <a:pPr/>
              <a:t>36</a:t>
            </a:fld>
            <a:endParaRPr lang="en-US" altLang="zh-TW"/>
          </a:p>
        </p:txBody>
      </p:sp>
      <p:sp>
        <p:nvSpPr>
          <p:cNvPr id="100354" name="Rectangle 2"/>
          <p:cNvSpPr>
            <a:spLocks noGrp="1" noChangeArrowheads="1"/>
          </p:cNvSpPr>
          <p:nvPr>
            <p:ph type="title"/>
          </p:nvPr>
        </p:nvSpPr>
        <p:spPr/>
        <p:txBody>
          <a:bodyPr/>
          <a:lstStyle/>
          <a:p>
            <a:r>
              <a:rPr lang="en-GB" altLang="zh-TW"/>
              <a:t>Process iteration</a:t>
            </a:r>
          </a:p>
        </p:txBody>
      </p:sp>
      <p:sp>
        <p:nvSpPr>
          <p:cNvPr id="100355" name="Rectangle 3"/>
          <p:cNvSpPr>
            <a:spLocks noGrp="1" noChangeArrowheads="1"/>
          </p:cNvSpPr>
          <p:nvPr>
            <p:ph type="body" idx="1"/>
          </p:nvPr>
        </p:nvSpPr>
        <p:spPr/>
        <p:txBody>
          <a:bodyPr>
            <a:normAutofit lnSpcReduction="10000"/>
          </a:bodyPr>
          <a:lstStyle/>
          <a:p>
            <a:r>
              <a:rPr lang="en-GB" altLang="zh-TW"/>
              <a:t>System requirements ALWAYS evolve in the course of a project so process iteration where earlier stages are reworked is always part of the process for large systems.</a:t>
            </a:r>
          </a:p>
          <a:p>
            <a:r>
              <a:rPr lang="en-GB" altLang="zh-TW"/>
              <a:t>Iteration can be applied to any of the generic process models.</a:t>
            </a:r>
          </a:p>
          <a:p>
            <a:r>
              <a:rPr lang="en-GB" altLang="zh-TW"/>
              <a:t>Two (related) approaches</a:t>
            </a:r>
          </a:p>
          <a:p>
            <a:pPr lvl="1"/>
            <a:r>
              <a:rPr lang="en-GB" altLang="zh-TW"/>
              <a:t>Incremental delivery;</a:t>
            </a:r>
          </a:p>
          <a:p>
            <a:pPr lvl="1"/>
            <a:r>
              <a:rPr lang="en-GB" altLang="zh-TW"/>
              <a:t>Spiral development.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3FDC9D9-2C5C-4AC6-BFEF-BC9800273F69}" type="slidenum">
              <a:rPr lang="en-US" altLang="zh-TW"/>
              <a:pPr/>
              <a:t>37</a:t>
            </a:fld>
            <a:endParaRPr lang="en-US" altLang="zh-TW"/>
          </a:p>
        </p:txBody>
      </p:sp>
      <p:sp>
        <p:nvSpPr>
          <p:cNvPr id="108546" name="Rectangle 2"/>
          <p:cNvSpPr>
            <a:spLocks noGrp="1" noChangeArrowheads="1"/>
          </p:cNvSpPr>
          <p:nvPr>
            <p:ph type="title"/>
          </p:nvPr>
        </p:nvSpPr>
        <p:spPr/>
        <p:txBody>
          <a:bodyPr/>
          <a:lstStyle/>
          <a:p>
            <a:r>
              <a:rPr lang="en-GB" altLang="zh-TW"/>
              <a:t>Incremental delivery</a:t>
            </a:r>
          </a:p>
        </p:txBody>
      </p:sp>
      <p:sp>
        <p:nvSpPr>
          <p:cNvPr id="108547" name="Rectangle 3"/>
          <p:cNvSpPr>
            <a:spLocks noGrp="1" noChangeArrowheads="1"/>
          </p:cNvSpPr>
          <p:nvPr>
            <p:ph type="body" idx="1"/>
          </p:nvPr>
        </p:nvSpPr>
        <p:spPr>
          <a:xfrm>
            <a:off x="688669" y="1606149"/>
            <a:ext cx="7804921" cy="4130097"/>
          </a:xfrm>
        </p:spPr>
        <p:txBody>
          <a:bodyPr/>
          <a:lstStyle/>
          <a:p>
            <a:r>
              <a:rPr lang="en-GB" altLang="zh-TW" sz="2600" dirty="0"/>
              <a:t>Rather than deliver the system as a single delivery, the development and delivery is broken down into increments with each increment delivering part of the required functionality.</a:t>
            </a:r>
          </a:p>
          <a:p>
            <a:r>
              <a:rPr lang="en-GB" altLang="zh-TW" sz="2600" dirty="0"/>
              <a:t>User requirements are prioritised and the highest priority requirements are included in early increments.</a:t>
            </a:r>
          </a:p>
          <a:p>
            <a:r>
              <a:rPr lang="en-GB" altLang="zh-TW" sz="2600" dirty="0"/>
              <a:t>Once the development of an increment is started, the requirements are frozen though requirements for later increments can continue to evolve.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4CAF355-46B6-41ED-A7BF-BD66E39EB31D}" type="slidenum">
              <a:rPr lang="en-US"/>
              <a:pPr>
                <a:defRPr/>
              </a:pPr>
              <a:t>38</a:t>
            </a:fld>
            <a:endParaRPr lang="en-US"/>
          </a:p>
        </p:txBody>
      </p:sp>
      <p:sp>
        <p:nvSpPr>
          <p:cNvPr id="37892" name="Rectangle 2"/>
          <p:cNvSpPr>
            <a:spLocks noGrp="1" noChangeArrowheads="1"/>
          </p:cNvSpPr>
          <p:nvPr>
            <p:ph type="title"/>
          </p:nvPr>
        </p:nvSpPr>
        <p:spPr>
          <a:xfrm>
            <a:off x="1371600" y="228600"/>
            <a:ext cx="5322888" cy="660400"/>
          </a:xfrm>
          <a:noFill/>
        </p:spPr>
        <p:txBody>
          <a:bodyPr wrap="none" lIns="63500" tIns="25400" rIns="63500" bIns="25400" anchor="t">
            <a:spAutoFit/>
          </a:bodyPr>
          <a:lstStyle/>
          <a:p>
            <a:pPr eaLnBrk="1" hangingPunct="1"/>
            <a:r>
              <a:rPr lang="en-US" dirty="0" smtClean="0"/>
              <a:t>The Incremental Model</a:t>
            </a:r>
          </a:p>
        </p:txBody>
      </p:sp>
      <p:pic>
        <p:nvPicPr>
          <p:cNvPr id="37893" name="Picture 3"/>
          <p:cNvPicPr>
            <a:picLocks noChangeAspect="1" noChangeArrowheads="1"/>
          </p:cNvPicPr>
          <p:nvPr/>
        </p:nvPicPr>
        <p:blipFill>
          <a:blip r:embed="rId2"/>
          <a:srcRect/>
          <a:stretch>
            <a:fillRect/>
          </a:stretch>
        </p:blipFill>
        <p:spPr bwMode="auto">
          <a:xfrm>
            <a:off x="457200" y="1066800"/>
            <a:ext cx="8305800" cy="5486400"/>
          </a:xfrm>
          <a:prstGeom prst="rect">
            <a:avLst/>
          </a:prstGeom>
          <a:solidFill>
            <a:srgbClr val="96E3FE"/>
          </a:solidFill>
          <a:ln w="12700">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9EC0908-8096-45A8-A02F-03C835B4EDDA}" type="slidenum">
              <a:rPr lang="en-US" altLang="zh-TW"/>
              <a:pPr/>
              <a:t>39</a:t>
            </a:fld>
            <a:endParaRPr lang="en-US" altLang="zh-TW"/>
          </a:p>
        </p:txBody>
      </p:sp>
      <p:sp>
        <p:nvSpPr>
          <p:cNvPr id="73730" name="Rectangle 2"/>
          <p:cNvSpPr>
            <a:spLocks noGrp="1" noChangeArrowheads="1"/>
          </p:cNvSpPr>
          <p:nvPr>
            <p:ph type="title"/>
          </p:nvPr>
        </p:nvSpPr>
        <p:spPr/>
        <p:txBody>
          <a:bodyPr/>
          <a:lstStyle/>
          <a:p>
            <a:r>
              <a:rPr lang="en-GB" altLang="zh-TW"/>
              <a:t>Incremental development</a:t>
            </a:r>
          </a:p>
        </p:txBody>
      </p:sp>
      <p:sp>
        <p:nvSpPr>
          <p:cNvPr id="73733" name="Rectangle 5"/>
          <p:cNvSpPr>
            <a:spLocks noChangeArrowheads="1"/>
          </p:cNvSpPr>
          <p:nvPr/>
        </p:nvSpPr>
        <p:spPr bwMode="auto">
          <a:xfrm>
            <a:off x="0" y="1652587"/>
            <a:ext cx="9144000" cy="4495800"/>
          </a:xfrm>
          <a:prstGeom prst="rect">
            <a:avLst/>
          </a:prstGeom>
          <a:solidFill>
            <a:srgbClr val="CCFFFF"/>
          </a:solidFill>
          <a:ln w="12700">
            <a:noFill/>
            <a:miter lim="800000"/>
            <a:headEnd/>
            <a:tailEnd/>
          </a:ln>
          <a:effectLst/>
        </p:spPr>
        <p:txBody>
          <a:bodyPr wrap="none" lIns="91797" tIns="45898" rIns="91797" bIns="45898" anchor="ctr"/>
          <a:lstStyle/>
          <a:p>
            <a:endParaRPr lang="en-US"/>
          </a:p>
        </p:txBody>
      </p:sp>
      <p:pic>
        <p:nvPicPr>
          <p:cNvPr id="73734" name="Picture 6"/>
          <p:cNvPicPr>
            <a:picLocks noChangeAspect="1" noChangeArrowheads="1"/>
          </p:cNvPicPr>
          <p:nvPr/>
        </p:nvPicPr>
        <p:blipFill>
          <a:blip r:embed="rId2"/>
          <a:srcRect/>
          <a:stretch>
            <a:fillRect/>
          </a:stretch>
        </p:blipFill>
        <p:spPr bwMode="auto">
          <a:xfrm>
            <a:off x="0" y="2209800"/>
            <a:ext cx="9144000" cy="3124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7065C40-BB63-4532-A17A-ECBC3EFF072A}" type="slidenum">
              <a:rPr lang="en-US"/>
              <a:pPr>
                <a:defRPr/>
              </a:pPr>
              <a:t>4</a:t>
            </a:fld>
            <a:endParaRPr lang="en-US"/>
          </a:p>
        </p:txBody>
      </p:sp>
      <p:sp>
        <p:nvSpPr>
          <p:cNvPr id="28676" name="Rectangle 2"/>
          <p:cNvSpPr>
            <a:spLocks noGrp="1" noChangeArrowheads="1"/>
          </p:cNvSpPr>
          <p:nvPr>
            <p:ph type="title"/>
          </p:nvPr>
        </p:nvSpPr>
        <p:spPr>
          <a:xfrm>
            <a:off x="381000" y="0"/>
            <a:ext cx="8229600" cy="1143000"/>
          </a:xfrm>
        </p:spPr>
        <p:txBody>
          <a:bodyPr/>
          <a:lstStyle/>
          <a:p>
            <a:pPr eaLnBrk="1" hangingPunct="1"/>
            <a:r>
              <a:rPr lang="en-US" dirty="0" smtClean="0"/>
              <a:t> A Generic Process Model</a:t>
            </a:r>
          </a:p>
        </p:txBody>
      </p:sp>
      <p:pic>
        <p:nvPicPr>
          <p:cNvPr id="28677" name="Picture 4" descr="Fig2"/>
          <p:cNvPicPr>
            <a:picLocks noChangeAspect="1" noChangeArrowheads="1"/>
          </p:cNvPicPr>
          <p:nvPr/>
        </p:nvPicPr>
        <p:blipFill>
          <a:blip r:embed="rId2"/>
          <a:srcRect/>
          <a:stretch>
            <a:fillRect/>
          </a:stretch>
        </p:blipFill>
        <p:spPr bwMode="auto">
          <a:xfrm>
            <a:off x="1447800" y="990600"/>
            <a:ext cx="59436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5A92CE5-3D84-438F-8BBA-6216051B4753}" type="slidenum">
              <a:rPr lang="en-US" altLang="zh-TW"/>
              <a:pPr/>
              <a:t>40</a:t>
            </a:fld>
            <a:endParaRPr lang="en-US" altLang="zh-TW"/>
          </a:p>
        </p:txBody>
      </p:sp>
      <p:sp>
        <p:nvSpPr>
          <p:cNvPr id="109570" name="Rectangle 2"/>
          <p:cNvSpPr>
            <a:spLocks noGrp="1" noChangeArrowheads="1"/>
          </p:cNvSpPr>
          <p:nvPr>
            <p:ph type="title"/>
          </p:nvPr>
        </p:nvSpPr>
        <p:spPr/>
        <p:txBody>
          <a:bodyPr/>
          <a:lstStyle/>
          <a:p>
            <a:r>
              <a:rPr lang="en-GB" altLang="zh-TW" sz="4000" dirty="0"/>
              <a:t>Incremental development advantages</a:t>
            </a:r>
          </a:p>
        </p:txBody>
      </p:sp>
      <p:sp>
        <p:nvSpPr>
          <p:cNvPr id="109571" name="Rectangle 3"/>
          <p:cNvSpPr>
            <a:spLocks noGrp="1" noChangeArrowheads="1"/>
          </p:cNvSpPr>
          <p:nvPr>
            <p:ph type="body" idx="1"/>
          </p:nvPr>
        </p:nvSpPr>
        <p:spPr/>
        <p:txBody>
          <a:bodyPr/>
          <a:lstStyle/>
          <a:p>
            <a:r>
              <a:rPr lang="en-GB" altLang="zh-TW"/>
              <a:t>Customer value can be delivered with each increment so system functionality is available earlier.</a:t>
            </a:r>
          </a:p>
          <a:p>
            <a:r>
              <a:rPr lang="en-GB" altLang="zh-TW"/>
              <a:t>Early increments act as a prototype to help elicit requirements for later increments.</a:t>
            </a:r>
          </a:p>
          <a:p>
            <a:r>
              <a:rPr lang="en-GB" altLang="zh-TW"/>
              <a:t>Lower risk of overall project failure.</a:t>
            </a:r>
          </a:p>
          <a:p>
            <a:r>
              <a:rPr lang="en-GB" altLang="zh-TW"/>
              <a:t>The highest priority system services tend to receive the most testing.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t>Incremental</a:t>
            </a:r>
            <a:r>
              <a:rPr lang="en-US" dirty="0" smtClean="0"/>
              <a:t> means adding, </a:t>
            </a:r>
            <a:r>
              <a:rPr lang="en-US" dirty="0" smtClean="0"/>
              <a:t>I</a:t>
            </a:r>
            <a:r>
              <a:rPr lang="en-US" b="1" dirty="0" smtClean="0"/>
              <a:t>terative</a:t>
            </a:r>
            <a:r>
              <a:rPr lang="en-US" dirty="0" smtClean="0"/>
              <a:t> </a:t>
            </a:r>
            <a:r>
              <a:rPr lang="en-US" dirty="0" smtClean="0"/>
              <a:t>means reworking</a:t>
            </a:r>
            <a:r>
              <a:rPr lang="en-US" b="1" dirty="0" smtClean="0"/>
              <a:t>  </a:t>
            </a:r>
            <a:r>
              <a:rPr lang="en-US" sz="2700" dirty="0"/>
              <a:t>(by</a:t>
            </a:r>
            <a:r>
              <a:rPr lang="en-US" sz="2700" b="1" dirty="0"/>
              <a:t> </a:t>
            </a:r>
            <a:r>
              <a:rPr lang="en-US" sz="2700" dirty="0"/>
              <a:t>Alistair Cockburn)</a:t>
            </a:r>
            <a:endParaRPr lang="he-IL" dirty="0"/>
          </a:p>
        </p:txBody>
      </p:sp>
      <p:sp>
        <p:nvSpPr>
          <p:cNvPr id="26627" name="Content Placeholder 2"/>
          <p:cNvSpPr>
            <a:spLocks noGrp="1"/>
          </p:cNvSpPr>
          <p:nvPr>
            <p:ph sz="quarter" idx="1"/>
          </p:nvPr>
        </p:nvSpPr>
        <p:spPr>
          <a:xfrm>
            <a:off x="915038" y="1448403"/>
            <a:ext cx="7771444" cy="4571468"/>
          </a:xfrm>
        </p:spPr>
        <p:txBody>
          <a:bodyPr/>
          <a:lstStyle/>
          <a:p>
            <a:pPr eaLnBrk="1" hangingPunct="1"/>
            <a:r>
              <a:rPr lang="en-US" sz="1800" b="1" dirty="0"/>
              <a:t>Incremental development</a:t>
            </a:r>
            <a:r>
              <a:rPr lang="en-US" sz="1800" dirty="0"/>
              <a:t> is a staging and scheduling strategy in which the various parts of the system are developed at different times or rates and integrated as they are completed. The alternative is to develop the entire system with a big bang integration at the end. </a:t>
            </a:r>
          </a:p>
          <a:p>
            <a:pPr eaLnBrk="1" hangingPunct="1"/>
            <a:r>
              <a:rPr lang="en-US" sz="1800" b="1" dirty="0"/>
              <a:t>Iterative development</a:t>
            </a:r>
            <a:r>
              <a:rPr lang="en-US" sz="1800" dirty="0"/>
              <a:t> is a rework scheduling strategy in which time is set aside to revise and improve parts of the system. The alternative development is to get it right the first time (or at least declare that it is right!). </a:t>
            </a:r>
          </a:p>
          <a:p>
            <a:pPr eaLnBrk="1" hangingPunct="1"/>
            <a:endParaRPr lang="en-US" sz="1800" dirty="0"/>
          </a:p>
          <a:p>
            <a:pPr eaLnBrk="1" hangingPunct="1"/>
            <a:endParaRPr lang="en-US" sz="1800" dirty="0"/>
          </a:p>
          <a:p>
            <a:pPr eaLnBrk="1" hangingPunct="1">
              <a:buFont typeface="Wingdings 2" pitchFamily="18" charset="2"/>
              <a:buNone/>
            </a:pPr>
            <a:endParaRPr lang="en-US" sz="1800" dirty="0"/>
          </a:p>
          <a:p>
            <a:pPr eaLnBrk="1" hangingPunct="1">
              <a:buFont typeface="Wingdings 2" pitchFamily="18" charset="2"/>
              <a:buNone/>
            </a:pPr>
            <a:endParaRPr lang="en-US" sz="1800" dirty="0"/>
          </a:p>
          <a:p>
            <a:pPr eaLnBrk="1" hangingPunct="1">
              <a:buFont typeface="Wingdings 2" pitchFamily="18" charset="2"/>
              <a:buNone/>
            </a:pPr>
            <a:endParaRPr lang="en-US" sz="1800" dirty="0"/>
          </a:p>
          <a:p>
            <a:pPr eaLnBrk="1" hangingPunct="1">
              <a:buFont typeface="Wingdings 2" pitchFamily="18" charset="2"/>
              <a:buNone/>
            </a:pPr>
            <a:endParaRPr lang="en-US" sz="1800" dirty="0"/>
          </a:p>
          <a:p>
            <a:pPr eaLnBrk="1" hangingPunct="1"/>
            <a:endParaRPr lang="he-IL" sz="1800" dirty="0"/>
          </a:p>
        </p:txBody>
      </p:sp>
      <p:graphicFrame>
        <p:nvGraphicFramePr>
          <p:cNvPr id="4" name="Table 3"/>
          <p:cNvGraphicFramePr>
            <a:graphicFrameLocks noGrp="1"/>
          </p:cNvGraphicFramePr>
          <p:nvPr>
            <p:extLst>
              <p:ext uri="{D42A27DB-BD31-4B8C-83A1-F6EECF244321}">
                <p14:modId xmlns:p14="http://schemas.microsoft.com/office/powerpoint/2010/main" val="2585935717"/>
              </p:ext>
            </p:extLst>
          </p:nvPr>
        </p:nvGraphicFramePr>
        <p:xfrm>
          <a:off x="1434728" y="3658450"/>
          <a:ext cx="6794872" cy="2818549"/>
        </p:xfrm>
        <a:graphic>
          <a:graphicData uri="http://schemas.openxmlformats.org/drawingml/2006/table">
            <a:tbl>
              <a:tblPr rtl="1" firstRow="1" bandRow="1">
                <a:tableStyleId>{5C22544A-7EE6-4342-B048-85BDC9FD1C3A}</a:tableStyleId>
              </a:tblPr>
              <a:tblGrid>
                <a:gridCol w="3429000"/>
                <a:gridCol w="3365872"/>
              </a:tblGrid>
              <a:tr h="456252">
                <a:tc>
                  <a:txBody>
                    <a:bodyPr/>
                    <a:lstStyle/>
                    <a:p>
                      <a:pPr algn="l" rtl="1"/>
                      <a:r>
                        <a:rPr lang="en-US" sz="1800" b="1" dirty="0" smtClean="0"/>
                        <a:t>Increment</a:t>
                      </a:r>
                      <a:r>
                        <a:rPr lang="en-US" sz="1800" dirty="0" smtClean="0"/>
                        <a:t> </a:t>
                      </a:r>
                      <a:endParaRPr lang="he-IL" sz="1800" dirty="0"/>
                    </a:p>
                  </a:txBody>
                  <a:tcPr marL="91823" marR="91823" marT="45904" marB="45904"/>
                </a:tc>
                <a:tc>
                  <a:txBody>
                    <a:bodyPr/>
                    <a:lstStyle/>
                    <a:p>
                      <a:pPr algn="l" rtl="1"/>
                      <a:r>
                        <a:rPr lang="en-US" sz="1800" b="1" dirty="0" smtClean="0"/>
                        <a:t>Iterate</a:t>
                      </a:r>
                      <a:r>
                        <a:rPr lang="en-US" sz="1800" dirty="0" smtClean="0"/>
                        <a:t> </a:t>
                      </a:r>
                      <a:endParaRPr lang="he-IL" sz="1800" dirty="0"/>
                    </a:p>
                  </a:txBody>
                  <a:tcPr marL="91823" marR="91823" marT="45904" marB="45904"/>
                </a:tc>
              </a:tr>
              <a:tr h="787291">
                <a:tc>
                  <a:txBody>
                    <a:bodyPr/>
                    <a:lstStyle/>
                    <a:p>
                      <a:pPr algn="l" rtl="1"/>
                      <a:r>
                        <a:rPr lang="en-US" sz="1800" dirty="0" smtClean="0"/>
                        <a:t>fundamentally means </a:t>
                      </a:r>
                      <a:r>
                        <a:rPr lang="en-US" sz="1800" i="1" dirty="0" smtClean="0"/>
                        <a:t>“add onto”</a:t>
                      </a:r>
                      <a:r>
                        <a:rPr lang="en-US" sz="1800" dirty="0" smtClean="0"/>
                        <a:t>.</a:t>
                      </a:r>
                      <a:endParaRPr lang="he-IL" sz="1800" dirty="0"/>
                    </a:p>
                  </a:txBody>
                  <a:tcPr marL="91823" marR="91823" marT="45904" marB="45904"/>
                </a:tc>
                <a:tc>
                  <a:txBody>
                    <a:bodyPr/>
                    <a:lstStyle/>
                    <a:p>
                      <a:pPr algn="l" rtl="1"/>
                      <a:r>
                        <a:rPr lang="en-US" sz="1800" dirty="0" smtClean="0"/>
                        <a:t>fundamentally means </a:t>
                      </a:r>
                      <a:r>
                        <a:rPr lang="en-US" sz="1800" i="1" dirty="0" smtClean="0"/>
                        <a:t>“change”</a:t>
                      </a:r>
                      <a:r>
                        <a:rPr lang="en-US" sz="1800" dirty="0" smtClean="0"/>
                        <a:t>.</a:t>
                      </a:r>
                      <a:endParaRPr lang="he-IL" sz="1800" dirty="0"/>
                    </a:p>
                  </a:txBody>
                  <a:tcPr marL="91823" marR="91823" marT="45904" marB="45904"/>
                </a:tc>
              </a:tr>
              <a:tr h="787503">
                <a:tc>
                  <a:txBody>
                    <a:bodyPr/>
                    <a:lstStyle/>
                    <a:p>
                      <a:pPr algn="l" rtl="1"/>
                      <a:r>
                        <a:rPr lang="en-US" sz="1800" dirty="0" smtClean="0"/>
                        <a:t>repeating the process on a </a:t>
                      </a:r>
                      <a:r>
                        <a:rPr lang="en-US" sz="1800" i="1" dirty="0" smtClean="0"/>
                        <a:t>new</a:t>
                      </a:r>
                      <a:r>
                        <a:rPr lang="en-US" sz="1800" dirty="0" smtClean="0"/>
                        <a:t> section of work. </a:t>
                      </a:r>
                      <a:endParaRPr lang="he-IL" sz="1800" dirty="0"/>
                    </a:p>
                  </a:txBody>
                  <a:tcPr marL="91823" marR="91823" marT="45904" marB="45904"/>
                </a:tc>
                <a:tc>
                  <a:txBody>
                    <a:bodyPr/>
                    <a:lstStyle/>
                    <a:p>
                      <a:pPr algn="l" rtl="1"/>
                      <a:r>
                        <a:rPr lang="en-US" sz="1800" dirty="0" smtClean="0"/>
                        <a:t>repeating the process on the </a:t>
                      </a:r>
                      <a:r>
                        <a:rPr lang="en-US" sz="1800" i="1" dirty="0" smtClean="0"/>
                        <a:t>same</a:t>
                      </a:r>
                      <a:r>
                        <a:rPr lang="en-US" sz="1800" dirty="0" smtClean="0"/>
                        <a:t> section of work</a:t>
                      </a:r>
                      <a:endParaRPr lang="he-IL" sz="1800" dirty="0"/>
                    </a:p>
                  </a:txBody>
                  <a:tcPr marL="91823" marR="91823" marT="45904" marB="45904"/>
                </a:tc>
              </a:tr>
              <a:tr h="787503">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repeat the process (, design, implement, evaluate), </a:t>
                      </a:r>
                      <a:endParaRPr lang="he-IL" sz="1800" dirty="0" smtClean="0"/>
                    </a:p>
                  </a:txBody>
                  <a:tcPr marL="91823" marR="91823" marT="45904" marB="45904"/>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repeat the process (, design, implement, evaluate), </a:t>
                      </a:r>
                      <a:endParaRPr lang="he-IL" sz="1800" dirty="0" smtClean="0"/>
                    </a:p>
                  </a:txBody>
                  <a:tcPr marL="91823" marR="91823" marT="45904" marB="45904"/>
                </a:tc>
              </a:tr>
            </a:tbl>
          </a:graphicData>
        </a:graphic>
      </p:graphicFrame>
    </p:spTree>
    <p:extLst>
      <p:ext uri="{BB962C8B-B14F-4D97-AF65-F5344CB8AC3E}">
        <p14:creationId xmlns:p14="http://schemas.microsoft.com/office/powerpoint/2010/main" val="3612076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Incremental Development</a:t>
            </a:r>
            <a:endParaRPr lang="he-IL" smtClean="0"/>
          </a:p>
        </p:txBody>
      </p:sp>
      <p:sp>
        <p:nvSpPr>
          <p:cNvPr id="27651" name="Content Placeholder 2"/>
          <p:cNvSpPr>
            <a:spLocks noGrp="1"/>
          </p:cNvSpPr>
          <p:nvPr>
            <p:ph sz="quarter" idx="1"/>
          </p:nvPr>
        </p:nvSpPr>
        <p:spPr>
          <a:xfrm>
            <a:off x="915038" y="1448403"/>
            <a:ext cx="7771444" cy="4571468"/>
          </a:xfrm>
        </p:spPr>
        <p:txBody>
          <a:bodyPr/>
          <a:lstStyle/>
          <a:p>
            <a:pPr eaLnBrk="1" hangingPunct="1"/>
            <a:endParaRPr lang="en-US" b="1" smtClean="0"/>
          </a:p>
          <a:p>
            <a:pPr eaLnBrk="1" hangingPunct="1"/>
            <a:endParaRPr lang="en-US" b="1" smtClean="0"/>
          </a:p>
          <a:p>
            <a:pPr eaLnBrk="1" hangingPunct="1"/>
            <a:endParaRPr lang="en-US" b="1" smtClean="0"/>
          </a:p>
          <a:p>
            <a:pPr eaLnBrk="1" hangingPunct="1"/>
            <a:endParaRPr lang="en-US" b="1" smtClean="0"/>
          </a:p>
          <a:p>
            <a:pPr eaLnBrk="1" hangingPunct="1"/>
            <a:r>
              <a:rPr lang="en-US" sz="1600" b="1"/>
              <a:t>The first increment delivers one slice of</a:t>
            </a:r>
          </a:p>
          <a:p>
            <a:pPr eaLnBrk="1" hangingPunct="1">
              <a:buFont typeface="Wingdings 2" pitchFamily="18" charset="2"/>
              <a:buNone/>
            </a:pPr>
            <a:r>
              <a:rPr lang="en-US" sz="1600" b="1"/>
              <a:t>       functionality through the whole system.</a:t>
            </a:r>
          </a:p>
          <a:p>
            <a:pPr eaLnBrk="1" hangingPunct="1"/>
            <a:r>
              <a:rPr lang="en-US" sz="1600" b="1"/>
              <a:t>The second increment delivers another </a:t>
            </a:r>
          </a:p>
          <a:p>
            <a:pPr eaLnBrk="1" hangingPunct="1">
              <a:buFont typeface="Wingdings 2" pitchFamily="18" charset="2"/>
              <a:buNone/>
            </a:pPr>
            <a:r>
              <a:rPr lang="en-US" sz="1600" b="1"/>
              <a:t>	slice of functionality through the whole system.</a:t>
            </a:r>
            <a:r>
              <a:rPr lang="en-US" sz="1600"/>
              <a:t> </a:t>
            </a:r>
          </a:p>
          <a:p>
            <a:pPr eaLnBrk="1" hangingPunct="1"/>
            <a:r>
              <a:rPr lang="en-US" sz="1600" b="1"/>
              <a:t> The third increment delivers the rest of</a:t>
            </a:r>
          </a:p>
          <a:p>
            <a:pPr eaLnBrk="1" hangingPunct="1">
              <a:buFont typeface="Wingdings 2" pitchFamily="18" charset="2"/>
              <a:buNone/>
            </a:pPr>
            <a:r>
              <a:rPr lang="en-US" sz="1600" b="1"/>
              <a:t>	 the system</a:t>
            </a:r>
            <a:endParaRPr lang="he-IL" sz="1600"/>
          </a:p>
        </p:txBody>
      </p:sp>
      <p:pic>
        <p:nvPicPr>
          <p:cNvPr id="27652" name="Picture 2" descr="http://www.stickyminds.com/BetterSoftware/image_uploads/webobject_image_no4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097" y="1451589"/>
            <a:ext cx="3843477" cy="175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descr="http://www.stickyminds.com/BetterSoftware/image_uploads/webobject_image_no4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971" y="1435655"/>
            <a:ext cx="3362046" cy="145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descr="http://www.stickyminds.com/BetterSoftware/image_uploads/webobject_image_no49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30" y="3024276"/>
            <a:ext cx="3362046" cy="141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8" descr="http://www.stickyminds.com/BetterSoftware/image_uploads/webobject_image_no49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030" y="4571469"/>
            <a:ext cx="3362046" cy="141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7496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3600"/>
              <a:t>Iterative Development </a:t>
            </a:r>
            <a:endParaRPr lang="he-IL" sz="3600"/>
          </a:p>
        </p:txBody>
      </p:sp>
      <p:sp>
        <p:nvSpPr>
          <p:cNvPr id="28675" name="Content Placeholder 2"/>
          <p:cNvSpPr>
            <a:spLocks noGrp="1"/>
          </p:cNvSpPr>
          <p:nvPr>
            <p:ph sz="quarter" idx="1"/>
          </p:nvPr>
        </p:nvSpPr>
        <p:spPr>
          <a:xfrm>
            <a:off x="915038" y="1448403"/>
            <a:ext cx="7771444" cy="4571468"/>
          </a:xfrm>
        </p:spPr>
        <p:txBody>
          <a:bodyPr>
            <a:normAutofit fontScale="85000" lnSpcReduction="20000"/>
          </a:bodyPr>
          <a:lstStyle/>
          <a:p>
            <a:pPr eaLnBrk="1" hangingPunct="1"/>
            <a:r>
              <a:rPr lang="en-US" smtClean="0"/>
              <a:t>\</a:t>
            </a:r>
          </a:p>
          <a:p>
            <a:pPr eaLnBrk="1" hangingPunct="1"/>
            <a:endParaRPr lang="en-US" smtClean="0"/>
          </a:p>
          <a:p>
            <a:pPr eaLnBrk="1" hangingPunct="1"/>
            <a:endParaRPr lang="en-US" smtClean="0"/>
          </a:p>
          <a:p>
            <a:pPr eaLnBrk="1" hangingPunct="1"/>
            <a:endParaRPr lang="en-US" sz="1800" b="1"/>
          </a:p>
          <a:p>
            <a:pPr eaLnBrk="1" hangingPunct="1"/>
            <a:r>
              <a:rPr lang="en-US" sz="1800" b="1"/>
              <a:t>The first iteration delivers enough of </a:t>
            </a:r>
          </a:p>
          <a:p>
            <a:pPr eaLnBrk="1" hangingPunct="1">
              <a:buFont typeface="Wingdings 2" pitchFamily="18" charset="2"/>
              <a:buNone/>
            </a:pPr>
            <a:r>
              <a:rPr lang="en-US" sz="1800" b="1"/>
              <a:t>	feature 1 to evaluate what is correct </a:t>
            </a:r>
          </a:p>
          <a:p>
            <a:pPr eaLnBrk="1" hangingPunct="1">
              <a:buFont typeface="Wingdings 2" pitchFamily="18" charset="2"/>
              <a:buNone/>
            </a:pPr>
            <a:r>
              <a:rPr lang="en-US" sz="1800" b="1"/>
              <a:t>	and what needs revision.</a:t>
            </a:r>
            <a:r>
              <a:rPr lang="en-US" sz="1800"/>
              <a:t> </a:t>
            </a:r>
          </a:p>
          <a:p>
            <a:pPr eaLnBrk="1" hangingPunct="1"/>
            <a:r>
              <a:rPr lang="en-US" sz="1800" b="1"/>
              <a:t>After the second iteration, some revised </a:t>
            </a:r>
          </a:p>
          <a:p>
            <a:pPr eaLnBrk="1" hangingPunct="1">
              <a:buFont typeface="Wingdings 2" pitchFamily="18" charset="2"/>
              <a:buNone/>
            </a:pPr>
            <a:r>
              <a:rPr lang="en-US" sz="1800" b="1"/>
              <a:t>	parts still need improvement.</a:t>
            </a:r>
            <a:r>
              <a:rPr lang="en-US" sz="1800"/>
              <a:t> </a:t>
            </a:r>
          </a:p>
          <a:p>
            <a:pPr eaLnBrk="1" hangingPunct="1"/>
            <a:r>
              <a:rPr lang="en-US" sz="1800" b="1"/>
              <a:t>The third iteration produces the final </a:t>
            </a:r>
          </a:p>
          <a:p>
            <a:pPr eaLnBrk="1" hangingPunct="1">
              <a:buFont typeface="Wingdings 2" pitchFamily="18" charset="2"/>
              <a:buNone/>
            </a:pPr>
            <a:r>
              <a:rPr lang="en-US" sz="1800" b="1"/>
              <a:t>	and stable feature </a:t>
            </a:r>
            <a:r>
              <a:rPr lang="en-US" sz="1800"/>
              <a:t/>
            </a:r>
            <a:br>
              <a:rPr lang="en-US" sz="1800"/>
            </a:br>
            <a:r>
              <a:rPr lang="en-US" sz="1800"/>
              <a:t/>
            </a:r>
            <a:br>
              <a:rPr lang="en-US" sz="1800"/>
            </a:br>
            <a:r>
              <a:rPr lang="en-US" sz="1800"/>
              <a:t/>
            </a:r>
            <a:br>
              <a:rPr lang="en-US" sz="1800"/>
            </a:br>
            <a:r>
              <a:rPr lang="en-US" sz="1800"/>
              <a:t> </a:t>
            </a:r>
            <a:br>
              <a:rPr lang="en-US" sz="1800"/>
            </a:br>
            <a:r>
              <a:rPr lang="en-US" sz="1800"/>
              <a:t/>
            </a:r>
            <a:br>
              <a:rPr lang="en-US" sz="1800"/>
            </a:br>
            <a:r>
              <a:rPr lang="en-US" sz="1800"/>
              <a:t/>
            </a:r>
            <a:br>
              <a:rPr lang="en-US" sz="1800"/>
            </a:br>
            <a:r>
              <a:rPr lang="en-US" sz="1800"/>
              <a:t/>
            </a:r>
            <a:br>
              <a:rPr lang="en-US" sz="1800"/>
            </a:br>
            <a:endParaRPr lang="en-US" sz="1800"/>
          </a:p>
          <a:p>
            <a:pPr eaLnBrk="1" hangingPunct="1"/>
            <a:endParaRPr lang="he-IL" smtClean="0"/>
          </a:p>
        </p:txBody>
      </p:sp>
      <p:pic>
        <p:nvPicPr>
          <p:cNvPr id="28676" name="Picture 2" descr="http://www.stickyminds.com/BetterSoftware/image_uploads/webobject_image_no4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096" y="1363952"/>
            <a:ext cx="3519866" cy="157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http://www.stickyminds.com/BetterSoftware/image_uploads/webobject_image_no49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88" y="1700161"/>
            <a:ext cx="3362047" cy="14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descr="http://www.stickyminds.com/BetterSoftware/image_uploads/webobject_image_no49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7188" y="3153343"/>
            <a:ext cx="3362047" cy="143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descr="http://www.stickyminds.com/BetterSoftware/image_uploads/webobject_image_no49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188" y="4606525"/>
            <a:ext cx="3362047" cy="142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724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81000" y="0"/>
            <a:ext cx="8229600" cy="1143000"/>
          </a:xfrm>
        </p:spPr>
        <p:txBody>
          <a:bodyPr/>
          <a:lstStyle/>
          <a:p>
            <a:pPr eaLnBrk="1" hangingPunct="1"/>
            <a:r>
              <a:rPr lang="en-US" b="1" dirty="0" smtClean="0"/>
              <a:t>Incremental &amp; </a:t>
            </a:r>
            <a:r>
              <a:rPr lang="en-US" b="1" dirty="0" smtClean="0"/>
              <a:t>Iterative </a:t>
            </a:r>
            <a:r>
              <a:rPr lang="en-US" b="1" dirty="0" smtClean="0"/>
              <a:t>- summary</a:t>
            </a:r>
            <a:endParaRPr lang="he-IL" b="1" dirty="0" smtClean="0"/>
          </a:p>
        </p:txBody>
      </p:sp>
      <p:sp>
        <p:nvSpPr>
          <p:cNvPr id="29699" name="Content Placeholder 2"/>
          <p:cNvSpPr>
            <a:spLocks noGrp="1"/>
          </p:cNvSpPr>
          <p:nvPr>
            <p:ph sz="quarter" idx="1"/>
          </p:nvPr>
        </p:nvSpPr>
        <p:spPr>
          <a:xfrm>
            <a:off x="0" y="1066800"/>
            <a:ext cx="9144000" cy="5791199"/>
          </a:xfrm>
        </p:spPr>
        <p:txBody>
          <a:bodyPr>
            <a:noAutofit/>
          </a:bodyPr>
          <a:lstStyle/>
          <a:p>
            <a:pPr eaLnBrk="1" hangingPunct="1"/>
            <a:r>
              <a:rPr lang="en-US" sz="2400" dirty="0"/>
              <a:t>Iterative model - This model iterates requirements, design, build and test phases again and again for each requirement and builds up a system iteratively till the system is completely build.</a:t>
            </a:r>
          </a:p>
          <a:p>
            <a:pPr eaLnBrk="1" hangingPunct="1"/>
            <a:r>
              <a:rPr lang="en-US" sz="2400" dirty="0"/>
              <a:t>Incremental model - It is non integrated development model. This model divides work in chunks and one team can work on many chunks. It is more flexible.</a:t>
            </a:r>
          </a:p>
          <a:p>
            <a:pPr eaLnBrk="1" hangingPunct="1"/>
            <a:r>
              <a:rPr lang="en-US" sz="2400" dirty="0"/>
              <a:t>Spiral model - This model uses series of prototypes in stages, the development ends when  the prototypes are developed into functional system. It is flexible model and used for large and complicated projects.</a:t>
            </a:r>
          </a:p>
          <a:p>
            <a:pPr eaLnBrk="1" hangingPunct="1"/>
            <a:r>
              <a:rPr lang="en-US" sz="2400" dirty="0"/>
              <a:t>Evolutionary model - It is more customer focused model. In this model the software is divided in small units which is delivered earlier to the customers.</a:t>
            </a:r>
          </a:p>
          <a:p>
            <a:pPr eaLnBrk="1" hangingPunct="1"/>
            <a:r>
              <a:rPr lang="en-US" sz="2400" dirty="0"/>
              <a:t>V-Model - It is more focused on testing. For every phase some testing activity are done. </a:t>
            </a:r>
            <a:endParaRPr lang="he-IL" sz="2400" dirty="0" smtClean="0"/>
          </a:p>
        </p:txBody>
      </p:sp>
    </p:spTree>
    <p:extLst>
      <p:ext uri="{BB962C8B-B14F-4D97-AF65-F5344CB8AC3E}">
        <p14:creationId xmlns:p14="http://schemas.microsoft.com/office/powerpoint/2010/main" val="12581822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8EDE65F-A584-404B-A25E-29FF85B28172}" type="slidenum">
              <a:rPr lang="en-US" altLang="zh-TW"/>
              <a:pPr/>
              <a:t>45</a:t>
            </a:fld>
            <a:endParaRPr lang="en-US" altLang="zh-TW"/>
          </a:p>
        </p:txBody>
      </p:sp>
      <p:sp>
        <p:nvSpPr>
          <p:cNvPr id="111618" name="Rectangle 2"/>
          <p:cNvSpPr>
            <a:spLocks noGrp="1" noChangeArrowheads="1"/>
          </p:cNvSpPr>
          <p:nvPr>
            <p:ph type="title"/>
          </p:nvPr>
        </p:nvSpPr>
        <p:spPr/>
        <p:txBody>
          <a:bodyPr/>
          <a:lstStyle/>
          <a:p>
            <a:r>
              <a:rPr lang="en-GB" altLang="zh-TW"/>
              <a:t>Spiral development</a:t>
            </a:r>
          </a:p>
        </p:txBody>
      </p:sp>
      <p:sp>
        <p:nvSpPr>
          <p:cNvPr id="111619" name="Rectangle 3"/>
          <p:cNvSpPr>
            <a:spLocks noGrp="1" noChangeArrowheads="1"/>
          </p:cNvSpPr>
          <p:nvPr>
            <p:ph type="body" idx="1"/>
          </p:nvPr>
        </p:nvSpPr>
        <p:spPr>
          <a:xfrm>
            <a:off x="457200" y="1600200"/>
            <a:ext cx="8229600" cy="5029200"/>
          </a:xfrm>
        </p:spPr>
        <p:txBody>
          <a:bodyPr>
            <a:normAutofit lnSpcReduction="10000"/>
          </a:bodyPr>
          <a:lstStyle/>
          <a:p>
            <a:pPr>
              <a:lnSpc>
                <a:spcPct val="90000"/>
              </a:lnSpc>
            </a:pPr>
            <a:r>
              <a:rPr lang="en-GB" altLang="zh-TW" dirty="0"/>
              <a:t>Process is represented as a spiral rather than as a sequence of activities with backtracking.</a:t>
            </a:r>
          </a:p>
          <a:p>
            <a:pPr>
              <a:lnSpc>
                <a:spcPct val="90000"/>
              </a:lnSpc>
            </a:pPr>
            <a:r>
              <a:rPr lang="en-GB" altLang="zh-TW" dirty="0"/>
              <a:t>Each loop in the spiral represents a phase in the process. </a:t>
            </a:r>
          </a:p>
          <a:p>
            <a:pPr>
              <a:lnSpc>
                <a:spcPct val="90000"/>
              </a:lnSpc>
            </a:pPr>
            <a:r>
              <a:rPr lang="en-GB" altLang="zh-TW" dirty="0"/>
              <a:t>No fixed phases such as specification or design - loops in the spiral are chosen depending on what is required.</a:t>
            </a:r>
          </a:p>
          <a:p>
            <a:pPr>
              <a:lnSpc>
                <a:spcPct val="90000"/>
              </a:lnSpc>
            </a:pPr>
            <a:r>
              <a:rPr lang="en-GB" altLang="zh-TW" dirty="0"/>
              <a:t>Risks are explicitly assessed and resolved throughout the process</a:t>
            </a:r>
            <a:r>
              <a:rPr lang="en-GB" altLang="zh-TW" dirty="0" smtClean="0"/>
              <a:t>.</a:t>
            </a:r>
          </a:p>
          <a:p>
            <a:pPr marL="742950" lvl="2" indent="-342900">
              <a:lnSpc>
                <a:spcPct val="90000"/>
              </a:lnSpc>
            </a:pPr>
            <a:r>
              <a:rPr lang="en-US" dirty="0" smtClean="0">
                <a:solidFill>
                  <a:srgbClr val="46424D"/>
                </a:solidFill>
                <a:latin typeface="Arial" pitchFamily="34" charset="0"/>
                <a:cs typeface="Arial" pitchFamily="34" charset="0"/>
                <a:sym typeface="Arial" pitchFamily="34" charset="0"/>
              </a:rPr>
              <a:t>This was the motivation behind developing the Spiral Model - Risk</a:t>
            </a:r>
            <a:endParaRPr lang="en-US" dirty="0" smtClean="0"/>
          </a:p>
          <a:p>
            <a:pPr>
              <a:lnSpc>
                <a:spcPct val="90000"/>
              </a:lnSpc>
            </a:pPr>
            <a:endParaRPr lang="en-GB" altLang="zh-TW"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DBFBBF9-D530-4EC9-A6EF-55B67B6F58E9}" type="slidenum">
              <a:rPr lang="en-US"/>
              <a:pPr>
                <a:defRPr/>
              </a:pPr>
              <a:t>46</a:t>
            </a:fld>
            <a:endParaRPr lang="en-US"/>
          </a:p>
        </p:txBody>
      </p:sp>
      <p:sp>
        <p:nvSpPr>
          <p:cNvPr id="39940" name="Rectangle 2"/>
          <p:cNvSpPr>
            <a:spLocks noGrp="1" noChangeArrowheads="1"/>
          </p:cNvSpPr>
          <p:nvPr>
            <p:ph type="title"/>
          </p:nvPr>
        </p:nvSpPr>
        <p:spPr>
          <a:xfrm>
            <a:off x="1066800" y="0"/>
            <a:ext cx="7299325" cy="660400"/>
          </a:xfrm>
          <a:noFill/>
        </p:spPr>
        <p:txBody>
          <a:bodyPr wrap="none" lIns="63500" tIns="25400" rIns="63500" bIns="25400" anchor="t">
            <a:spAutoFit/>
          </a:bodyPr>
          <a:lstStyle/>
          <a:p>
            <a:pPr eaLnBrk="1" hangingPunct="1"/>
            <a:r>
              <a:rPr lang="en-US" dirty="0" smtClean="0"/>
              <a:t>Evolutionary Models: The Spiral</a:t>
            </a:r>
          </a:p>
        </p:txBody>
      </p:sp>
      <p:pic>
        <p:nvPicPr>
          <p:cNvPr id="39941" name="Picture 3"/>
          <p:cNvPicPr>
            <a:picLocks noChangeAspect="1" noChangeArrowheads="1"/>
          </p:cNvPicPr>
          <p:nvPr/>
        </p:nvPicPr>
        <p:blipFill>
          <a:blip r:embed="rId2"/>
          <a:srcRect/>
          <a:stretch>
            <a:fillRect/>
          </a:stretch>
        </p:blipFill>
        <p:spPr bwMode="auto">
          <a:xfrm>
            <a:off x="0" y="709612"/>
            <a:ext cx="9144000" cy="6172200"/>
          </a:xfrm>
          <a:prstGeom prst="rect">
            <a:avLst/>
          </a:prstGeom>
          <a:solidFill>
            <a:srgbClr val="96E3FE"/>
          </a:solidFill>
          <a:ln w="12700">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951434F-1367-484A-BA3A-6B57EB0F1404}" type="slidenum">
              <a:rPr lang="en-US" altLang="zh-TW"/>
              <a:pPr/>
              <a:t>47</a:t>
            </a:fld>
            <a:endParaRPr lang="en-US" altLang="zh-TW"/>
          </a:p>
        </p:txBody>
      </p:sp>
      <p:sp>
        <p:nvSpPr>
          <p:cNvPr id="40962" name="Rectangle 2"/>
          <p:cNvSpPr>
            <a:spLocks noGrp="1" noChangeArrowheads="1"/>
          </p:cNvSpPr>
          <p:nvPr>
            <p:ph type="title"/>
          </p:nvPr>
        </p:nvSpPr>
        <p:spPr>
          <a:xfrm>
            <a:off x="304800" y="1"/>
            <a:ext cx="8476054" cy="914400"/>
          </a:xfrm>
          <a:noFill/>
          <a:ln/>
        </p:spPr>
        <p:txBody>
          <a:bodyPr lIns="90830" tIns="44618" rIns="90830" bIns="44618"/>
          <a:lstStyle/>
          <a:p>
            <a:r>
              <a:rPr lang="en-GB" altLang="zh-TW" dirty="0"/>
              <a:t>Spiral model of the software process</a:t>
            </a:r>
          </a:p>
        </p:txBody>
      </p:sp>
      <p:sp>
        <p:nvSpPr>
          <p:cNvPr id="40964" name="Rectangle 4"/>
          <p:cNvSpPr>
            <a:spLocks noChangeArrowheads="1"/>
          </p:cNvSpPr>
          <p:nvPr/>
        </p:nvSpPr>
        <p:spPr bwMode="auto">
          <a:xfrm>
            <a:off x="0" y="1606149"/>
            <a:ext cx="9144000" cy="5251851"/>
          </a:xfrm>
          <a:prstGeom prst="rect">
            <a:avLst/>
          </a:prstGeom>
          <a:solidFill>
            <a:srgbClr val="CCFFFF"/>
          </a:solidFill>
          <a:ln w="12700">
            <a:noFill/>
            <a:miter lim="800000"/>
            <a:headEnd/>
            <a:tailEnd/>
          </a:ln>
          <a:effectLst/>
        </p:spPr>
        <p:txBody>
          <a:bodyPr wrap="none" lIns="91797" tIns="45898" rIns="91797" bIns="45898" anchor="ctr"/>
          <a:lstStyle/>
          <a:p>
            <a:endParaRPr lang="en-US"/>
          </a:p>
        </p:txBody>
      </p:sp>
      <p:pic>
        <p:nvPicPr>
          <p:cNvPr id="40965" name="Picture 5"/>
          <p:cNvPicPr>
            <a:picLocks noChangeAspect="1" noChangeArrowheads="1"/>
          </p:cNvPicPr>
          <p:nvPr/>
        </p:nvPicPr>
        <p:blipFill>
          <a:blip r:embed="rId3"/>
          <a:srcRect/>
          <a:stretch>
            <a:fillRect/>
          </a:stretch>
        </p:blipFill>
        <p:spPr bwMode="auto">
          <a:xfrm>
            <a:off x="0" y="1143000"/>
            <a:ext cx="8991600" cy="5715000"/>
          </a:xfrm>
          <a:prstGeom prst="rect">
            <a:avLst/>
          </a:prstGeom>
          <a:noFill/>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Spiral Model Basic </a:t>
            </a:r>
            <a:r>
              <a:rPr lang="en-IN" dirty="0" err="1" smtClean="0"/>
              <a:t>Farmeworks</a:t>
            </a:r>
            <a:endParaRPr lang="en-IN"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IN" dirty="0" smtClean="0"/>
              <a:t>Communication</a:t>
            </a:r>
          </a:p>
          <a:p>
            <a:pPr marL="0" indent="0">
              <a:buNone/>
            </a:pPr>
            <a:r>
              <a:rPr lang="en-IN" dirty="0"/>
              <a:t> </a:t>
            </a:r>
            <a:r>
              <a:rPr lang="en-IN" dirty="0" smtClean="0"/>
              <a:t>   	</a:t>
            </a:r>
            <a:r>
              <a:rPr lang="en-IN" sz="2800" dirty="0" smtClean="0"/>
              <a:t>Software development process starts with 	communication between customer and developer.</a:t>
            </a:r>
          </a:p>
          <a:p>
            <a:r>
              <a:rPr lang="en-IN" dirty="0" smtClean="0"/>
              <a:t>  Planning </a:t>
            </a:r>
          </a:p>
          <a:p>
            <a:pPr marL="457200" lvl="1" indent="0">
              <a:buNone/>
            </a:pPr>
            <a:r>
              <a:rPr lang="en-IN" dirty="0" smtClean="0"/>
              <a:t> 	It includes complete estimation and scheduling and risk 	analysis.</a:t>
            </a:r>
          </a:p>
          <a:p>
            <a:r>
              <a:rPr lang="en-IN" dirty="0" smtClean="0"/>
              <a:t>Modelling </a:t>
            </a:r>
          </a:p>
          <a:p>
            <a:pPr marL="457200" lvl="1" indent="0">
              <a:buNone/>
            </a:pPr>
            <a:r>
              <a:rPr lang="en-IN" dirty="0"/>
              <a:t>	</a:t>
            </a:r>
            <a:r>
              <a:rPr lang="en-IN" dirty="0" smtClean="0"/>
              <a:t>It includes detail requirement analysis and project 	design.</a:t>
            </a:r>
          </a:p>
          <a:p>
            <a:pPr marL="457200" lvl="1" indent="0">
              <a:buNone/>
            </a:pPr>
            <a:r>
              <a:rPr lang="en-IN" dirty="0"/>
              <a:t>	</a:t>
            </a:r>
            <a:r>
              <a:rPr lang="en-IN" dirty="0" err="1" smtClean="0"/>
              <a:t>Flowchats</a:t>
            </a:r>
            <a:r>
              <a:rPr lang="en-IN" dirty="0" smtClean="0"/>
              <a:t> and UML Diagrams to show pictorial flow of 	process and programs. </a:t>
            </a:r>
          </a:p>
          <a:p>
            <a:pPr lvl="1">
              <a:buFont typeface="Arial" pitchFamily="34" charset="0"/>
              <a:buChar char="•"/>
            </a:pPr>
            <a:endParaRPr lang="en-IN" dirty="0" smtClean="0"/>
          </a:p>
        </p:txBody>
      </p:sp>
    </p:spTree>
    <p:extLst>
      <p:ext uri="{BB962C8B-B14F-4D97-AF65-F5344CB8AC3E}">
        <p14:creationId xmlns:p14="http://schemas.microsoft.com/office/powerpoint/2010/main" val="3117378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Spiral Model Basic </a:t>
            </a:r>
            <a:r>
              <a:rPr lang="en-IN" dirty="0" err="1"/>
              <a:t>Farmeworks</a:t>
            </a:r>
            <a:endParaRPr lang="en-IN" dirty="0"/>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r>
              <a:rPr lang="en-IN" dirty="0" smtClean="0"/>
              <a:t>Construction</a:t>
            </a:r>
          </a:p>
          <a:p>
            <a:pPr marL="457200" lvl="1" indent="0">
              <a:buNone/>
            </a:pPr>
            <a:r>
              <a:rPr lang="en-IN" dirty="0"/>
              <a:t>	</a:t>
            </a:r>
            <a:r>
              <a:rPr lang="en-IN" dirty="0" smtClean="0"/>
              <a:t>Coding – Design details are implemented using 		     appropriate programming language.</a:t>
            </a:r>
          </a:p>
          <a:p>
            <a:pPr marL="457200" lvl="1" indent="0">
              <a:buNone/>
            </a:pPr>
            <a:r>
              <a:rPr lang="en-IN" dirty="0"/>
              <a:t>	</a:t>
            </a:r>
            <a:r>
              <a:rPr lang="en-IN" dirty="0" smtClean="0"/>
              <a:t>Testing – Testing is carried out by testing team.</a:t>
            </a:r>
          </a:p>
          <a:p>
            <a:r>
              <a:rPr lang="en-IN" dirty="0" smtClean="0"/>
              <a:t>Deployment</a:t>
            </a:r>
          </a:p>
          <a:p>
            <a:pPr marL="914400" lvl="2" indent="0">
              <a:buNone/>
            </a:pPr>
            <a:r>
              <a:rPr lang="en-IN" dirty="0"/>
              <a:t> </a:t>
            </a:r>
            <a:r>
              <a:rPr lang="en-IN" sz="2800" dirty="0" smtClean="0"/>
              <a:t>It includes software delivery, support and feedback from customer.</a:t>
            </a:r>
          </a:p>
          <a:p>
            <a:pPr marL="914400" lvl="2" indent="0">
              <a:buNone/>
            </a:pPr>
            <a:endParaRPr lang="en-IN" sz="2800" dirty="0" smtClean="0"/>
          </a:p>
          <a:p>
            <a:r>
              <a:rPr lang="en-IN" sz="3600" b="1" dirty="0" smtClean="0"/>
              <a:t>Note:</a:t>
            </a:r>
            <a:r>
              <a:rPr lang="en-IN" sz="3600" dirty="0" smtClean="0"/>
              <a:t> After customer evaluation, next spiral implements customer’s suggestions plus enhancements plan.</a:t>
            </a:r>
            <a:endParaRPr lang="en-IN" sz="3600" dirty="0"/>
          </a:p>
        </p:txBody>
      </p:sp>
    </p:spTree>
    <p:extLst>
      <p:ext uri="{BB962C8B-B14F-4D97-AF65-F5344CB8AC3E}">
        <p14:creationId xmlns:p14="http://schemas.microsoft.com/office/powerpoint/2010/main" val="282297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6A73F65D-75D7-4870-977B-0B63604E1A15}" type="slidenum">
              <a:rPr lang="en-US"/>
              <a:pPr>
                <a:defRPr/>
              </a:pPr>
              <a:t>5</a:t>
            </a:fld>
            <a:endParaRPr lang="en-US"/>
          </a:p>
        </p:txBody>
      </p:sp>
      <p:sp>
        <p:nvSpPr>
          <p:cNvPr id="29700" name="Rectangle 2"/>
          <p:cNvSpPr>
            <a:spLocks noGrp="1" noChangeArrowheads="1"/>
          </p:cNvSpPr>
          <p:nvPr>
            <p:ph type="title"/>
          </p:nvPr>
        </p:nvSpPr>
        <p:spPr>
          <a:xfrm>
            <a:off x="457200" y="0"/>
            <a:ext cx="8229600" cy="1143000"/>
          </a:xfrm>
        </p:spPr>
        <p:txBody>
          <a:bodyPr/>
          <a:lstStyle/>
          <a:p>
            <a:pPr eaLnBrk="1" hangingPunct="1"/>
            <a:r>
              <a:rPr lang="en-US" dirty="0" smtClean="0"/>
              <a:t>Process Flow</a:t>
            </a:r>
          </a:p>
        </p:txBody>
      </p:sp>
      <p:pic>
        <p:nvPicPr>
          <p:cNvPr id="29701" name="Picture 5" descr="Figure 2"/>
          <p:cNvPicPr>
            <a:picLocks noChangeAspect="1" noChangeArrowheads="1"/>
          </p:cNvPicPr>
          <p:nvPr/>
        </p:nvPicPr>
        <p:blipFill>
          <a:blip r:embed="rId2"/>
          <a:srcRect/>
          <a:stretch>
            <a:fillRect/>
          </a:stretch>
        </p:blipFill>
        <p:spPr bwMode="auto">
          <a:xfrm>
            <a:off x="1219200" y="914400"/>
            <a:ext cx="67818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5BB1635-A262-4964-BFB6-AA3137704B3B}" type="slidenum">
              <a:rPr lang="en-US" altLang="zh-TW"/>
              <a:pPr/>
              <a:t>50</a:t>
            </a:fld>
            <a:endParaRPr lang="en-US" altLang="zh-TW"/>
          </a:p>
        </p:txBody>
      </p:sp>
      <p:sp>
        <p:nvSpPr>
          <p:cNvPr id="112642" name="Rectangle 2"/>
          <p:cNvSpPr>
            <a:spLocks noGrp="1" noChangeArrowheads="1"/>
          </p:cNvSpPr>
          <p:nvPr>
            <p:ph type="title"/>
          </p:nvPr>
        </p:nvSpPr>
        <p:spPr/>
        <p:txBody>
          <a:bodyPr/>
          <a:lstStyle/>
          <a:p>
            <a:r>
              <a:rPr lang="en-GB" altLang="zh-TW"/>
              <a:t>Spiral model sectors</a:t>
            </a:r>
          </a:p>
        </p:txBody>
      </p:sp>
      <p:sp>
        <p:nvSpPr>
          <p:cNvPr id="112643" name="Rectangle 3"/>
          <p:cNvSpPr>
            <a:spLocks noGrp="1" noChangeArrowheads="1"/>
          </p:cNvSpPr>
          <p:nvPr>
            <p:ph type="body" idx="1"/>
          </p:nvPr>
        </p:nvSpPr>
        <p:spPr/>
        <p:txBody>
          <a:bodyPr/>
          <a:lstStyle/>
          <a:p>
            <a:pPr>
              <a:lnSpc>
                <a:spcPct val="90000"/>
              </a:lnSpc>
            </a:pPr>
            <a:r>
              <a:rPr lang="en-GB" altLang="zh-TW" sz="2600" dirty="0"/>
              <a:t>Objective setting</a:t>
            </a:r>
          </a:p>
          <a:p>
            <a:pPr lvl="1">
              <a:lnSpc>
                <a:spcPct val="90000"/>
              </a:lnSpc>
            </a:pPr>
            <a:r>
              <a:rPr lang="en-GB" altLang="zh-TW" sz="2400" dirty="0"/>
              <a:t>Specific objectives for the phase are identified.</a:t>
            </a:r>
          </a:p>
          <a:p>
            <a:pPr>
              <a:lnSpc>
                <a:spcPct val="90000"/>
              </a:lnSpc>
            </a:pPr>
            <a:r>
              <a:rPr lang="en-GB" altLang="zh-TW" sz="2600" dirty="0"/>
              <a:t>Risk assessment and reduction</a:t>
            </a:r>
          </a:p>
          <a:p>
            <a:pPr lvl="1">
              <a:lnSpc>
                <a:spcPct val="90000"/>
              </a:lnSpc>
            </a:pPr>
            <a:r>
              <a:rPr lang="en-GB" altLang="zh-TW" sz="2400" dirty="0"/>
              <a:t>Risks are assessed and activities put in place to reduce the key risks.</a:t>
            </a:r>
          </a:p>
          <a:p>
            <a:pPr>
              <a:lnSpc>
                <a:spcPct val="90000"/>
              </a:lnSpc>
            </a:pPr>
            <a:r>
              <a:rPr lang="en-GB" altLang="zh-TW" sz="2600" dirty="0"/>
              <a:t>Development and validation</a:t>
            </a:r>
          </a:p>
          <a:p>
            <a:pPr lvl="1">
              <a:lnSpc>
                <a:spcPct val="90000"/>
              </a:lnSpc>
            </a:pPr>
            <a:r>
              <a:rPr lang="en-GB" altLang="zh-TW" sz="2400" dirty="0"/>
              <a:t>A development model for the system is chosen  which can be any of the generic models.</a:t>
            </a:r>
          </a:p>
          <a:p>
            <a:pPr>
              <a:lnSpc>
                <a:spcPct val="90000"/>
              </a:lnSpc>
            </a:pPr>
            <a:r>
              <a:rPr lang="en-GB" altLang="zh-TW" sz="2600" dirty="0"/>
              <a:t>Planning</a:t>
            </a:r>
          </a:p>
          <a:p>
            <a:pPr lvl="1">
              <a:lnSpc>
                <a:spcPct val="90000"/>
              </a:lnSpc>
            </a:pPr>
            <a:r>
              <a:rPr lang="en-GB" altLang="zh-TW" sz="2400" dirty="0"/>
              <a:t>The project is reviewed and the next phase of the spiral is planned.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
          <p:cNvSpPr>
            <a:spLocks/>
          </p:cNvSpPr>
          <p:nvPr/>
        </p:nvSpPr>
        <p:spPr bwMode="auto">
          <a:xfrm>
            <a:off x="3124200" y="6354763"/>
            <a:ext cx="2895600" cy="368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nchor="ctr"/>
          <a:lstStyle/>
          <a:p>
            <a:pPr algn="ctr"/>
            <a:r>
              <a:rPr lang="en-US">
                <a:solidFill>
                  <a:srgbClr val="888888"/>
                </a:solidFill>
              </a:rPr>
              <a:t>Chapter 2 Software Processes</a:t>
            </a:r>
            <a:endParaRPr lang="en-US"/>
          </a:p>
        </p:txBody>
      </p:sp>
      <p:sp>
        <p:nvSpPr>
          <p:cNvPr id="15363" name="Rectangle 2"/>
          <p:cNvSpPr>
            <a:spLocks noGrp="1" noChangeArrowheads="1"/>
          </p:cNvSpPr>
          <p:nvPr>
            <p:ph type="title"/>
          </p:nvPr>
        </p:nvSpPr>
        <p:spPr>
          <a:xfrm>
            <a:off x="457200" y="273050"/>
            <a:ext cx="7292975" cy="1144588"/>
          </a:xfrm>
        </p:spPr>
        <p:txBody>
          <a:bodyPr/>
          <a:lstStyle/>
          <a:p>
            <a:pPr eaLnBrk="1"/>
            <a:r>
              <a:rPr lang="en-US" sz="2400" b="1" smtClean="0">
                <a:solidFill>
                  <a:srgbClr val="46424D"/>
                </a:solidFill>
                <a:latin typeface="Arial" pitchFamily="34" charset="0"/>
                <a:cs typeface="Arial" pitchFamily="34" charset="0"/>
                <a:sym typeface="Arial" pitchFamily="34" charset="0"/>
              </a:rPr>
              <a:t>Spiral Model Usage</a:t>
            </a:r>
            <a:endParaRPr lang="en-US" smtClean="0"/>
          </a:p>
        </p:txBody>
      </p:sp>
      <p:sp>
        <p:nvSpPr>
          <p:cNvPr id="15364" name="Rectangle 3"/>
          <p:cNvSpPr>
            <a:spLocks noGrp="1" noChangeArrowheads="1"/>
          </p:cNvSpPr>
          <p:nvPr>
            <p:ph type="body" idx="1"/>
          </p:nvPr>
        </p:nvSpPr>
        <p:spPr>
          <a:xfrm>
            <a:off x="457200" y="1597025"/>
            <a:ext cx="8229600" cy="4529138"/>
          </a:xfrm>
        </p:spPr>
        <p:txBody>
          <a:bodyPr/>
          <a:lstStyle/>
          <a:p>
            <a:pPr eaLnBrk="1">
              <a:spcBef>
                <a:spcPts val="600"/>
              </a:spcBef>
              <a:buFont typeface="Wingdings" pitchFamily="2" charset="2"/>
              <a:buChar char="§"/>
            </a:pPr>
            <a:r>
              <a:rPr lang="en-US" sz="2400" dirty="0" smtClean="0">
                <a:solidFill>
                  <a:srgbClr val="46424D"/>
                </a:solidFill>
                <a:latin typeface="Arial" pitchFamily="34" charset="0"/>
                <a:cs typeface="Arial" pitchFamily="34" charset="0"/>
                <a:sym typeface="Arial" pitchFamily="34" charset="0"/>
              </a:rPr>
              <a:t>Spiral model has been very influential in helping people think about </a:t>
            </a:r>
            <a:r>
              <a:rPr lang="en-US" sz="2400" b="1" dirty="0" smtClean="0">
                <a:solidFill>
                  <a:srgbClr val="46424D"/>
                </a:solidFill>
                <a:latin typeface="Arial" pitchFamily="34" charset="0"/>
                <a:cs typeface="Arial" pitchFamily="34" charset="0"/>
                <a:sym typeface="Arial" pitchFamily="34" charset="0"/>
              </a:rPr>
              <a:t>iteration</a:t>
            </a:r>
            <a:r>
              <a:rPr lang="en-US" sz="2400" dirty="0" smtClean="0">
                <a:solidFill>
                  <a:srgbClr val="46424D"/>
                </a:solidFill>
                <a:latin typeface="Arial" pitchFamily="34" charset="0"/>
                <a:cs typeface="Arial" pitchFamily="34" charset="0"/>
                <a:sym typeface="Arial" pitchFamily="34" charset="0"/>
              </a:rPr>
              <a:t> in software processes and introducing the </a:t>
            </a:r>
            <a:r>
              <a:rPr lang="en-US" sz="2400" b="1" dirty="0" smtClean="0">
                <a:solidFill>
                  <a:srgbClr val="46424D"/>
                </a:solidFill>
                <a:latin typeface="Arial" pitchFamily="34" charset="0"/>
                <a:cs typeface="Arial" pitchFamily="34" charset="0"/>
                <a:sym typeface="Arial" pitchFamily="34" charset="0"/>
              </a:rPr>
              <a:t>risk-driven approach</a:t>
            </a:r>
            <a:r>
              <a:rPr lang="en-US" sz="2400" dirty="0" smtClean="0">
                <a:solidFill>
                  <a:srgbClr val="46424D"/>
                </a:solidFill>
                <a:latin typeface="Arial" pitchFamily="34" charset="0"/>
                <a:cs typeface="Arial" pitchFamily="34" charset="0"/>
                <a:sym typeface="Arial" pitchFamily="34" charset="0"/>
              </a:rPr>
              <a:t> to development.</a:t>
            </a:r>
          </a:p>
          <a:p>
            <a:pPr eaLnBrk="1">
              <a:spcBef>
                <a:spcPts val="600"/>
              </a:spcBef>
              <a:buFont typeface="Wingdings" pitchFamily="2" charset="2"/>
              <a:buChar char="§"/>
            </a:pPr>
            <a:endParaRPr lang="en-US" sz="2400" dirty="0" smtClean="0">
              <a:solidFill>
                <a:srgbClr val="46424D"/>
              </a:solidFill>
              <a:latin typeface="Arial" pitchFamily="34" charset="0"/>
              <a:cs typeface="Arial" pitchFamily="34" charset="0"/>
              <a:sym typeface="Arial" pitchFamily="34" charset="0"/>
            </a:endParaRPr>
          </a:p>
          <a:p>
            <a:pPr eaLnBrk="1">
              <a:spcBef>
                <a:spcPts val="600"/>
              </a:spcBef>
              <a:buFont typeface="Wingdings" pitchFamily="2" charset="2"/>
              <a:buChar char="§"/>
            </a:pPr>
            <a:r>
              <a:rPr lang="en-US" sz="2400" dirty="0" smtClean="0">
                <a:solidFill>
                  <a:srgbClr val="46424D"/>
                </a:solidFill>
                <a:latin typeface="Arial" pitchFamily="34" charset="0"/>
                <a:cs typeface="Arial" pitchFamily="34" charset="0"/>
                <a:sym typeface="Arial" pitchFamily="34" charset="0"/>
              </a:rPr>
              <a:t>In practice, however, the model is rarely used as published for </a:t>
            </a:r>
            <a:r>
              <a:rPr lang="en-US" sz="2400" b="1" dirty="0" smtClean="0">
                <a:solidFill>
                  <a:srgbClr val="46424D"/>
                </a:solidFill>
                <a:latin typeface="Arial" pitchFamily="34" charset="0"/>
                <a:cs typeface="Arial" pitchFamily="34" charset="0"/>
                <a:sym typeface="Arial" pitchFamily="34" charset="0"/>
              </a:rPr>
              <a:t>practical</a:t>
            </a:r>
            <a:r>
              <a:rPr lang="en-US" sz="2400" dirty="0" smtClean="0">
                <a:solidFill>
                  <a:srgbClr val="46424D"/>
                </a:solidFill>
                <a:latin typeface="Arial" pitchFamily="34" charset="0"/>
                <a:cs typeface="Arial" pitchFamily="34" charset="0"/>
                <a:sym typeface="Arial" pitchFamily="34" charset="0"/>
              </a:rPr>
              <a:t> software development.</a:t>
            </a:r>
            <a:endParaRPr lang="en-US" dirty="0" smtClean="0"/>
          </a:p>
        </p:txBody>
      </p:sp>
      <p:sp>
        <p:nvSpPr>
          <p:cNvPr id="15365" name="AutoShape 4"/>
          <p:cNvSpPr>
            <a:spLocks/>
          </p:cNvSpPr>
          <p:nvPr/>
        </p:nvSpPr>
        <p:spPr bwMode="auto">
          <a:xfrm>
            <a:off x="6553200" y="6396038"/>
            <a:ext cx="2133600" cy="2841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nchor="ctr"/>
          <a:lstStyle/>
          <a:p>
            <a:pPr algn="r"/>
            <a:r>
              <a:rPr lang="en-US">
                <a:solidFill>
                  <a:srgbClr val="888888"/>
                </a:solidFill>
              </a:rPr>
              <a:t>14</a:t>
            </a:r>
            <a:endParaRPr lang="en-US"/>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rmAutofit fontScale="90000"/>
          </a:bodyPr>
          <a:lstStyle/>
          <a:p>
            <a:r>
              <a:rPr lang="en-IN" b="1" dirty="0" smtClean="0">
                <a:effectLst>
                  <a:outerShdw blurRad="38100" dist="38100" dir="2700000" algn="tl">
                    <a:srgbClr val="000000">
                      <a:alpha val="43137"/>
                    </a:srgbClr>
                  </a:outerShdw>
                </a:effectLst>
              </a:rPr>
              <a:t>Advantages of Spiral Model</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914400"/>
            <a:ext cx="9144000" cy="5943600"/>
          </a:xfrm>
        </p:spPr>
        <p:txBody>
          <a:bodyPr>
            <a:normAutofit fontScale="92500" lnSpcReduction="20000"/>
          </a:bodyPr>
          <a:lstStyle/>
          <a:p>
            <a:pPr fontAlgn="base"/>
            <a:r>
              <a:rPr lang="en-US" dirty="0"/>
              <a:t>Software is produced early in the software life cycle.</a:t>
            </a:r>
          </a:p>
          <a:p>
            <a:pPr fontAlgn="base"/>
            <a:r>
              <a:rPr lang="en-US" dirty="0"/>
              <a:t>Risk handling is one of important advantages of the Spiral model, it is best development model to follow due to the risk analysis and risk handling at every phase.</a:t>
            </a:r>
          </a:p>
          <a:p>
            <a:pPr fontAlgn="base"/>
            <a:r>
              <a:rPr lang="en-US" dirty="0"/>
              <a:t>Flexibility in requirements. In this model, we can easily change requirements at later phases and can be incorporated accurately. Also, additional Functionality can be added at a later date.</a:t>
            </a:r>
          </a:p>
          <a:p>
            <a:pPr fontAlgn="base"/>
            <a:r>
              <a:rPr lang="en-US" dirty="0"/>
              <a:t>It is good for large and complex projects.</a:t>
            </a:r>
          </a:p>
          <a:p>
            <a:pPr fontAlgn="base"/>
            <a:r>
              <a:rPr lang="en-US" dirty="0"/>
              <a:t>It is good for customer satisfaction. We can involve customers in the development of products at early phase of the software development. Also, software is produced early in the software life cycle.</a:t>
            </a:r>
          </a:p>
          <a:p>
            <a:endParaRPr lang="en-IN" dirty="0"/>
          </a:p>
        </p:txBody>
      </p:sp>
    </p:spTree>
    <p:extLst>
      <p:ext uri="{BB962C8B-B14F-4D97-AF65-F5344CB8AC3E}">
        <p14:creationId xmlns:p14="http://schemas.microsoft.com/office/powerpoint/2010/main" val="1194910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fontScale="90000"/>
          </a:bodyPr>
          <a:lstStyle/>
          <a:p>
            <a:r>
              <a:rPr lang="en-IN" b="1" dirty="0" smtClean="0"/>
              <a:t>Advantages of Spiral Model continue</a:t>
            </a:r>
            <a:r>
              <a:rPr lang="en-IN" dirty="0" smtClean="0"/>
              <a:t>…</a:t>
            </a:r>
            <a:endParaRPr lang="en-IN" dirty="0"/>
          </a:p>
        </p:txBody>
      </p:sp>
      <p:sp>
        <p:nvSpPr>
          <p:cNvPr id="3" name="Content Placeholder 2"/>
          <p:cNvSpPr>
            <a:spLocks noGrp="1"/>
          </p:cNvSpPr>
          <p:nvPr>
            <p:ph idx="1"/>
          </p:nvPr>
        </p:nvSpPr>
        <p:spPr/>
        <p:txBody>
          <a:bodyPr/>
          <a:lstStyle/>
          <a:p>
            <a:pPr fontAlgn="base"/>
            <a:r>
              <a:rPr lang="en-US" dirty="0"/>
              <a:t>Strong approval and documentation control.</a:t>
            </a:r>
          </a:p>
          <a:p>
            <a:pPr fontAlgn="base"/>
            <a:r>
              <a:rPr lang="en-US" dirty="0"/>
              <a:t>It is suitable for high risk projects, where business needs may be unstable. A highly customized product can be developed using this.</a:t>
            </a:r>
          </a:p>
          <a:p>
            <a:endParaRPr lang="en-IN" dirty="0"/>
          </a:p>
        </p:txBody>
      </p:sp>
    </p:spTree>
    <p:extLst>
      <p:ext uri="{BB962C8B-B14F-4D97-AF65-F5344CB8AC3E}">
        <p14:creationId xmlns:p14="http://schemas.microsoft.com/office/powerpoint/2010/main" val="2414110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IN" b="1" dirty="0" smtClean="0"/>
              <a:t>Disadvantages of Spiral Model</a:t>
            </a:r>
            <a:endParaRPr lang="en-IN" b="1" dirty="0"/>
          </a:p>
        </p:txBody>
      </p:sp>
      <p:sp>
        <p:nvSpPr>
          <p:cNvPr id="3" name="Content Placeholder 2"/>
          <p:cNvSpPr>
            <a:spLocks noGrp="1"/>
          </p:cNvSpPr>
          <p:nvPr>
            <p:ph idx="1"/>
          </p:nvPr>
        </p:nvSpPr>
        <p:spPr>
          <a:xfrm>
            <a:off x="152400" y="838200"/>
            <a:ext cx="8991600" cy="6019800"/>
          </a:xfrm>
        </p:spPr>
        <p:txBody>
          <a:bodyPr>
            <a:normAutofit fontScale="62500" lnSpcReduction="20000"/>
          </a:bodyPr>
          <a:lstStyle/>
          <a:p>
            <a:pPr fontAlgn="base"/>
            <a:r>
              <a:rPr lang="en-US" sz="4500" dirty="0"/>
              <a:t>It is not suitable for small projects as it is expensive.</a:t>
            </a:r>
          </a:p>
          <a:p>
            <a:pPr fontAlgn="base"/>
            <a:r>
              <a:rPr lang="en-US" sz="4500" dirty="0"/>
              <a:t>It is much more complex than other SDLC models. Process is complex.</a:t>
            </a:r>
          </a:p>
          <a:p>
            <a:pPr fontAlgn="base"/>
            <a:r>
              <a:rPr lang="en-US" sz="4500" dirty="0"/>
              <a:t>Too much dependable on Risk Analysis and requires highly specific expertise.</a:t>
            </a:r>
          </a:p>
          <a:p>
            <a:pPr fontAlgn="base"/>
            <a:r>
              <a:rPr lang="en-US" sz="4500" dirty="0"/>
              <a:t>Difficulty in time management. As the number of phases is unknown at the start of the project, so time estimation is very difficult.</a:t>
            </a:r>
          </a:p>
          <a:p>
            <a:pPr fontAlgn="base"/>
            <a:r>
              <a:rPr lang="en-US" sz="4500" dirty="0"/>
              <a:t>Spiral may go on indefinitely.</a:t>
            </a:r>
          </a:p>
          <a:p>
            <a:pPr fontAlgn="base"/>
            <a:r>
              <a:rPr lang="en-US" sz="4500" dirty="0"/>
              <a:t>End of the project may not be known early.</a:t>
            </a:r>
          </a:p>
          <a:p>
            <a:pPr fontAlgn="base"/>
            <a:r>
              <a:rPr lang="en-US" sz="4500" dirty="0"/>
              <a:t>It is not suitable for low risk projects.</a:t>
            </a:r>
          </a:p>
          <a:p>
            <a:pPr fontAlgn="base"/>
            <a:r>
              <a:rPr lang="en-US" sz="4500" dirty="0"/>
              <a:t>May be hard to define objective, verifiable milestones. Large numbers of intermediate stages require excessive documentation.</a:t>
            </a:r>
          </a:p>
          <a:p>
            <a:pPr marL="0" indent="0">
              <a:buNone/>
            </a:pPr>
            <a:r>
              <a:rPr lang="en-US" dirty="0"/>
              <a:t/>
            </a:r>
            <a:br>
              <a:rPr lang="en-US" dirty="0"/>
            </a:br>
            <a:endParaRPr lang="en-IN" dirty="0"/>
          </a:p>
        </p:txBody>
      </p:sp>
    </p:spTree>
    <p:extLst>
      <p:ext uri="{BB962C8B-B14F-4D97-AF65-F5344CB8AC3E}">
        <p14:creationId xmlns:p14="http://schemas.microsoft.com/office/powerpoint/2010/main" val="29046035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6FFC9847-3DD8-4E2B-83D2-6D5E58F00414}" type="slidenum">
              <a:rPr lang="en-US"/>
              <a:pPr>
                <a:defRPr/>
              </a:pPr>
              <a:t>55</a:t>
            </a:fld>
            <a:endParaRPr lang="en-US"/>
          </a:p>
        </p:txBody>
      </p:sp>
      <p:sp>
        <p:nvSpPr>
          <p:cNvPr id="40964" name="Rectangle 2"/>
          <p:cNvSpPr>
            <a:spLocks noGrp="1" noChangeArrowheads="1"/>
          </p:cNvSpPr>
          <p:nvPr>
            <p:ph type="title"/>
          </p:nvPr>
        </p:nvSpPr>
        <p:spPr>
          <a:xfrm>
            <a:off x="1066800" y="228600"/>
            <a:ext cx="7696200" cy="600075"/>
          </a:xfrm>
        </p:spPr>
        <p:txBody>
          <a:bodyPr>
            <a:normAutofit fontScale="90000"/>
          </a:bodyPr>
          <a:lstStyle/>
          <a:p>
            <a:pPr eaLnBrk="1" hangingPunct="1"/>
            <a:r>
              <a:rPr lang="en-US" dirty="0" smtClean="0"/>
              <a:t>Evolutionary Models: Concurrent</a:t>
            </a:r>
          </a:p>
        </p:txBody>
      </p:sp>
      <p:pic>
        <p:nvPicPr>
          <p:cNvPr id="40965" name="Picture 3"/>
          <p:cNvPicPr>
            <a:picLocks noChangeAspect="1" noChangeArrowheads="1"/>
          </p:cNvPicPr>
          <p:nvPr/>
        </p:nvPicPr>
        <p:blipFill>
          <a:blip r:embed="rId2"/>
          <a:srcRect/>
          <a:stretch>
            <a:fillRect/>
          </a:stretch>
        </p:blipFill>
        <p:spPr bwMode="auto">
          <a:xfrm>
            <a:off x="0" y="838200"/>
            <a:ext cx="9144000" cy="6019800"/>
          </a:xfrm>
          <a:prstGeom prst="rect">
            <a:avLst/>
          </a:prstGeom>
          <a:solidFill>
            <a:srgbClr val="96E3FE"/>
          </a:solidFill>
          <a:ln w="12700">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Concurrent development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concurrent development model is called as concurrent model.</a:t>
            </a:r>
          </a:p>
          <a:p>
            <a:r>
              <a:rPr lang="en-US" dirty="0" smtClean="0"/>
              <a:t>The communication activity has completed in the first iteration and exits in the awaiting changes state.</a:t>
            </a:r>
          </a:p>
          <a:p>
            <a:r>
              <a:rPr lang="en-US" dirty="0" smtClean="0"/>
              <a:t>The modeling activity completed its initial communication and then go to the underdevelopment state.</a:t>
            </a:r>
          </a:p>
          <a:p>
            <a:r>
              <a:rPr lang="en-US" dirty="0" smtClean="0"/>
              <a:t>If the customer specifies the change in the requirement, then the modeling activity moves from the under development state into the awaiting change state.</a:t>
            </a:r>
          </a:p>
          <a:p>
            <a:r>
              <a:rPr lang="en-US" dirty="0" smtClean="0"/>
              <a:t>The concurrent process model activities moving from one state to another state.</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the concurrent development model</a:t>
            </a:r>
            <a:endParaRPr lang="en-US" dirty="0"/>
          </a:p>
        </p:txBody>
      </p:sp>
      <p:sp>
        <p:nvSpPr>
          <p:cNvPr id="3" name="Content Placeholder 2"/>
          <p:cNvSpPr>
            <a:spLocks noGrp="1"/>
          </p:cNvSpPr>
          <p:nvPr>
            <p:ph idx="1"/>
          </p:nvPr>
        </p:nvSpPr>
        <p:spPr/>
        <p:txBody>
          <a:bodyPr/>
          <a:lstStyle/>
          <a:p>
            <a:r>
              <a:rPr lang="en-US" dirty="0" smtClean="0"/>
              <a:t>This model is applicable to all types of software development processes.</a:t>
            </a:r>
          </a:p>
          <a:p>
            <a:r>
              <a:rPr lang="en-US" dirty="0" smtClean="0"/>
              <a:t>It is easy for understanding and use.</a:t>
            </a:r>
          </a:p>
          <a:p>
            <a:r>
              <a:rPr lang="en-US" dirty="0" smtClean="0"/>
              <a:t>It gives immediate feedback from testing.</a:t>
            </a:r>
          </a:p>
          <a:p>
            <a:r>
              <a:rPr lang="en-US" dirty="0" smtClean="0"/>
              <a:t>It provides an accurate picture of the current state of a project.</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the concurrent development model</a:t>
            </a:r>
            <a:endParaRPr lang="en-US" dirty="0"/>
          </a:p>
        </p:txBody>
      </p:sp>
      <p:sp>
        <p:nvSpPr>
          <p:cNvPr id="3" name="Content Placeholder 2"/>
          <p:cNvSpPr>
            <a:spLocks noGrp="1"/>
          </p:cNvSpPr>
          <p:nvPr>
            <p:ph idx="1"/>
          </p:nvPr>
        </p:nvSpPr>
        <p:spPr/>
        <p:txBody>
          <a:bodyPr/>
          <a:lstStyle/>
          <a:p>
            <a:r>
              <a:rPr lang="en-US" dirty="0" smtClean="0"/>
              <a:t>It needs better communication between the team members. This may not be achieved all the time.</a:t>
            </a:r>
          </a:p>
          <a:p>
            <a:r>
              <a:rPr lang="en-US" dirty="0" smtClean="0"/>
              <a:t>It requires to remember the status of the different activities.</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304800"/>
            <a:ext cx="7000875" cy="419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990600"/>
            <a:ext cx="7086600" cy="304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28600" y="1600200"/>
            <a:ext cx="7572375" cy="247650"/>
          </a:xfrm>
          <a:prstGeom prst="rect">
            <a:avLst/>
          </a:prstGeom>
          <a:noFill/>
          <a:ln w="9525">
            <a:noFill/>
            <a:miter lim="800000"/>
            <a:headEnd/>
            <a:tailEnd/>
          </a:ln>
          <a:effectLst/>
        </p:spPr>
      </p:pic>
      <p:sp>
        <p:nvSpPr>
          <p:cNvPr id="10" name="Rectangle 9"/>
          <p:cNvSpPr/>
          <p:nvPr/>
        </p:nvSpPr>
        <p:spPr>
          <a:xfrm>
            <a:off x="228600" y="2514600"/>
            <a:ext cx="6934200" cy="369332"/>
          </a:xfrm>
          <a:prstGeom prst="rect">
            <a:avLst/>
          </a:prstGeom>
        </p:spPr>
        <p:txBody>
          <a:bodyPr wrap="square">
            <a:spAutoFit/>
          </a:bodyPr>
          <a:lstStyle/>
          <a:p>
            <a:r>
              <a:rPr lang="en-US" dirty="0" smtClean="0"/>
              <a:t>a) Differentiate in between waterfall and spiral model.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D235B80-8DBF-476A-BF4D-19DC90B50F4B}" type="slidenum">
              <a:rPr lang="en-US" altLang="zh-TW"/>
              <a:pPr/>
              <a:t>6</a:t>
            </a:fld>
            <a:endParaRPr lang="en-US" altLang="zh-TW"/>
          </a:p>
        </p:txBody>
      </p:sp>
      <p:sp>
        <p:nvSpPr>
          <p:cNvPr id="17410" name="Rectangle 2"/>
          <p:cNvSpPr>
            <a:spLocks noGrp="1" noChangeArrowheads="1"/>
          </p:cNvSpPr>
          <p:nvPr>
            <p:ph type="title"/>
          </p:nvPr>
        </p:nvSpPr>
        <p:spPr>
          <a:noFill/>
          <a:ln/>
        </p:spPr>
        <p:txBody>
          <a:bodyPr lIns="90830" tIns="44618" rIns="90830" bIns="44618"/>
          <a:lstStyle/>
          <a:p>
            <a:r>
              <a:rPr lang="en-GB" altLang="zh-TW"/>
              <a:t>The software process</a:t>
            </a:r>
          </a:p>
        </p:txBody>
      </p:sp>
      <p:sp>
        <p:nvSpPr>
          <p:cNvPr id="17411" name="Rectangle 3"/>
          <p:cNvSpPr>
            <a:spLocks noGrp="1" noChangeArrowheads="1"/>
          </p:cNvSpPr>
          <p:nvPr>
            <p:ph type="body" idx="1"/>
          </p:nvPr>
        </p:nvSpPr>
        <p:spPr>
          <a:noFill/>
          <a:ln/>
        </p:spPr>
        <p:txBody>
          <a:bodyPr lIns="90830" tIns="44618" rIns="90830" bIns="44618"/>
          <a:lstStyle/>
          <a:p>
            <a:r>
              <a:rPr lang="en-GB" altLang="zh-TW" sz="2600" dirty="0"/>
              <a:t>A structured set of activities required to develop a </a:t>
            </a:r>
            <a:br>
              <a:rPr lang="en-GB" altLang="zh-TW" sz="2600" dirty="0"/>
            </a:br>
            <a:r>
              <a:rPr lang="en-GB" altLang="zh-TW" sz="2600" dirty="0"/>
              <a:t>software system</a:t>
            </a:r>
          </a:p>
          <a:p>
            <a:pPr lvl="1"/>
            <a:r>
              <a:rPr lang="en-GB" altLang="zh-TW" sz="2400" dirty="0"/>
              <a:t>Specification;</a:t>
            </a:r>
          </a:p>
          <a:p>
            <a:pPr lvl="1"/>
            <a:r>
              <a:rPr lang="en-GB" altLang="zh-TW" sz="2400" dirty="0"/>
              <a:t>Design;</a:t>
            </a:r>
          </a:p>
          <a:p>
            <a:pPr lvl="1"/>
            <a:r>
              <a:rPr lang="en-GB" altLang="zh-TW" sz="2400" dirty="0"/>
              <a:t>Validation;</a:t>
            </a:r>
          </a:p>
          <a:p>
            <a:pPr lvl="1"/>
            <a:r>
              <a:rPr lang="en-GB" altLang="zh-TW" sz="2400" dirty="0"/>
              <a:t>Evolution.</a:t>
            </a:r>
          </a:p>
          <a:p>
            <a:r>
              <a:rPr lang="en-GB" altLang="zh-TW" sz="2600" dirty="0"/>
              <a:t>A software process model is an abstract representation of a process. It presents a description of a process from some particular perspective.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8C4FCA-16E0-4EA3-9F5B-D321F16BDC19}" type="slidenum">
              <a:rPr lang="en-US" altLang="zh-TW"/>
              <a:pPr/>
              <a:t>7</a:t>
            </a:fld>
            <a:endParaRPr lang="en-US" altLang="zh-TW"/>
          </a:p>
        </p:txBody>
      </p:sp>
      <p:sp>
        <p:nvSpPr>
          <p:cNvPr id="25602" name="Rectangle 2"/>
          <p:cNvSpPr>
            <a:spLocks noGrp="1" noChangeArrowheads="1"/>
          </p:cNvSpPr>
          <p:nvPr>
            <p:ph type="title"/>
          </p:nvPr>
        </p:nvSpPr>
        <p:spPr>
          <a:xfrm>
            <a:off x="381001" y="262912"/>
            <a:ext cx="8552573" cy="1109007"/>
          </a:xfrm>
          <a:noFill/>
          <a:ln/>
          <a:extLst>
            <a:ext uri="{91240B29-F687-4F45-9708-019B960494DF}">
              <a14:hiddenLine xmlns:a14="http://schemas.microsoft.com/office/drawing/2010/main" w="12700">
                <a:solidFill>
                  <a:schemeClr val="tx1"/>
                </a:solidFill>
                <a:miter lim="800000"/>
                <a:headEnd/>
                <a:tailEnd/>
              </a14:hiddenLine>
            </a:ext>
          </a:extLst>
        </p:spPr>
        <p:txBody>
          <a:bodyPr lIns="90830" tIns="44618" rIns="90830" bIns="44618"/>
          <a:lstStyle/>
          <a:p>
            <a:r>
              <a:rPr lang="en-GB" altLang="zh-TW"/>
              <a:t>Generic software process models</a:t>
            </a:r>
          </a:p>
        </p:txBody>
      </p:sp>
      <p:sp>
        <p:nvSpPr>
          <p:cNvPr id="25603" name="Rectangle 3"/>
          <p:cNvSpPr>
            <a:spLocks noGrp="1" noChangeArrowheads="1"/>
          </p:cNvSpPr>
          <p:nvPr>
            <p:ph type="body" idx="1"/>
          </p:nvPr>
        </p:nvSpPr>
        <p:spPr>
          <a:xfrm>
            <a:off x="457520" y="1599775"/>
            <a:ext cx="8228962" cy="4647953"/>
          </a:xfrm>
          <a:noFill/>
          <a:ln/>
          <a:extLst>
            <a:ext uri="{91240B29-F687-4F45-9708-019B960494DF}">
              <a14:hiddenLine xmlns:a14="http://schemas.microsoft.com/office/drawing/2010/main" w="12700">
                <a:solidFill>
                  <a:schemeClr val="tx1"/>
                </a:solidFill>
                <a:miter lim="800000"/>
                <a:headEnd/>
                <a:tailEnd/>
              </a14:hiddenLine>
            </a:ext>
          </a:extLst>
        </p:spPr>
        <p:txBody>
          <a:bodyPr lIns="90830" tIns="44618" rIns="90830" bIns="44618"/>
          <a:lstStyle/>
          <a:p>
            <a:pPr>
              <a:lnSpc>
                <a:spcPct val="80000"/>
              </a:lnSpc>
            </a:pPr>
            <a:r>
              <a:rPr lang="en-GB" altLang="zh-TW" sz="2600"/>
              <a:t>The waterfall model</a:t>
            </a:r>
          </a:p>
          <a:p>
            <a:pPr lvl="1">
              <a:lnSpc>
                <a:spcPct val="80000"/>
              </a:lnSpc>
            </a:pPr>
            <a:r>
              <a:rPr lang="en-GB" altLang="zh-TW" sz="2400"/>
              <a:t>Separate and distinct phases of specification and development.</a:t>
            </a:r>
          </a:p>
          <a:p>
            <a:pPr>
              <a:lnSpc>
                <a:spcPct val="80000"/>
              </a:lnSpc>
            </a:pPr>
            <a:r>
              <a:rPr lang="en-GB" altLang="zh-TW" sz="2600"/>
              <a:t>Evolutionary development</a:t>
            </a:r>
          </a:p>
          <a:p>
            <a:pPr lvl="1">
              <a:lnSpc>
                <a:spcPct val="80000"/>
              </a:lnSpc>
            </a:pPr>
            <a:r>
              <a:rPr lang="en-GB" altLang="zh-TW" sz="2400"/>
              <a:t>Specification, development and validation are interleaved.</a:t>
            </a:r>
          </a:p>
          <a:p>
            <a:pPr>
              <a:lnSpc>
                <a:spcPct val="80000"/>
              </a:lnSpc>
            </a:pPr>
            <a:r>
              <a:rPr lang="en-GB" altLang="zh-TW" sz="2600"/>
              <a:t>Component-based software engineering</a:t>
            </a:r>
          </a:p>
          <a:p>
            <a:pPr lvl="1">
              <a:lnSpc>
                <a:spcPct val="80000"/>
              </a:lnSpc>
            </a:pPr>
            <a:r>
              <a:rPr lang="en-GB" altLang="zh-TW" sz="2400"/>
              <a:t>The system is assembled from existing components.</a:t>
            </a:r>
          </a:p>
          <a:p>
            <a:pPr>
              <a:lnSpc>
                <a:spcPct val="80000"/>
              </a:lnSpc>
            </a:pPr>
            <a:r>
              <a:rPr lang="en-GB" altLang="zh-TW" sz="2600"/>
              <a:t>There are many variants of these models e.g. formal development where a waterfall-like process is used but the specification is a formal specification that is refined through several stages to an implementable design.</a:t>
            </a:r>
          </a:p>
        </p:txBody>
      </p:sp>
    </p:spTree>
    <p:extLst>
      <p:ext uri="{BB962C8B-B14F-4D97-AF65-F5344CB8AC3E}">
        <p14:creationId xmlns:p14="http://schemas.microsoft.com/office/powerpoint/2010/main" val="205372786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1B6F6A57-44DE-4ED5-B64C-6AF32C71E228}" type="slidenum">
              <a:rPr lang="en-US"/>
              <a:pPr>
                <a:defRPr/>
              </a:pPr>
              <a:t>8</a:t>
            </a:fld>
            <a:endParaRPr lang="en-US"/>
          </a:p>
        </p:txBody>
      </p:sp>
      <p:sp>
        <p:nvSpPr>
          <p:cNvPr id="34820" name="Rectangle 3"/>
          <p:cNvSpPr>
            <a:spLocks noGrp="1" noChangeArrowheads="1"/>
          </p:cNvSpPr>
          <p:nvPr>
            <p:ph type="title"/>
          </p:nvPr>
        </p:nvSpPr>
        <p:spPr>
          <a:xfrm>
            <a:off x="1219200" y="457200"/>
            <a:ext cx="6477000" cy="633413"/>
          </a:xfrm>
        </p:spPr>
        <p:txBody>
          <a:bodyPr>
            <a:normAutofit fontScale="90000"/>
          </a:bodyPr>
          <a:lstStyle/>
          <a:p>
            <a:pPr eaLnBrk="1" hangingPunct="1"/>
            <a:r>
              <a:rPr lang="en-US" dirty="0" smtClean="0"/>
              <a:t>Prescriptive Models</a:t>
            </a:r>
          </a:p>
        </p:txBody>
      </p:sp>
      <p:sp>
        <p:nvSpPr>
          <p:cNvPr id="34821" name="Rectangle 4"/>
          <p:cNvSpPr>
            <a:spLocks noGrp="1" noChangeArrowheads="1"/>
          </p:cNvSpPr>
          <p:nvPr>
            <p:ph type="body" idx="1"/>
          </p:nvPr>
        </p:nvSpPr>
        <p:spPr>
          <a:xfrm>
            <a:off x="609600" y="1524000"/>
            <a:ext cx="8001000" cy="5029200"/>
          </a:xfrm>
        </p:spPr>
        <p:txBody>
          <a:bodyPr>
            <a:noAutofit/>
          </a:bodyPr>
          <a:lstStyle/>
          <a:p>
            <a:pPr eaLnBrk="1" hangingPunct="1"/>
            <a:r>
              <a:rPr lang="en-US" sz="2800" dirty="0" smtClean="0"/>
              <a:t>Prescriptive process models advocate an orderly approach to software engineering</a:t>
            </a:r>
          </a:p>
          <a:p>
            <a:pPr eaLnBrk="1" hangingPunct="1">
              <a:buFont typeface="Wingdings" pitchFamily="2" charset="2"/>
              <a:buNone/>
            </a:pPr>
            <a:r>
              <a:rPr lang="en-US" sz="2800" i="1" dirty="0" smtClean="0">
                <a:solidFill>
                  <a:schemeClr val="folHlink"/>
                </a:solidFill>
              </a:rPr>
              <a:t>     That leads to a few questions </a:t>
            </a:r>
            <a:r>
              <a:rPr lang="en-US" sz="2800" i="1" dirty="0" smtClean="0">
                <a:solidFill>
                  <a:srgbClr val="F3FF07"/>
                </a:solidFill>
              </a:rPr>
              <a:t>…</a:t>
            </a:r>
            <a:endParaRPr lang="en-US" sz="2800" dirty="0" smtClean="0"/>
          </a:p>
          <a:p>
            <a:pPr eaLnBrk="1" hangingPunct="1">
              <a:spcBef>
                <a:spcPts val="600"/>
              </a:spcBef>
            </a:pPr>
            <a:r>
              <a:rPr lang="en-US" sz="2800" dirty="0" smtClean="0"/>
              <a:t>If prescriptive process models strive for structure and order, </a:t>
            </a:r>
            <a:r>
              <a:rPr lang="en-US" sz="2800" dirty="0" smtClean="0">
                <a:solidFill>
                  <a:schemeClr val="folHlink"/>
                </a:solidFill>
              </a:rPr>
              <a:t>are they inappropriate for a software world that thrives on change? </a:t>
            </a:r>
          </a:p>
          <a:p>
            <a:pPr eaLnBrk="1" hangingPunct="1">
              <a:spcBef>
                <a:spcPts val="600"/>
              </a:spcBef>
            </a:pPr>
            <a:r>
              <a:rPr lang="en-US" sz="2800" dirty="0" smtClean="0"/>
              <a:t>Yet, if we reject traditional process models (and the order they imply) and replace them with something less structured,</a:t>
            </a:r>
            <a:r>
              <a:rPr lang="en-US" sz="2800" dirty="0" smtClean="0">
                <a:solidFill>
                  <a:schemeClr val="folHlink"/>
                </a:solidFill>
              </a:rPr>
              <a:t> do we make it impossible to achieve coordination and coherence in software 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2E94644-F850-4D04-A48E-F90E3B39DDE2}" type="slidenum">
              <a:rPr lang="en-US"/>
              <a:pPr>
                <a:defRPr/>
              </a:pPr>
              <a:t>9</a:t>
            </a:fld>
            <a:endParaRPr lang="en-US"/>
          </a:p>
        </p:txBody>
      </p:sp>
      <p:sp>
        <p:nvSpPr>
          <p:cNvPr id="35844" name="Rectangle 2"/>
          <p:cNvSpPr>
            <a:spLocks noGrp="1" noChangeArrowheads="1"/>
          </p:cNvSpPr>
          <p:nvPr>
            <p:ph type="title"/>
          </p:nvPr>
        </p:nvSpPr>
        <p:spPr>
          <a:xfrm>
            <a:off x="1219200" y="1066800"/>
            <a:ext cx="4672013" cy="660400"/>
          </a:xfrm>
          <a:noFill/>
        </p:spPr>
        <p:txBody>
          <a:bodyPr wrap="none" lIns="63500" tIns="25400" rIns="63500" bIns="25400" anchor="t">
            <a:spAutoFit/>
          </a:bodyPr>
          <a:lstStyle/>
          <a:p>
            <a:pPr eaLnBrk="1" hangingPunct="1"/>
            <a:r>
              <a:rPr lang="en-US" smtClean="0"/>
              <a:t>The Waterfall Model</a:t>
            </a:r>
          </a:p>
        </p:txBody>
      </p:sp>
      <p:pic>
        <p:nvPicPr>
          <p:cNvPr id="35845" name="Picture 3"/>
          <p:cNvPicPr>
            <a:picLocks noChangeAspect="1" noChangeArrowheads="1"/>
          </p:cNvPicPr>
          <p:nvPr/>
        </p:nvPicPr>
        <p:blipFill>
          <a:blip r:embed="rId2"/>
          <a:srcRect/>
          <a:stretch>
            <a:fillRect/>
          </a:stretch>
        </p:blipFill>
        <p:spPr bwMode="auto">
          <a:xfrm>
            <a:off x="731838" y="2085975"/>
            <a:ext cx="7899400" cy="1900238"/>
          </a:xfrm>
          <a:prstGeom prst="rect">
            <a:avLst/>
          </a:prstGeom>
          <a:solidFill>
            <a:srgbClr val="96E3FE"/>
          </a:solidFill>
          <a:ln w="12700">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2384</Words>
  <Application>Microsoft Office PowerPoint</Application>
  <PresentationFormat>On-screen Show (4:3)</PresentationFormat>
  <Paragraphs>456</Paragraphs>
  <Slides>59</Slides>
  <Notes>23</Notes>
  <HiddenSlides>1</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Software Process Model</vt:lpstr>
      <vt:lpstr>What is a Process … ?</vt:lpstr>
      <vt:lpstr>Software Processes </vt:lpstr>
      <vt:lpstr> A Generic Process Model</vt:lpstr>
      <vt:lpstr>Process Flow</vt:lpstr>
      <vt:lpstr>The software process</vt:lpstr>
      <vt:lpstr>Generic software process models</vt:lpstr>
      <vt:lpstr>Prescriptive Models</vt:lpstr>
      <vt:lpstr>The Waterfall Model</vt:lpstr>
      <vt:lpstr>Waterfall model</vt:lpstr>
      <vt:lpstr>Waterfall model phases</vt:lpstr>
      <vt:lpstr>Waterfall model problems</vt:lpstr>
      <vt:lpstr>Why Not a Waterfall </vt:lpstr>
      <vt:lpstr>Waterfall model problems</vt:lpstr>
      <vt:lpstr>Waterfall Advantages</vt:lpstr>
      <vt:lpstr>Waterfall disadvantages</vt:lpstr>
      <vt:lpstr>Waterfall Usage</vt:lpstr>
      <vt:lpstr>Evolutionary development</vt:lpstr>
      <vt:lpstr>Evolutionary development</vt:lpstr>
      <vt:lpstr>Evolutionary development</vt:lpstr>
      <vt:lpstr>Evolutionary Models  Prototyping</vt:lpstr>
      <vt:lpstr>Evolutionary Models  Prototyping</vt:lpstr>
      <vt:lpstr>Prototyping</vt:lpstr>
      <vt:lpstr>Development of prototype</vt:lpstr>
      <vt:lpstr>Prototyping</vt:lpstr>
      <vt:lpstr>Prototyping</vt:lpstr>
      <vt:lpstr>Prototyping</vt:lpstr>
      <vt:lpstr>Iterative Development</vt:lpstr>
      <vt:lpstr>Iterative Enhancement</vt:lpstr>
      <vt:lpstr>Iterative Development</vt:lpstr>
      <vt:lpstr>Iterative Development</vt:lpstr>
      <vt:lpstr>Iterative Development</vt:lpstr>
      <vt:lpstr>Summary – waterfall</vt:lpstr>
      <vt:lpstr>Summary – Prototyping</vt:lpstr>
      <vt:lpstr>Summary – Iterative</vt:lpstr>
      <vt:lpstr>Process iteration</vt:lpstr>
      <vt:lpstr>Incremental delivery</vt:lpstr>
      <vt:lpstr>The Incremental Model</vt:lpstr>
      <vt:lpstr>Incremental development</vt:lpstr>
      <vt:lpstr>Incremental development advantages</vt:lpstr>
      <vt:lpstr>Incremental means adding, Iterative means reworking  (by Alistair Cockburn)</vt:lpstr>
      <vt:lpstr>Incremental Development</vt:lpstr>
      <vt:lpstr>Iterative Development </vt:lpstr>
      <vt:lpstr>Incremental &amp; Iterative - summary</vt:lpstr>
      <vt:lpstr>Spiral development</vt:lpstr>
      <vt:lpstr>Evolutionary Models: The Spiral</vt:lpstr>
      <vt:lpstr>Spiral model of the software process</vt:lpstr>
      <vt:lpstr>Spiral Model Basic Farmeworks</vt:lpstr>
      <vt:lpstr>Spiral Model Basic Farmeworks</vt:lpstr>
      <vt:lpstr>Spiral model sectors</vt:lpstr>
      <vt:lpstr>Spiral Model Usage</vt:lpstr>
      <vt:lpstr>Advantages of Spiral Model</vt:lpstr>
      <vt:lpstr>Advantages of Spiral Model continue…</vt:lpstr>
      <vt:lpstr>Disadvantages of Spiral Model</vt:lpstr>
      <vt:lpstr>Evolutionary Models: Concurrent</vt:lpstr>
      <vt:lpstr>Concurrent development model</vt:lpstr>
      <vt:lpstr>Advantages of the concurrent development model</vt:lpstr>
      <vt:lpstr>Disadvantages of the concurrent development model</vt:lpstr>
      <vt:lpstr>PowerPoint Presentation</vt:lpstr>
    </vt:vector>
  </TitlesOfParts>
  <Company>T.S.E.C.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AEJAZUL</dc:creator>
  <cp:lastModifiedBy>Lenovo</cp:lastModifiedBy>
  <cp:revision>16</cp:revision>
  <dcterms:created xsi:type="dcterms:W3CDTF">2020-01-22T08:35:14Z</dcterms:created>
  <dcterms:modified xsi:type="dcterms:W3CDTF">2022-08-01T10:58:03Z</dcterms:modified>
</cp:coreProperties>
</file>