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8957-FA8E-69F1-C250-6579E6C2F592}" v="21" dt="2020-08-25T13:21:09.023"/>
    <p1510:client id="{10AF4882-A296-B309-11DC-AEE311F0749D}" v="32" dt="2020-08-25T13:04:03.847"/>
    <p1510:client id="{13962AF5-3B65-FA2F-54C8-2383C14B4DCC}" v="565" dt="2020-08-25T18:31:27.483"/>
    <p1510:client id="{31F84705-6430-1729-BC59-2F5C906CB306}" v="1078" dt="2020-09-03T05:43:53.815"/>
    <p1510:client id="{42B8092F-3375-DA45-356A-94F4305B88F2}" v="1424" dt="2020-08-27T05:41:50.410"/>
    <p1510:client id="{5355140F-0920-FD23-53DB-1196D5E09EF6}" v="561" dt="2020-08-25T18:16:13.418"/>
    <p1510:client id="{5ACBBABD-526D-65C8-020E-35D7B5C2817C}" v="8" dt="2021-07-20T08:22:29.372"/>
    <p1510:client id="{5B340B01-D4B6-40DC-949F-B4ACF2E6CF12}" v="5" dt="2020-09-29T02:41:44.329"/>
    <p1510:client id="{6252A694-A050-AFA2-CD6C-54BF4D9D0114}" v="1416" dt="2020-08-25T17:30:59.017"/>
    <p1510:client id="{63A0E2EE-E825-40A6-AF8F-CF115C3281CA}" v="82" dt="2020-08-25T13:38:51.187"/>
    <p1510:client id="{7798962E-2D5B-0C3B-4003-EF11903EBDBC}" v="899" dt="2020-09-02T11:13:04.060"/>
    <p1510:client id="{839AEEBC-9337-F5BF-2B49-662CC0945121}" v="6" dt="2020-08-25T13:05:32.404"/>
    <p1510:client id="{8A14D589-8C44-777D-376D-F60662E95D44}" v="1226" dt="2020-08-13T04:29:31.620"/>
    <p1510:client id="{8FF728C4-2C82-59B3-66DA-26FFDBA5346A}" v="515" dt="2020-08-12T14:54:26.034"/>
    <p1510:client id="{9CFB81D5-9650-4160-AF09-02E6A009EBD9}" v="865" dt="2020-08-12T13:57:37.382"/>
    <p1510:client id="{A7669024-969D-84B5-C8CE-30727952E215}" v="2380" dt="2020-08-13T04:05:28.610"/>
    <p1510:client id="{CF3B82A3-834D-ACB3-0DCE-22A4FAA0947A}" v="5578" dt="2020-08-26T10:21:15.322"/>
    <p1510:client id="{DE2ADAAA-4B92-D5CF-D04E-C973C591356C}" v="796" dt="2020-08-13T04:47:57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5ACBBABD-526D-65C8-020E-35D7B5C2817C}"/>
    <pc:docChg chg="modSld">
      <pc:chgData name="Vaibhav Ambhire" userId="S::vaibhav13046@tsecedu.org::09ddf9ea-3199-4586-aea1-b2614813806f" providerId="AD" clId="Web-{5ACBBABD-526D-65C8-020E-35D7B5C2817C}" dt="2021-07-20T08:22:25.106" v="2" actId="20577"/>
      <pc:docMkLst>
        <pc:docMk/>
      </pc:docMkLst>
      <pc:sldChg chg="modSp">
        <pc:chgData name="Vaibhav Ambhire" userId="S::vaibhav13046@tsecedu.org::09ddf9ea-3199-4586-aea1-b2614813806f" providerId="AD" clId="Web-{5ACBBABD-526D-65C8-020E-35D7B5C2817C}" dt="2021-07-20T08:22:25.106" v="2" actId="20577"/>
        <pc:sldMkLst>
          <pc:docMk/>
          <pc:sldMk cId="2697643033" sldId="303"/>
        </pc:sldMkLst>
        <pc:spChg chg="mod">
          <ac:chgData name="Vaibhav Ambhire" userId="S::vaibhav13046@tsecedu.org::09ddf9ea-3199-4586-aea1-b2614813806f" providerId="AD" clId="Web-{5ACBBABD-526D-65C8-020E-35D7B5C2817C}" dt="2021-07-20T08:22:25.106" v="2" actId="20577"/>
          <ac:spMkLst>
            <pc:docMk/>
            <pc:sldMk cId="2697643033" sldId="303"/>
            <ac:spMk id="3" creationId="{3EB56ABF-E887-4251-BCFF-B3644914E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Ex. 1 Exhibit the language in set notation</a:t>
            </a:r>
          </a:p>
          <a:p>
            <a:pPr marL="0" indent="0">
              <a:buNone/>
            </a:pPr>
            <a:r>
              <a:rPr lang="en-US" sz="2400" cap="none"/>
              <a:t>      L ( a* . ( a + b ) )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L (</a:t>
            </a:r>
            <a:r>
              <a:rPr lang="en-US" sz="2400" cap="none">
                <a:ea typeface="+mn-lt"/>
                <a:cs typeface="+mn-lt"/>
              </a:rPr>
              <a:t> a* . ( a + b ) )  =  L ( a* ) . L ( a + b )</a:t>
            </a:r>
          </a:p>
          <a:p>
            <a:pPr marL="0" indent="0">
              <a:buNone/>
            </a:pPr>
            <a:r>
              <a:rPr lang="en-US" sz="2400" cap="none"/>
              <a:t>                                =  ( L ( a ) )* . ( L ( a ) U L ( b ) )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                  =  { </a:t>
            </a:r>
            <a:r>
              <a:rPr lang="en-US" sz="2400" cap="none">
                <a:ea typeface="+mn-lt"/>
                <a:cs typeface="+mn-lt"/>
              </a:rPr>
              <a:t>ε, a, aa, aaa, … } . { a, b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                  =  { a, aa, aaa, … , b, ab, aab, aaab, … }</a:t>
            </a:r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162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1960"/>
            <a:ext cx="7790279" cy="50918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cap="none"/>
              <a:t>Ex. 2 Represent the language for given regular expression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r = ( a + b )* . ( a + bb )        where  Σ = { a, b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L ( r ) =  L ( (</a:t>
            </a:r>
            <a:r>
              <a:rPr lang="en-US" sz="2400" cap="none">
                <a:ea typeface="+mn-lt"/>
                <a:cs typeface="+mn-lt"/>
              </a:rPr>
              <a:t> a + b )* . ( a + bb ) )  </a:t>
            </a:r>
          </a:p>
          <a:p>
            <a:pPr marL="0" indent="0">
              <a:buNone/>
            </a:pPr>
            <a:r>
              <a:rPr lang="en-US" sz="2400" cap="none">
                <a:ea typeface="+mn-lt"/>
                <a:cs typeface="+mn-lt"/>
              </a:rPr>
              <a:t>             =  L ( ( a + b)* ) . L ( a + bb )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        =  ( L ( a + b) )* . ( L ( a ) U L ( bb ) )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=  ( L ( a ) U L ( b ) )* . ( { a, bb } )</a:t>
            </a:r>
          </a:p>
          <a:p>
            <a:pPr marL="0" indent="0">
              <a:buNone/>
            </a:pPr>
            <a:r>
              <a:rPr lang="en-US" sz="2400" cap="none"/>
              <a:t>              =  ( { a, b } )* . { a, bb }                                </a:t>
            </a:r>
          </a:p>
          <a:p>
            <a:pPr marL="0" indent="0">
              <a:buNone/>
            </a:pPr>
            <a:r>
              <a:rPr lang="en-US" sz="2400" cap="none"/>
              <a:t>              =  { </a:t>
            </a:r>
            <a:r>
              <a:rPr lang="en-US" sz="2400" cap="none">
                <a:ea typeface="+mn-lt"/>
                <a:cs typeface="+mn-lt"/>
              </a:rPr>
              <a:t>ε</a:t>
            </a:r>
            <a:r>
              <a:rPr lang="en-US" sz="2400" cap="none"/>
              <a:t>, a, b, aa, ab, ba, ... } . { a, bb }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         =  { a, bb, aa, abb, ba, bbb, aaa, aabb, aba, abbb, … }</a:t>
            </a: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56FAC-DA93-4CCC-A4E5-5246D568114E}"/>
              </a:ext>
            </a:extLst>
          </p:cNvPr>
          <p:cNvSpPr txBox="1"/>
          <p:nvPr/>
        </p:nvSpPr>
        <p:spPr>
          <a:xfrm>
            <a:off x="8692551" y="2941608"/>
            <a:ext cx="3260784" cy="1427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L ( r ) is a language consists of all the strings terminated by either a or bb</a:t>
            </a:r>
          </a:p>
        </p:txBody>
      </p:sp>
    </p:spTree>
    <p:extLst>
      <p:ext uri="{BB962C8B-B14F-4D97-AF65-F5344CB8AC3E}">
        <p14:creationId xmlns:p14="http://schemas.microsoft.com/office/powerpoint/2010/main" val="28052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3 Exhibit the language for given regular expression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r = ( aa )* . ( bb )* . b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L ( r ) = { b, aab, bbb, aabbb, aaaabbb, … }</a:t>
            </a:r>
          </a:p>
          <a:p>
            <a:pPr marL="0" indent="0">
              <a:buNone/>
            </a:pPr>
            <a:r>
              <a:rPr lang="en-US" sz="2400" cap="none"/>
              <a:t>     L ( r ) = { a</a:t>
            </a:r>
            <a:r>
              <a:rPr lang="en-US" sz="2400" cap="none" baseline="30000"/>
              <a:t>2n</a:t>
            </a:r>
            <a:r>
              <a:rPr lang="en-US" sz="2400" cap="none"/>
              <a:t> . b</a:t>
            </a:r>
            <a:r>
              <a:rPr lang="en-US" sz="2400" cap="none" baseline="30000"/>
              <a:t>2m+1</a:t>
            </a:r>
            <a:r>
              <a:rPr lang="en-US" sz="2400" cap="none"/>
              <a:t> |  n ≥ 0, m ≥ 0 }</a:t>
            </a:r>
          </a:p>
          <a:p>
            <a:pPr marL="0" indent="0">
              <a:buNone/>
            </a:pPr>
            <a:r>
              <a:rPr lang="en-US" sz="2400" cap="none"/>
              <a:t>    It denotes set of all strings with an even number of a's followed by odd number of b's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5561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4 Write the regular expression for the language accepting all combinations of a's over the set </a:t>
            </a:r>
            <a:r>
              <a:rPr lang="en-US"/>
              <a:t>Σ = { </a:t>
            </a:r>
            <a:r>
              <a:rPr lang="en-US" cap="none"/>
              <a:t>a</a:t>
            </a:r>
            <a:r>
              <a:rPr lang="en-US"/>
              <a:t>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/>
              <a:t>Σ = { a }</a:t>
            </a:r>
          </a:p>
          <a:p>
            <a:pPr marL="0" indent="0">
              <a:buNone/>
            </a:pPr>
            <a:r>
              <a:rPr lang="en-US" sz="2400" cap="none"/>
              <a:t>     Possible set of language L = { </a:t>
            </a:r>
            <a:r>
              <a:rPr lang="en-US" sz="2400" cap="none">
                <a:ea typeface="+mn-lt"/>
                <a:cs typeface="+mn-lt"/>
              </a:rPr>
              <a:t>ε, a, aa, aaa, aaaa, … }</a:t>
            </a:r>
          </a:p>
          <a:p>
            <a:pPr marL="0" indent="0">
              <a:buNone/>
            </a:pPr>
            <a:r>
              <a:rPr lang="en-US" sz="2400" cap="none"/>
              <a:t>     R = a*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This is known as Kleen Closure of 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89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5 Write the regular expression for the language accepting all combinations of a's except the null string over the set </a:t>
            </a:r>
            <a:r>
              <a:rPr lang="en-US" dirty="0"/>
              <a:t>Σ = { </a:t>
            </a:r>
            <a:r>
              <a:rPr lang="en-US" cap="none" dirty="0"/>
              <a:t>a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/>
              <a:t>Σ = { a }</a:t>
            </a:r>
          </a:p>
          <a:p>
            <a:pPr marL="0" indent="0">
              <a:buNone/>
            </a:pPr>
            <a:r>
              <a:rPr lang="en-US" sz="2400" cap="none"/>
              <a:t>     Possible set of language L = { </a:t>
            </a:r>
            <a:r>
              <a:rPr lang="en-US" sz="2400" cap="none">
                <a:ea typeface="+mn-lt"/>
                <a:cs typeface="+mn-lt"/>
              </a:rPr>
              <a:t>a, aa, aaa, aaaa, … }</a:t>
            </a:r>
          </a:p>
          <a:p>
            <a:pPr marL="0" indent="0">
              <a:buNone/>
            </a:pPr>
            <a:r>
              <a:rPr lang="en-US" sz="2400" cap="none"/>
              <a:t>     R = a+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This is known as Positive Closure of 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156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6 Design the regular expression for the language containing all the strings having any number of a's and b's over the set </a:t>
            </a:r>
            <a:r>
              <a:rPr lang="en-US" dirty="0"/>
              <a:t>Σ = { </a:t>
            </a:r>
            <a:r>
              <a:rPr lang="en-US" cap="none" dirty="0"/>
              <a:t>a, b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 </a:t>
            </a:r>
            <a:r>
              <a:rPr lang="en-US" sz="2400" cap="none" dirty="0">
                <a:ea typeface="+mn-lt"/>
                <a:cs typeface="+mn-lt"/>
              </a:rPr>
              <a:t>a, b, aa, ab, </a:t>
            </a:r>
            <a:r>
              <a:rPr lang="en-US" sz="2400" cap="none" err="1">
                <a:ea typeface="+mn-lt"/>
                <a:cs typeface="+mn-lt"/>
              </a:rPr>
              <a:t>ba</a:t>
            </a:r>
            <a:r>
              <a:rPr lang="en-US" sz="2400" cap="none" dirty="0">
                <a:ea typeface="+mn-lt"/>
                <a:cs typeface="+mn-lt"/>
              </a:rPr>
              <a:t>, bb, </a:t>
            </a:r>
            <a:r>
              <a:rPr lang="en-US" sz="2400" cap="none" err="1">
                <a:ea typeface="+mn-lt"/>
                <a:cs typeface="+mn-lt"/>
              </a:rPr>
              <a:t>aaa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( a + b )*</a:t>
            </a:r>
          </a:p>
        </p:txBody>
      </p:sp>
    </p:spTree>
    <p:extLst>
      <p:ext uri="{BB962C8B-B14F-4D97-AF65-F5344CB8AC3E}">
        <p14:creationId xmlns:p14="http://schemas.microsoft.com/office/powerpoint/2010/main" val="8442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7 Construct the regular expression for the language containing all the strings having any number of a's and b's except the null string over the set </a:t>
            </a:r>
            <a:r>
              <a:rPr lang="en-US" dirty="0"/>
              <a:t>Σ = { </a:t>
            </a:r>
            <a:r>
              <a:rPr lang="en-US" cap="none" dirty="0"/>
              <a:t>a, b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ea typeface="+mn-lt"/>
                <a:cs typeface="+mn-lt"/>
              </a:rPr>
              <a:t>a, b, aa, ab, </a:t>
            </a:r>
            <a:r>
              <a:rPr lang="en-US" sz="2400" cap="none" err="1">
                <a:ea typeface="+mn-lt"/>
                <a:cs typeface="+mn-lt"/>
              </a:rPr>
              <a:t>ba</a:t>
            </a:r>
            <a:r>
              <a:rPr lang="en-US" sz="2400" cap="none" dirty="0">
                <a:ea typeface="+mn-lt"/>
                <a:cs typeface="+mn-lt"/>
              </a:rPr>
              <a:t>, bb, </a:t>
            </a:r>
            <a:r>
              <a:rPr lang="en-US" sz="2400" cap="none" err="1">
                <a:ea typeface="+mn-lt"/>
                <a:cs typeface="+mn-lt"/>
              </a:rPr>
              <a:t>aaa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( a + b )</a:t>
            </a:r>
            <a:r>
              <a:rPr lang="en-US" sz="2400" cap="none" baseline="30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9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8 Construct the regular expression for the language containing all the strings which are ended with 00 over the set </a:t>
            </a:r>
            <a:r>
              <a:rPr lang="en-US" dirty="0"/>
              <a:t>Σ = { 0, 1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( Any combination of 0's and 1's) . 00</a:t>
            </a:r>
          </a:p>
          <a:p>
            <a:pPr marL="0" indent="0">
              <a:buNone/>
            </a:pPr>
            <a:r>
              <a:rPr lang="en-US" sz="2400" cap="none" dirty="0"/>
              <a:t>            =  ( 0 + 1 )* 00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ea typeface="+mn-lt"/>
                <a:cs typeface="+mn-lt"/>
              </a:rPr>
              <a:t>00, 000, 100, 0100, 1100, … }</a:t>
            </a:r>
          </a:p>
          <a:p>
            <a:pPr marL="0" indent="0">
              <a:buNone/>
            </a:pPr>
            <a:r>
              <a:rPr lang="en-US" sz="2400" cap="none" dirty="0"/>
              <a:t>     R = ( 0 + 1 )* 00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9447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9 Write regular expression for the language accepting the string which are starting with 1 and ending with 0 over the set </a:t>
            </a:r>
            <a:r>
              <a:rPr lang="en-US" dirty="0"/>
              <a:t>Σ = { 0, 1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1 . ( Any combination of 0's and 1's) . 0</a:t>
            </a:r>
          </a:p>
          <a:p>
            <a:pPr marL="0" indent="0">
              <a:buNone/>
            </a:pPr>
            <a:r>
              <a:rPr lang="en-US" sz="2400" cap="none" dirty="0"/>
              <a:t>            =  1 . ( 0 + 1 )* . 0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10, 1</a:t>
            </a:r>
            <a:r>
              <a:rPr lang="en-US" sz="2400" cap="none" dirty="0">
                <a:ea typeface="+mn-lt"/>
                <a:cs typeface="+mn-lt"/>
              </a:rPr>
              <a:t>00, 110, 1000, 1010, … }</a:t>
            </a:r>
          </a:p>
          <a:p>
            <a:pPr marL="0" indent="0">
              <a:buNone/>
            </a:pPr>
            <a:r>
              <a:rPr lang="en-US" sz="2400" cap="none" dirty="0"/>
              <a:t>     R = 1 ( 0 + 1 )* 0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0635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10 What is the regular expression for the language starting and ending with a and having any combination of b in between over the set </a:t>
            </a:r>
            <a:r>
              <a:rPr lang="en-US" sz="2400" dirty="0"/>
              <a:t>Σ = {</a:t>
            </a:r>
            <a:r>
              <a:rPr lang="en-US" sz="2400" cap="none" dirty="0"/>
              <a:t> a, b</a:t>
            </a:r>
            <a:r>
              <a:rPr lang="en-US" sz="2400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R. E. = a . ( Any combination of b) . a</a:t>
            </a:r>
          </a:p>
          <a:p>
            <a:pPr marL="0" indent="0">
              <a:buNone/>
            </a:pPr>
            <a:r>
              <a:rPr lang="en-US" sz="2400" cap="none" dirty="0"/>
              <a:t>            =  a . ( b )* . a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aa</a:t>
            </a:r>
            <a:r>
              <a:rPr lang="en-US" sz="2400" cap="none" dirty="0">
                <a:ea typeface="+mn-lt"/>
                <a:cs typeface="+mn-lt"/>
              </a:rPr>
              <a:t>, aba, abba, </a:t>
            </a:r>
            <a:r>
              <a:rPr lang="en-US" sz="2400" cap="none" dirty="0" err="1">
                <a:ea typeface="+mn-lt"/>
                <a:cs typeface="+mn-lt"/>
              </a:rPr>
              <a:t>abbba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ab*a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5414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/>
              <a:t>Regular Language: </a:t>
            </a:r>
            <a:endParaRPr lang="en-US"/>
          </a:p>
          <a:p>
            <a:pPr lvl="1"/>
            <a:r>
              <a:rPr lang="en-US" sz="2200" cap="none" dirty="0"/>
              <a:t>A language is regular if there exists a finite acceptor for it</a:t>
            </a:r>
          </a:p>
          <a:p>
            <a:pPr lvl="1"/>
            <a:r>
              <a:rPr lang="en-US" sz="2200" cap="none"/>
              <a:t>Hence, every regular language can be described by using some NFA/DFA</a:t>
            </a:r>
          </a:p>
          <a:p>
            <a:r>
              <a:rPr lang="en-US" sz="2400" cap="none" dirty="0"/>
              <a:t>Regular Expression:</a:t>
            </a:r>
          </a:p>
          <a:p>
            <a:pPr lvl="1"/>
            <a:r>
              <a:rPr lang="en-US" sz="2200" cap="none" dirty="0"/>
              <a:t>One of the way of describing regular languages which consists of strings, symbols and operators</a:t>
            </a:r>
          </a:p>
          <a:p>
            <a:pPr lvl="1"/>
            <a:r>
              <a:rPr lang="en-US" sz="2200" cap="none" dirty="0"/>
              <a:t>This notation involves: </a:t>
            </a:r>
          </a:p>
          <a:p>
            <a:pPr lvl="2"/>
            <a:r>
              <a:rPr lang="en-US" sz="2000" cap="none" dirty="0"/>
              <a:t>Combination of strings of symbols from some alphabet Σ</a:t>
            </a:r>
          </a:p>
          <a:p>
            <a:pPr lvl="2"/>
            <a:r>
              <a:rPr lang="en-US" sz="2000" cap="none" dirty="0"/>
              <a:t>Parentheses</a:t>
            </a:r>
          </a:p>
          <a:p>
            <a:pPr lvl="2"/>
            <a:r>
              <a:rPr lang="en-US" sz="2000" cap="none" dirty="0"/>
              <a:t>Operators + ,</a:t>
            </a:r>
            <a:r>
              <a:rPr lang="en-US" sz="2000" b="1" cap="none" baseline="30000" dirty="0"/>
              <a:t> .</a:t>
            </a:r>
            <a:r>
              <a:rPr lang="en-US" sz="2000" cap="none" dirty="0"/>
              <a:t> and *</a:t>
            </a:r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209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/>
              <a:t>Ex. 11  For </a:t>
            </a:r>
            <a:r>
              <a:rPr lang="en-US" sz="2400" dirty="0"/>
              <a:t>Σ = {</a:t>
            </a:r>
            <a:r>
              <a:rPr lang="en-US" sz="2400" cap="none" dirty="0"/>
              <a:t> 0, 1 </a:t>
            </a:r>
            <a:r>
              <a:rPr lang="en-US" sz="2400" dirty="0"/>
              <a:t>} </a:t>
            </a:r>
            <a:r>
              <a:rPr lang="en-US" sz="2400" cap="none" dirty="0"/>
              <a:t>Give regular expression such that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L ( r ) = { w </a:t>
            </a:r>
            <a:r>
              <a:rPr lang="en-US" sz="2400" cap="none" dirty="0">
                <a:latin typeface="TW Cen MT"/>
              </a:rPr>
              <a:t>ε Σ* | w has at least one pair of consecutive zeros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( 0 + 1 )* . 00 . ( 0 + 1 )*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00</a:t>
            </a:r>
            <a:r>
              <a:rPr lang="en-US" sz="2400" cap="none" dirty="0">
                <a:ea typeface="+mn-lt"/>
                <a:cs typeface="+mn-lt"/>
              </a:rPr>
              <a:t>, 000, 100, 001, 1001, 0001, … }</a:t>
            </a:r>
          </a:p>
          <a:p>
            <a:pPr marL="0" indent="0">
              <a:buNone/>
            </a:pPr>
            <a:r>
              <a:rPr lang="en-US" sz="2400" cap="none" dirty="0"/>
              <a:t>     R = ( 0 + 1 )* 00 ( 0 + 1 )*</a:t>
            </a:r>
            <a:endParaRPr lang="en-US" sz="2400" cap="none" baseline="30000" dirty="0"/>
          </a:p>
          <a:p>
            <a:pPr marL="0" indent="0">
              <a:buNone/>
            </a:pPr>
            <a:r>
              <a:rPr lang="en-US" sz="2400" cap="none" dirty="0"/>
              <a:t>        = ( 0 + 1 )* ( 00 )</a:t>
            </a:r>
            <a:r>
              <a:rPr lang="en-US" sz="2400" cap="none" baseline="30000" dirty="0"/>
              <a:t>+</a:t>
            </a:r>
            <a:r>
              <a:rPr lang="en-US" sz="2400" cap="none" dirty="0"/>
              <a:t> ( 0 + 1 )*</a:t>
            </a:r>
          </a:p>
        </p:txBody>
      </p:sp>
    </p:spTree>
    <p:extLst>
      <p:ext uri="{BB962C8B-B14F-4D97-AF65-F5344CB8AC3E}">
        <p14:creationId xmlns:p14="http://schemas.microsoft.com/office/powerpoint/2010/main" val="25631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12  Describe in simple English language </a:t>
            </a:r>
            <a:endParaRPr lang="en-US" sz="2400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          Given regular expression is r = ( a + ab )*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R. E. = ( a + ab )*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 a, ab, aba,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abab</a:t>
            </a:r>
            <a:r>
              <a:rPr lang="en-US" sz="2400" cap="none">
                <a:latin typeface="TW Cen MT"/>
                <a:ea typeface="+mn-lt"/>
                <a:cs typeface="+mn-lt"/>
              </a:rPr>
              <a:t>, aaa, 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The language is beginning with zero or any number of a's but not having consecutive b's</a:t>
            </a:r>
            <a:endParaRPr lang="en-US" sz="2400" cap="none" baseline="30000"/>
          </a:p>
        </p:txBody>
      </p:sp>
    </p:spTree>
    <p:extLst>
      <p:ext uri="{BB962C8B-B14F-4D97-AF65-F5344CB8AC3E}">
        <p14:creationId xmlns:p14="http://schemas.microsoft.com/office/powerpoint/2010/main" val="31845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13  Write regular expression to denote the language L over Σ* where 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Σ = { a, b, c } in which every string will be such that any number of a's followed by any number of b's followed by any number of c's</a:t>
            </a:r>
            <a:endParaRPr lang="en-US" sz="2400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Solution: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Σ = { a, b, c }</a:t>
            </a:r>
          </a:p>
          <a:p>
            <a:pPr marL="0" indent="0">
              <a:buNone/>
            </a:pPr>
            <a:r>
              <a:rPr lang="en-US" sz="2400" cap="none" dirty="0"/>
              <a:t>     R. E. = ( any number of a's). (any number of b's). (any number of c's)</a:t>
            </a:r>
          </a:p>
          <a:p>
            <a:pPr marL="0" indent="0">
              <a:buNone/>
            </a:pPr>
            <a:r>
              <a:rPr lang="en-US" sz="2400" cap="none" dirty="0"/>
              <a:t>     R. E. = a*b*c*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 a, ab,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abbccc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aaa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…  </a:t>
            </a:r>
            <a:r>
              <a:rPr lang="en-US" sz="2400" cap="none" dirty="0">
                <a:ea typeface="+mn-lt"/>
                <a:cs typeface="+mn-lt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79514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14  Write regular expression to denote the language L over Σ* where 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Σ = { a, b, c } in which every string will be such that at least one a followed by at least one b followed by at least one c</a:t>
            </a:r>
            <a:endParaRPr lang="en-US" sz="2400" cap="none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Solution: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     Σ = { a, b, c }</a:t>
            </a:r>
          </a:p>
          <a:p>
            <a:pPr marL="0" indent="0">
              <a:buNone/>
            </a:pPr>
            <a:r>
              <a:rPr lang="en-US" sz="2400" cap="none" dirty="0"/>
              <a:t>     R. E. = </a:t>
            </a:r>
            <a:r>
              <a:rPr lang="en-US" sz="2400" cap="none" dirty="0" err="1"/>
              <a:t>a</a:t>
            </a:r>
            <a:r>
              <a:rPr lang="en-US" sz="2400" cap="none" baseline="30000" dirty="0" err="1"/>
              <a:t>+</a:t>
            </a:r>
            <a:r>
              <a:rPr lang="en-US" sz="2400" cap="none" dirty="0" err="1"/>
              <a:t>b</a:t>
            </a:r>
            <a:r>
              <a:rPr lang="en-US" sz="2400" cap="none" baseline="30000" dirty="0" err="1"/>
              <a:t>+</a:t>
            </a:r>
            <a:r>
              <a:rPr lang="en-US" sz="2400" cap="none" dirty="0" err="1"/>
              <a:t>c</a:t>
            </a:r>
            <a:r>
              <a:rPr lang="en-US" sz="2400" cap="none" baseline="30000" dirty="0"/>
              <a:t>+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abbccc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aabbcc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…  </a:t>
            </a:r>
            <a:r>
              <a:rPr lang="en-US" sz="2400" cap="none" dirty="0">
                <a:ea typeface="+mn-lt"/>
                <a:cs typeface="+mn-lt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Examples of Regular Expression: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1.   For language L1 = { a }</a:t>
            </a:r>
          </a:p>
          <a:p>
            <a:pPr marL="0" indent="0">
              <a:buNone/>
            </a:pPr>
            <a:r>
              <a:rPr lang="en-US" sz="2400" cap="none" dirty="0"/>
              <a:t>      Regular Expression R = a</a:t>
            </a:r>
          </a:p>
          <a:p>
            <a:pPr marL="0" indent="0">
              <a:buNone/>
            </a:pPr>
            <a:r>
              <a:rPr lang="en-US" sz="2400" cap="none" dirty="0"/>
              <a:t>2.   Language L2 = { a, b, c }</a:t>
            </a:r>
          </a:p>
          <a:p>
            <a:pPr marL="0" indent="0">
              <a:buNone/>
            </a:pPr>
            <a:r>
              <a:rPr lang="en-US" sz="2400" cap="none" dirty="0"/>
              <a:t>      R. E.    R = a + b + c</a:t>
            </a:r>
          </a:p>
          <a:p>
            <a:pPr marL="0" indent="0">
              <a:buNone/>
            </a:pPr>
            <a:r>
              <a:rPr lang="en-US" sz="2400" cap="none" dirty="0"/>
              <a:t>      Here + represents union operation</a:t>
            </a:r>
          </a:p>
          <a:p>
            <a:pPr marL="0" indent="0">
              <a:buNone/>
            </a:pPr>
            <a:r>
              <a:rPr lang="en-US" sz="2400" cap="none" dirty="0"/>
              <a:t>      Similarly . represents concatenation</a:t>
            </a:r>
          </a:p>
          <a:p>
            <a:pPr marL="0" indent="0">
              <a:buNone/>
            </a:pPr>
            <a:r>
              <a:rPr lang="en-US" sz="2400" cap="none" dirty="0"/>
              <a:t>                   * represents star – closure </a:t>
            </a:r>
          </a:p>
          <a:p>
            <a:pPr marL="457200" indent="-457200">
              <a:buAutoNum type="arabicPeriod"/>
            </a:pPr>
            <a:endParaRPr lang="en-US" sz="24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Examples of Regular Expression: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3.   Suppose R = ( a + ( b . c ) )*</a:t>
            </a:r>
          </a:p>
          <a:p>
            <a:pPr marL="0" indent="0">
              <a:buNone/>
            </a:pPr>
            <a:r>
              <a:rPr lang="en-US" sz="2400" cap="none" dirty="0"/>
              <a:t>      It stands for star closure of { a } U { </a:t>
            </a:r>
            <a:r>
              <a:rPr lang="en-US" sz="2400" cap="none" dirty="0" err="1"/>
              <a:t>bc</a:t>
            </a:r>
            <a:r>
              <a:rPr lang="en-US" sz="2400" cap="none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      Then language will be </a:t>
            </a:r>
          </a:p>
          <a:p>
            <a:pPr marL="0" indent="0">
              <a:buNone/>
            </a:pPr>
            <a:r>
              <a:rPr lang="en-US" sz="2400" cap="none" dirty="0"/>
              <a:t>      L = { €, a, </a:t>
            </a:r>
            <a:r>
              <a:rPr lang="en-US" sz="2400" cap="none" dirty="0" err="1"/>
              <a:t>bc</a:t>
            </a:r>
            <a:r>
              <a:rPr lang="en-US" sz="2400" cap="none" dirty="0"/>
              <a:t>, </a:t>
            </a:r>
            <a:r>
              <a:rPr lang="en-US" sz="2400" cap="none" dirty="0" err="1"/>
              <a:t>bca</a:t>
            </a:r>
            <a:r>
              <a:rPr lang="en-US" sz="2400" cap="none" dirty="0"/>
              <a:t>, </a:t>
            </a:r>
            <a:r>
              <a:rPr lang="en-US" sz="2400" cap="none" dirty="0" err="1"/>
              <a:t>abc</a:t>
            </a:r>
            <a:r>
              <a:rPr lang="en-US" sz="2400" cap="none" dirty="0"/>
              <a:t>, aa, </a:t>
            </a:r>
            <a:r>
              <a:rPr lang="en-US" sz="2400" cap="none" dirty="0" err="1"/>
              <a:t>aaa</a:t>
            </a:r>
            <a:r>
              <a:rPr lang="en-US" sz="2400" cap="none" dirty="0"/>
              <a:t>, </a:t>
            </a:r>
            <a:r>
              <a:rPr lang="en-US" sz="2400" cap="none" dirty="0" err="1"/>
              <a:t>bcbc</a:t>
            </a:r>
            <a:r>
              <a:rPr lang="en-US" sz="2400" cap="none" dirty="0"/>
              <a:t>, </a:t>
            </a:r>
            <a:r>
              <a:rPr lang="en-US" sz="2400" cap="none" dirty="0" err="1"/>
              <a:t>aabc</a:t>
            </a:r>
            <a:r>
              <a:rPr lang="en-US" sz="2400" cap="none" dirty="0"/>
              <a:t>, … }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609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Formal definition: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Let Σ be a given alphabet then</a:t>
            </a:r>
          </a:p>
          <a:p>
            <a:pPr marL="0" indent="0">
              <a:buNone/>
            </a:pPr>
            <a:r>
              <a:rPr lang="en-US" sz="2400" cap="none"/>
              <a:t>1. </a:t>
            </a:r>
            <a:r>
              <a:rPr lang="en-US" sz="2400" cap="none">
                <a:ea typeface="+mn-lt"/>
                <a:cs typeface="+mn-lt"/>
              </a:rPr>
              <a:t>Φ</a:t>
            </a:r>
            <a:r>
              <a:rPr lang="en-US" sz="2400" cap="none"/>
              <a:t>, €, and a € Σ are all regular expressions.</a:t>
            </a:r>
          </a:p>
          <a:p>
            <a:pPr marL="0" indent="0">
              <a:buNone/>
            </a:pPr>
            <a:r>
              <a:rPr lang="en-US" sz="2400" cap="none" dirty="0"/>
              <a:t>    These are called Primitive Regular Expression</a:t>
            </a:r>
          </a:p>
          <a:p>
            <a:pPr marL="0" indent="0">
              <a:buNone/>
            </a:pPr>
            <a:r>
              <a:rPr lang="en-US" sz="2400" cap="none" dirty="0"/>
              <a:t>2. If r1 and r2 are regular expressions </a:t>
            </a:r>
          </a:p>
          <a:p>
            <a:pPr marL="0" indent="0">
              <a:buNone/>
            </a:pPr>
            <a:r>
              <a:rPr lang="en-US" sz="2400" cap="none" dirty="0"/>
              <a:t>    then r1 + r2,  r1 . r2,  r1*  and  ( r1 ) are all regular expressions</a:t>
            </a:r>
          </a:p>
          <a:p>
            <a:pPr marL="0" indent="0">
              <a:buNone/>
            </a:pPr>
            <a:r>
              <a:rPr lang="en-US" sz="2400" cap="none" dirty="0"/>
              <a:t>3. A string is a regular expression if and only if it can be derived from the primitive </a:t>
            </a:r>
            <a:r>
              <a:rPr lang="en-US" sz="2400" cap="none"/>
              <a:t>regular expression by a finite number of applications of the rules defined in statement 2</a:t>
            </a:r>
            <a:endParaRPr lang="en-US" sz="24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527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Example: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If Σ = { a, b, c }</a:t>
            </a:r>
          </a:p>
          <a:p>
            <a:pPr marL="0" indent="0">
              <a:buNone/>
            </a:pPr>
            <a:r>
              <a:rPr lang="en-US" sz="2400" cap="none"/>
              <a:t>    Then the string ( a + b . c ) * . ( c + a ) is a regular expression</a:t>
            </a:r>
          </a:p>
          <a:p>
            <a:pPr marL="0" indent="0">
              <a:buNone/>
            </a:pPr>
            <a:r>
              <a:rPr lang="en-US" sz="2400" cap="none"/>
              <a:t>    ( a + b + ) is not a regular expression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823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cap="none"/>
              <a:t>Regular expressions can be used to describe some simple languages.</a:t>
            </a:r>
            <a:endParaRPr lang="en-US"/>
          </a:p>
          <a:p>
            <a:pPr marL="342900" indent="-342900"/>
            <a:r>
              <a:rPr lang="en-US" sz="2400" cap="none" dirty="0"/>
              <a:t>If r is a regular expression</a:t>
            </a:r>
            <a:r>
              <a:rPr lang="en-US" sz="2400" cap="none"/>
              <a:t> then L ( r ) denote the language associated with r</a:t>
            </a:r>
            <a:endParaRPr lang="en-US" sz="2400" cap="none" dirty="0"/>
          </a:p>
          <a:p>
            <a:pPr marL="342900" indent="-342900"/>
            <a:r>
              <a:rPr lang="en-US" sz="2400" cap="none"/>
              <a:t>The language L ( r ) denoted by any regular expression r is defined by following rules:</a:t>
            </a:r>
            <a:endParaRPr lang="en-US" sz="2400" cap="none" dirty="0"/>
          </a:p>
          <a:p>
            <a:pPr marL="914400" lvl="1" indent="-457200">
              <a:buAutoNum type="arabicPeriod"/>
            </a:pPr>
            <a:r>
              <a:rPr lang="en-US" sz="2200" cap="none">
                <a:ea typeface="+mn-lt"/>
                <a:cs typeface="+mn-lt"/>
              </a:rPr>
              <a:t>Φ</a:t>
            </a:r>
            <a:r>
              <a:rPr lang="en-US" sz="2200" cap="none"/>
              <a:t> is a regular expression denoting the empty set</a:t>
            </a:r>
            <a:endParaRPr lang="en-US" sz="2200" cap="none" dirty="0"/>
          </a:p>
          <a:p>
            <a:pPr marL="914400" lvl="1" indent="-457200">
              <a:buAutoNum type="arabicPeriod"/>
            </a:pPr>
            <a:r>
              <a:rPr lang="en-US" sz="2200" cap="none"/>
              <a:t>€ is a regular expression denoting { € }</a:t>
            </a:r>
            <a:endParaRPr lang="en-US" sz="2200" cap="none" dirty="0"/>
          </a:p>
          <a:p>
            <a:pPr marL="914400" lvl="1" indent="-457200">
              <a:buAutoNum type="arabicPeriod"/>
            </a:pPr>
            <a:r>
              <a:rPr lang="en-US" sz="2200" cap="none"/>
              <a:t>For every a € Σ, a is a regular expression denoting { a }</a:t>
            </a:r>
            <a:endParaRPr lang="en-US" sz="22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0794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If r1 and r2 are regular expression then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 + r2 ) = L ( r1 )  U  L ( r2 )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 . r2 ) =  L ( r1 ) . L ( r2 )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r1* ) =  ( L ( r1 ) )*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( r1 ) ) = L ( r1 )</a:t>
            </a:r>
          </a:p>
          <a:p>
            <a:pPr marL="342900" indent="-342900"/>
            <a:endParaRPr lang="en-US" sz="24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495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cap="none"/>
              <a:t>r* is known as kleen closure which indicate occurrences of r for ∞ number of times</a:t>
            </a:r>
            <a:endParaRPr lang="en-US" sz="2400" cap="none" dirty="0"/>
          </a:p>
          <a:p>
            <a:pPr marL="342900" indent="-342900"/>
            <a:r>
              <a:rPr lang="en-US" sz="2400" cap="none"/>
              <a:t>Examples: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1.  If Σ = { a }    and   R = a*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Then   R  =  { €, a, aa, aaa, aaaa, …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2.  If Σ = { a }   and   R  =  a+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Then  R  =  { a, aa, aaa, aaaa, …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This is known as Positive Closure</a:t>
            </a:r>
            <a:endParaRPr lang="en-US" sz="2400" cap="none" dirty="0"/>
          </a:p>
          <a:p>
            <a:pPr marL="342900" indent="-342900"/>
            <a:endParaRPr lang="en-US" sz="24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2958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Droplet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Language associated with Regular Expression</vt:lpstr>
      <vt:lpstr>Language associated with Regular Expression</vt:lpstr>
      <vt:lpstr>Language associated with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2321</cp:revision>
  <dcterms:created xsi:type="dcterms:W3CDTF">2020-08-12T13:18:18Z</dcterms:created>
  <dcterms:modified xsi:type="dcterms:W3CDTF">2021-07-20T08:22:33Z</dcterms:modified>
</cp:coreProperties>
</file>