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4" r:id="rId3"/>
    <p:sldId id="305" r:id="rId4"/>
    <p:sldId id="306" r:id="rId5"/>
    <p:sldId id="308" r:id="rId6"/>
    <p:sldId id="307" r:id="rId7"/>
    <p:sldId id="309" r:id="rId8"/>
    <p:sldId id="310" r:id="rId9"/>
    <p:sldId id="311" r:id="rId10"/>
    <p:sldId id="312" r:id="rId11"/>
    <p:sldId id="313" r:id="rId12"/>
    <p:sldId id="317" r:id="rId13"/>
    <p:sldId id="314" r:id="rId14"/>
    <p:sldId id="315" r:id="rId15"/>
    <p:sldId id="316" r:id="rId16"/>
    <p:sldId id="318" r:id="rId17"/>
    <p:sldId id="319" r:id="rId18"/>
    <p:sldId id="32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28957-FA8E-69F1-C250-6579E6C2F592}" v="21" dt="2020-08-25T13:21:09.023"/>
    <p1510:client id="{0E413033-B8FF-8E68-BC3A-502B4AE89378}" v="3073" dt="2020-09-05T05:44:53.104"/>
    <p1510:client id="{10AF4882-A296-B309-11DC-AEE311F0749D}" v="32" dt="2020-08-25T13:04:03.847"/>
    <p1510:client id="{13962AF5-3B65-FA2F-54C8-2383C14B4DCC}" v="565" dt="2020-08-25T18:31:27.483"/>
    <p1510:client id="{23783360-5838-8861-2033-3F0FBD15A8EB}" v="10" dt="2020-09-08T21:12:39.574"/>
    <p1510:client id="{31F84705-6430-1729-BC59-2F5C906CB306}" v="1078" dt="2020-09-03T05:43:53.815"/>
    <p1510:client id="{42B8092F-3375-DA45-356A-94F4305B88F2}" v="1424" dt="2020-08-27T05:41:50.410"/>
    <p1510:client id="{5355140F-0920-FD23-53DB-1196D5E09EF6}" v="561" dt="2020-08-25T18:16:13.418"/>
    <p1510:client id="{6252A694-A050-AFA2-CD6C-54BF4D9D0114}" v="1416" dt="2020-08-25T17:30:59.017"/>
    <p1510:client id="{63A0E2EE-E825-40A6-AF8F-CF115C3281CA}" v="82" dt="2020-08-25T13:38:51.187"/>
    <p1510:client id="{7798962E-2D5B-0C3B-4003-EF11903EBDBC}" v="899" dt="2020-09-02T11:13:04.060"/>
    <p1510:client id="{839AEEBC-9337-F5BF-2B49-662CC0945121}" v="6" dt="2020-08-25T13:05:32.404"/>
    <p1510:client id="{8A14D589-8C44-777D-376D-F60662E95D44}" v="1226" dt="2020-08-13T04:29:31.620"/>
    <p1510:client id="{8FF728C4-2C82-59B3-66DA-26FFDBA5346A}" v="515" dt="2020-08-12T14:54:26.034"/>
    <p1510:client id="{91762C08-4EAF-0E81-CAF9-497DEA05E6CC}" v="41" dt="2021-07-20T09:23:32.177"/>
    <p1510:client id="{9CFB81D5-9650-4160-AF09-02E6A009EBD9}" v="865" dt="2020-08-12T13:57:37.382"/>
    <p1510:client id="{A7669024-969D-84B5-C8CE-30727952E215}" v="2380" dt="2020-08-13T04:05:28.610"/>
    <p1510:client id="{AB79AF1D-1822-3331-3EE1-42274C9DF339}" v="16" dt="2021-07-20T03:14:24.990"/>
    <p1510:client id="{AC0A4A8B-C04E-D6C4-4095-57645D2E0B23}" v="19" dt="2020-10-03T11:51:33.781"/>
    <p1510:client id="{C8856114-AB93-F2FA-A86D-F50245875DFA}" v="19" dt="2020-10-02T18:58:13.361"/>
    <p1510:client id="{CAAFCAF7-CF44-40AF-9BB1-14BB53F80876}" v="2" dt="2020-09-29T02:43:15.481"/>
    <p1510:client id="{CF3B82A3-834D-ACB3-0DCE-22A4FAA0947A}" v="5578" dt="2020-08-26T10:21:15.322"/>
    <p1510:client id="{DE2ADAAA-4B92-D5CF-D04E-C973C591356C}" v="796" dt="2020-08-13T04:47:57.766"/>
    <p1510:client id="{E7F652BF-FD91-29D2-7BD5-0C03FFA54A90}" v="1137" dt="2020-09-04T19:58:55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Regular expression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302" y="1504451"/>
            <a:ext cx="11672163" cy="5034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>
                <a:latin typeface="TW Cen MT"/>
              </a:rPr>
              <a:t>Ex. 22  Obtain regular expression such that  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L ( R ) =  { w | w ε { 0, 1 }* and w has at least single occurrence of three consecutive zeros }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Solution: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Σ = { 0 , 1 }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R  =  ( Any combination of 0's and 1's ) . 000 . ( Any combination of 0's and 1's )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R  =  ( 0 + 1 )* . 000 . ( 0 + 1 )*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Possible set of language L = { 000, 1000, 0001, 10001, 00000011, … }</a:t>
            </a:r>
          </a:p>
        </p:txBody>
      </p:sp>
    </p:spTree>
    <p:extLst>
      <p:ext uri="{BB962C8B-B14F-4D97-AF65-F5344CB8AC3E}">
        <p14:creationId xmlns:p14="http://schemas.microsoft.com/office/powerpoint/2010/main" val="275265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302" y="1504451"/>
            <a:ext cx="11672163" cy="5034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>
                <a:latin typeface="TW Cen MT"/>
              </a:rPr>
              <a:t>Ex. 23  Obtain regular expression such that  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The set of all strings over </a:t>
            </a:r>
            <a:r>
              <a:rPr lang="en-US" sz="2400">
                <a:latin typeface="TW Cen MT"/>
              </a:rPr>
              <a:t>Σ = { 0 , 1 }</a:t>
            </a:r>
            <a:r>
              <a:rPr lang="en-US" sz="2400" cap="none">
                <a:latin typeface="TW Cen MT"/>
              </a:rPr>
              <a:t> without length two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Solution: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Σ = { 0 , 1 }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The regular expression can be </a:t>
            </a:r>
            <a:r>
              <a:rPr lang="en-US" sz="2400" cap="none" err="1">
                <a:latin typeface="TW Cen MT"/>
              </a:rPr>
              <a:t>splitted</a:t>
            </a:r>
            <a:r>
              <a:rPr lang="en-US" sz="2400" cap="none">
                <a:latin typeface="TW Cen MT"/>
              </a:rPr>
              <a:t> into three parts as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R = r1 + r2 + r3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Where    r1 – Strings with length three or more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              r2 – String with length one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              r3 – String with length zero</a:t>
            </a:r>
          </a:p>
        </p:txBody>
      </p:sp>
    </p:spTree>
    <p:extLst>
      <p:ext uri="{BB962C8B-B14F-4D97-AF65-F5344CB8AC3E}">
        <p14:creationId xmlns:p14="http://schemas.microsoft.com/office/powerpoint/2010/main" val="265445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302" y="1504451"/>
            <a:ext cx="11672163" cy="5034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>
                <a:latin typeface="TW Cen MT"/>
              </a:rPr>
              <a:t>Ex. 23  Obtain regular expression such that  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The set of all strings over </a:t>
            </a:r>
            <a:r>
              <a:rPr lang="en-US" sz="2400">
                <a:latin typeface="TW Cen MT"/>
              </a:rPr>
              <a:t>Σ = { 0 , 1 }</a:t>
            </a:r>
            <a:r>
              <a:rPr lang="en-US" sz="2400" cap="none">
                <a:latin typeface="TW Cen MT"/>
              </a:rPr>
              <a:t> without length two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Solution: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The expressions can be written as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R1 =  ( 0 + 1 ) ( 0 + 1 ) ( 0 + 1 )</a:t>
            </a:r>
            <a:r>
              <a:rPr lang="en-US" sz="2400" cap="none" baseline="30000">
                <a:latin typeface="TW Cen MT"/>
              </a:rPr>
              <a:t>+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R2 = ( 0 + 1 )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R3 = ε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Final Expression: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R  =  ( 0 + 1 ) ( 0 + 1 ) ( 0 + 1 )</a:t>
            </a:r>
            <a:r>
              <a:rPr lang="en-US" sz="2400" cap="none" baseline="30000">
                <a:latin typeface="TW Cen MT"/>
              </a:rPr>
              <a:t>+  </a:t>
            </a:r>
            <a:r>
              <a:rPr lang="en-US" sz="2400" cap="none">
                <a:latin typeface="TW Cen MT"/>
              </a:rPr>
              <a:t>+  ( 0 + 1 )  + ε </a:t>
            </a:r>
          </a:p>
        </p:txBody>
      </p:sp>
    </p:spTree>
    <p:extLst>
      <p:ext uri="{BB962C8B-B14F-4D97-AF65-F5344CB8AC3E}">
        <p14:creationId xmlns:p14="http://schemas.microsoft.com/office/powerpoint/2010/main" val="252702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 dirty="0"/>
              <a:t>Examples On Regular 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302" y="1504451"/>
            <a:ext cx="11672163" cy="5034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 dirty="0">
                <a:latin typeface="TW Cen MT"/>
              </a:rPr>
              <a:t>Ex. 24  Obtain regular expression over </a:t>
            </a:r>
            <a:r>
              <a:rPr lang="en-US" sz="2400" dirty="0">
                <a:latin typeface="TW Cen MT"/>
              </a:rPr>
              <a:t>Σ = { 0 , 1 }</a:t>
            </a:r>
            <a:r>
              <a:rPr lang="en-US" sz="2400" cap="none" dirty="0">
                <a:latin typeface="TW Cen MT"/>
              </a:rPr>
              <a:t> such that 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     the set of all strings with number of zeros are odd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Solution: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</a:t>
            </a:r>
            <a:r>
              <a:rPr lang="en-US" sz="2400" cap="none" dirty="0">
                <a:ea typeface="+mn-lt"/>
                <a:cs typeface="+mn-lt"/>
              </a:rPr>
              <a:t>We need at least one zero to make count of zeros to odd. This zero can be surrounded by any number of 1’s. Therefore we can write it as R1 = 1*.0.1*</a:t>
            </a:r>
          </a:p>
          <a:p>
            <a:pPr>
              <a:buNone/>
            </a:pPr>
            <a:r>
              <a:rPr lang="en-US" sz="2400" cap="none" dirty="0">
                <a:ea typeface="+mn-lt"/>
                <a:cs typeface="+mn-lt"/>
              </a:rPr>
              <a:t>        Now this expression can be followed with pair of zeros. Those pair of zeros can be surrounded by any number of 1’s. It can be written as R2 = (1*.0.1*.0.1*). </a:t>
            </a:r>
            <a:endParaRPr lang="en-US"/>
          </a:p>
          <a:p>
            <a:pPr>
              <a:buNone/>
            </a:pPr>
            <a:r>
              <a:rPr lang="en-US" sz="2400" cap="none" dirty="0">
                <a:ea typeface="+mn-lt"/>
                <a:cs typeface="+mn-lt"/>
              </a:rPr>
              <a:t>This R2 can be repeated any number of times.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cap="none" dirty="0">
                <a:ea typeface="+mn-lt"/>
                <a:cs typeface="+mn-lt"/>
              </a:rPr>
              <a:t>       R2 = (1*.0.1*. 0.1* )*     </a:t>
            </a:r>
            <a:endParaRPr lang="en-US" dirty="0"/>
          </a:p>
          <a:p>
            <a:pPr marL="0" indent="0">
              <a:buNone/>
            </a:pPr>
            <a:endParaRPr lang="en-US" sz="2400" cap="none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5376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 dirty="0"/>
              <a:t>Examples On Regular 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302" y="1504451"/>
            <a:ext cx="11672163" cy="5034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 dirty="0">
                <a:latin typeface="TW Cen MT"/>
              </a:rPr>
              <a:t>Ex. 24  Obtain regular expression over </a:t>
            </a:r>
            <a:r>
              <a:rPr lang="en-US" sz="2400" dirty="0">
                <a:latin typeface="TW Cen MT"/>
              </a:rPr>
              <a:t>Σ = { 0 , 1 }</a:t>
            </a:r>
            <a:r>
              <a:rPr lang="en-US" sz="2400" cap="none" dirty="0">
                <a:latin typeface="TW Cen MT"/>
              </a:rPr>
              <a:t> such that 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     the set of all strings with number of zeros are odd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Solution (Contd.) :</a:t>
            </a:r>
            <a:endParaRPr lang="en-US" sz="2400" dirty="0">
              <a:latin typeface="TW Cen MT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 </a:t>
            </a:r>
            <a:r>
              <a:rPr lang="en-US" sz="2400" cap="none" dirty="0">
                <a:ea typeface="+mn-lt"/>
                <a:cs typeface="+mn-lt"/>
              </a:rPr>
              <a:t>When we concatenate R1 and R2 then no of 1’s will remain odd</a:t>
            </a:r>
          </a:p>
          <a:p>
            <a:pPr>
              <a:buNone/>
            </a:pPr>
            <a:r>
              <a:rPr lang="en-US" sz="2400" cap="none" dirty="0">
                <a:ea typeface="+mn-lt"/>
                <a:cs typeface="+mn-lt"/>
              </a:rPr>
              <a:t>       R = R1.R2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cap="none" dirty="0">
                <a:ea typeface="+mn-lt"/>
                <a:cs typeface="+mn-lt"/>
              </a:rPr>
              <a:t>       R = 1*.0.1*.(1*.0.1*. 0.1* )*     </a:t>
            </a:r>
            <a:endParaRPr lang="en-US" dirty="0"/>
          </a:p>
          <a:p>
            <a:pPr>
              <a:buNone/>
            </a:pPr>
            <a:r>
              <a:rPr lang="en-US" sz="2400" cap="none" dirty="0">
                <a:ea typeface="+mn-lt"/>
                <a:cs typeface="+mn-lt"/>
              </a:rPr>
              <a:t>This expression can be further reduced as R = 1*.0.1*.(0.1*0.1*)*</a:t>
            </a:r>
            <a:endParaRPr lang="en-US" dirty="0"/>
          </a:p>
          <a:p>
            <a:pPr>
              <a:buNone/>
            </a:pPr>
            <a:r>
              <a:rPr lang="en-US" sz="2400" cap="none" dirty="0">
                <a:ea typeface="+mn-lt"/>
                <a:cs typeface="+mn-lt"/>
              </a:rPr>
              <a:t>Final Answer: R = 1*.0.1*.(0.1*.0.1*)*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679" y="1360677"/>
            <a:ext cx="11672163" cy="53650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cap="none" dirty="0">
                <a:latin typeface="TW Cen MT"/>
              </a:rPr>
              <a:t>Ex. 25  Obtain regular expression over </a:t>
            </a:r>
            <a:r>
              <a:rPr lang="en-US" dirty="0">
                <a:latin typeface="TW Cen MT"/>
              </a:rPr>
              <a:t>Σ = { 0 , 1 }</a:t>
            </a:r>
            <a:r>
              <a:rPr lang="en-US" cap="none" dirty="0">
                <a:latin typeface="TW Cen MT"/>
              </a:rPr>
              <a:t> such that </a:t>
            </a:r>
            <a:endParaRPr lang="en-US" dirty="0">
              <a:latin typeface="TW Cen MT"/>
            </a:endParaRP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      the set of all strings containing both 11 and 010 as substring</a:t>
            </a: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Solution:</a:t>
            </a:r>
            <a:endParaRPr lang="en-US" dirty="0">
              <a:latin typeface="TW Cen MT"/>
            </a:endParaRP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  Σ = { 0 , 1 }</a:t>
            </a: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 We split regular expression in two parts:</a:t>
            </a: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 R1  =  The strings in which 11 precedes 010</a:t>
            </a: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       =  ( 0 + 1 )* . 11 . ( 0 + 1 )* . 010 . ( 0 + 1 )*</a:t>
            </a: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 R2  =  The strings in which 010 precedes 11</a:t>
            </a: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       =  ( 0 + 1 )* . 010 . ( 0 + 1 )* . 11 . ( 0 + 1 )*</a:t>
            </a:r>
            <a:endParaRPr lang="en-US" cap="none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Final Expression: R = R1 + R2</a:t>
            </a: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 R  =  ( 0 + 1 )* 11 ( 0 + 1 )*  010  ( 0 + 1 )*  +  ( 0 + 1 )* 010 ( 0 + 1 )* 11  ( 0 + 1 )*</a:t>
            </a:r>
            <a:endParaRPr lang="en-US" cap="none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cap="none">
              <a:latin typeface="TW Cen MT"/>
              <a:ea typeface="+mn-lt"/>
              <a:cs typeface="+mn-lt"/>
            </a:endParaRPr>
          </a:p>
          <a:p>
            <a:pPr marL="0" indent="0">
              <a:buNone/>
            </a:pPr>
            <a:endParaRPr lang="en-US" cap="none">
              <a:latin typeface="TW Cen MT"/>
            </a:endParaRPr>
          </a:p>
          <a:p>
            <a:pPr marL="0" indent="0">
              <a:buNone/>
            </a:pPr>
            <a:endParaRPr lang="en-US" cap="none">
              <a:latin typeface="TW Cen MT"/>
            </a:endParaRP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 </a:t>
            </a:r>
          </a:p>
        </p:txBody>
      </p:sp>
    </p:spTree>
    <p:extLst>
      <p:ext uri="{BB962C8B-B14F-4D97-AF65-F5344CB8AC3E}">
        <p14:creationId xmlns:p14="http://schemas.microsoft.com/office/powerpoint/2010/main" val="246040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679" y="1360677"/>
            <a:ext cx="11672163" cy="53650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cap="none">
                <a:latin typeface="TW Cen MT"/>
              </a:rPr>
              <a:t>Ex. 26 Obtain regular expression over </a:t>
            </a:r>
            <a:r>
              <a:rPr lang="en-US">
                <a:latin typeface="TW Cen MT"/>
              </a:rPr>
              <a:t>Σ = { 0 , 1 }</a:t>
            </a:r>
            <a:r>
              <a:rPr lang="en-US" cap="none">
                <a:latin typeface="TW Cen MT"/>
              </a:rPr>
              <a:t> such that 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     the set of all strings begin or end with 00 or 11 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Solution: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 Σ = { 0 , 1 }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Consider six different cases: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R1 = Strings beginning with 00 and ending with 11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R2 =  Strings beginning with 11 and ending with 00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R3  =  Strings beginning with 00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R4  =  Strings beginning with 11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R5  =  Strings ending with 00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R6  =  Strings ending with 11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endParaRPr lang="en-US" cap="none">
              <a:latin typeface="TW Cen MT"/>
            </a:endParaRPr>
          </a:p>
          <a:p>
            <a:pPr marL="0" indent="0">
              <a:buNone/>
            </a:pPr>
            <a:endParaRPr lang="en-US" cap="none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 </a:t>
            </a:r>
          </a:p>
        </p:txBody>
      </p:sp>
    </p:spTree>
    <p:extLst>
      <p:ext uri="{BB962C8B-B14F-4D97-AF65-F5344CB8AC3E}">
        <p14:creationId xmlns:p14="http://schemas.microsoft.com/office/powerpoint/2010/main" val="14231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679" y="1360677"/>
            <a:ext cx="11672163" cy="53650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cap="none">
                <a:latin typeface="TW Cen MT"/>
              </a:rPr>
              <a:t>Ex. 26 Obtain regular expression over </a:t>
            </a:r>
            <a:r>
              <a:rPr lang="en-US">
                <a:latin typeface="TW Cen MT"/>
              </a:rPr>
              <a:t>Σ = { 0 , 1 }</a:t>
            </a:r>
            <a:r>
              <a:rPr lang="en-US" cap="none">
                <a:latin typeface="TW Cen MT"/>
              </a:rPr>
              <a:t> such that 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     the set of all strings begin or end with 00 or 11 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Solution: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Regular expression can be written as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R1 = 00 (0+1)*11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R2 =  11 (0+1)*00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R3  =  00 (0+1)*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R4  =  11 (0+1)*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R5  =  (0+1)*00</a:t>
            </a:r>
            <a:endParaRPr lang="en-US" cap="none">
              <a:latin typeface="Tw Cen MT" panose="020B0602020104020603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R6  =  (0+1)*11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endParaRPr lang="en-US" cap="none">
              <a:latin typeface="TW Cen MT"/>
            </a:endParaRPr>
          </a:p>
          <a:p>
            <a:pPr marL="0" indent="0">
              <a:buNone/>
            </a:pPr>
            <a:endParaRPr lang="en-US" cap="none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 </a:t>
            </a:r>
          </a:p>
        </p:txBody>
      </p:sp>
    </p:spTree>
    <p:extLst>
      <p:ext uri="{BB962C8B-B14F-4D97-AF65-F5344CB8AC3E}">
        <p14:creationId xmlns:p14="http://schemas.microsoft.com/office/powerpoint/2010/main" val="183302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679" y="1360677"/>
            <a:ext cx="11672163" cy="53650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cap="none">
                <a:latin typeface="TW Cen MT"/>
              </a:rPr>
              <a:t>Ex. 26 Obtain regular expression over </a:t>
            </a:r>
            <a:r>
              <a:rPr lang="en-US">
                <a:latin typeface="TW Cen MT"/>
              </a:rPr>
              <a:t>Σ = { 0 , 1 }</a:t>
            </a:r>
            <a:r>
              <a:rPr lang="en-US" cap="none">
                <a:latin typeface="TW Cen MT"/>
              </a:rPr>
              <a:t> such that 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     the set of all strings begin or end with 00 or 11 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Solution: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Regular expression can be written as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 = R1 + R2 + R3 + R4 + R5 + R6</a:t>
            </a:r>
          </a:p>
          <a:p>
            <a:pPr marL="0" indent="0">
              <a:buNone/>
            </a:pPr>
            <a:endParaRPr lang="en-US" cap="none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R = 00 (0+1)*11 + 11(0+1)*00 + 00 (0+1)* + 11 (0+1)*  +  (0+1)*00  +  (0+1)*11 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      </a:t>
            </a:r>
            <a:endParaRPr lang="en-US" cap="none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11300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74102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17545"/>
            <a:ext cx="11039561" cy="54800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cap="none" dirty="0"/>
              <a:t>Ex. 15  Write regular expression to denote the language L over Σ* where </a:t>
            </a:r>
            <a:endParaRPr lang="en-US" dirty="0"/>
          </a:p>
          <a:p>
            <a:pPr marL="0" indent="0">
              <a:buNone/>
            </a:pPr>
            <a:r>
              <a:rPr lang="en-US" cap="none" dirty="0"/>
              <a:t>           Σ = { 0, 1 } in which every string will be such that at all strings which begins or end with 00 or 11</a:t>
            </a:r>
            <a:endParaRPr lang="en-US" dirty="0"/>
          </a:p>
          <a:p>
            <a:pPr marL="0" indent="0">
              <a:buNone/>
            </a:pPr>
            <a:r>
              <a:rPr lang="en-US" cap="none" dirty="0"/>
              <a:t>Solution:</a:t>
            </a:r>
            <a:endParaRPr lang="en-US" dirty="0"/>
          </a:p>
          <a:p>
            <a:pPr marL="0" indent="0">
              <a:buNone/>
            </a:pPr>
            <a:r>
              <a:rPr lang="en-US" cap="none" dirty="0"/>
              <a:t>     R = L1 +  L2</a:t>
            </a:r>
          </a:p>
          <a:p>
            <a:pPr marL="0" indent="0">
              <a:buNone/>
            </a:pPr>
            <a:r>
              <a:rPr lang="en-US" cap="none" dirty="0"/>
              <a:t>     L1 – The strings which begin with 00 or 11</a:t>
            </a:r>
          </a:p>
          <a:p>
            <a:pPr marL="0" indent="0">
              <a:buNone/>
            </a:pPr>
            <a:r>
              <a:rPr lang="en-US" cap="none" dirty="0"/>
              <a:t>     L2 – The</a:t>
            </a:r>
            <a:r>
              <a:rPr lang="en-US" cap="none" dirty="0">
                <a:ea typeface="+mn-lt"/>
                <a:cs typeface="+mn-lt"/>
              </a:rPr>
              <a:t> strings which end with 00 or 11</a:t>
            </a:r>
          </a:p>
          <a:p>
            <a:pPr marL="0" indent="0">
              <a:buNone/>
            </a:pPr>
            <a:r>
              <a:rPr lang="en-US" cap="none" dirty="0"/>
              <a:t>     L1 = ( 00 + 11 ) . ( Any combination of 0's and 1's )</a:t>
            </a:r>
          </a:p>
          <a:p>
            <a:pPr marL="0" indent="0">
              <a:buNone/>
            </a:pPr>
            <a:r>
              <a:rPr lang="en-US" cap="none" dirty="0"/>
              <a:t>         = ( 00 + 11 ) . ( 0 + 1 )*</a:t>
            </a:r>
          </a:p>
          <a:p>
            <a:pPr marL="0" indent="0">
              <a:buNone/>
            </a:pPr>
            <a:r>
              <a:rPr lang="en-US" cap="none" dirty="0"/>
              <a:t>     </a:t>
            </a:r>
            <a:r>
              <a:rPr lang="en-US" cap="none" dirty="0">
                <a:ea typeface="+mn-lt"/>
                <a:cs typeface="+mn-lt"/>
              </a:rPr>
              <a:t>L2 = ( Any combination of 0's and 1's ) . ( 00 + 11)</a:t>
            </a:r>
          </a:p>
          <a:p>
            <a:pPr marL="0" indent="0">
              <a:buNone/>
            </a:pPr>
            <a:r>
              <a:rPr lang="en-US" cap="none" dirty="0"/>
              <a:t>          = ( 0 + 1 )* . ( 00 + 11 )</a:t>
            </a:r>
          </a:p>
          <a:p>
            <a:pPr marL="0" indent="0">
              <a:buNone/>
            </a:pPr>
            <a:r>
              <a:rPr lang="en-US" cap="none" dirty="0"/>
              <a:t>      R = ( 00 + 11 ) ( 0 + 1)*  +  ( 0 + 1 )* ( 00 + 11 )</a:t>
            </a:r>
            <a:endParaRPr lang="en-US" cap="none" baseline="30000" dirty="0"/>
          </a:p>
        </p:txBody>
      </p:sp>
    </p:spTree>
    <p:extLst>
      <p:ext uri="{BB962C8B-B14F-4D97-AF65-F5344CB8AC3E}">
        <p14:creationId xmlns:p14="http://schemas.microsoft.com/office/powerpoint/2010/main" val="403478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910164" cy="4430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/>
              <a:t>Ex. 16  Write regular expression to denote the language L over Σ* where </a:t>
            </a:r>
            <a:endParaRPr lang="en-US" sz="2400"/>
          </a:p>
          <a:p>
            <a:pPr marL="0" indent="0">
              <a:buNone/>
            </a:pPr>
            <a:r>
              <a:rPr lang="en-US" sz="2400" cap="none"/>
              <a:t>           Σ = { a, b } such that the third character from right end of the string is always a </a:t>
            </a:r>
            <a:endParaRPr lang="en-US" sz="2400" cap="none">
              <a:latin typeface="Tw Cen MT" panose="020B0602020104020603"/>
            </a:endParaRPr>
          </a:p>
          <a:p>
            <a:pPr marL="0" indent="0">
              <a:buNone/>
            </a:pPr>
            <a:r>
              <a:rPr lang="en-US" sz="2400" cap="none"/>
              <a:t> Solution:</a:t>
            </a:r>
            <a:endParaRPr lang="en-US"/>
          </a:p>
          <a:p>
            <a:pPr marL="0" indent="0">
              <a:buNone/>
            </a:pPr>
            <a:r>
              <a:rPr lang="en-US" sz="2400" cap="none"/>
              <a:t>     Σ = { a, b }</a:t>
            </a:r>
          </a:p>
          <a:p>
            <a:pPr marL="0" indent="0">
              <a:buNone/>
            </a:pPr>
            <a:r>
              <a:rPr lang="en-US" sz="2400" cap="none"/>
              <a:t>     R. E. = ( Any number of character a's and b's) . a . (a or b) . (a or b)</a:t>
            </a:r>
            <a:endParaRPr lang="en-US" sz="2400" cap="none" baseline="30000"/>
          </a:p>
          <a:p>
            <a:pPr marL="0" indent="0">
              <a:buNone/>
            </a:pPr>
            <a:r>
              <a:rPr lang="en-US" sz="2400" cap="none"/>
              <a:t>     R = ( a + b )* . a . ( a + b ) . ( a + b )</a:t>
            </a:r>
          </a:p>
          <a:p>
            <a:pPr marL="0" indent="0">
              <a:buNone/>
            </a:pPr>
            <a:r>
              <a:rPr lang="en-US" sz="2400" cap="none"/>
              <a:t>     Possible set of language L = { </a:t>
            </a:r>
            <a:r>
              <a:rPr lang="en-US" sz="2400" cap="none">
                <a:latin typeface="Tw Cen MT" panose="020B0602020104020603"/>
                <a:ea typeface="+mn-lt"/>
                <a:cs typeface="+mn-lt"/>
              </a:rPr>
              <a:t>aaa </a:t>
            </a:r>
            <a:r>
              <a:rPr lang="en-US" sz="2400" cap="none">
                <a:latin typeface="TW Cen MT"/>
                <a:ea typeface="+mn-lt"/>
                <a:cs typeface="+mn-lt"/>
              </a:rPr>
              <a:t>, aba, abb, aaba, aabb, bababb, …  </a:t>
            </a:r>
            <a:r>
              <a:rPr lang="en-US" sz="2400" cap="none">
                <a:ea typeface="+mn-lt"/>
                <a:cs typeface="+mn-lt"/>
              </a:rPr>
              <a:t> 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9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7434" y="1720111"/>
            <a:ext cx="10910164" cy="443052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400" cap="none"/>
              <a:t>Ex. 17  Write regular expression to denote the language L over Σ* where </a:t>
            </a:r>
            <a:endParaRPr lang="en-US" sz="2400"/>
          </a:p>
          <a:p>
            <a:pPr marL="0" indent="0">
              <a:buNone/>
            </a:pPr>
            <a:r>
              <a:rPr lang="en-US" sz="2400" cap="none"/>
              <a:t>           Σ = { a, b } which accepts all the strings with at least two b's </a:t>
            </a:r>
            <a:endParaRPr lang="en-US" sz="2400" cap="none">
              <a:latin typeface="Tw Cen MT" panose="020B0602020104020603"/>
            </a:endParaRPr>
          </a:p>
          <a:p>
            <a:pPr marL="0" indent="0">
              <a:buNone/>
            </a:pPr>
            <a:r>
              <a:rPr lang="en-US" sz="2400" cap="none"/>
              <a:t> Solution:</a:t>
            </a:r>
            <a:endParaRPr lang="en-US"/>
          </a:p>
          <a:p>
            <a:pPr marL="0" indent="0">
              <a:buNone/>
            </a:pPr>
            <a:r>
              <a:rPr lang="en-US" sz="2400" cap="none"/>
              <a:t>     Σ = { a, b }</a:t>
            </a:r>
          </a:p>
          <a:p>
            <a:pPr marL="0" indent="0">
              <a:buNone/>
            </a:pPr>
            <a:r>
              <a:rPr lang="en-US" sz="2400" cap="none"/>
              <a:t>     The two b's can be surrounded with any number of a's or b's in between </a:t>
            </a:r>
          </a:p>
          <a:p>
            <a:pPr marL="0" indent="0">
              <a:buNone/>
            </a:pPr>
            <a:r>
              <a:rPr lang="en-US" sz="2400" cap="none"/>
              <a:t>     R. E. = </a:t>
            </a:r>
            <a:r>
              <a:rPr lang="en-US" sz="1800" cap="none"/>
              <a:t>(Any combination of a's and b's) . b . (</a:t>
            </a:r>
            <a:r>
              <a:rPr lang="en-US" sz="1800" cap="none">
                <a:ea typeface="+mn-lt"/>
                <a:cs typeface="+mn-lt"/>
              </a:rPr>
              <a:t>Any combination of a's and b's) . b</a:t>
            </a:r>
            <a:r>
              <a:rPr lang="en-US" sz="1800" cap="none"/>
              <a:t> . (</a:t>
            </a:r>
            <a:r>
              <a:rPr lang="en-US" sz="1800" cap="none">
                <a:ea typeface="+mn-lt"/>
                <a:cs typeface="+mn-lt"/>
              </a:rPr>
              <a:t>Any combination of a's and b's)</a:t>
            </a:r>
            <a:endParaRPr lang="en-US" sz="1800" cap="none"/>
          </a:p>
          <a:p>
            <a:pPr marL="0" indent="0">
              <a:buNone/>
            </a:pPr>
            <a:r>
              <a:rPr lang="en-US" sz="2400" cap="none"/>
              <a:t>     R = ( a + b )* . b . ( a + b )* . b . ( a + b )*</a:t>
            </a:r>
          </a:p>
          <a:p>
            <a:pPr marL="0" indent="0">
              <a:buNone/>
            </a:pPr>
            <a:r>
              <a:rPr lang="en-US" sz="2400" cap="none"/>
              <a:t>     Possible set of language L = { </a:t>
            </a:r>
            <a:r>
              <a:rPr lang="en-US" sz="2400" cap="none">
                <a:latin typeface="Tw Cen MT" panose="020B0602020104020603"/>
                <a:ea typeface="+mn-lt"/>
                <a:cs typeface="+mn-lt"/>
              </a:rPr>
              <a:t>bb, </a:t>
            </a:r>
            <a:r>
              <a:rPr lang="en-US" sz="2400" cap="none" err="1">
                <a:latin typeface="Tw Cen MT" panose="020B0602020104020603"/>
                <a:ea typeface="+mn-lt"/>
                <a:cs typeface="+mn-lt"/>
              </a:rPr>
              <a:t>bba</a:t>
            </a:r>
            <a:r>
              <a:rPr lang="en-US" sz="2400" cap="none">
                <a:latin typeface="Tw Cen MT" panose="020B0602020104020603"/>
                <a:ea typeface="+mn-lt"/>
                <a:cs typeface="+mn-lt"/>
              </a:rPr>
              <a:t> </a:t>
            </a:r>
            <a:r>
              <a:rPr lang="en-US" sz="2400" cap="none">
                <a:latin typeface="TW Cen MT"/>
                <a:ea typeface="+mn-lt"/>
                <a:cs typeface="+mn-lt"/>
              </a:rPr>
              <a:t>, abb, </a:t>
            </a:r>
            <a:r>
              <a:rPr lang="en-US" sz="2400" cap="none" err="1">
                <a:latin typeface="TW Cen MT"/>
                <a:ea typeface="+mn-lt"/>
                <a:cs typeface="+mn-lt"/>
              </a:rPr>
              <a:t>bbb</a:t>
            </a:r>
            <a:r>
              <a:rPr lang="en-US" sz="2400" cap="none">
                <a:latin typeface="TW Cen MT"/>
                <a:ea typeface="+mn-lt"/>
                <a:cs typeface="+mn-lt"/>
              </a:rPr>
              <a:t>, </a:t>
            </a:r>
            <a:r>
              <a:rPr lang="en-US" sz="2400" cap="none" err="1">
                <a:latin typeface="TW Cen MT"/>
                <a:ea typeface="+mn-lt"/>
                <a:cs typeface="+mn-lt"/>
              </a:rPr>
              <a:t>aabb</a:t>
            </a:r>
            <a:r>
              <a:rPr lang="en-US" sz="2400" cap="none">
                <a:latin typeface="TW Cen MT"/>
                <a:ea typeface="+mn-lt"/>
                <a:cs typeface="+mn-lt"/>
              </a:rPr>
              <a:t>, abba, </a:t>
            </a:r>
            <a:r>
              <a:rPr lang="en-US" sz="2400" cap="none" err="1">
                <a:latin typeface="TW Cen MT"/>
                <a:ea typeface="+mn-lt"/>
                <a:cs typeface="+mn-lt"/>
              </a:rPr>
              <a:t>aabbaa</a:t>
            </a:r>
            <a:r>
              <a:rPr lang="en-US" sz="2400" cap="none">
                <a:latin typeface="TW Cen MT"/>
                <a:ea typeface="+mn-lt"/>
                <a:cs typeface="+mn-lt"/>
              </a:rPr>
              <a:t>, …  </a:t>
            </a:r>
            <a:r>
              <a:rPr lang="en-US" sz="2400" cap="none">
                <a:ea typeface="+mn-lt"/>
                <a:cs typeface="+mn-lt"/>
              </a:rPr>
              <a:t> 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1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74102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7510" y="1116262"/>
            <a:ext cx="11039561" cy="54800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 dirty="0"/>
              <a:t>Ex. 18  </a:t>
            </a:r>
            <a:r>
              <a:rPr lang="en-US" sz="2400" cap="none" dirty="0">
                <a:ea typeface="+mn-lt"/>
                <a:cs typeface="+mn-lt"/>
              </a:rPr>
              <a:t>Write regular expression to denote the language L having strings which should have at least one 0 and at least 1 where Σ = { 0, 1 } </a:t>
            </a:r>
          </a:p>
          <a:p>
            <a:pPr marL="0" indent="0">
              <a:buNone/>
            </a:pPr>
            <a:r>
              <a:rPr lang="en-US" sz="2400" cap="none" dirty="0"/>
              <a:t>Solution:</a:t>
            </a:r>
            <a:endParaRPr lang="en-US" sz="2400" dirty="0"/>
          </a:p>
          <a:p>
            <a:pPr marL="0" indent="0">
              <a:buNone/>
            </a:pPr>
            <a:r>
              <a:rPr lang="en-US" sz="2400" cap="none" dirty="0"/>
              <a:t>     R = L1 +  L2</a:t>
            </a:r>
          </a:p>
          <a:p>
            <a:pPr marL="0" indent="0">
              <a:buNone/>
            </a:pPr>
            <a:r>
              <a:rPr lang="en-US" sz="2400" cap="none" dirty="0"/>
              <a:t>     L1 – The strings in which 0 precedes 1</a:t>
            </a:r>
          </a:p>
          <a:p>
            <a:pPr marL="0" indent="0">
              <a:buNone/>
            </a:pPr>
            <a:r>
              <a:rPr lang="en-US" sz="2400" cap="none" dirty="0"/>
              <a:t>     L2 – The</a:t>
            </a:r>
            <a:r>
              <a:rPr lang="en-US" sz="2400" cap="none" dirty="0">
                <a:ea typeface="+mn-lt"/>
                <a:cs typeface="+mn-lt"/>
              </a:rPr>
              <a:t> strings in which 1 precedes 0</a:t>
            </a:r>
          </a:p>
          <a:p>
            <a:pPr marL="0" indent="0">
              <a:buNone/>
            </a:pPr>
            <a:r>
              <a:rPr lang="en-US" sz="2400" cap="none" dirty="0"/>
              <a:t>     L1 = ( 0 + 1 )* . 0 . ( 0 + 1 )* . 1 . ( 0 + 1 )*</a:t>
            </a:r>
          </a:p>
          <a:p>
            <a:pPr marL="0" indent="0">
              <a:buNone/>
            </a:pPr>
            <a:r>
              <a:rPr lang="en-US" sz="2400" cap="none" dirty="0"/>
              <a:t>     </a:t>
            </a:r>
            <a:r>
              <a:rPr lang="en-US" sz="2400" cap="none" dirty="0">
                <a:ea typeface="+mn-lt"/>
                <a:cs typeface="+mn-lt"/>
              </a:rPr>
              <a:t>L2 = ( 0 + 1 )* . 1 . ( 0 + 1 )* . 0 . ( 0 + 1 )*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sz="2400" cap="none" dirty="0"/>
              <a:t>We can write resultant expression as</a:t>
            </a:r>
          </a:p>
          <a:p>
            <a:pPr marL="0" indent="0">
              <a:buNone/>
            </a:pPr>
            <a:r>
              <a:rPr lang="en-US" sz="2400" cap="none" dirty="0"/>
              <a:t>      R = </a:t>
            </a:r>
            <a:r>
              <a:rPr lang="en-US" sz="2400" cap="none" dirty="0">
                <a:ea typeface="+mn-lt"/>
                <a:cs typeface="+mn-lt"/>
              </a:rPr>
              <a:t>( 0 + 1 )* 0 ( 0 + 1 )* 1 ( 0 + 1 )*  +  ( 0 + 1 )* 1 ( 0 + 1 )* 0 ( 0 + 1 )*</a:t>
            </a:r>
            <a:endParaRPr lang="en-US" sz="2400" cap="none" baseline="30000" dirty="0"/>
          </a:p>
        </p:txBody>
      </p:sp>
    </p:spTree>
    <p:extLst>
      <p:ext uri="{BB962C8B-B14F-4D97-AF65-F5344CB8AC3E}">
        <p14:creationId xmlns:p14="http://schemas.microsoft.com/office/powerpoint/2010/main" val="11948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7434" y="1720111"/>
            <a:ext cx="11672163" cy="44305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cap="none"/>
              <a:t>Ex. 19  Construct regular expression which contains even length of string over the set Σ = { 0 } </a:t>
            </a:r>
            <a:endParaRPr lang="en-US" sz="2400" cap="none">
              <a:latin typeface="Tw Cen MT" panose="020B0602020104020603"/>
            </a:endParaRPr>
          </a:p>
          <a:p>
            <a:pPr marL="0" indent="0">
              <a:buNone/>
            </a:pPr>
            <a:r>
              <a:rPr lang="en-US" sz="2400" cap="none"/>
              <a:t> Solution:</a:t>
            </a:r>
            <a:endParaRPr lang="en-US"/>
          </a:p>
          <a:p>
            <a:pPr marL="0" indent="0">
              <a:buNone/>
            </a:pPr>
            <a:r>
              <a:rPr lang="en-US" sz="2400" cap="none"/>
              <a:t>     Given Σ = { 0 }</a:t>
            </a:r>
          </a:p>
          <a:p>
            <a:pPr marL="0" indent="0">
              <a:buNone/>
            </a:pPr>
            <a:r>
              <a:rPr lang="en-US" sz="2400" cap="none"/>
              <a:t>     The language with even number of 0's can be written as</a:t>
            </a:r>
          </a:p>
          <a:p>
            <a:pPr marL="0" indent="0">
              <a:buNone/>
            </a:pPr>
            <a:r>
              <a:rPr lang="en-US"/>
              <a:t>     </a:t>
            </a:r>
            <a:r>
              <a:rPr lang="en-US" sz="2400">
                <a:latin typeface="TW Cen MT"/>
              </a:rPr>
              <a:t> L = { </a:t>
            </a:r>
            <a:r>
              <a:rPr lang="en-US" sz="2400" cap="none">
                <a:latin typeface="TW Cen MT"/>
              </a:rPr>
              <a:t>ε, 00, 0000, 000000, … } 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We cann say that 00 always comes in pair.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R = ( 00 )*</a:t>
            </a:r>
            <a:endParaRPr lang="en-US"/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44781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7434" y="1720111"/>
            <a:ext cx="11672163" cy="44305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>
                <a:latin typeface="TW Cen MT"/>
              </a:rPr>
              <a:t>Ex. 20  Write regular expression which denotes a language over the set Σ = { 1 } having odd length of strings 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Solution: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Given Σ = { 1 }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The language with odd number of 1's can be written as</a:t>
            </a:r>
          </a:p>
          <a:p>
            <a:pPr marL="0" indent="0">
              <a:buNone/>
            </a:pPr>
            <a:r>
              <a:rPr lang="en-US" sz="2400">
                <a:latin typeface="TW Cen MT"/>
              </a:rPr>
              <a:t>      L = { 1</a:t>
            </a:r>
            <a:r>
              <a:rPr lang="en-US" sz="2400" cap="none">
                <a:latin typeface="TW Cen MT"/>
              </a:rPr>
              <a:t>, 111, 11111,  … } 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The regular expression can be written as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R = 1 . ( 11 )*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2374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302" y="1504451"/>
            <a:ext cx="11672163" cy="5034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 dirty="0">
                <a:latin typeface="TW Cen MT"/>
              </a:rPr>
              <a:t>Ex. 21  Find a regular expression for the language  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     L =  { w ε { 0, 1 }* | w has no pair of consecutive zeros }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Solution:</a:t>
            </a:r>
            <a:endParaRPr lang="en-US" sz="2400" dirty="0">
              <a:latin typeface="TW Cen MT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The regular expression involves repetition of the strings of the form  1 … 101 … 1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We can represent this as   r1 =  (  1*011* )*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If the string can be terminated by 0 then we can modify the expression as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r1 = ( 1*011* )* . ( 0 + ε ) </a:t>
            </a:r>
            <a:endParaRPr lang="en-US" dirty="0"/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The expression does not represent the strings with all 1's and strings with all 1's ending with 0  </a:t>
            </a:r>
          </a:p>
        </p:txBody>
      </p:sp>
    </p:spTree>
    <p:extLst>
      <p:ext uri="{BB962C8B-B14F-4D97-AF65-F5344CB8AC3E}">
        <p14:creationId xmlns:p14="http://schemas.microsoft.com/office/powerpoint/2010/main" val="377194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88" y="237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302" y="999884"/>
            <a:ext cx="11672163" cy="56213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 dirty="0">
                <a:latin typeface="TW Cen MT"/>
              </a:rPr>
              <a:t>Ex. 21  Find a regular expression for the language  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     L =  { w ε { 0, 1 }* | w has no pair of consecutive zeros }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Solution:</a:t>
            </a:r>
            <a:endParaRPr lang="en-US" sz="2400" dirty="0">
              <a:latin typeface="TW Cen MT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It can be represented as</a:t>
            </a:r>
          </a:p>
          <a:p>
            <a:pPr marL="0" indent="0">
              <a:buNone/>
            </a:pPr>
            <a:r>
              <a:rPr lang="en-US" sz="2400" dirty="0">
                <a:latin typeface="TW Cen MT"/>
              </a:rPr>
              <a:t>         </a:t>
            </a:r>
            <a:r>
              <a:rPr lang="en-US" sz="2400" cap="none" dirty="0">
                <a:latin typeface="TW Cen MT"/>
              </a:rPr>
              <a:t>r2   =   1* . ( 0 + ε )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We can give resultant regular expression as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 R  =  r1  +  r2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 R  =  ( 1*011* )* . ( 0 + ε )  +  1* . ( 0 + ε )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Alternate Solution:   r  =  ( 1 + 01 )* . ( 0 + ε )   </a:t>
            </a:r>
            <a:endParaRPr lang="en-US" dirty="0">
              <a:latin typeface="Tw Cen MT" panose="020B0602020104020603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                        r = (1* (01)* 1* )*. ( 0 + </a:t>
            </a:r>
            <a:r>
              <a:rPr lang="en-US" sz="2400" cap="none" dirty="0">
                <a:ea typeface="+mn-lt"/>
                <a:cs typeface="+mn-lt"/>
              </a:rPr>
              <a:t>ε )</a:t>
            </a:r>
            <a:endParaRPr lang="en-US" sz="2400" cap="none" dirty="0">
              <a:latin typeface="TW Cen M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Droplet</vt:lpstr>
      <vt:lpstr>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55</cp:revision>
  <dcterms:created xsi:type="dcterms:W3CDTF">2020-08-12T13:18:18Z</dcterms:created>
  <dcterms:modified xsi:type="dcterms:W3CDTF">2021-07-22T06:04:11Z</dcterms:modified>
</cp:coreProperties>
</file>