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89" r:id="rId9"/>
    <p:sldId id="269" r:id="rId10"/>
    <p:sldId id="277" r:id="rId11"/>
    <p:sldId id="270" r:id="rId12"/>
    <p:sldId id="272" r:id="rId13"/>
    <p:sldId id="273" r:id="rId14"/>
    <p:sldId id="263" r:id="rId15"/>
    <p:sldId id="285" r:id="rId16"/>
    <p:sldId id="278" r:id="rId17"/>
    <p:sldId id="279" r:id="rId18"/>
    <p:sldId id="280" r:id="rId19"/>
    <p:sldId id="281" r:id="rId20"/>
    <p:sldId id="282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3620-3898-49DE-9D49-E7CF48E12CF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DB0A-065E-4DB9-80BC-718237ADC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5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https://www.javatpoint.com/automata-simplification-of-cfg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1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https://www.sanfoundry.com/automata-theory-cfg-eliminating-useless-symbols/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4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https://scanftree.com/automata/elimination-of-useless-symbol-from-context-free-grammar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4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https://www.sanfoundry.com/automata-theory-cfg-eliminating-useless-symbols/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8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8B669-2E39-44CD-9CF3-C162290F3BC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Simplification of CFG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Removal of Useless Symbols </a:t>
            </a:r>
          </a:p>
          <a:p>
            <a:endParaRPr lang="en-US" sz="3200" b="1" dirty="0"/>
          </a:p>
          <a:p>
            <a:r>
              <a:rPr lang="en-US" sz="3200" b="1" dirty="0" smtClean="0"/>
              <a:t>-- 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Surve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2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new grammar generates all and only strings generated by the original grammar. Hence it is equivalent to the original grammar.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dirty="0" smtClean="0"/>
              <a:t>The equivalent grammar G’ can be represented as :</a:t>
            </a:r>
          </a:p>
          <a:p>
            <a:r>
              <a:rPr lang="en-US" dirty="0" smtClean="0"/>
              <a:t>G’ = ( S, V’, P’, T )</a:t>
            </a:r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S = S</a:t>
            </a:r>
          </a:p>
          <a:p>
            <a:pPr lvl="1"/>
            <a:r>
              <a:rPr lang="en-US" dirty="0" smtClean="0"/>
              <a:t>V ’ = { S, X }</a:t>
            </a:r>
          </a:p>
          <a:p>
            <a:pPr lvl="1"/>
            <a:r>
              <a:rPr lang="en-US" dirty="0" smtClean="0"/>
              <a:t>T = { a, b }</a:t>
            </a:r>
          </a:p>
          <a:p>
            <a:pPr lvl="1"/>
            <a:r>
              <a:rPr lang="en-US" dirty="0" smtClean="0"/>
              <a:t>P ’ = </a:t>
            </a:r>
          </a:p>
          <a:p>
            <a:pPr marL="667512" lvl="2" indent="0">
              <a:buNone/>
            </a:pPr>
            <a:r>
              <a:rPr lang="en-US" dirty="0" smtClean="0"/>
              <a:t>{		</a:t>
            </a:r>
            <a:r>
              <a:rPr lang="en-US" sz="2400" dirty="0" smtClean="0"/>
              <a:t>S </a:t>
            </a:r>
            <a:r>
              <a:rPr lang="en-US" sz="2400" dirty="0"/>
              <a:t>-&gt; </a:t>
            </a:r>
            <a:r>
              <a:rPr lang="en-US" sz="2400" dirty="0" err="1"/>
              <a:t>bX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X </a:t>
            </a:r>
            <a:r>
              <a:rPr lang="en-US" sz="2400" dirty="0"/>
              <a:t>-&gt; </a:t>
            </a:r>
            <a:r>
              <a:rPr lang="en-US" sz="2400" dirty="0" smtClean="0"/>
              <a:t>ad</a:t>
            </a:r>
          </a:p>
          <a:p>
            <a:pPr marL="667512" lvl="2" indent="0">
              <a:buNone/>
            </a:pPr>
            <a:r>
              <a:rPr lang="en-US" sz="2400" dirty="0" smtClean="0"/>
              <a:t>}</a:t>
            </a:r>
          </a:p>
          <a:p>
            <a:pPr marL="667512" lvl="2" indent="0">
              <a:buNone/>
            </a:pPr>
            <a:endParaRPr lang="en-IN" sz="2400" dirty="0"/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4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 2 : </a:t>
            </a:r>
            <a:r>
              <a:rPr lang="en-US" b="1" dirty="0"/>
              <a:t>Find the equivalent </a:t>
            </a:r>
            <a:r>
              <a:rPr lang="en-US" b="1" dirty="0" smtClean="0"/>
              <a:t>useful </a:t>
            </a:r>
            <a:r>
              <a:rPr lang="en-US" b="1" dirty="0"/>
              <a:t>grammar from the given grammar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A </a:t>
            </a:r>
            <a:r>
              <a:rPr lang="en-US" dirty="0"/>
              <a:t>-&gt; xyz / </a:t>
            </a:r>
            <a:r>
              <a:rPr lang="en-US" dirty="0" err="1"/>
              <a:t>Xyzz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X </a:t>
            </a:r>
            <a:r>
              <a:rPr lang="en-US" dirty="0"/>
              <a:t>-&gt; </a:t>
            </a:r>
            <a:r>
              <a:rPr lang="en-US" dirty="0" err="1"/>
              <a:t>Xz</a:t>
            </a:r>
            <a:r>
              <a:rPr lang="en-US" dirty="0"/>
              <a:t> / </a:t>
            </a:r>
            <a:r>
              <a:rPr lang="en-US" dirty="0" err="1"/>
              <a:t>xYz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Y </a:t>
            </a:r>
            <a:r>
              <a:rPr lang="en-US" dirty="0"/>
              <a:t>-&gt; </a:t>
            </a:r>
            <a:r>
              <a:rPr lang="en-US" dirty="0" err="1"/>
              <a:t>yYy</a:t>
            </a:r>
            <a:r>
              <a:rPr lang="en-US" dirty="0"/>
              <a:t> / </a:t>
            </a:r>
            <a:r>
              <a:rPr lang="en-US" dirty="0" err="1"/>
              <a:t>Xz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Z </a:t>
            </a:r>
            <a:r>
              <a:rPr lang="en-US" dirty="0"/>
              <a:t>-&gt; </a:t>
            </a:r>
            <a:r>
              <a:rPr lang="en-US" dirty="0" err="1"/>
              <a:t>Zy</a:t>
            </a:r>
            <a:r>
              <a:rPr lang="en-US" dirty="0"/>
              <a:t> / z</a:t>
            </a:r>
            <a:br>
              <a:rPr lang="en-US" dirty="0"/>
            </a:br>
            <a:r>
              <a:rPr lang="en-US" dirty="0" smtClean="0"/>
              <a:t>Solution :</a:t>
            </a:r>
          </a:p>
          <a:p>
            <a:r>
              <a:rPr lang="en-US" dirty="0" smtClean="0"/>
              <a:t>A </a:t>
            </a:r>
            <a:r>
              <a:rPr lang="en-US" dirty="0"/>
              <a:t>and Z is a useful symbol as it can be derived to a string of terminal symbol (Z -&gt; z and A -&gt; xyz).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and Y are not useful.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all the production with X and Y in them should be removed to eliminate non-generating symbols.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grammar then becomes</a:t>
            </a:r>
            <a:br>
              <a:rPr lang="en-US" dirty="0"/>
            </a:br>
            <a:r>
              <a:rPr lang="en-US" dirty="0" smtClean="0"/>
              <a:t>			A </a:t>
            </a:r>
            <a:r>
              <a:rPr lang="en-US" dirty="0"/>
              <a:t>-&gt; xyz</a:t>
            </a:r>
            <a:br>
              <a:rPr lang="en-US" dirty="0"/>
            </a:br>
            <a:r>
              <a:rPr lang="en-US" dirty="0" smtClean="0"/>
              <a:t>			Z </a:t>
            </a:r>
            <a:r>
              <a:rPr lang="en-US" dirty="0"/>
              <a:t>-&gt; </a:t>
            </a:r>
            <a:r>
              <a:rPr lang="en-US" dirty="0" err="1"/>
              <a:t>Zy</a:t>
            </a:r>
            <a:r>
              <a:rPr lang="en-US" dirty="0"/>
              <a:t> / z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is the starting symbol this implies Z is the non-reachable symbol.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remove it to get a grammar free of useless symbols:</a:t>
            </a:r>
            <a:br>
              <a:rPr lang="en-US" dirty="0"/>
            </a:br>
            <a:r>
              <a:rPr lang="en-US" dirty="0" smtClean="0"/>
              <a:t>			A </a:t>
            </a:r>
            <a:r>
              <a:rPr lang="en-US" dirty="0"/>
              <a:t>-&gt; xyz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/>
              <a:t>Example 3 :</a:t>
            </a:r>
            <a:r>
              <a:rPr lang="en-IN" sz="2200" dirty="0" smtClean="0"/>
              <a:t>	S </a:t>
            </a:r>
            <a:r>
              <a:rPr lang="en-IN" sz="2200" dirty="0"/>
              <a:t>-&gt; AB/a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		A </a:t>
            </a:r>
            <a:r>
              <a:rPr lang="en-IN" sz="2200" dirty="0"/>
              <a:t>-&gt; </a:t>
            </a:r>
            <a:r>
              <a:rPr lang="en-IN" sz="2200" dirty="0" smtClean="0"/>
              <a:t>BC/b</a:t>
            </a:r>
          </a:p>
          <a:p>
            <a:pPr marL="0" indent="0">
              <a:buNone/>
            </a:pPr>
            <a:r>
              <a:rPr lang="en-IN" sz="2200" dirty="0" smtClean="0"/>
              <a:t> 		B </a:t>
            </a:r>
            <a:r>
              <a:rPr lang="en-IN" sz="2200" dirty="0"/>
              <a:t>-&gt; </a:t>
            </a:r>
            <a:r>
              <a:rPr lang="en-IN" sz="2200" dirty="0" err="1"/>
              <a:t>aB</a:t>
            </a:r>
            <a:r>
              <a:rPr lang="en-IN" sz="2200" dirty="0"/>
              <a:t>/C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		C </a:t>
            </a:r>
            <a:r>
              <a:rPr lang="en-IN" sz="2200" dirty="0"/>
              <a:t>-&gt; </a:t>
            </a:r>
            <a:r>
              <a:rPr lang="en-IN" sz="2200" dirty="0" err="1" smtClean="0"/>
              <a:t>aC</a:t>
            </a:r>
            <a:r>
              <a:rPr lang="en-IN" sz="2200" dirty="0" smtClean="0"/>
              <a:t>/B</a:t>
            </a:r>
            <a:endParaRPr lang="en-IN" sz="2200" b="1" dirty="0" smtClean="0"/>
          </a:p>
          <a:p>
            <a:pPr marL="0" indent="0">
              <a:buNone/>
            </a:pPr>
            <a:r>
              <a:rPr lang="en-US" sz="2200" b="1" dirty="0"/>
              <a:t>Solution: 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Symbol </a:t>
            </a:r>
            <a:r>
              <a:rPr lang="en-US" sz="2200" dirty="0"/>
              <a:t>B and C are useless symbol, remove them (whole production in which </a:t>
            </a:r>
            <a:r>
              <a:rPr lang="en-US" sz="2200" dirty="0" smtClean="0"/>
              <a:t>they are present) </a:t>
            </a:r>
            <a:r>
              <a:rPr lang="en-US" sz="2200" dirty="0"/>
              <a:t>	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So, Useful </a:t>
            </a:r>
            <a:r>
              <a:rPr lang="en-US" sz="2200" dirty="0"/>
              <a:t>Symbols: {a, b, S, A} And any combination of useful symbols will also make LHS a useful symbol.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IN" sz="2200" dirty="0" smtClean="0"/>
              <a:t>		  S </a:t>
            </a:r>
            <a:r>
              <a:rPr lang="en-IN" sz="2200" dirty="0"/>
              <a:t>-&gt; </a:t>
            </a:r>
            <a:r>
              <a:rPr lang="en-IN" sz="2200" dirty="0" smtClean="0"/>
              <a:t>a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 </a:t>
            </a:r>
            <a:r>
              <a:rPr lang="en-IN" sz="2200" dirty="0"/>
              <a:t>A -&gt; b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IN" sz="2200" dirty="0" smtClean="0"/>
              <a:t> </a:t>
            </a:r>
            <a:r>
              <a:rPr lang="en-US" sz="2200" dirty="0"/>
              <a:t>But cause A is not reachable so we will remove A -&gt; b as </a:t>
            </a:r>
            <a:r>
              <a:rPr lang="en-US" sz="2200" dirty="0" smtClean="0"/>
              <a:t>well, the final production is :</a:t>
            </a:r>
          </a:p>
          <a:p>
            <a:pPr marL="0" indent="0">
              <a:buNone/>
            </a:pPr>
            <a:r>
              <a:rPr lang="en-IN" sz="2200" b="1" dirty="0" smtClean="0"/>
              <a:t>		S </a:t>
            </a:r>
            <a:r>
              <a:rPr lang="en-IN" sz="2200" b="1" dirty="0"/>
              <a:t>-&gt; a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850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 Example  4: </a:t>
            </a:r>
            <a:r>
              <a:rPr lang="en-IN" dirty="0" smtClean="0"/>
              <a:t>		S </a:t>
            </a:r>
            <a:r>
              <a:rPr lang="en-IN" dirty="0"/>
              <a:t>-&gt; </a:t>
            </a:r>
            <a:r>
              <a:rPr lang="en-IN" dirty="0" smtClean="0"/>
              <a:t>AB/AC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A </a:t>
            </a:r>
            <a:r>
              <a:rPr lang="en-IN" dirty="0"/>
              <a:t>-&gt; </a:t>
            </a:r>
            <a:r>
              <a:rPr lang="en-IN" dirty="0" err="1"/>
              <a:t>aAb</a:t>
            </a:r>
            <a:r>
              <a:rPr lang="en-IN" dirty="0"/>
              <a:t>/</a:t>
            </a:r>
            <a:r>
              <a:rPr lang="en-IN" dirty="0" err="1"/>
              <a:t>bAa</a:t>
            </a:r>
            <a:r>
              <a:rPr lang="en-IN" dirty="0"/>
              <a:t>/a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B </a:t>
            </a:r>
            <a:r>
              <a:rPr lang="en-IN" dirty="0"/>
              <a:t>-&gt; </a:t>
            </a:r>
            <a:r>
              <a:rPr lang="en-IN" dirty="0" err="1"/>
              <a:t>bbA</a:t>
            </a:r>
            <a:r>
              <a:rPr lang="en-IN" dirty="0"/>
              <a:t>/</a:t>
            </a:r>
            <a:r>
              <a:rPr lang="en-IN" dirty="0" err="1"/>
              <a:t>aaB</a:t>
            </a:r>
            <a:r>
              <a:rPr lang="en-IN" dirty="0"/>
              <a:t>/AB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C </a:t>
            </a:r>
            <a:r>
              <a:rPr lang="en-IN" dirty="0"/>
              <a:t>-&gt; </a:t>
            </a:r>
            <a:r>
              <a:rPr lang="en-IN" dirty="0" err="1"/>
              <a:t>abCA</a:t>
            </a:r>
            <a:r>
              <a:rPr lang="en-IN" dirty="0"/>
              <a:t>/</a:t>
            </a:r>
            <a:r>
              <a:rPr lang="en-IN" dirty="0" err="1"/>
              <a:t>aDb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D </a:t>
            </a:r>
            <a:r>
              <a:rPr lang="en-IN" dirty="0"/>
              <a:t>-&gt; </a:t>
            </a:r>
            <a:r>
              <a:rPr lang="en-IN" dirty="0" err="1" smtClean="0"/>
              <a:t>bD</a:t>
            </a:r>
            <a:r>
              <a:rPr lang="en-IN" dirty="0" smtClean="0"/>
              <a:t>/</a:t>
            </a:r>
            <a:r>
              <a:rPr lang="en-IN" dirty="0" err="1" smtClean="0"/>
              <a:t>aC</a:t>
            </a:r>
            <a:endParaRPr lang="en-IN" dirty="0" smtClean="0"/>
          </a:p>
          <a:p>
            <a:pPr marL="0" indent="0">
              <a:buNone/>
            </a:pPr>
            <a:r>
              <a:rPr lang="en-US" b="1" dirty="0"/>
              <a:t>Solution: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First </a:t>
            </a:r>
            <a:r>
              <a:rPr lang="en-US" dirty="0"/>
              <a:t>find out useful Symbols: {a, b, A, B, 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useless symbols are: {C, D}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So </a:t>
            </a:r>
            <a:r>
              <a:rPr lang="en-US" dirty="0"/>
              <a:t>remove them and write the whole grammar again: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S </a:t>
            </a:r>
            <a:r>
              <a:rPr lang="en-US" b="1" dirty="0"/>
              <a:t>-&gt; </a:t>
            </a:r>
            <a:r>
              <a:rPr lang="en-US" b="1" dirty="0" smtClean="0"/>
              <a:t>AB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A </a:t>
            </a:r>
            <a:r>
              <a:rPr lang="en-US" b="1" dirty="0"/>
              <a:t>-&gt; </a:t>
            </a:r>
            <a:r>
              <a:rPr lang="en-US" b="1" dirty="0" err="1"/>
              <a:t>aAb</a:t>
            </a:r>
            <a:r>
              <a:rPr lang="en-US" b="1" dirty="0"/>
              <a:t>/</a:t>
            </a:r>
            <a:r>
              <a:rPr lang="en-US" b="1" dirty="0" err="1"/>
              <a:t>bAa</a:t>
            </a:r>
            <a:r>
              <a:rPr lang="en-US" b="1" dirty="0"/>
              <a:t>/a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B </a:t>
            </a:r>
            <a:r>
              <a:rPr lang="en-US" b="1" dirty="0"/>
              <a:t>-&gt; </a:t>
            </a:r>
            <a:r>
              <a:rPr lang="en-US" b="1" dirty="0" err="1"/>
              <a:t>bbA</a:t>
            </a:r>
            <a:r>
              <a:rPr lang="en-US" b="1" dirty="0"/>
              <a:t>/</a:t>
            </a:r>
            <a:r>
              <a:rPr lang="en-US" b="1" dirty="0" err="1"/>
              <a:t>aaB</a:t>
            </a:r>
            <a:r>
              <a:rPr lang="en-US" b="1" dirty="0"/>
              <a:t>/AB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1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S -&gt; AB | </a:t>
            </a:r>
            <a:r>
              <a:rPr lang="pt-BR" dirty="0" smtClean="0"/>
              <a:t>B |a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-&gt; aA</a:t>
            </a:r>
            <a:br>
              <a:rPr lang="pt-BR" dirty="0"/>
            </a:br>
            <a:r>
              <a:rPr lang="pt-BR" dirty="0"/>
              <a:t>B -&gt; b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pt-BR" dirty="0"/>
              <a:t>S -&gt; </a:t>
            </a:r>
            <a:r>
              <a:rPr lang="pt-BR" dirty="0" smtClean="0"/>
              <a:t>B </a:t>
            </a:r>
            <a:r>
              <a:rPr lang="pt-BR" dirty="0"/>
              <a:t>| a</a:t>
            </a:r>
            <a:br>
              <a:rPr lang="pt-BR" dirty="0"/>
            </a:br>
            <a:r>
              <a:rPr lang="pt-BR" dirty="0" smtClean="0"/>
              <a:t> B </a:t>
            </a:r>
            <a:r>
              <a:rPr lang="pt-BR" dirty="0"/>
              <a:t>-&gt;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abS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abB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cd </a:t>
            </a:r>
          </a:p>
          <a:p>
            <a:pPr marL="0" indent="0">
              <a:buNone/>
            </a:pPr>
            <a:r>
              <a:rPr lang="en-US" dirty="0" smtClean="0"/>
              <a:t>B-&gt;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C-&gt; dc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S-&gt; </a:t>
            </a:r>
            <a:r>
              <a:rPr lang="en-US" dirty="0" err="1" smtClean="0"/>
              <a:t>abS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5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7: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aAa</a:t>
            </a:r>
            <a:r>
              <a:rPr lang="en-US" dirty="0" smtClean="0"/>
              <a:t> | </a:t>
            </a:r>
            <a:r>
              <a:rPr lang="en-US" dirty="0" err="1" smtClean="0"/>
              <a:t>aBC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B-&gt; </a:t>
            </a:r>
            <a:r>
              <a:rPr lang="en-US" dirty="0" err="1" smtClean="0"/>
              <a:t>aBa</a:t>
            </a:r>
            <a:r>
              <a:rPr lang="en-US" dirty="0" smtClean="0"/>
              <a:t> | b</a:t>
            </a:r>
          </a:p>
          <a:p>
            <a:pPr marL="0" indent="0">
              <a:buNone/>
            </a:pPr>
            <a:r>
              <a:rPr lang="en-US" dirty="0" smtClean="0"/>
              <a:t>C-&gt; </a:t>
            </a:r>
            <a:r>
              <a:rPr lang="en-US" dirty="0" err="1" smtClean="0"/>
              <a:t>abb</a:t>
            </a:r>
            <a:r>
              <a:rPr lang="en-US" dirty="0" smtClean="0"/>
              <a:t> | DD</a:t>
            </a:r>
          </a:p>
          <a:p>
            <a:pPr marL="0" indent="0">
              <a:buNone/>
            </a:pPr>
            <a:r>
              <a:rPr lang="en-US" dirty="0" smtClean="0"/>
              <a:t>D-&gt; </a:t>
            </a:r>
            <a:r>
              <a:rPr lang="en-US" dirty="0" err="1" smtClean="0"/>
              <a:t>aDa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S-&gt; </a:t>
            </a:r>
            <a:r>
              <a:rPr lang="en-US" dirty="0" err="1" smtClean="0"/>
              <a:t>aBC</a:t>
            </a:r>
            <a:r>
              <a:rPr lang="en-US" dirty="0" smtClean="0"/>
              <a:t> | </a:t>
            </a:r>
            <a:r>
              <a:rPr lang="en-US" dirty="0" err="1" smtClean="0"/>
              <a:t>aAa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A-&gt; </a:t>
            </a:r>
            <a:r>
              <a:rPr lang="en-US" dirty="0" err="1" smtClean="0"/>
              <a:t>aS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B-&gt; </a:t>
            </a:r>
            <a:r>
              <a:rPr lang="en-US" dirty="0" err="1" smtClean="0"/>
              <a:t>aBa</a:t>
            </a:r>
            <a:r>
              <a:rPr lang="en-US" dirty="0" smtClean="0"/>
              <a:t> | b</a:t>
            </a:r>
          </a:p>
          <a:p>
            <a:pPr marL="0" indent="0">
              <a:buNone/>
            </a:pPr>
            <a:r>
              <a:rPr lang="en-US" dirty="0" smtClean="0"/>
              <a:t> C-&gt; </a:t>
            </a:r>
            <a:r>
              <a:rPr lang="en-US" dirty="0" err="1" smtClean="0"/>
              <a:t>abb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8: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T-&gt; </a:t>
            </a:r>
            <a:r>
              <a:rPr lang="en-US" dirty="0" err="1" smtClean="0"/>
              <a:t>aaB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aaT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aA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B-&gt; </a:t>
            </a:r>
            <a:r>
              <a:rPr lang="en-US" dirty="0" err="1" smtClean="0"/>
              <a:t>ab</a:t>
            </a:r>
            <a:r>
              <a:rPr lang="en-US" dirty="0" smtClean="0"/>
              <a:t>  | b</a:t>
            </a:r>
          </a:p>
          <a:p>
            <a:pPr marL="0" indent="0">
              <a:buNone/>
            </a:pPr>
            <a:r>
              <a:rPr lang="en-US" dirty="0" smtClean="0"/>
              <a:t>C-&gt; ad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T-</a:t>
            </a:r>
            <a:r>
              <a:rPr lang="en-US" dirty="0"/>
              <a:t>&gt;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smtClean="0"/>
              <a:t> </a:t>
            </a:r>
            <a:r>
              <a:rPr lang="en-US" dirty="0" err="1"/>
              <a:t>aaT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B-</a:t>
            </a:r>
            <a:r>
              <a:rPr lang="en-US" dirty="0"/>
              <a:t>&gt; </a:t>
            </a:r>
            <a:r>
              <a:rPr lang="en-US" dirty="0" err="1"/>
              <a:t>ab</a:t>
            </a:r>
            <a:r>
              <a:rPr lang="en-US" dirty="0"/>
              <a:t>  | </a:t>
            </a:r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 9: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S-&gt; AC | BS | B</a:t>
            </a:r>
          </a:p>
          <a:p>
            <a:pPr marL="0" indent="0">
              <a:buNone/>
            </a:pPr>
            <a:r>
              <a:rPr lang="en-US" sz="2400" dirty="0" smtClean="0"/>
              <a:t>A-&gt; </a:t>
            </a:r>
            <a:r>
              <a:rPr lang="en-US" sz="2400" dirty="0" err="1" smtClean="0"/>
              <a:t>aA</a:t>
            </a:r>
            <a:r>
              <a:rPr lang="en-US" sz="2400" dirty="0" smtClean="0"/>
              <a:t> | </a:t>
            </a:r>
            <a:r>
              <a:rPr lang="en-US" sz="2400" dirty="0" err="1" smtClean="0"/>
              <a:t>aF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B-&gt; CF | b</a:t>
            </a:r>
          </a:p>
          <a:p>
            <a:pPr marL="0" indent="0">
              <a:buNone/>
            </a:pPr>
            <a:r>
              <a:rPr lang="en-US" sz="2400" dirty="0" smtClean="0"/>
              <a:t>C-&gt; </a:t>
            </a:r>
            <a:r>
              <a:rPr lang="en-US" sz="2400" dirty="0" err="1" smtClean="0"/>
              <a:t>cC</a:t>
            </a:r>
            <a:r>
              <a:rPr lang="en-US" sz="2400" dirty="0" smtClean="0"/>
              <a:t> | D</a:t>
            </a:r>
          </a:p>
          <a:p>
            <a:pPr marL="0" indent="0">
              <a:buNone/>
            </a:pPr>
            <a:r>
              <a:rPr lang="en-US" sz="2400" dirty="0" smtClean="0"/>
              <a:t>D-&gt; </a:t>
            </a:r>
            <a:r>
              <a:rPr lang="en-US" sz="2400" dirty="0" err="1" smtClean="0"/>
              <a:t>aD</a:t>
            </a:r>
            <a:r>
              <a:rPr lang="en-US" sz="2400" dirty="0" smtClean="0"/>
              <a:t> | BD | C</a:t>
            </a:r>
          </a:p>
          <a:p>
            <a:pPr marL="0" indent="0">
              <a:buNone/>
            </a:pPr>
            <a:r>
              <a:rPr lang="en-US" sz="2400" dirty="0" smtClean="0"/>
              <a:t>E-&gt; </a:t>
            </a:r>
            <a:r>
              <a:rPr lang="en-US" sz="2400" dirty="0" err="1" smtClean="0"/>
              <a:t>aA</a:t>
            </a:r>
            <a:r>
              <a:rPr lang="en-US" sz="2400" dirty="0" smtClean="0"/>
              <a:t> | BSA</a:t>
            </a:r>
          </a:p>
          <a:p>
            <a:pPr marL="0" indent="0">
              <a:buNone/>
            </a:pPr>
            <a:r>
              <a:rPr lang="en-US" sz="2400" dirty="0" smtClean="0"/>
              <a:t>F-&gt; </a:t>
            </a:r>
            <a:r>
              <a:rPr lang="en-US" sz="2400" dirty="0" err="1" smtClean="0"/>
              <a:t>bB</a:t>
            </a:r>
            <a:r>
              <a:rPr lang="en-US" sz="2400" dirty="0" smtClean="0"/>
              <a:t> | 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-762000"/>
            <a:ext cx="4038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S-&gt; </a:t>
            </a:r>
            <a:r>
              <a:rPr lang="en-US" sz="2400" dirty="0" smtClean="0"/>
              <a:t>BS </a:t>
            </a:r>
            <a:r>
              <a:rPr lang="en-US" sz="2400" dirty="0"/>
              <a:t>| B</a:t>
            </a:r>
          </a:p>
          <a:p>
            <a:pPr marL="0" indent="0">
              <a:buNone/>
            </a:pPr>
            <a:r>
              <a:rPr lang="en-US" sz="2400" dirty="0"/>
              <a:t>A-&gt; </a:t>
            </a:r>
            <a:r>
              <a:rPr lang="en-US" sz="2400" dirty="0" smtClean="0"/>
              <a:t> </a:t>
            </a:r>
            <a:r>
              <a:rPr lang="en-US" sz="2400" dirty="0" err="1"/>
              <a:t>aF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B-</a:t>
            </a:r>
            <a:r>
              <a:rPr lang="en-US" sz="2400" dirty="0"/>
              <a:t>&gt; 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</a:p>
          <a:p>
            <a:pPr marL="0" indent="0">
              <a:buNone/>
            </a:pPr>
            <a:r>
              <a:rPr lang="en-US" sz="2400" dirty="0" smtClean="0"/>
              <a:t>F-</a:t>
            </a:r>
            <a:r>
              <a:rPr lang="en-US" sz="2400" dirty="0"/>
              <a:t>&gt; </a:t>
            </a:r>
            <a:r>
              <a:rPr lang="en-US" sz="2400" dirty="0" err="1"/>
              <a:t>bB</a:t>
            </a:r>
            <a:r>
              <a:rPr lang="en-US" sz="2400" dirty="0"/>
              <a:t> | b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3566160"/>
            <a:ext cx="4038600" cy="3215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 smtClean="0"/>
              <a:t>Solution :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S-&gt; BS | B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B-&gt;  b</a:t>
            </a:r>
          </a:p>
        </p:txBody>
      </p:sp>
    </p:spTree>
    <p:extLst>
      <p:ext uri="{BB962C8B-B14F-4D97-AF65-F5344CB8AC3E}">
        <p14:creationId xmlns:p14="http://schemas.microsoft.com/office/powerpoint/2010/main" val="26180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10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EA</a:t>
            </a:r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C-&gt; EC |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-&gt; </a:t>
            </a:r>
            <a:r>
              <a:rPr lang="en-US" dirty="0" err="1" smtClean="0"/>
              <a:t>bC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G-&gt; </a:t>
            </a:r>
            <a:r>
              <a:rPr lang="en-US" dirty="0" err="1" smtClean="0"/>
              <a:t>EbE</a:t>
            </a:r>
            <a:r>
              <a:rPr lang="en-US" dirty="0" smtClean="0"/>
              <a:t> | CE | </a:t>
            </a:r>
            <a:r>
              <a:rPr lang="en-US" dirty="0" err="1" smtClean="0"/>
              <a:t>ba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EA</a:t>
            </a:r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err="1"/>
              <a:t>abA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C-&gt; EC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-&gt; </a:t>
            </a:r>
            <a:r>
              <a:rPr lang="en-US" dirty="0" err="1"/>
              <a:t>bC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Simplification of CFG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V</a:t>
            </a:r>
            <a:r>
              <a:rPr lang="en-US" sz="2400" dirty="0" smtClean="0"/>
              <a:t>arious </a:t>
            </a:r>
            <a:r>
              <a:rPr lang="en-US" sz="2400" dirty="0"/>
              <a:t>languages can efficiently be represented by a context-free grammar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All the grammar are not always optimized that means the grammar may consist of some extra symbols(non-terminal).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Having </a:t>
            </a:r>
            <a:r>
              <a:rPr lang="en-US" sz="2400" dirty="0"/>
              <a:t>extra symbols, unnecessary increase the length of grammar.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Simplification </a:t>
            </a:r>
            <a:r>
              <a:rPr lang="en-US" sz="2400" dirty="0"/>
              <a:t>of grammar means reduction of grammar by removing </a:t>
            </a:r>
            <a:r>
              <a:rPr lang="en-US" sz="2400" dirty="0" smtClean="0"/>
              <a:t>these extra symbols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6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11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aS</a:t>
            </a:r>
            <a:r>
              <a:rPr lang="en-US" dirty="0" smtClean="0"/>
              <a:t> | A | C</a:t>
            </a:r>
          </a:p>
          <a:p>
            <a:pPr marL="0" indent="0">
              <a:buNone/>
            </a:pPr>
            <a:r>
              <a:rPr lang="en-US" dirty="0" smtClean="0"/>
              <a:t>A-&gt; a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C-&gt; </a:t>
            </a:r>
            <a:r>
              <a:rPr lang="en-US" dirty="0" err="1" smtClean="0"/>
              <a:t>aCb</a:t>
            </a: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-762000"/>
            <a:ext cx="4038600" cy="1828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400" b="1" dirty="0" smtClean="0"/>
          </a:p>
          <a:p>
            <a:pPr marL="0" indent="0">
              <a:buFont typeface="Wingdings 2"/>
              <a:buNone/>
            </a:pPr>
            <a:r>
              <a:rPr lang="en-US" sz="2400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After removing the non generating non terminals, the grammar becomes : 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S-&gt; </a:t>
            </a:r>
            <a:r>
              <a:rPr lang="en-US" sz="2400" dirty="0" err="1" smtClean="0"/>
              <a:t>aS</a:t>
            </a:r>
            <a:r>
              <a:rPr lang="en-US" sz="2400" dirty="0" smtClean="0"/>
              <a:t> | A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A-&gt;  a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B-&gt;  </a:t>
            </a:r>
            <a:r>
              <a:rPr lang="en-US" sz="2400" dirty="0" err="1" smtClean="0"/>
              <a:t>aa</a:t>
            </a:r>
            <a:endParaRPr lang="en-US" sz="2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24400" y="3566160"/>
            <a:ext cx="4038600" cy="32156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sz="2800" dirty="0" smtClean="0"/>
              <a:t>fter </a:t>
            </a:r>
            <a:r>
              <a:rPr lang="en-US" sz="2800" dirty="0"/>
              <a:t>removing the non </a:t>
            </a:r>
            <a:r>
              <a:rPr lang="en-US" sz="2800" dirty="0" smtClean="0"/>
              <a:t>reachable </a:t>
            </a:r>
            <a:r>
              <a:rPr lang="en-US" sz="2800" dirty="0"/>
              <a:t>non terminals, the grammar becomes :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aS</a:t>
            </a:r>
            <a:r>
              <a:rPr lang="en-US" dirty="0" smtClean="0"/>
              <a:t> |A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A-&gt;  a</a:t>
            </a:r>
          </a:p>
        </p:txBody>
      </p:sp>
    </p:spTree>
    <p:extLst>
      <p:ext uri="{BB962C8B-B14F-4D97-AF65-F5344CB8AC3E}">
        <p14:creationId xmlns:p14="http://schemas.microsoft.com/office/powerpoint/2010/main" val="6528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12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dirty="0" err="1" smtClean="0"/>
              <a:t>bB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aA</a:t>
            </a:r>
            <a:r>
              <a:rPr lang="en-US" dirty="0" smtClean="0"/>
              <a:t> | a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</a:t>
            </a:r>
            <a:r>
              <a:rPr lang="en-US" dirty="0" err="1" smtClean="0"/>
              <a:t>bB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 -&gt;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E-&gt; </a:t>
            </a:r>
            <a:r>
              <a:rPr lang="en-US" dirty="0" err="1" smtClean="0"/>
              <a:t>aE</a:t>
            </a:r>
            <a:r>
              <a:rPr lang="en-US" dirty="0" smtClean="0"/>
              <a:t> | 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</a:t>
            </a:r>
            <a:r>
              <a:rPr lang="en-US" dirty="0" err="1" smtClean="0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13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AB | CA</a:t>
            </a:r>
          </a:p>
          <a:p>
            <a:pPr marL="0" indent="0">
              <a:buNone/>
            </a:pPr>
            <a:r>
              <a:rPr lang="en-US" dirty="0" smtClean="0"/>
              <a:t>A-&gt; a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BC | AB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-&gt; </a:t>
            </a:r>
            <a:r>
              <a:rPr lang="en-US" dirty="0" err="1" smtClean="0"/>
              <a:t>aB</a:t>
            </a:r>
            <a:r>
              <a:rPr lang="en-US" dirty="0" smtClean="0"/>
              <a:t> | 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C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smtClean="0"/>
              <a:t> a</a:t>
            </a:r>
          </a:p>
          <a:p>
            <a:pPr marL="0" indent="0">
              <a:buNone/>
            </a:pPr>
            <a:r>
              <a:rPr lang="en-US" dirty="0" smtClean="0"/>
              <a:t>C-&gt;a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14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aA</a:t>
            </a:r>
            <a:r>
              <a:rPr lang="en-US" dirty="0" smtClean="0"/>
              <a:t> | a | Bb | CC</a:t>
            </a:r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a |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-&gt; </a:t>
            </a:r>
            <a:r>
              <a:rPr lang="en-US" dirty="0" err="1" smtClean="0"/>
              <a:t>cCD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D-&gt; </a:t>
            </a:r>
            <a:r>
              <a:rPr lang="en-US" dirty="0" err="1" smtClean="0"/>
              <a:t>ddd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</a:t>
            </a:r>
            <a:r>
              <a:rPr lang="en-US" dirty="0" err="1" smtClean="0"/>
              <a:t>aA</a:t>
            </a:r>
            <a:r>
              <a:rPr lang="en-US" dirty="0" smtClean="0"/>
              <a:t> | a | Bb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a | </a:t>
            </a:r>
            <a:r>
              <a:rPr lang="en-US" smtClean="0"/>
              <a:t>Aa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Three ways to Simplify </a:t>
            </a:r>
            <a:r>
              <a:rPr lang="en-US" sz="3200" b="1" smtClean="0"/>
              <a:t>the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 Removal </a:t>
            </a:r>
            <a:r>
              <a:rPr lang="en-IN" sz="3200" b="1" dirty="0"/>
              <a:t>of </a:t>
            </a:r>
            <a:r>
              <a:rPr lang="en-IN" sz="3200" b="1" dirty="0" smtClean="0"/>
              <a:t>Unit  Productions :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unit productions are the productions in which one non-terminal gives another non-terminal. </a:t>
            </a:r>
            <a:r>
              <a:rPr lang="en-US" dirty="0" smtClean="0"/>
              <a:t>A-&gt;B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following steps to remove unit production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1:</a:t>
            </a:r>
            <a:r>
              <a:rPr lang="en-US" dirty="0"/>
              <a:t> To remove </a:t>
            </a:r>
            <a:r>
              <a:rPr lang="en-US" b="1" dirty="0"/>
              <a:t>X → Y</a:t>
            </a:r>
            <a:r>
              <a:rPr lang="en-US" dirty="0"/>
              <a:t>, add production </a:t>
            </a:r>
            <a:r>
              <a:rPr lang="en-US" b="1" dirty="0"/>
              <a:t>X → a </a:t>
            </a:r>
            <a:r>
              <a:rPr lang="en-US" dirty="0"/>
              <a:t>to the grammar rule whenever </a:t>
            </a:r>
            <a:r>
              <a:rPr lang="en-US" b="1" dirty="0"/>
              <a:t>Y → a </a:t>
            </a:r>
            <a:r>
              <a:rPr lang="en-US" dirty="0"/>
              <a:t>occurs in the grammar. [x ∈ Terminal, x can be Null]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Now delete X → Y from the grammar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Repeat step 1 and step 2 until all unit productions are removed.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2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1 :Remove Unit Productions </a:t>
            </a:r>
            <a:br>
              <a:rPr lang="en-US" sz="2400" b="1" dirty="0" smtClean="0"/>
            </a:br>
            <a:r>
              <a:rPr lang="en-US" sz="2400" b="1" dirty="0" smtClean="0"/>
              <a:t>S</a:t>
            </a:r>
            <a:r>
              <a:rPr lang="en-US" sz="2400" b="1" dirty="0"/>
              <a:t> → 0A | 1B | C  </a:t>
            </a:r>
            <a:br>
              <a:rPr lang="en-US" sz="2400" b="1" dirty="0"/>
            </a:br>
            <a:r>
              <a:rPr lang="en-US" sz="2400" b="1" dirty="0"/>
              <a:t>A → 0S | 00  </a:t>
            </a:r>
            <a:br>
              <a:rPr lang="en-US" sz="2400" b="1" dirty="0"/>
            </a:br>
            <a:r>
              <a:rPr lang="en-US" sz="2400" b="1" dirty="0"/>
              <a:t>B → 1 | A  </a:t>
            </a:r>
            <a:br>
              <a:rPr lang="en-US" sz="2400" b="1" dirty="0"/>
            </a:br>
            <a:r>
              <a:rPr lang="en-US" sz="2400" b="1" dirty="0"/>
              <a:t>C → 01  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 → C is a unit production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while removing S → C we have to consider what C gives. So, we can add a rule to S.</a:t>
            </a:r>
          </a:p>
          <a:p>
            <a:pPr marL="0" indent="0">
              <a:buNone/>
            </a:pPr>
            <a:r>
              <a:rPr lang="en-US" dirty="0"/>
              <a:t>S → 0A | 1B | 01  </a:t>
            </a:r>
          </a:p>
          <a:p>
            <a:pPr marL="0" indent="0">
              <a:buNone/>
            </a:pPr>
            <a:r>
              <a:rPr lang="en-US" dirty="0"/>
              <a:t>Similarly, B → A is also a unit production so we can modify it as</a:t>
            </a:r>
          </a:p>
          <a:p>
            <a:pPr marL="0" indent="0">
              <a:buNone/>
            </a:pPr>
            <a:r>
              <a:rPr lang="en-US" dirty="0"/>
              <a:t>B → 1 | 0S | 00  </a:t>
            </a:r>
          </a:p>
          <a:p>
            <a:pPr marL="0" indent="0">
              <a:buNone/>
            </a:pPr>
            <a:r>
              <a:rPr lang="en-US" dirty="0"/>
              <a:t>Thus finally we can write CFG without unit production as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/>
              <a:t> → 0A | 1B | 01  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 → 0S | 00  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 → 1 | 0S | 00  </a:t>
            </a:r>
          </a:p>
          <a:p>
            <a:pPr marL="0" indent="0">
              <a:buNone/>
            </a:pPr>
            <a:r>
              <a:rPr lang="en-US" dirty="0" smtClean="0"/>
              <a:t>	C</a:t>
            </a:r>
            <a:r>
              <a:rPr lang="en-US" dirty="0"/>
              <a:t> → 01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1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7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Example 4 : </a:t>
            </a:r>
            <a:br>
              <a:rPr lang="en-IN" sz="3200" b="1" dirty="0" smtClean="0"/>
            </a:br>
            <a:r>
              <a:rPr lang="en-IN" sz="3200" b="1" dirty="0" smtClean="0"/>
              <a:t>S </a:t>
            </a:r>
            <a:r>
              <a:rPr lang="en-IN" sz="3200" b="1" dirty="0"/>
              <a:t>-&gt; </a:t>
            </a:r>
            <a:r>
              <a:rPr lang="en-IN" sz="3200" b="1" dirty="0" err="1"/>
              <a:t>Aa</a:t>
            </a:r>
            <a:r>
              <a:rPr lang="en-IN" sz="3200" b="1" dirty="0"/>
              <a:t> | </a:t>
            </a:r>
            <a:r>
              <a:rPr lang="en-IN" sz="3200" b="1" dirty="0" smtClean="0"/>
              <a:t>B</a:t>
            </a:r>
            <a:br>
              <a:rPr lang="en-IN" sz="3200" b="1" dirty="0" smtClean="0"/>
            </a:br>
            <a:r>
              <a:rPr lang="en-IN" sz="3200" b="1" dirty="0" smtClean="0"/>
              <a:t>A </a:t>
            </a:r>
            <a:r>
              <a:rPr lang="en-IN" sz="3200" b="1" dirty="0"/>
              <a:t>-&gt; b | B 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err="1" smtClean="0"/>
              <a:t>B</a:t>
            </a:r>
            <a:r>
              <a:rPr lang="en-IN" sz="3200" b="1" dirty="0" smtClean="0"/>
              <a:t> </a:t>
            </a:r>
            <a:r>
              <a:rPr lang="en-IN" sz="3200" b="1" dirty="0"/>
              <a:t>-&gt; A | </a:t>
            </a:r>
            <a:r>
              <a:rPr lang="en-IN" sz="3200" b="1" dirty="0" smtClean="0"/>
              <a:t>a            Remove Unit Productions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S -&gt; </a:t>
            </a:r>
            <a:r>
              <a:rPr lang="en-US" dirty="0" err="1" smtClean="0"/>
              <a:t>Aa</a:t>
            </a:r>
            <a:r>
              <a:rPr lang="en-US" dirty="0" smtClean="0"/>
              <a:t>  </a:t>
            </a:r>
            <a:r>
              <a:rPr lang="en-US" dirty="0"/>
              <a:t>A -&gt; b </a:t>
            </a:r>
            <a:r>
              <a:rPr lang="en-US" dirty="0" err="1"/>
              <a:t>B</a:t>
            </a:r>
            <a:r>
              <a:rPr lang="en-US" dirty="0"/>
              <a:t> -&gt; a Now we find all the variables that satisfy ‘X *=&gt; Z’. These are ‘S *=&gt; A’ , ‘S*=&gt;B’, ‘A *=&gt; B’ and ‘B *=&gt; A’. For ‘A *=&gt; B’ , we add ‘A -&gt; a’ because ‘B -&gt;a’ exists in ‘</a:t>
            </a:r>
            <a:r>
              <a:rPr lang="en-US" dirty="0" smtClean="0"/>
              <a:t>G’.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 smtClean="0"/>
              <a:t>Finally we get </a:t>
            </a:r>
            <a:r>
              <a:rPr lang="en-US" dirty="0"/>
              <a:t>the following grammar –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smtClean="0"/>
              <a:t>		S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| b | </a:t>
            </a:r>
            <a:r>
              <a:rPr lang="en-US" dirty="0" smtClean="0"/>
              <a:t>a</a:t>
            </a:r>
          </a:p>
          <a:p>
            <a:pPr marL="0" indent="0" fontAlgn="base">
              <a:buNone/>
            </a:pPr>
            <a:r>
              <a:rPr lang="en-US" dirty="0" smtClean="0"/>
              <a:t>		A </a:t>
            </a:r>
            <a:r>
              <a:rPr lang="en-US" dirty="0"/>
              <a:t>-&gt; b | a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		B </a:t>
            </a:r>
            <a:r>
              <a:rPr lang="en-US" dirty="0"/>
              <a:t>-&gt; a | b </a:t>
            </a:r>
            <a:endParaRPr lang="en-US" dirty="0" smtClean="0"/>
          </a:p>
          <a:p>
            <a:pPr fontAlgn="base"/>
            <a:r>
              <a:rPr lang="en-US" dirty="0" smtClean="0"/>
              <a:t>Now </a:t>
            </a:r>
            <a:r>
              <a:rPr lang="en-US" dirty="0"/>
              <a:t>remove B -&gt; </a:t>
            </a:r>
            <a:r>
              <a:rPr lang="en-US" dirty="0" err="1"/>
              <a:t>a|b</a:t>
            </a:r>
            <a:r>
              <a:rPr lang="en-US" dirty="0"/>
              <a:t> , since it </a:t>
            </a:r>
            <a:r>
              <a:rPr lang="en-US" dirty="0" err="1"/>
              <a:t>doesnt</a:t>
            </a:r>
            <a:r>
              <a:rPr lang="en-US" dirty="0"/>
              <a:t> occur in the production ‘S’, then the following grammar becomes,</a:t>
            </a:r>
          </a:p>
          <a:p>
            <a:pPr marL="0" indent="0">
              <a:buNone/>
            </a:pPr>
            <a:r>
              <a:rPr lang="en-US" dirty="0" smtClean="0"/>
              <a:t>	S-</a:t>
            </a:r>
            <a:r>
              <a:rPr lang="en-US" dirty="0"/>
              <a:t>&gt;</a:t>
            </a:r>
            <a:r>
              <a:rPr lang="en-US" dirty="0" err="1"/>
              <a:t>Aa|b|a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A-</a:t>
            </a:r>
            <a:r>
              <a:rPr lang="en-US" dirty="0"/>
              <a:t>&gt;</a:t>
            </a:r>
            <a:r>
              <a:rPr lang="en-US" dirty="0" err="1"/>
              <a:t>b|a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0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19600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/>
              <a:t>Example 5 :</a:t>
            </a:r>
            <a:br>
              <a:rPr lang="en-US" sz="2800" b="1" dirty="0"/>
            </a:br>
            <a:r>
              <a:rPr lang="en-US" sz="2800" b="1" dirty="0"/>
              <a:t>Consider the following grammar </a:t>
            </a:r>
            <a:br>
              <a:rPr lang="en-US" sz="2800" b="1" dirty="0"/>
            </a:br>
            <a:r>
              <a:rPr lang="en-US" sz="2800" b="1" dirty="0"/>
              <a:t>S → M | S + </a:t>
            </a:r>
            <a:r>
              <a:rPr lang="en-US" sz="2800" b="1" dirty="0" smtClean="0"/>
              <a:t>M</a:t>
            </a:r>
            <a:br>
              <a:rPr lang="en-US" sz="2800" b="1" dirty="0" smtClean="0"/>
            </a:br>
            <a:r>
              <a:rPr lang="en-US" sz="2800" b="1" dirty="0" err="1"/>
              <a:t>M</a:t>
            </a:r>
            <a:r>
              <a:rPr lang="en-US" sz="2800" b="1" dirty="0"/>
              <a:t> → F | M × F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/>
              <a:t>F</a:t>
            </a:r>
            <a:r>
              <a:rPr lang="en-US" sz="2800" b="1" dirty="0"/>
              <a:t> → I | (S)</a:t>
            </a:r>
            <a:br>
              <a:rPr lang="en-US" sz="2800" b="1" dirty="0"/>
            </a:br>
            <a:r>
              <a:rPr lang="en-US" sz="2800" b="1" dirty="0" smtClean="0"/>
              <a:t>I </a:t>
            </a:r>
            <a:r>
              <a:rPr lang="en-US" sz="2800" b="1" dirty="0"/>
              <a:t>→ a | b | </a:t>
            </a:r>
            <a:r>
              <a:rPr lang="en-US" sz="2800" b="1" dirty="0" err="1"/>
              <a:t>Ia</a:t>
            </a:r>
            <a:r>
              <a:rPr lang="en-US" sz="2800" b="1" dirty="0"/>
              <a:t> | </a:t>
            </a:r>
            <a:r>
              <a:rPr lang="en-US" sz="2800" b="1" dirty="0" err="1"/>
              <a:t>Ib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 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Remove the Unit Productions 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904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 a CFG, may it happen that all the production rules are not needed for derivation of strings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Elimination of such strings is called </a:t>
            </a:r>
            <a:r>
              <a:rPr lang="en-US" sz="2400" b="1" dirty="0" smtClean="0"/>
              <a:t>“Simplification of CFG”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By Simplifying, we remove all the unnecessary, redundant productions while keeping the transformed grammar equivalent to the original one.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 smtClean="0"/>
              <a:t>Simplified form can remove ambiguity and improve G</a:t>
            </a:r>
          </a:p>
          <a:p>
            <a:pPr algn="just"/>
            <a:endParaRPr lang="en-US" sz="2400" b="1" dirty="0"/>
          </a:p>
          <a:p>
            <a:pPr algn="just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12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remove F → I and add all the productions of I and obtain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→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→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| (S)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 </a:t>
            </a:r>
            <a:r>
              <a:rPr lang="en-US" dirty="0"/>
              <a:t>→ F | M × 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→ M | S +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 </a:t>
            </a:r>
            <a:r>
              <a:rPr lang="en-IN" dirty="0"/>
              <a:t>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(S) | M × F | S + </a:t>
            </a:r>
            <a:r>
              <a:rPr lang="en-IN" dirty="0" smtClean="0"/>
              <a:t>M</a:t>
            </a:r>
          </a:p>
          <a:p>
            <a:pPr marL="0" indent="0">
              <a:buNone/>
            </a:pPr>
            <a:r>
              <a:rPr lang="en-IN" dirty="0"/>
              <a:t>M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(S) | M × F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F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(S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I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6 :</a:t>
            </a:r>
            <a:br>
              <a:rPr lang="en-US" sz="2800" b="1" dirty="0" smtClean="0"/>
            </a:br>
            <a:r>
              <a:rPr lang="en-US" sz="2800" b="1" dirty="0" smtClean="0"/>
              <a:t>Simplify the grammar by removing the </a:t>
            </a:r>
            <a:r>
              <a:rPr lang="en-US" sz="2800" b="1" dirty="0"/>
              <a:t>unit productions </a:t>
            </a:r>
            <a:r>
              <a:rPr lang="en-US" sz="2800" b="1" dirty="0" smtClean="0"/>
              <a:t> from </a:t>
            </a:r>
            <a:r>
              <a:rPr lang="en-US" sz="2800" b="1" dirty="0"/>
              <a:t>the following grammar</a:t>
            </a:r>
            <a:br>
              <a:rPr lang="en-US" sz="2800" b="1" dirty="0"/>
            </a:br>
            <a:r>
              <a:rPr lang="en-US" sz="2800" b="1" dirty="0"/>
              <a:t>S -&gt; AB</a:t>
            </a:r>
            <a:br>
              <a:rPr lang="en-US" sz="2800" b="1" dirty="0"/>
            </a:br>
            <a:r>
              <a:rPr lang="en-US" sz="2800" b="1" dirty="0"/>
              <a:t>A -&gt; a</a:t>
            </a:r>
            <a:br>
              <a:rPr lang="en-US" sz="2800" b="1" dirty="0"/>
            </a:br>
            <a:r>
              <a:rPr lang="en-US" sz="2800" b="1" dirty="0"/>
              <a:t>B -&gt; C / b</a:t>
            </a:r>
            <a:br>
              <a:rPr lang="en-US" sz="2800" b="1" dirty="0"/>
            </a:br>
            <a:r>
              <a:rPr lang="en-US" sz="2800" b="1" dirty="0"/>
              <a:t>C -&gt; D</a:t>
            </a:r>
            <a:br>
              <a:rPr lang="en-US" sz="2800" b="1" dirty="0"/>
            </a:br>
            <a:r>
              <a:rPr lang="en-US" sz="2800" b="1" dirty="0" err="1"/>
              <a:t>D</a:t>
            </a:r>
            <a:r>
              <a:rPr lang="en-US" sz="2800" b="1" dirty="0"/>
              <a:t> -&gt; E</a:t>
            </a:r>
            <a:br>
              <a:rPr lang="en-US" sz="2800" b="1" dirty="0"/>
            </a:br>
            <a:r>
              <a:rPr lang="en-US" sz="2800" b="1" dirty="0" err="1"/>
              <a:t>E</a:t>
            </a:r>
            <a:r>
              <a:rPr lang="en-US" sz="2800" b="1" dirty="0"/>
              <a:t> -&gt; a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12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3 unit production in the grammar</a:t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C</a:t>
            </a:r>
            <a:br>
              <a:rPr lang="en-US" dirty="0"/>
            </a:br>
            <a:r>
              <a:rPr lang="en-US" dirty="0" smtClean="0"/>
              <a:t>	C </a:t>
            </a:r>
            <a:r>
              <a:rPr lang="en-US" dirty="0"/>
              <a:t>-&gt; D</a:t>
            </a:r>
            <a:br>
              <a:rPr lang="en-US" dirty="0"/>
            </a:br>
            <a:r>
              <a:rPr lang="en-US" dirty="0" smtClean="0"/>
              <a:t>	D </a:t>
            </a:r>
            <a:r>
              <a:rPr lang="en-US" dirty="0"/>
              <a:t>-&gt; E</a:t>
            </a:r>
            <a:br>
              <a:rPr lang="en-US" dirty="0"/>
            </a:br>
            <a:r>
              <a:rPr lang="en-US" dirty="0" smtClean="0"/>
              <a:t>     For </a:t>
            </a:r>
            <a:r>
              <a:rPr lang="en-US" dirty="0"/>
              <a:t>production D -&gt; E there is E -&gt; a so we add D -&gt; a to the grammar and add D -&gt; E from the grammar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Now we have C -&gt; D so we add a production C -&gt; a </a:t>
            </a:r>
            <a:r>
              <a:rPr lang="en-US" dirty="0" smtClean="0"/>
              <a:t>to </a:t>
            </a:r>
            <a:r>
              <a:rPr lang="en-US" dirty="0"/>
              <a:t>the grammar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delete </a:t>
            </a:r>
            <a:r>
              <a:rPr lang="en-US" dirty="0"/>
              <a:t>C -&gt; D from the grammar.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Similarly </a:t>
            </a:r>
            <a:r>
              <a:rPr lang="en-US" dirty="0"/>
              <a:t>we have B -&gt; C by adding B -&gt; a and removing B -&gt; C we get the final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grammar </a:t>
            </a:r>
            <a:r>
              <a:rPr lang="en-US" dirty="0"/>
              <a:t>free of unit production as:</a:t>
            </a:r>
            <a:br>
              <a:rPr lang="en-US" dirty="0"/>
            </a:br>
            <a:r>
              <a:rPr lang="en-US" dirty="0" smtClean="0"/>
              <a:t>		S </a:t>
            </a:r>
            <a:r>
              <a:rPr lang="en-US" dirty="0"/>
              <a:t>-&gt; AB</a:t>
            </a:r>
            <a:br>
              <a:rPr lang="en-US" dirty="0"/>
            </a:br>
            <a:r>
              <a:rPr lang="en-US" dirty="0" smtClean="0"/>
              <a:t>		A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	B </a:t>
            </a:r>
            <a:r>
              <a:rPr lang="en-US" dirty="0"/>
              <a:t>-&gt; a / b</a:t>
            </a:r>
            <a:br>
              <a:rPr lang="en-US" dirty="0"/>
            </a:br>
            <a:r>
              <a:rPr lang="en-US" dirty="0" smtClean="0"/>
              <a:t>		C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	D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	E </a:t>
            </a:r>
            <a:r>
              <a:rPr lang="en-US" dirty="0"/>
              <a:t>-&gt;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2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see that C, D and E are unreachable symbols so to get a completely reduced grammar we remove them from the CFG.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final CFG is :</a:t>
            </a:r>
            <a:br>
              <a:rPr lang="en-US" dirty="0"/>
            </a:br>
            <a:r>
              <a:rPr lang="en-US" dirty="0" smtClean="0"/>
              <a:t>	S </a:t>
            </a:r>
            <a:r>
              <a:rPr lang="en-US" dirty="0"/>
              <a:t>-&gt; AB</a:t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a /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7 :</a:t>
            </a:r>
            <a:br>
              <a:rPr lang="en-US" sz="2800" b="1" dirty="0" smtClean="0"/>
            </a:br>
            <a:r>
              <a:rPr lang="en-US" sz="2800" b="1" dirty="0" smtClean="0"/>
              <a:t>S-&gt; S + T | T</a:t>
            </a:r>
            <a:br>
              <a:rPr lang="en-US" sz="2800" b="1" dirty="0" smtClean="0"/>
            </a:br>
            <a:r>
              <a:rPr lang="en-US" sz="2800" b="1" dirty="0" smtClean="0"/>
              <a:t>T-&gt; T * F | F</a:t>
            </a:r>
            <a:br>
              <a:rPr lang="en-US" sz="2800" b="1" dirty="0" smtClean="0"/>
            </a:br>
            <a:r>
              <a:rPr lang="en-US" sz="2800" b="1" dirty="0" smtClean="0"/>
              <a:t>F-&gt; (S) |a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S-&gt; S+T | T*F | (S) |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T-&gt; T * F | (S) | a</a:t>
            </a:r>
          </a:p>
          <a:p>
            <a:pPr marL="0" indent="0">
              <a:buNone/>
            </a:pPr>
            <a:r>
              <a:rPr lang="en-US" dirty="0" smtClean="0"/>
              <a:t>		F-&gt; (S) |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Circular unit production rules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92202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grammar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→ B |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→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→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ubstitutions </a:t>
            </a:r>
            <a:r>
              <a:rPr lang="en-US" dirty="0"/>
              <a:t>will run into </a:t>
            </a:r>
            <a:r>
              <a:rPr lang="en-US" dirty="0" smtClean="0"/>
              <a:t>circular substitutions and </a:t>
            </a:r>
            <a:r>
              <a:rPr lang="en-US" dirty="0"/>
              <a:t>will never finish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Simplification (Reduction) of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r>
              <a:rPr lang="en-US" dirty="0"/>
              <a:t>Order of eliminations We must follow the following order of eliminations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Eliminate </a:t>
            </a:r>
            <a:r>
              <a:rPr lang="en-US" dirty="0" smtClean="0"/>
              <a:t>epsilon </a:t>
            </a:r>
            <a:r>
              <a:rPr lang="en-US" dirty="0"/>
              <a:t>productions </a:t>
            </a:r>
            <a:endParaRPr lang="en-US" dirty="0" smtClean="0"/>
          </a:p>
          <a:p>
            <a:r>
              <a:rPr lang="en-US" dirty="0" smtClean="0"/>
              <a:t> Eliminate </a:t>
            </a:r>
            <a:r>
              <a:rPr lang="en-US" dirty="0"/>
              <a:t>unit productions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Eliminate useless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8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Steps to remove null productions 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 smtClean="0"/>
              <a:t>Look for the Null </a:t>
            </a:r>
            <a:r>
              <a:rPr lang="en-US" dirty="0" err="1" smtClean="0"/>
              <a:t>producions</a:t>
            </a:r>
            <a:r>
              <a:rPr lang="en-US" dirty="0" smtClean="0"/>
              <a:t> whose right side contains 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dirty="0" smtClean="0"/>
              <a:t>Replace each occurrence of A in each of these productions with </a:t>
            </a:r>
            <a:r>
              <a:rPr lang="en-US" sz="2800" dirty="0"/>
              <a:t>ϵ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Now combine the result of step 2 with the original production and remove ε productions.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7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 Removal </a:t>
            </a:r>
            <a:r>
              <a:rPr lang="en-IN" sz="3200" b="1" dirty="0"/>
              <a:t>of </a:t>
            </a:r>
            <a:r>
              <a:rPr lang="en-IN" sz="3200" b="1" dirty="0" smtClean="0"/>
              <a:t>Unit  Productions :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unit productions are the productions in which one non-terminal gives another non-terminal. </a:t>
            </a:r>
            <a:r>
              <a:rPr lang="en-US" dirty="0" smtClean="0"/>
              <a:t>A-&gt;B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following steps to remove unit production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1:</a:t>
            </a:r>
            <a:r>
              <a:rPr lang="en-US" dirty="0"/>
              <a:t> To remove </a:t>
            </a:r>
            <a:r>
              <a:rPr lang="en-US" b="1" dirty="0"/>
              <a:t>X → Y</a:t>
            </a:r>
            <a:r>
              <a:rPr lang="en-US" dirty="0"/>
              <a:t>, add production </a:t>
            </a:r>
            <a:r>
              <a:rPr lang="en-US" b="1" dirty="0"/>
              <a:t>X → a </a:t>
            </a:r>
            <a:r>
              <a:rPr lang="en-US" dirty="0"/>
              <a:t>to the grammar rule whenever </a:t>
            </a:r>
            <a:r>
              <a:rPr lang="en-US" b="1" dirty="0"/>
              <a:t>Y → a </a:t>
            </a:r>
            <a:r>
              <a:rPr lang="en-US" dirty="0"/>
              <a:t>occurs in the grammar. [x ∈ Terminal, x can be Null]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Now delete X → Y from the grammar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Repeat step 1 and step 2 until all unit productions are removed.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properties of reduced grammar are given below: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variable (i.e. non-terminal) and each terminal of G appears in the derivation of some word in 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Useless Symbols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not be any production as X → Y where X and Y are non-terminal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Unit Productions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ε is not in the language L </a:t>
            </a:r>
            <a:r>
              <a:rPr lang="en-US" dirty="0" smtClean="0"/>
              <a:t>then </a:t>
            </a:r>
            <a:r>
              <a:rPr lang="en-US" dirty="0"/>
              <a:t>the production X → ε  </a:t>
            </a:r>
            <a:r>
              <a:rPr lang="en-US" dirty="0" smtClean="0"/>
              <a:t> </a:t>
            </a:r>
            <a:r>
              <a:rPr lang="en-US" dirty="0"/>
              <a:t>need </a:t>
            </a:r>
            <a:r>
              <a:rPr lang="en-US" dirty="0" smtClean="0"/>
              <a:t>not be there .</a:t>
            </a:r>
          </a:p>
          <a:p>
            <a:pPr lvl="2"/>
            <a:r>
              <a:rPr lang="en-US" b="1" dirty="0" smtClean="0"/>
              <a:t>Null Productions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7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Steps For reduction of a given grammar G: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b="1" dirty="0" smtClean="0"/>
              <a:t>Non-generating </a:t>
            </a:r>
            <a:r>
              <a:rPr lang="en-US" b="1" dirty="0"/>
              <a:t>symbols</a:t>
            </a:r>
            <a:r>
              <a:rPr lang="en-US" dirty="0"/>
              <a:t> in the given CFG and eliminate those productions which contains non-generating </a:t>
            </a:r>
            <a:r>
              <a:rPr lang="en-US" dirty="0" smtClean="0"/>
              <a:t>symbols….Symbols not deriving any string</a:t>
            </a:r>
          </a:p>
          <a:p>
            <a:pPr marL="880110" lvl="1" indent="-514350" algn="just">
              <a:buFont typeface="+mj-lt"/>
              <a:buAutoNum type="arabicPeriod"/>
            </a:pPr>
            <a:endParaRPr lang="en-US" dirty="0" smtClean="0"/>
          </a:p>
          <a:p>
            <a:pPr marL="880110" lvl="1" indent="-514350" algn="just">
              <a:buFont typeface="+mj-lt"/>
              <a:buAutoNum type="arabicPeriod"/>
            </a:pPr>
            <a:endParaRPr lang="en-US" dirty="0"/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b="1" dirty="0" smtClean="0"/>
              <a:t>Non-reachable </a:t>
            </a:r>
            <a:r>
              <a:rPr lang="en-US" b="1" dirty="0"/>
              <a:t>symbols </a:t>
            </a:r>
            <a:r>
              <a:rPr lang="en-US" dirty="0"/>
              <a:t>and eliminate those productions which contain the non-reachable symbols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0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0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b="1" dirty="0"/>
              <a:t>Consider the following grammar</a:t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err="1"/>
              <a:t>S→</a:t>
            </a:r>
            <a:r>
              <a:rPr lang="en-IN" sz="2800" b="1" dirty="0" err="1" smtClean="0"/>
              <a:t>Aa</a:t>
            </a:r>
            <a:r>
              <a:rPr lang="en-IN" sz="2800" b="1" dirty="0" smtClean="0"/>
              <a:t> ∣ B</a:t>
            </a:r>
            <a:br>
              <a:rPr lang="en-IN" sz="2800" b="1" dirty="0" smtClean="0"/>
            </a:br>
            <a:r>
              <a:rPr lang="en-IN" sz="2800" b="1" dirty="0" err="1" smtClean="0"/>
              <a:t>B</a:t>
            </a:r>
            <a:r>
              <a:rPr lang="en-IN" sz="2800" b="1" dirty="0" err="1"/>
              <a:t>→</a:t>
            </a:r>
            <a:r>
              <a:rPr lang="en-IN" sz="2800" b="1" dirty="0" err="1" smtClean="0"/>
              <a:t>a</a:t>
            </a:r>
            <a:r>
              <a:rPr lang="en-IN" sz="2800" b="1" dirty="0" smtClean="0"/>
              <a:t> ∣ BC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err="1" smtClean="0"/>
              <a:t>C</a:t>
            </a:r>
            <a:r>
              <a:rPr lang="en-IN" sz="2800" b="1" dirty="0" err="1"/>
              <a:t>→</a:t>
            </a:r>
            <a:r>
              <a:rPr lang="en-IN" sz="2800" b="1" dirty="0" err="1" smtClean="0"/>
              <a:t>a</a:t>
            </a:r>
            <a:r>
              <a:rPr lang="en-IN" sz="2800" b="1" dirty="0" smtClean="0"/>
              <a:t> ∣ ∈</a:t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Simplify the grammar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71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1.Removal of null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S-&gt;</a:t>
            </a:r>
            <a:r>
              <a:rPr lang="en-US" dirty="0" err="1"/>
              <a:t>Aa|B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B-&gt;</a:t>
            </a:r>
            <a:r>
              <a:rPr lang="en-US" dirty="0" err="1"/>
              <a:t>a|B|BC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C-&gt;a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2.Removal </a:t>
            </a:r>
            <a:r>
              <a:rPr lang="en-US" dirty="0"/>
              <a:t>of Unit production</a:t>
            </a:r>
            <a:br>
              <a:rPr lang="en-US" dirty="0"/>
            </a:br>
            <a:r>
              <a:rPr lang="en-US" dirty="0"/>
              <a:t>S-&gt;</a:t>
            </a:r>
            <a:r>
              <a:rPr lang="en-US" dirty="0" err="1"/>
              <a:t>Aa|a|BC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B-&gt;</a:t>
            </a:r>
            <a:r>
              <a:rPr lang="en-US" dirty="0" err="1"/>
              <a:t>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C-&gt;a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3.Removal </a:t>
            </a:r>
            <a:r>
              <a:rPr lang="en-US" dirty="0"/>
              <a:t>of useless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S-&gt;</a:t>
            </a:r>
            <a:r>
              <a:rPr lang="en-US" dirty="0" err="1"/>
              <a:t>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B-&gt;</a:t>
            </a:r>
            <a:r>
              <a:rPr lang="en-US" dirty="0" err="1"/>
              <a:t>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C-&gt;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G’ = { S, {B , C}, {a} , P’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7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0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b="1" dirty="0"/>
              <a:t>Consider the following grammar</a:t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S→</a:t>
            </a:r>
            <a:r>
              <a:rPr lang="en-IN" sz="2800" b="1" dirty="0" smtClean="0"/>
              <a:t>AC ∣ B</a:t>
            </a:r>
            <a:br>
              <a:rPr lang="en-IN" sz="2800" b="1" dirty="0" smtClean="0"/>
            </a:br>
            <a:r>
              <a:rPr lang="en-IN" sz="2800" b="1" dirty="0" err="1"/>
              <a:t>A</a:t>
            </a:r>
            <a:r>
              <a:rPr lang="en-IN" sz="2800" b="1" dirty="0" err="1" smtClean="0"/>
              <a:t>→a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err="1" smtClean="0"/>
              <a:t>C→c</a:t>
            </a:r>
            <a:r>
              <a:rPr lang="en-IN" sz="2800" b="1" dirty="0" smtClean="0"/>
              <a:t> ∣ BC</a:t>
            </a:r>
            <a:br>
              <a:rPr lang="en-IN" sz="2800" b="1" dirty="0" smtClean="0"/>
            </a:br>
            <a:r>
              <a:rPr lang="en-IN" sz="2800" b="1" dirty="0" smtClean="0"/>
              <a:t>E-&gt; </a:t>
            </a:r>
            <a:r>
              <a:rPr lang="en-IN" sz="2800" b="1" dirty="0" err="1" smtClean="0"/>
              <a:t>aA</a:t>
            </a:r>
            <a:r>
              <a:rPr lang="en-IN" sz="2800" b="1" dirty="0" smtClean="0"/>
              <a:t> | e</a:t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Simplify the grammar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356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1.Removal of null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There are no Null productions in the given Grammar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2.Removal </a:t>
            </a:r>
            <a:r>
              <a:rPr lang="en-US" dirty="0"/>
              <a:t>of Unit production</a:t>
            </a:r>
            <a:br>
              <a:rPr lang="en-US" dirty="0"/>
            </a:br>
            <a:r>
              <a:rPr lang="en-US" dirty="0" smtClean="0"/>
              <a:t>	S-&gt; AC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A-&gt;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C-&gt;c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E-&gt; </a:t>
            </a:r>
            <a:r>
              <a:rPr lang="en-US" dirty="0" err="1" smtClean="0"/>
              <a:t>aA</a:t>
            </a:r>
            <a:r>
              <a:rPr lang="en-US" dirty="0" smtClean="0"/>
              <a:t> | 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3.Removal </a:t>
            </a:r>
            <a:r>
              <a:rPr lang="en-US" dirty="0"/>
              <a:t>of useless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S-&gt; AC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A-&gt;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C-&gt; c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G’ = { S, {A , C}, {a , c} , P’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9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Three ways to Simplify </a:t>
            </a:r>
            <a:r>
              <a:rPr lang="en-US" sz="3200" b="1" smtClean="0"/>
              <a:t>the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Removal of </a:t>
            </a:r>
            <a:r>
              <a:rPr lang="en-US" sz="3200" b="1" smtClean="0"/>
              <a:t>Null Symbols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Null productions are of the form A -&gt; ϵ.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a given CFG, we call a non-terminal N </a:t>
            </a:r>
            <a:r>
              <a:rPr lang="en-US" sz="2400" dirty="0" err="1"/>
              <a:t>nullable</a:t>
            </a:r>
            <a:r>
              <a:rPr lang="en-US" sz="2400" dirty="0"/>
              <a:t> if there is a production N -&gt; ϵ or there is a derivation that starts at N and leads to ϵ:</a:t>
            </a:r>
            <a:br>
              <a:rPr lang="en-US" sz="2400" dirty="0"/>
            </a:br>
            <a:r>
              <a:rPr lang="en-US" sz="2400" dirty="0" smtClean="0"/>
              <a:t>			N </a:t>
            </a:r>
            <a:r>
              <a:rPr lang="en-US" sz="2400" dirty="0"/>
              <a:t>=&gt; … =&gt; ϵ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 cannot remove all ϵ-productions from a grammar if the language contains ϵ as a word, but if it doesn’t we can remove all.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removal of ϵ-productions increases the number of rules but reduces the length of derivations.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76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Steps to remove null productions 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 smtClean="0"/>
              <a:t>Look for the Null </a:t>
            </a:r>
            <a:r>
              <a:rPr lang="en-US" dirty="0" err="1" smtClean="0"/>
              <a:t>producions</a:t>
            </a:r>
            <a:r>
              <a:rPr lang="en-US" dirty="0" smtClean="0"/>
              <a:t> whose right side contains 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dirty="0" smtClean="0"/>
              <a:t>Replace each occurrence of A in each of these productions with </a:t>
            </a:r>
            <a:r>
              <a:rPr lang="en-US" sz="2800" dirty="0"/>
              <a:t>ϵ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Now combine the result of step 2 with the original production and remove ε productions.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2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If A-&gt; ϵ is a production to be eliminated, then we look for all productions , whose RHS contains A and replace every occurrence of A in each of these productions to obtain Non-ϵ-productions 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The resultant Non-</a:t>
            </a:r>
            <a:r>
              <a:rPr lang="en-US" sz="2400" b="1" dirty="0"/>
              <a:t> </a:t>
            </a:r>
            <a:r>
              <a:rPr lang="en-US" sz="2400" b="1" dirty="0" smtClean="0"/>
              <a:t>ϵ-productions are added to the original </a:t>
            </a:r>
            <a:r>
              <a:rPr lang="en-US" sz="2400" b="1" dirty="0"/>
              <a:t>g</a:t>
            </a:r>
            <a:r>
              <a:rPr lang="en-US" sz="2400" b="1" dirty="0" smtClean="0"/>
              <a:t>rammar 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36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1 :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S-&gt; </a:t>
            </a:r>
            <a:r>
              <a:rPr lang="en-US" sz="3200" b="1" dirty="0" err="1" smtClean="0"/>
              <a:t>aA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A-&gt; b | ϵ</a:t>
            </a:r>
            <a:br>
              <a:rPr lang="en-US" sz="3200" b="1" dirty="0" smtClean="0"/>
            </a:br>
            <a:r>
              <a:rPr lang="en-US" sz="3200" b="1" dirty="0" smtClean="0"/>
              <a:t>Eliminate ϵ-productions from this grammar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Here, </a:t>
            </a:r>
            <a:r>
              <a:rPr lang="en-US" sz="2000" b="1" dirty="0"/>
              <a:t>A-</a:t>
            </a:r>
            <a:r>
              <a:rPr lang="en-US" sz="2000" b="1" dirty="0" smtClean="0"/>
              <a:t>&gt; ϵ </a:t>
            </a:r>
            <a:r>
              <a:rPr lang="en-US" sz="2000" dirty="0" smtClean="0"/>
              <a:t>is a Null Production.</a:t>
            </a:r>
          </a:p>
          <a:p>
            <a:r>
              <a:rPr lang="en-US" sz="2000" dirty="0" smtClean="0"/>
              <a:t>By putting  ϵ at the place of A, we get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S-&gt; a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Now, adding this new production to the original grammar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S-&gt; </a:t>
            </a:r>
            <a:r>
              <a:rPr lang="en-US" sz="2000" dirty="0" err="1" smtClean="0"/>
              <a:t>aA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S-&gt; a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A-&gt; b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OR</a:t>
            </a:r>
          </a:p>
          <a:p>
            <a:pPr marL="0" indent="0">
              <a:buNone/>
            </a:pPr>
            <a:r>
              <a:rPr lang="en-US" sz="2000" dirty="0" smtClean="0"/>
              <a:t>	S-</a:t>
            </a:r>
            <a:r>
              <a:rPr lang="en-US" sz="2000" dirty="0"/>
              <a:t>&gt; </a:t>
            </a:r>
            <a:r>
              <a:rPr lang="en-US" sz="2000" dirty="0" err="1" smtClean="0"/>
              <a:t>aA</a:t>
            </a:r>
            <a:r>
              <a:rPr lang="en-US" sz="2000" dirty="0" smtClean="0"/>
              <a:t> | 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A-</a:t>
            </a:r>
            <a:r>
              <a:rPr lang="en-US" sz="2000" dirty="0"/>
              <a:t>&gt; b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grammar doesn’t contain any ϵ-production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055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Three ways to Simplify </a:t>
            </a:r>
            <a:r>
              <a:rPr lang="en-US" sz="3200" b="1" smtClean="0"/>
              <a:t>the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2 :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S-</a:t>
            </a:r>
            <a:r>
              <a:rPr lang="en-US" sz="3200" b="1" dirty="0"/>
              <a:t>&gt; </a:t>
            </a:r>
            <a:r>
              <a:rPr lang="en-US" sz="3200" b="1" dirty="0" err="1" smtClean="0"/>
              <a:t>aSa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	S-&gt; </a:t>
            </a:r>
            <a:r>
              <a:rPr lang="en-US" sz="3200" b="1" dirty="0" err="1" smtClean="0"/>
              <a:t>bSb</a:t>
            </a:r>
            <a:r>
              <a:rPr lang="en-US" sz="3200" b="1" dirty="0" smtClean="0"/>
              <a:t> </a:t>
            </a:r>
            <a:r>
              <a:rPr lang="en-US" sz="3200" b="1" dirty="0"/>
              <a:t>| ϵ</a:t>
            </a:r>
            <a:br>
              <a:rPr lang="en-US" sz="3200" b="1" dirty="0"/>
            </a:br>
            <a:r>
              <a:rPr lang="en-US" sz="3200" b="1" dirty="0"/>
              <a:t>Eliminate ϵ-productions from this grammar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Here, S-&gt;</a:t>
            </a:r>
            <a:r>
              <a:rPr lang="en-US" sz="2400" b="1" dirty="0"/>
              <a:t> </a:t>
            </a:r>
            <a:r>
              <a:rPr lang="en-US" sz="2400" dirty="0" smtClean="0"/>
              <a:t>ϵ is the epsilon production </a:t>
            </a:r>
          </a:p>
          <a:p>
            <a:r>
              <a:rPr lang="en-US" sz="2400" dirty="0" smtClean="0"/>
              <a:t>So, replacing occurrence of S by epsilon , we get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S-&gt;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S-&gt; bb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Adding the new productions to the original grammar , we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get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S-&gt; </a:t>
            </a:r>
            <a:r>
              <a:rPr lang="en-US" sz="2400" dirty="0" err="1" smtClean="0"/>
              <a:t>aSa</a:t>
            </a:r>
            <a:r>
              <a:rPr lang="en-US" sz="2400" dirty="0" smtClean="0"/>
              <a:t> | </a:t>
            </a:r>
            <a:r>
              <a:rPr lang="en-US" sz="2400" dirty="0" err="1" smtClean="0"/>
              <a:t>aa</a:t>
            </a:r>
            <a:r>
              <a:rPr lang="en-US" sz="2400" dirty="0" smtClean="0"/>
              <a:t> | </a:t>
            </a:r>
            <a:r>
              <a:rPr lang="en-US" sz="2400" dirty="0" err="1"/>
              <a:t>bSb</a:t>
            </a:r>
            <a:r>
              <a:rPr lang="en-US" sz="2400" dirty="0"/>
              <a:t> | bb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70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 smtClean="0"/>
              <a:t>3 :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		S </a:t>
            </a:r>
            <a:r>
              <a:rPr lang="en-US" sz="2400" b="1" dirty="0"/>
              <a:t>-&gt; </a:t>
            </a:r>
            <a:r>
              <a:rPr lang="en-US" sz="2400" b="1" dirty="0" err="1" smtClean="0"/>
              <a:t>aSb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aAb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ab</a:t>
            </a:r>
            <a:r>
              <a:rPr lang="en-US" sz="2400" b="1" dirty="0" smtClean="0"/>
              <a:t>/a</a:t>
            </a:r>
            <a:br>
              <a:rPr lang="en-US" sz="2400" b="1" dirty="0" smtClean="0"/>
            </a:br>
            <a:r>
              <a:rPr lang="en-US" sz="2400" b="1" dirty="0" smtClean="0"/>
              <a:t>		A </a:t>
            </a:r>
            <a:r>
              <a:rPr lang="en-US" sz="2400" b="1" dirty="0"/>
              <a:t>-&gt; ε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</a:t>
            </a:r>
            <a:r>
              <a:rPr lang="en-US" sz="2000" dirty="0"/>
              <a:t>NULL producing symbol with and without in R.H.S. of remaining states And drop the productions which has ε directly.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eg</a:t>
            </a:r>
            <a:r>
              <a:rPr lang="en-US" sz="2000" dirty="0"/>
              <a:t>. A -&gt; ε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	S </a:t>
            </a:r>
            <a:r>
              <a:rPr lang="en-US" sz="2000" dirty="0"/>
              <a:t>-&gt; </a:t>
            </a:r>
            <a:r>
              <a:rPr lang="en-US" sz="2000" dirty="0" err="1"/>
              <a:t>aSb</a:t>
            </a:r>
            <a:r>
              <a:rPr lang="en-US" sz="2000" dirty="0"/>
              <a:t>/</a:t>
            </a:r>
            <a:r>
              <a:rPr lang="en-US" sz="2000" dirty="0" err="1"/>
              <a:t>aAb</a:t>
            </a:r>
            <a:r>
              <a:rPr lang="en-US" sz="2000" dirty="0"/>
              <a:t>/</a:t>
            </a:r>
            <a:r>
              <a:rPr lang="en-US" sz="2000" dirty="0" err="1"/>
              <a:t>ab</a:t>
            </a:r>
            <a:r>
              <a:rPr lang="en-US" sz="2000" dirty="0"/>
              <a:t>/</a:t>
            </a:r>
            <a:r>
              <a:rPr lang="en-US" sz="2000" dirty="0" err="1"/>
              <a:t>ab</a:t>
            </a:r>
            <a:r>
              <a:rPr lang="en-US" sz="2000" dirty="0"/>
              <a:t>/a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But </a:t>
            </a:r>
            <a:r>
              <a:rPr lang="en-US" sz="2000" dirty="0"/>
              <a:t>we no need to write "</a:t>
            </a:r>
            <a:r>
              <a:rPr lang="en-US" sz="2000" dirty="0" err="1"/>
              <a:t>ab</a:t>
            </a:r>
            <a:r>
              <a:rPr lang="en-US" sz="2000" dirty="0"/>
              <a:t>" twice So, </a:t>
            </a:r>
            <a:r>
              <a:rPr lang="en-US" sz="2000" b="1" dirty="0"/>
              <a:t>S -&gt; </a:t>
            </a:r>
            <a:r>
              <a:rPr lang="en-US" sz="2000" b="1" dirty="0" err="1"/>
              <a:t>aSb</a:t>
            </a:r>
            <a:r>
              <a:rPr lang="en-US" sz="2000" b="1" dirty="0"/>
              <a:t>/</a:t>
            </a:r>
            <a:r>
              <a:rPr lang="en-US" sz="2000" b="1" dirty="0" err="1"/>
              <a:t>aAb</a:t>
            </a:r>
            <a:r>
              <a:rPr lang="en-US" sz="2000" b="1" dirty="0"/>
              <a:t>/</a:t>
            </a:r>
            <a:r>
              <a:rPr lang="en-US" sz="2000" b="1" dirty="0" err="1"/>
              <a:t>ab</a:t>
            </a:r>
            <a:r>
              <a:rPr lang="en-US" sz="2000" b="1" dirty="0"/>
              <a:t>/a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78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 smtClean="0"/>
              <a:t>4: </a:t>
            </a:r>
            <a:br>
              <a:rPr lang="en-US" sz="2400" b="1" dirty="0" smtClean="0"/>
            </a:br>
            <a:r>
              <a:rPr lang="en-US" sz="2400" b="1" dirty="0" smtClean="0"/>
              <a:t>	S </a:t>
            </a:r>
            <a:r>
              <a:rPr lang="en-US" sz="2400" b="1" dirty="0"/>
              <a:t>-&gt; AB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A </a:t>
            </a:r>
            <a:r>
              <a:rPr lang="en-US" sz="2400" b="1" dirty="0"/>
              <a:t>-&gt; </a:t>
            </a:r>
            <a:r>
              <a:rPr lang="en-US" sz="2400" b="1" dirty="0" err="1"/>
              <a:t>aAA</a:t>
            </a:r>
            <a:r>
              <a:rPr lang="en-US" sz="2400" b="1" dirty="0"/>
              <a:t>/ε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B </a:t>
            </a:r>
            <a:r>
              <a:rPr lang="en-US" sz="2400" b="1" dirty="0"/>
              <a:t>-&gt; </a:t>
            </a:r>
            <a:r>
              <a:rPr lang="en-US" sz="2400" b="1" dirty="0" err="1"/>
              <a:t>bBB</a:t>
            </a:r>
            <a:r>
              <a:rPr lang="en-US" sz="2400" b="1" dirty="0"/>
              <a:t>/ε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err="1"/>
              <a:t>Nullale</a:t>
            </a:r>
            <a:r>
              <a:rPr lang="en-US" sz="2000" dirty="0"/>
              <a:t> Variables are {A, B, S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Because </a:t>
            </a:r>
            <a:r>
              <a:rPr lang="en-US" sz="2000" dirty="0"/>
              <a:t>start state also a </a:t>
            </a:r>
            <a:r>
              <a:rPr lang="en-US" sz="2000" dirty="0" err="1"/>
              <a:t>Nullable</a:t>
            </a:r>
            <a:r>
              <a:rPr lang="en-US" sz="2000" dirty="0"/>
              <a:t> symbol so ε belongs to given CFG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will proceed with the method: </a:t>
            </a:r>
            <a:endParaRPr lang="en-US" sz="2000" dirty="0" smtClean="0"/>
          </a:p>
          <a:p>
            <a:pPr marL="393192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S </a:t>
            </a:r>
            <a:r>
              <a:rPr lang="en-US" sz="2000" b="1" dirty="0"/>
              <a:t>-&gt; </a:t>
            </a:r>
            <a:r>
              <a:rPr lang="en-US" sz="2000" b="1" dirty="0" smtClean="0"/>
              <a:t>AB/A/B</a:t>
            </a:r>
          </a:p>
          <a:p>
            <a:pPr marL="393192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A </a:t>
            </a:r>
            <a:r>
              <a:rPr lang="en-US" sz="2000" b="1" dirty="0"/>
              <a:t>-&gt; </a:t>
            </a:r>
            <a:r>
              <a:rPr lang="en-US" sz="2000" b="1" dirty="0" err="1"/>
              <a:t>aAA</a:t>
            </a:r>
            <a:r>
              <a:rPr lang="en-US" sz="2000" b="1" dirty="0"/>
              <a:t>/</a:t>
            </a:r>
            <a:r>
              <a:rPr lang="en-US" sz="2000" b="1" dirty="0" err="1"/>
              <a:t>aA</a:t>
            </a:r>
            <a:r>
              <a:rPr lang="en-US" sz="2000" b="1" dirty="0"/>
              <a:t>/a </a:t>
            </a:r>
            <a:endParaRPr lang="en-US" sz="2000" b="1" dirty="0" smtClean="0"/>
          </a:p>
          <a:p>
            <a:pPr marL="393192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B </a:t>
            </a:r>
            <a:r>
              <a:rPr lang="en-US" sz="2000" b="1" dirty="0"/>
              <a:t>-&gt; </a:t>
            </a:r>
            <a:r>
              <a:rPr lang="en-US" sz="2000" b="1" dirty="0" err="1" smtClean="0"/>
              <a:t>bAA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bB</a:t>
            </a:r>
            <a:r>
              <a:rPr lang="en-US" sz="2000" b="1" dirty="0" smtClean="0"/>
              <a:t>/b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8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5 : Remove </a:t>
            </a:r>
            <a:r>
              <a:rPr lang="en-US" sz="2400" b="1" dirty="0"/>
              <a:t>the null productions from the following grammar</a:t>
            </a:r>
            <a:br>
              <a:rPr lang="en-US" sz="2400" b="1" dirty="0"/>
            </a:br>
            <a:r>
              <a:rPr lang="en-US" sz="2400" b="1" dirty="0" smtClean="0"/>
              <a:t>	S </a:t>
            </a:r>
            <a:r>
              <a:rPr lang="en-US" sz="2400" b="1" dirty="0"/>
              <a:t>-&gt; ABAC</a:t>
            </a:r>
            <a:br>
              <a:rPr lang="en-US" sz="2400" b="1" dirty="0"/>
            </a:br>
            <a:r>
              <a:rPr lang="en-US" sz="2400" b="1" dirty="0" smtClean="0"/>
              <a:t>	A </a:t>
            </a:r>
            <a:r>
              <a:rPr lang="en-US" sz="2400" b="1" dirty="0"/>
              <a:t>-&gt; </a:t>
            </a:r>
            <a:r>
              <a:rPr lang="en-US" sz="2400" b="1" dirty="0" err="1"/>
              <a:t>aA</a:t>
            </a:r>
            <a:r>
              <a:rPr lang="en-US" sz="2400" b="1" dirty="0"/>
              <a:t> / ϵ</a:t>
            </a:r>
            <a:br>
              <a:rPr lang="en-US" sz="2400" b="1" dirty="0"/>
            </a:br>
            <a:r>
              <a:rPr lang="en-US" sz="2400" b="1" dirty="0" smtClean="0"/>
              <a:t>	B </a:t>
            </a:r>
            <a:r>
              <a:rPr lang="en-US" sz="2400" b="1" dirty="0"/>
              <a:t>-&gt; </a:t>
            </a:r>
            <a:r>
              <a:rPr lang="en-US" sz="2400" b="1" dirty="0" err="1"/>
              <a:t>bB</a:t>
            </a:r>
            <a:r>
              <a:rPr lang="en-US" sz="2400" b="1" dirty="0"/>
              <a:t> / ϵ</a:t>
            </a:r>
            <a:br>
              <a:rPr lang="en-US" sz="2400" b="1" dirty="0"/>
            </a:br>
            <a:r>
              <a:rPr lang="en-US" sz="2400" b="1" dirty="0" smtClean="0"/>
              <a:t>	C </a:t>
            </a:r>
            <a:r>
              <a:rPr lang="en-US" sz="2400" b="1" dirty="0"/>
              <a:t>-&gt; c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3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have two null productions in the grammar A -&gt; ϵ and B -&gt; ϵ.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eliminate A -&gt; ϵ we have to change the productions containing A in the right side.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Those </a:t>
            </a:r>
            <a:r>
              <a:rPr lang="en-US" dirty="0"/>
              <a:t>productions are S -&gt; ABAC and A -&gt; </a:t>
            </a:r>
            <a:r>
              <a:rPr lang="en-US" dirty="0" err="1"/>
              <a:t>aA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So replacing each occurrence of A by ϵ, we get four new productions</a:t>
            </a:r>
            <a:br>
              <a:rPr lang="en-US" dirty="0"/>
            </a:br>
            <a:r>
              <a:rPr lang="en-US" dirty="0"/>
              <a:t>S -&gt; ABC / BAC / BC</a:t>
            </a:r>
            <a:br>
              <a:rPr lang="en-US" dirty="0"/>
            </a:br>
            <a:r>
              <a:rPr lang="en-US" dirty="0"/>
              <a:t>A -&gt; a</a:t>
            </a:r>
            <a:br>
              <a:rPr lang="en-US" dirty="0"/>
            </a:br>
            <a:r>
              <a:rPr lang="en-US" dirty="0"/>
              <a:t>Add these productions to the grammar and eliminate A -&gt; ϵ.</a:t>
            </a:r>
            <a:br>
              <a:rPr lang="en-US" dirty="0"/>
            </a:br>
            <a:r>
              <a:rPr lang="en-US" dirty="0" smtClean="0"/>
              <a:t>	S </a:t>
            </a:r>
            <a:r>
              <a:rPr lang="en-US" dirty="0"/>
              <a:t>-&gt; ABAC / ABC / BAC / BC</a:t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/ </a:t>
            </a:r>
            <a:r>
              <a:rPr lang="en-US" dirty="0" smtClean="0"/>
              <a:t>a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</a:t>
            </a:r>
            <a:r>
              <a:rPr lang="en-US" dirty="0" err="1"/>
              <a:t>bB</a:t>
            </a:r>
            <a:r>
              <a:rPr lang="en-US" dirty="0"/>
              <a:t> / </a:t>
            </a:r>
            <a:r>
              <a:rPr lang="en-US" dirty="0" smtClean="0"/>
              <a:t>ϵ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 </a:t>
            </a:r>
            <a:r>
              <a:rPr lang="en-US" dirty="0"/>
              <a:t>-&gt; c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2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eliminate B -&gt; </a:t>
            </a:r>
            <a:r>
              <a:rPr lang="en-US" dirty="0" smtClean="0"/>
              <a:t>ϵ,  </a:t>
            </a:r>
            <a:r>
              <a:rPr lang="en-US" dirty="0"/>
              <a:t>we have to change the productions containing B on the right </a:t>
            </a:r>
            <a:r>
              <a:rPr lang="en-US" dirty="0" smtClean="0"/>
              <a:t>side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b="1" dirty="0" smtClean="0"/>
              <a:t>newly generated grammar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Doing </a:t>
            </a:r>
            <a:r>
              <a:rPr lang="en-US" dirty="0"/>
              <a:t>that we generate these new productions:</a:t>
            </a:r>
            <a:br>
              <a:rPr lang="en-US" dirty="0"/>
            </a:br>
            <a:r>
              <a:rPr lang="en-US" dirty="0" smtClean="0"/>
              <a:t>		S </a:t>
            </a:r>
            <a:r>
              <a:rPr lang="en-US" dirty="0"/>
              <a:t>-&gt; AAC / AC </a:t>
            </a:r>
            <a:r>
              <a:rPr lang="en-US" dirty="0" smtClean="0"/>
              <a:t>/ 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B </a:t>
            </a:r>
            <a:r>
              <a:rPr lang="en-US" dirty="0"/>
              <a:t>-&gt;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Add these productions to the grammar and remove the production B -&gt; ϵ from the grammar.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new grammar after removal of ϵ – productions is:</a:t>
            </a:r>
            <a:br>
              <a:rPr lang="en-US" dirty="0"/>
            </a:b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 </a:t>
            </a:r>
            <a:r>
              <a:rPr lang="en-US" dirty="0"/>
              <a:t>-&gt; ABAC / ABC / BAC / BC / AAC / </a:t>
            </a:r>
            <a:r>
              <a:rPr lang="en-US" dirty="0" smtClean="0"/>
              <a:t>AC / C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/ a</a:t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</a:t>
            </a:r>
            <a:r>
              <a:rPr lang="en-US" dirty="0" err="1"/>
              <a:t>bB</a:t>
            </a:r>
            <a:r>
              <a:rPr lang="en-US" dirty="0"/>
              <a:t> / b</a:t>
            </a:r>
            <a:br>
              <a:rPr lang="en-US" dirty="0"/>
            </a:br>
            <a:r>
              <a:rPr lang="en-US" dirty="0" smtClean="0"/>
              <a:t>	C </a:t>
            </a:r>
            <a:r>
              <a:rPr lang="en-US" dirty="0"/>
              <a:t>-&gt;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6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6 : Remove </a:t>
            </a:r>
            <a:r>
              <a:rPr lang="en-US" sz="2400" b="1" dirty="0"/>
              <a:t>the production from the following CFG by preserving the meaning of it.</a:t>
            </a:r>
            <a:br>
              <a:rPr lang="en-US" sz="2400" b="1" dirty="0"/>
            </a:br>
            <a:r>
              <a:rPr lang="en-US" sz="2400" b="1" dirty="0"/>
              <a:t>S → XYX  </a:t>
            </a:r>
            <a:br>
              <a:rPr lang="en-US" sz="2400" b="1" dirty="0"/>
            </a:br>
            <a:r>
              <a:rPr lang="en-US" sz="2400" b="1" dirty="0"/>
              <a:t>X → 0X | ε  </a:t>
            </a:r>
            <a:br>
              <a:rPr lang="en-US" sz="2400" b="1" dirty="0"/>
            </a:br>
            <a:r>
              <a:rPr lang="en-US" sz="2400" b="1" dirty="0"/>
              <a:t>Y → 1Y | ε  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Now, while removing ε production, we are deleting the rule X → ε and Y → ε. To preserve the meaning of CFG we are actually placing ε at the right-hand side whenever X and Y have appeared.</a:t>
            </a:r>
          </a:p>
          <a:p>
            <a:pPr algn="just"/>
            <a:r>
              <a:rPr lang="en-US" sz="2400" dirty="0"/>
              <a:t>Let us take</a:t>
            </a:r>
          </a:p>
          <a:p>
            <a:pPr marL="0" indent="0" algn="just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 XYX  </a:t>
            </a:r>
            <a:endParaRPr lang="en-US" sz="2400" dirty="0" smtClean="0"/>
          </a:p>
          <a:p>
            <a:pPr algn="just"/>
            <a:r>
              <a:rPr lang="en-US" sz="2400" dirty="0"/>
              <a:t>If the first X at right-hand side is ε. Then</a:t>
            </a:r>
          </a:p>
          <a:p>
            <a:pPr marL="0" indent="0" algn="just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 YX  </a:t>
            </a:r>
          </a:p>
          <a:p>
            <a:pPr algn="just"/>
            <a:r>
              <a:rPr lang="en-US" sz="2400" dirty="0"/>
              <a:t>Similarly if the last X in R.H.S. = ε. Then</a:t>
            </a:r>
          </a:p>
          <a:p>
            <a:pPr marL="0" indent="0" algn="just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 XY  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45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 = ε then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XX  </a:t>
            </a:r>
          </a:p>
          <a:p>
            <a:r>
              <a:rPr lang="en-US" dirty="0"/>
              <a:t>If Y and X are ε then,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X  </a:t>
            </a:r>
          </a:p>
          <a:p>
            <a:r>
              <a:rPr lang="en-US" dirty="0"/>
              <a:t>If both X are replaced by ε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Y  </a:t>
            </a:r>
          </a:p>
          <a:p>
            <a:r>
              <a:rPr lang="en-US" dirty="0"/>
              <a:t>Now,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dirty="0"/>
              <a:t> → XY | YX | XX | X | Y  </a:t>
            </a:r>
            <a:r>
              <a:rPr lang="en-US" dirty="0" smtClean="0"/>
              <a:t>|</a:t>
            </a:r>
            <a:r>
              <a:rPr lang="en-US" sz="2800" dirty="0"/>
              <a:t> ε</a:t>
            </a:r>
            <a:endParaRPr lang="en-US" dirty="0"/>
          </a:p>
          <a:p>
            <a:r>
              <a:rPr lang="en-US" dirty="0"/>
              <a:t>Now let us consider</a:t>
            </a:r>
          </a:p>
          <a:p>
            <a:pPr marL="0" indent="0">
              <a:buNone/>
            </a:pPr>
            <a:r>
              <a:rPr lang="en-US" dirty="0" smtClean="0"/>
              <a:t>		X</a:t>
            </a:r>
            <a:r>
              <a:rPr lang="en-US" dirty="0"/>
              <a:t> → 0X  </a:t>
            </a:r>
          </a:p>
          <a:p>
            <a:r>
              <a:rPr lang="en-US" dirty="0"/>
              <a:t>If we place ε at right-hand side for X then,</a:t>
            </a:r>
          </a:p>
          <a:p>
            <a:pPr marL="0" indent="0">
              <a:buNone/>
            </a:pPr>
            <a:r>
              <a:rPr lang="en-US" dirty="0" smtClean="0"/>
              <a:t>		X</a:t>
            </a:r>
            <a:r>
              <a:rPr lang="en-US" dirty="0"/>
              <a:t> → 0  </a:t>
            </a:r>
          </a:p>
          <a:p>
            <a:pPr marL="0" indent="0">
              <a:buNone/>
            </a:pPr>
            <a:r>
              <a:rPr lang="en-US" dirty="0" smtClean="0"/>
              <a:t>		X</a:t>
            </a:r>
            <a:r>
              <a:rPr lang="en-US" dirty="0"/>
              <a:t> → 0X | 0  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/>
              <a:t>Similarly Y → 1Y |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Collectively we can rewrite the CFG with removed ε production as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	S</a:t>
            </a:r>
            <a:r>
              <a:rPr lang="en-US" dirty="0"/>
              <a:t> → </a:t>
            </a:r>
            <a:r>
              <a:rPr lang="en-US" dirty="0" smtClean="0"/>
              <a:t>XYX | XY</a:t>
            </a:r>
            <a:r>
              <a:rPr lang="en-US" dirty="0"/>
              <a:t> | YX | XX | X | Y  </a:t>
            </a:r>
            <a:r>
              <a:rPr lang="en-US" dirty="0" smtClean="0"/>
              <a:t>|</a:t>
            </a:r>
            <a:r>
              <a:rPr lang="en-US" dirty="0"/>
              <a:t> ε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X</a:t>
            </a:r>
            <a:r>
              <a:rPr lang="en-US" dirty="0"/>
              <a:t> → 0X | 0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Y</a:t>
            </a:r>
            <a:r>
              <a:rPr lang="en-US" dirty="0"/>
              <a:t> → 1Y | 1 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 1. Removal </a:t>
            </a:r>
            <a:r>
              <a:rPr lang="en-IN" sz="3200" b="1" dirty="0"/>
              <a:t>of Useless </a:t>
            </a:r>
            <a:r>
              <a:rPr lang="en-IN" sz="3200" b="1" dirty="0" smtClean="0"/>
              <a:t>Symbols :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Useful Symbol (NT) :  </a:t>
            </a:r>
          </a:p>
          <a:p>
            <a:pPr lvl="1" algn="just"/>
            <a:r>
              <a:rPr lang="en-US" dirty="0" smtClean="0"/>
              <a:t>Appears on the LHS  of the production rule</a:t>
            </a:r>
          </a:p>
          <a:p>
            <a:pPr lvl="1" algn="just"/>
            <a:r>
              <a:rPr lang="en-US" dirty="0" smtClean="0"/>
              <a:t>It generates some terminal symbol</a:t>
            </a:r>
          </a:p>
          <a:p>
            <a:pPr lvl="3" algn="just"/>
            <a:r>
              <a:rPr lang="en-US" sz="2200" b="1" dirty="0" smtClean="0"/>
              <a:t>P =&gt;* a</a:t>
            </a:r>
            <a:endParaRPr lang="en-IN" sz="2200" b="1" dirty="0" smtClean="0"/>
          </a:p>
          <a:p>
            <a:pPr algn="just"/>
            <a:r>
              <a:rPr lang="en-US" b="1" dirty="0" smtClean="0"/>
              <a:t>Useless Symbol :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does not appear on the right-hand side of the production rule </a:t>
            </a:r>
            <a:r>
              <a:rPr lang="en-US" dirty="0" smtClean="0"/>
              <a:t>(It is not reachable from the start symbol)</a:t>
            </a:r>
          </a:p>
          <a:p>
            <a:pPr lvl="1" algn="just"/>
            <a:r>
              <a:rPr lang="en-US" dirty="0"/>
              <a:t>It is not live (It doesn’t derive a string 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A production rule is Useless if it involves any Useless Symbols </a:t>
            </a:r>
            <a:endParaRPr lang="en-US" b="1" dirty="0"/>
          </a:p>
          <a:p>
            <a:pPr marL="393192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2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Steps For reduction of a given grammar G: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b="1" dirty="0" smtClean="0"/>
              <a:t>Non-generating </a:t>
            </a:r>
            <a:r>
              <a:rPr lang="en-US" b="1" dirty="0"/>
              <a:t>symbols</a:t>
            </a:r>
            <a:r>
              <a:rPr lang="en-US" dirty="0"/>
              <a:t> in the given CFG and eliminate those productions which contains non-generating </a:t>
            </a:r>
            <a:r>
              <a:rPr lang="en-US" dirty="0" smtClean="0"/>
              <a:t>symbols….Symbols not deriving any string</a:t>
            </a:r>
          </a:p>
          <a:p>
            <a:pPr marL="880110" lvl="1" indent="-514350" algn="just">
              <a:buFont typeface="+mj-lt"/>
              <a:buAutoNum type="arabicPeriod"/>
            </a:pPr>
            <a:endParaRPr lang="en-US" dirty="0" smtClean="0"/>
          </a:p>
          <a:p>
            <a:pPr marL="880110" lvl="1" indent="-514350" algn="just">
              <a:buFont typeface="+mj-lt"/>
              <a:buAutoNum type="arabicPeriod"/>
            </a:pPr>
            <a:endParaRPr lang="en-US" dirty="0"/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b="1" dirty="0" smtClean="0"/>
              <a:t>Non-reachable </a:t>
            </a:r>
            <a:r>
              <a:rPr lang="en-US" b="1" dirty="0"/>
              <a:t>symbols </a:t>
            </a:r>
            <a:r>
              <a:rPr lang="en-US" dirty="0"/>
              <a:t>and eliminate those productions which contain the non-reachable symbols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0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ntext Free Grammars. - ppt video onlin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 b="7355"/>
          <a:stretch/>
        </p:blipFill>
        <p:spPr bwMode="auto">
          <a:xfrm>
            <a:off x="-76200" y="516195"/>
            <a:ext cx="9144000" cy="59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Example 1:</a:t>
            </a:r>
            <a:r>
              <a:rPr lang="en-US" sz="1800" dirty="0"/>
              <a:t> </a:t>
            </a:r>
            <a:r>
              <a:rPr lang="en-US" sz="1800" b="1" dirty="0"/>
              <a:t>Remove the useless symbol from the given context free grammar:</a:t>
            </a:r>
            <a:br>
              <a:rPr lang="en-US" sz="1800" b="1" dirty="0"/>
            </a:br>
            <a:r>
              <a:rPr lang="en-US" sz="1800" dirty="0" smtClean="0"/>
              <a:t>		S </a:t>
            </a:r>
            <a:r>
              <a:rPr lang="en-US" sz="1800" dirty="0"/>
              <a:t>-&gt; </a:t>
            </a:r>
            <a:r>
              <a:rPr lang="en-US" sz="1800" dirty="0" err="1"/>
              <a:t>aB</a:t>
            </a:r>
            <a:r>
              <a:rPr lang="en-US" sz="1800" dirty="0"/>
              <a:t> / </a:t>
            </a:r>
            <a:r>
              <a:rPr lang="en-US" sz="1800" dirty="0" err="1"/>
              <a:t>bX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A </a:t>
            </a:r>
            <a:r>
              <a:rPr lang="en-US" sz="1800" dirty="0"/>
              <a:t>-&gt; Bad / </a:t>
            </a:r>
            <a:r>
              <a:rPr lang="en-US" sz="1800" dirty="0" err="1"/>
              <a:t>bSX</a:t>
            </a:r>
            <a:r>
              <a:rPr lang="en-US" sz="1800" dirty="0"/>
              <a:t> / a</a:t>
            </a:r>
            <a:br>
              <a:rPr lang="en-US" sz="1800" dirty="0"/>
            </a:br>
            <a:r>
              <a:rPr lang="en-US" sz="1800" dirty="0" smtClean="0"/>
              <a:t>		B </a:t>
            </a:r>
            <a:r>
              <a:rPr lang="en-US" sz="1800" dirty="0"/>
              <a:t>-&gt; </a:t>
            </a:r>
            <a:r>
              <a:rPr lang="en-US" sz="1800" dirty="0" err="1"/>
              <a:t>aSB</a:t>
            </a:r>
            <a:r>
              <a:rPr lang="en-US" sz="1800" dirty="0"/>
              <a:t> / </a:t>
            </a:r>
            <a:r>
              <a:rPr lang="en-US" sz="1800" dirty="0" err="1"/>
              <a:t>bBX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X </a:t>
            </a:r>
            <a:r>
              <a:rPr lang="en-US" sz="1800" dirty="0"/>
              <a:t>-&gt; SBD / </a:t>
            </a:r>
            <a:r>
              <a:rPr lang="en-US" sz="1800" dirty="0" err="1"/>
              <a:t>aBx</a:t>
            </a:r>
            <a:r>
              <a:rPr lang="en-US" sz="1800" dirty="0"/>
              <a:t> / ad</a:t>
            </a:r>
            <a:br>
              <a:rPr lang="en-US" sz="1800" dirty="0"/>
            </a:br>
            <a:r>
              <a:rPr lang="en-US" sz="1800" b="1" dirty="0"/>
              <a:t>Solution: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and X directly derive string of terminals a and ad, hence they are useful.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Since </a:t>
            </a:r>
            <a:r>
              <a:rPr lang="en-US" sz="1800" dirty="0"/>
              <a:t>X is a useful symbol so S is also a useful symbol as S -&gt; </a:t>
            </a:r>
            <a:r>
              <a:rPr lang="en-US" sz="1800" dirty="0" err="1"/>
              <a:t>bX.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But </a:t>
            </a:r>
            <a:r>
              <a:rPr lang="en-US" sz="1800" dirty="0"/>
              <a:t>B does not derive any string w </a:t>
            </a:r>
            <a:r>
              <a:rPr lang="en-US" sz="1800" dirty="0" smtClean="0"/>
              <a:t>…</a:t>
            </a:r>
            <a:r>
              <a:rPr lang="en-US" sz="1800" dirty="0"/>
              <a:t> so clearly B is a </a:t>
            </a:r>
            <a:r>
              <a:rPr lang="en-US" sz="1800" dirty="0" smtClean="0"/>
              <a:t>non-   generating </a:t>
            </a:r>
            <a:r>
              <a:rPr lang="en-US" sz="1800" dirty="0"/>
              <a:t>symbol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So </a:t>
            </a:r>
            <a:r>
              <a:rPr lang="en-US" sz="1800" dirty="0"/>
              <a:t>eliminating those productions with B in them we get</a:t>
            </a:r>
            <a:br>
              <a:rPr lang="en-US" sz="1800" dirty="0"/>
            </a:br>
            <a:r>
              <a:rPr lang="en-US" sz="1800" dirty="0" smtClean="0"/>
              <a:t>		S </a:t>
            </a:r>
            <a:r>
              <a:rPr lang="en-US" sz="1800" dirty="0"/>
              <a:t>-&gt; </a:t>
            </a:r>
            <a:r>
              <a:rPr lang="en-US" sz="1800" dirty="0" err="1"/>
              <a:t>bX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A </a:t>
            </a:r>
            <a:r>
              <a:rPr lang="en-US" sz="1800" dirty="0"/>
              <a:t>-&gt; </a:t>
            </a:r>
            <a:r>
              <a:rPr lang="en-US" sz="1800" dirty="0" err="1"/>
              <a:t>bSX</a:t>
            </a:r>
            <a:r>
              <a:rPr lang="en-US" sz="1800" dirty="0"/>
              <a:t> / a</a:t>
            </a:r>
            <a:br>
              <a:rPr lang="en-US" sz="1800" dirty="0"/>
            </a:br>
            <a:r>
              <a:rPr lang="en-US" sz="1800" dirty="0" smtClean="0"/>
              <a:t>		X </a:t>
            </a:r>
            <a:r>
              <a:rPr lang="en-US" sz="1800" dirty="0"/>
              <a:t>-&gt; ad</a:t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reduced grammar A is a non-reachable symbol so we remove it and the final grammar after elimination of the useless symbols is</a:t>
            </a:r>
            <a:br>
              <a:rPr lang="en-US" sz="1800" dirty="0"/>
            </a:br>
            <a:r>
              <a:rPr lang="en-US" sz="1800" dirty="0" smtClean="0"/>
              <a:t>			</a:t>
            </a:r>
            <a:r>
              <a:rPr lang="en-US" sz="1800" b="1" dirty="0" smtClean="0"/>
              <a:t>S </a:t>
            </a:r>
            <a:r>
              <a:rPr lang="en-US" sz="1800" b="1" dirty="0"/>
              <a:t>-&gt; </a:t>
            </a:r>
            <a:r>
              <a:rPr lang="en-US" sz="1800" b="1" dirty="0" err="1"/>
              <a:t>bX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			X </a:t>
            </a:r>
            <a:r>
              <a:rPr lang="en-US" sz="1800" b="1" dirty="0"/>
              <a:t>-&gt; ad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219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</TotalTime>
  <Words>3929</Words>
  <Application>Microsoft Office PowerPoint</Application>
  <PresentationFormat>On-screen Show (4:3)</PresentationFormat>
  <Paragraphs>430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Constantia</vt:lpstr>
      <vt:lpstr>Wingdings 2</vt:lpstr>
      <vt:lpstr>Flow</vt:lpstr>
      <vt:lpstr>Simplification of CFG</vt:lpstr>
      <vt:lpstr>Simplification of CFG :</vt:lpstr>
      <vt:lpstr>PowerPoint Presentation</vt:lpstr>
      <vt:lpstr>PowerPoint Presentation</vt:lpstr>
      <vt:lpstr>Three ways to Simplify the Grammar :</vt:lpstr>
      <vt:lpstr> 1. Removal of Useless Symbols :  </vt:lpstr>
      <vt:lpstr>Steps For reduction of a given grammar 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ways to Simplify the Grammar :</vt:lpstr>
      <vt:lpstr> Removal of Unit  Productions :  </vt:lpstr>
      <vt:lpstr>Example 1 :Remove Unit Productions  S → 0A | 1B | C   A → 0S | 00   B → 1 | A   C → 01   </vt:lpstr>
      <vt:lpstr>PowerPoint Presentation</vt:lpstr>
      <vt:lpstr>Example 4 :  S -&gt; Aa | B A -&gt; b | B  B -&gt; A | a            Remove Unit Productions  </vt:lpstr>
      <vt:lpstr>Example 5 : Consider the following grammar  S → M | S + M M → F | M × F  F → I | (S) I → a | b | Ia | Ib       Remove the Unit Productions  </vt:lpstr>
      <vt:lpstr>PowerPoint Presentation</vt:lpstr>
      <vt:lpstr>PowerPoint Presentation</vt:lpstr>
      <vt:lpstr>Example 6 : Simplify the grammar by removing the unit productions  from the following grammar S -&gt; AB A -&gt; a B -&gt; C / b C -&gt; D D -&gt; E E -&gt; a </vt:lpstr>
      <vt:lpstr>PowerPoint Presentation</vt:lpstr>
      <vt:lpstr>PowerPoint Presentation</vt:lpstr>
      <vt:lpstr>Example 7 : S-&gt; S + T | T T-&gt; T * F | F F-&gt; (S) |a</vt:lpstr>
      <vt:lpstr>Circular unit production rules</vt:lpstr>
      <vt:lpstr>Simplification (Reduction) of Grammar :</vt:lpstr>
      <vt:lpstr>Steps to remove null productions  :</vt:lpstr>
      <vt:lpstr> Removal of Unit  Productions :  </vt:lpstr>
      <vt:lpstr>Steps For reduction of a given grammar G: </vt:lpstr>
      <vt:lpstr>Consider the following grammar  S→Aa ∣ B B→a ∣ BC C→a ∣ ∈  Simplify the grammar </vt:lpstr>
      <vt:lpstr>PowerPoint Presentation</vt:lpstr>
      <vt:lpstr>Consider the following grammar  S→AC ∣ B A→a C→c ∣ BC E-&gt; aA | e  Simplify the grammar </vt:lpstr>
      <vt:lpstr>PowerPoint Presentation</vt:lpstr>
      <vt:lpstr>Three ways to Simplify the Grammar :</vt:lpstr>
      <vt:lpstr>Removal of Null Symbols :</vt:lpstr>
      <vt:lpstr>Steps to remove null productions  :</vt:lpstr>
      <vt:lpstr>PowerPoint Presentation</vt:lpstr>
      <vt:lpstr>Example 1 :  S-&gt; aA  A-&gt; b | ϵ Eliminate ϵ-productions from this grammar </vt:lpstr>
      <vt:lpstr>Example 2 :  S-&gt; aSa  S-&gt; bSb | ϵ Eliminate ϵ-productions from this grammar </vt:lpstr>
      <vt:lpstr>Example 3 :    S -&gt; aSb/aAb/ab/a   A -&gt; ε  </vt:lpstr>
      <vt:lpstr>Example 4:   S -&gt; AB   A -&gt; aAA/ε   B -&gt; bBB/ε</vt:lpstr>
      <vt:lpstr>Example 5 : Remove the null productions from the following grammar  S -&gt; ABAC  A -&gt; aA / ϵ  B -&gt; bB / ϵ  C -&gt; c</vt:lpstr>
      <vt:lpstr>PowerPoint Presentation</vt:lpstr>
      <vt:lpstr>Example 6 : Remove the production from the following CFG by preserving the meaning of it. S → XYX   X → 0X | ε   Y → 1Y | ε  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CFG</dc:title>
  <dc:creator>abc</dc:creator>
  <cp:lastModifiedBy>Idris</cp:lastModifiedBy>
  <cp:revision>68</cp:revision>
  <dcterms:created xsi:type="dcterms:W3CDTF">2020-09-08T01:01:13Z</dcterms:created>
  <dcterms:modified xsi:type="dcterms:W3CDTF">2022-11-10T03:25:50Z</dcterms:modified>
</cp:coreProperties>
</file>