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32"/>
  </p:notesMasterIdLst>
  <p:sldIdLst>
    <p:sldId id="256" r:id="rId2"/>
    <p:sldId id="265" r:id="rId3"/>
    <p:sldId id="26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7" r:id="rId12"/>
    <p:sldId id="288" r:id="rId13"/>
    <p:sldId id="289" r:id="rId14"/>
    <p:sldId id="290" r:id="rId15"/>
    <p:sldId id="310" r:id="rId16"/>
    <p:sldId id="291" r:id="rId17"/>
    <p:sldId id="292" r:id="rId18"/>
    <p:sldId id="293" r:id="rId19"/>
    <p:sldId id="294" r:id="rId20"/>
    <p:sldId id="295" r:id="rId21"/>
    <p:sldId id="296" r:id="rId22"/>
    <p:sldId id="298" r:id="rId23"/>
    <p:sldId id="311" r:id="rId24"/>
    <p:sldId id="300" r:id="rId25"/>
    <p:sldId id="301" r:id="rId26"/>
    <p:sldId id="304" r:id="rId27"/>
    <p:sldId id="305" r:id="rId28"/>
    <p:sldId id="306" r:id="rId29"/>
    <p:sldId id="308" r:id="rId30"/>
    <p:sldId id="30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banita Mandal" userId="170cc4d6a49c69c7" providerId="LiveId" clId="{EE4147BE-1F3F-4780-A3C5-C0A24D2B5AD4}"/>
    <pc:docChg chg="modSld">
      <pc:chgData name="Nabanita Mandal" userId="170cc4d6a49c69c7" providerId="LiveId" clId="{EE4147BE-1F3F-4780-A3C5-C0A24D2B5AD4}" dt="2023-03-20T17:30:39.355" v="1" actId="1036"/>
      <pc:docMkLst>
        <pc:docMk/>
      </pc:docMkLst>
      <pc:sldChg chg="modSp mod">
        <pc:chgData name="Nabanita Mandal" userId="170cc4d6a49c69c7" providerId="LiveId" clId="{EE4147BE-1F3F-4780-A3C5-C0A24D2B5AD4}" dt="2023-03-20T17:30:39.355" v="1" actId="1036"/>
        <pc:sldMkLst>
          <pc:docMk/>
          <pc:sldMk cId="0" sldId="278"/>
        </pc:sldMkLst>
        <pc:graphicFrameChg chg="mod modGraphic">
          <ac:chgData name="Nabanita Mandal" userId="170cc4d6a49c69c7" providerId="LiveId" clId="{EE4147BE-1F3F-4780-A3C5-C0A24D2B5AD4}" dt="2023-03-20T17:30:39.355" v="1" actId="1036"/>
          <ac:graphicFrameMkLst>
            <pc:docMk/>
            <pc:sldMk cId="0" sldId="278"/>
            <ac:graphicFrameMk id="3" creationId="{800FE586-7746-4ED9-B57A-DA29E669F5E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508D-3D30-44D3-A13F-FF192C168909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B534F-BFAC-4098-9E3C-6026627F93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020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4D60FB-FA3D-47D8-A245-958688D7D5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A3BE22-6E1D-4506-8A3C-D6F7F55BB704}" type="slidenum">
              <a:rPr/>
              <a:pPr lvl="0"/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9682970-639E-4099-8641-63AC9763AF4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6C53F2C-1740-4DBA-ADAE-CE85A9F59D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3F7471F-6B37-4C81-9EA0-867AD7A5BD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D4F2E6D-C47A-4CFF-A47B-249DDEEE3AEC}" type="slidenum">
              <a:rPr/>
              <a:pPr lvl="0"/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4CD6C046-82D4-48F4-BF20-504A0155BB2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E8653DC0-0379-40DD-868D-877B1CF461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7ED290E-D1D8-4A6D-A910-1EEAA75BE4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CD5F703-99B0-4BCA-9ABF-8D45581CA860}" type="slidenum">
              <a:rPr/>
              <a:pPr lvl="0"/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6B956BE5-75B4-4275-A6A2-54AA5DCE93E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DFA52A7-4B3A-4ACA-A4F1-E890CF8B89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BC74F11-B966-463B-8030-21614F9AA17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8CCFD26-F238-4973-A647-D2A6A80F1419}" type="slidenum">
              <a:rPr/>
              <a:pPr lvl="0"/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957C6926-F558-4F26-9039-A899F6125F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3A8DA518-5DFE-43FF-A8F5-DD5DAF6DF4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4749C4-6468-4B88-B693-7B7D4E09E9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9FE3276-870E-4B5B-81D7-622A895D7074}" type="slidenum">
              <a:rPr/>
              <a:pPr lvl="0"/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91134BD0-F28D-4B80-9B8E-5E744751D1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FB7C4D2-5EAF-4BA0-B947-9EBC629C3A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A6D7CF0-B575-42DB-8897-582F949AA0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73137F1-4334-40D9-B91B-B0691997F2EA}" type="slidenum">
              <a:rPr/>
              <a:pPr lvl="0"/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77FA1BFD-AFB6-4980-AED3-666571ABD4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11842E0C-2E28-4206-9C17-AB93014DD2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EBCEB17-28B3-4946-A6BC-5D39E235A73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E1AA917-4E28-4BFD-ADD4-5575C95CFB98}" type="slidenum">
              <a:rPr/>
              <a:pPr lvl="0"/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336CA09-E353-4219-96D9-06C9FBB36FA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10BEF20A-CF0F-46F9-9EC6-83D36AE02A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B635439-FEE4-4DB0-BB8F-AFE6F8517E3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F479FBB-5A6A-451C-9F6D-859A5A16CC68}" type="slidenum">
              <a:rPr/>
              <a:pPr lvl="0"/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E2B4013-9D44-4072-95F2-90898EE2357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6A45B090-3948-4884-8403-9F82698A63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BEB9EC-1912-410A-99C7-1D91D2C447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5D4CAED-1DE1-4A1C-B1B5-F30CB6771AA2}" type="slidenum">
              <a:rPr/>
              <a:pPr lvl="0"/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C225036-1599-4F6D-B687-C120A9D07F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DE83263-B70A-4518-971A-2DA3D9BF2BC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56F4F07-AE77-4C66-8E3E-BFB1D26AE6EB}" type="datetime1">
              <a:rPr lang="en-IN" smtClean="0"/>
              <a:pPr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D929E26-F527-41B3-84A3-30634E1732F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3198224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CD3F-0A07-4421-B11B-8184A64E3622}" type="datetime1">
              <a:rPr lang="en-IN" smtClean="0"/>
              <a:pPr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9E26-F527-41B3-84A3-30634E1732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2778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B8AF-759F-4FC6-ABCC-4917B95624C1}" type="datetime1">
              <a:rPr lang="en-IN" smtClean="0"/>
              <a:pPr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9E26-F527-41B3-84A3-30634E1732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5378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B9F0-B027-47DF-8C57-A13FC16928D9}" type="datetime1">
              <a:rPr lang="en-IN" smtClean="0"/>
              <a:pPr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9E26-F527-41B3-84A3-30634E1732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324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465F-58F7-4BBA-B788-B2DE1F5C194B}" type="datetime1">
              <a:rPr lang="en-IN" smtClean="0"/>
              <a:pPr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9E26-F527-41B3-84A3-30634E1732F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64288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231B-80A4-4D5B-BC6A-D5D74B943A44}" type="datetime1">
              <a:rPr lang="en-IN" smtClean="0"/>
              <a:pPr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9E26-F527-41B3-84A3-30634E1732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1682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0FB1-C7D2-4D43-97EB-D47EF536BBEB}" type="datetime1">
              <a:rPr lang="en-IN" smtClean="0"/>
              <a:pPr/>
              <a:t>28-03-2023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9E26-F527-41B3-84A3-30634E1732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8456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1D55-C925-4CCE-B231-B5A2326E9BF3}" type="datetime1">
              <a:rPr lang="en-IN" smtClean="0"/>
              <a:pPr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9E26-F527-41B3-84A3-30634E1732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9589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0D4F-EA65-4FF5-B6CF-8CD8EE352BD8}" type="datetime1">
              <a:rPr lang="en-IN" smtClean="0"/>
              <a:pPr/>
              <a:t>28-03-2023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9E26-F527-41B3-84A3-30634E1732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6955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D221-9D06-40FE-9D8B-054F5F4477E7}" type="datetime1">
              <a:rPr lang="en-IN" smtClean="0"/>
              <a:pPr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9E26-F527-41B3-84A3-30634E1732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3231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7553-D68C-4ECA-9A53-F34BC0397796}" type="datetime1">
              <a:rPr lang="en-IN" smtClean="0"/>
              <a:pPr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9E26-F527-41B3-84A3-30634E1732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2063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CD78DE8-986E-4F8C-A8AC-035C15247B1C}" type="datetime1">
              <a:rPr lang="en-IN" smtClean="0"/>
              <a:pPr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D929E26-F527-41B3-84A3-30634E1732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0756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9CB8B8-9A24-458B-B6F4-B19E591FC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3"/>
            <a:ext cx="9418320" cy="117259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Module-4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D28EB6A-B66C-4492-913E-6959E7F5B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1" y="2280863"/>
            <a:ext cx="10317103" cy="4211377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Authentication Protocols </a:t>
            </a:r>
            <a:endParaRPr lang="en-IN" sz="5400" dirty="0" smtClean="0">
              <a:solidFill>
                <a:schemeClr val="tx1"/>
              </a:solidFill>
            </a:endParaRPr>
          </a:p>
          <a:p>
            <a:pPr algn="ctr"/>
            <a:r>
              <a:rPr lang="en-IN" sz="5400" dirty="0" smtClean="0">
                <a:solidFill>
                  <a:schemeClr val="tx1"/>
                </a:solidFill>
              </a:rPr>
              <a:t>&amp; </a:t>
            </a:r>
          </a:p>
          <a:p>
            <a:pPr algn="ctr"/>
            <a:r>
              <a:rPr lang="en-IN" sz="5400" dirty="0" smtClean="0">
                <a:solidFill>
                  <a:schemeClr val="tx1"/>
                </a:solidFill>
              </a:rPr>
              <a:t>Digital </a:t>
            </a:r>
            <a:r>
              <a:rPr lang="en-IN" sz="5400" dirty="0">
                <a:solidFill>
                  <a:schemeClr val="tx1"/>
                </a:solidFill>
              </a:rPr>
              <a:t>Signature Schemes</a:t>
            </a:r>
          </a:p>
        </p:txBody>
      </p:sp>
    </p:spTree>
    <p:extLst>
      <p:ext uri="{BB962C8B-B14F-4D97-AF65-F5344CB8AC3E}">
        <p14:creationId xmlns="" xmlns:p14="http://schemas.microsoft.com/office/powerpoint/2010/main" val="169009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6BEEC3F-285F-4204-B595-86CF60F5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lvl="0"/>
            <a:fld id="{FD1C0EB0-477B-4DF2-B133-533AC148CD60}" type="slidenum">
              <a:rPr/>
              <a:pPr lvl="0"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DBF022-4955-453A-9ACB-A3ACB1B9642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99872" y="155991"/>
            <a:ext cx="9692640" cy="646331"/>
          </a:xfrm>
        </p:spPr>
        <p:txBody>
          <a:bodyPr vert="horz">
            <a:spAutoFit/>
          </a:bodyPr>
          <a:lstStyle/>
          <a:p>
            <a:r>
              <a:rPr lang="en-US" sz="4000" b="1" dirty="0">
                <a:latin typeface="Liberation Sans" pitchFamily="34"/>
                <a:ea typeface="Droid Sans Fallback" pitchFamily="2"/>
                <a:cs typeface="Droid Sans Fallback" pitchFamily="2"/>
              </a:rPr>
              <a:t>Services of digital signature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0753511-A0F0-4CEB-BB39-593A9D1C06A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0802" y="1548233"/>
            <a:ext cx="9399991" cy="5087054"/>
          </a:xfrm>
        </p:spPr>
        <p:txBody>
          <a:bodyPr vert="horz"/>
          <a:lstStyle/>
          <a:p>
            <a:pPr marL="754956" indent="-622163">
              <a:buSzPct val="45000"/>
              <a:buFont typeface="StarSymbol"/>
              <a:buChar char="●"/>
            </a:pPr>
            <a:r>
              <a:rPr lang="en-US" sz="266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 Authentication</a:t>
            </a:r>
          </a:p>
          <a:p>
            <a:pPr marL="754956" indent="-622163">
              <a:buSzPct val="45000"/>
              <a:buFont typeface="StarSymbol"/>
              <a:buChar char="●"/>
            </a:pPr>
            <a:r>
              <a:rPr lang="en-US" sz="266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 Integrity</a:t>
            </a:r>
          </a:p>
          <a:p>
            <a:pPr marL="754956" indent="-622163">
              <a:buSzPct val="45000"/>
              <a:buFont typeface="StarSymbol"/>
              <a:buChar char="●"/>
            </a:pPr>
            <a:r>
              <a:rPr lang="en-US" sz="266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Nonrepudiation</a:t>
            </a:r>
            <a:endParaRPr lang="en-US" sz="266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54956" indent="-622163">
              <a:buSzPct val="45000"/>
              <a:buFont typeface="StarSymbol"/>
              <a:buChar char="●"/>
            </a:pPr>
            <a:r>
              <a:rPr lang="en-US" sz="266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Confidentiality</a:t>
            </a:r>
          </a:p>
          <a:p>
            <a:pPr marL="754956" indent="-622163">
              <a:buSzPct val="45000"/>
              <a:buFont typeface="StarSymbol"/>
              <a:buChar char="●"/>
            </a:pPr>
            <a:endParaRPr lang="en-US" sz="266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715579" y="0"/>
            <a:ext cx="8490331" cy="6796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000" b="1" spc="-50" dirty="0">
                <a:latin typeface="Liberation Sans" pitchFamily="34"/>
                <a:ea typeface="Droid Sans Fallback" pitchFamily="2"/>
                <a:cs typeface="Droid Sans Fallback" pitchFamily="2"/>
              </a:rPr>
              <a:t>Message Authentication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110592" y="887896"/>
            <a:ext cx="11047738" cy="57473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Bob can verify that the message is sent by Alice because Alice’s public key is used in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verification</a:t>
            </a: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How?</a:t>
            </a:r>
            <a:endParaRPr lang="en-US" sz="2800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1044922" lvl="1" indent="-391846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Assume that Eve is an attacker in the channel between Alice and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Bob</a:t>
            </a:r>
          </a:p>
          <a:p>
            <a:pPr marL="1044922" lvl="1" indent="-391846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Times New Roman"/>
              <a:cs typeface="Arial" pitchFamily="34" charset="0"/>
            </a:endParaRPr>
          </a:p>
          <a:p>
            <a:pPr marL="1044922" lvl="1" indent="-391846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Both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Alice and Bob are unaware of Eve’s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presence</a:t>
            </a:r>
          </a:p>
          <a:p>
            <a:pPr marL="1044922" lvl="1" indent="-391846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1044922" lvl="1" indent="-391846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If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Eve is sending some message to Bob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,</a:t>
            </a:r>
          </a:p>
          <a:p>
            <a:pPr marL="1044922" lvl="1" indent="-391846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2089843" lvl="3" indent="-26123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At first, the message digest is created from the message.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2089843" lvl="3" indent="-26123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Secondly, the digest needs to be signed by Eve’s private key.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2089843" lvl="3" indent="-26123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Then the message along with the signature is sent to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Bob</a:t>
            </a:r>
          </a:p>
          <a:p>
            <a:pPr marL="2089843" lvl="3" indent="-261230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Times New Roman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Bob receives both the message and signature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2089843" lvl="3" indent="-261230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1044922" lvl="1" indent="-391846">
              <a:buClr>
                <a:srgbClr val="000000"/>
              </a:buClr>
              <a:buSzPct val="75000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609562" y="261232"/>
            <a:ext cx="10045186" cy="11320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400" b="1" spc="-50" dirty="0" smtClean="0">
                <a:latin typeface="Liberation Sans" pitchFamily="34"/>
                <a:ea typeface="Droid Sans Fallback" pitchFamily="2"/>
                <a:cs typeface="Droid Sans Fallback" pitchFamily="2"/>
              </a:rPr>
              <a:t>Message Authentication </a:t>
            </a:r>
            <a:r>
              <a:rPr lang="en-US" sz="2800" b="1" spc="-50" dirty="0" smtClean="0">
                <a:latin typeface="Liberation Sans" pitchFamily="34"/>
                <a:ea typeface="Droid Sans Fallback" pitchFamily="2"/>
                <a:cs typeface="Droid Sans Fallback" pitchFamily="2"/>
              </a:rPr>
              <a:t>(contd.) </a:t>
            </a:r>
            <a:endParaRPr lang="en-US" sz="2800" b="1" spc="-50" dirty="0">
              <a:latin typeface="Liberation Sans" pitchFamily="34"/>
              <a:ea typeface="Droid Sans Fallback" pitchFamily="2"/>
              <a:cs typeface="Droid Sans Fallback" pitchFamily="2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110591" y="1548234"/>
            <a:ext cx="10795947" cy="50870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He needs to verify the signature</a:t>
            </a: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Since Bob wants to make communication only with Alice, he has the public key of Alice only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Times New Roman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So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, assuming that the message which received is coming from Alice, he will try to verify it with the public key of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Alice</a:t>
            </a: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But the public key of Alice can’t verify the signature signed by Eve’s private key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.</a:t>
            </a: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Hence, Bob comes to know that the message is not coming from an authenticated source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609562" y="261232"/>
            <a:ext cx="8490331" cy="11320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1" spc="-50" dirty="0" smtClean="0">
                <a:latin typeface="Liberation Sans" pitchFamily="34"/>
                <a:ea typeface="Droid Sans Fallback" pitchFamily="2"/>
                <a:cs typeface="Droid Sans Fallback" pitchFamily="2"/>
              </a:rPr>
              <a:t>Message Integrity</a:t>
            </a:r>
          </a:p>
        </p:txBody>
      </p:sp>
      <p:sp>
        <p:nvSpPr>
          <p:cNvPr id="48" name="TextShape 2"/>
          <p:cNvSpPr txBox="1"/>
          <p:nvPr/>
        </p:nvSpPr>
        <p:spPr>
          <a:xfrm>
            <a:off x="110591" y="1548234"/>
            <a:ext cx="10756191" cy="50870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Integrity of the message is preserved even after signing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. This is because we cannot get the same signature if the message is changed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.</a:t>
            </a: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28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How?</a:t>
            </a:r>
            <a:endParaRPr lang="en-US" sz="3200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1044922" lvl="1" indent="-391846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The digital signature scheme uses a </a:t>
            </a:r>
            <a:r>
              <a:rPr lang="en-US" sz="28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hash function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 in the signing and verifying algorithms to preserve the integrity of the message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702328" y="0"/>
            <a:ext cx="8490331" cy="11320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1" spc="-50" dirty="0" err="1" smtClean="0">
                <a:latin typeface="Liberation Sans" pitchFamily="34"/>
                <a:ea typeface="Droid Sans Fallback" pitchFamily="2"/>
                <a:cs typeface="Droid Sans Fallback" pitchFamily="2"/>
              </a:rPr>
              <a:t>Nonrepudiation</a:t>
            </a:r>
            <a:endParaRPr lang="en-US" sz="4400" b="1" spc="-50" dirty="0" smtClean="0">
              <a:latin typeface="Liberation Sans" pitchFamily="34"/>
              <a:ea typeface="Droid Sans Fallback" pitchFamily="2"/>
              <a:cs typeface="Droid Sans Fallback" pitchFamily="2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110592" y="1192696"/>
            <a:ext cx="11021234" cy="54425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If Alice sends a message and then denies it, then Bob can prove that Alice actually signed it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.</a:t>
            </a: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How?</a:t>
            </a:r>
            <a:endParaRPr lang="en-US" sz="2800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1044922" lvl="1" indent="-391846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If Alice sends a message to Bob asking him to transfer Rs. 50,000 to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Eve</a:t>
            </a:r>
          </a:p>
          <a:p>
            <a:pPr marL="1044922" lvl="1" indent="-391846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 </a:t>
            </a:r>
          </a:p>
          <a:p>
            <a:pPr marL="1044922" lvl="1" indent="-391846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Bob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transfers the amount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.</a:t>
            </a:r>
          </a:p>
          <a:p>
            <a:pPr marL="1044922" lvl="1" indent="-391846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Times New Roman"/>
              <a:cs typeface="Arial" pitchFamily="34" charset="0"/>
            </a:endParaRPr>
          </a:p>
          <a:p>
            <a:pPr marL="1044922" lvl="1" indent="-391846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Alice later denies that she has sent this message.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   (Problem)</a:t>
            </a:r>
          </a:p>
          <a:p>
            <a:pPr marL="1044922" lvl="1" indent="-391846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1044922" lvl="1" indent="-391846">
              <a:buClr>
                <a:srgbClr val="000000"/>
              </a:buClr>
              <a:buSzPct val="75000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702328" y="0"/>
            <a:ext cx="8490331" cy="11320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1" spc="-50" dirty="0" err="1" smtClean="0">
                <a:latin typeface="Liberation Sans" pitchFamily="34"/>
                <a:ea typeface="Droid Sans Fallback" pitchFamily="2"/>
                <a:cs typeface="Droid Sans Fallback" pitchFamily="2"/>
              </a:rPr>
              <a:t>Nonrepudiation</a:t>
            </a:r>
            <a:endParaRPr lang="en-US" sz="4400" b="1" spc="-50" dirty="0" smtClean="0">
              <a:latin typeface="Liberation Sans" pitchFamily="34"/>
              <a:ea typeface="Droid Sans Fallback" pitchFamily="2"/>
              <a:cs typeface="Droid Sans Fallback" pitchFamily="2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110592" y="1086678"/>
            <a:ext cx="11021234" cy="55486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44922" lvl="1" indent="-391846">
              <a:buClr>
                <a:srgbClr val="000000"/>
              </a:buClr>
              <a:buSzPct val="75000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1044922" lvl="1" indent="-391846">
              <a:buClr>
                <a:srgbClr val="000000"/>
              </a:buClr>
              <a:buSzPct val="75000"/>
            </a:pP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Possible Solution:-</a:t>
            </a:r>
          </a:p>
          <a:p>
            <a:pPr marL="1044922" lvl="1" indent="-391846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4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Times New Roman"/>
              <a:cs typeface="Arial" pitchFamily="34" charset="0"/>
            </a:endParaRPr>
          </a:p>
          <a:p>
            <a:pPr marL="1044922" lvl="1" indent="-391846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Bob must keep the signature in a file and use the public key of Alice to create the original message. 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Times New Roman"/>
              <a:cs typeface="Arial" pitchFamily="34" charset="0"/>
            </a:endParaRPr>
          </a:p>
          <a:p>
            <a:pPr marL="1044922" lvl="1" indent="-391846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Times New Roman"/>
              <a:cs typeface="Arial" pitchFamily="34" charset="0"/>
            </a:endParaRPr>
          </a:p>
          <a:p>
            <a:pPr marL="1044922" lvl="1" indent="-391846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Then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he has to prove that the new message created is same as the original message. 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Times New Roman"/>
              <a:cs typeface="Arial" pitchFamily="34" charset="0"/>
            </a:endParaRPr>
          </a:p>
          <a:p>
            <a:pPr marL="1044922" lvl="1" indent="-391846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Times New Roman"/>
              <a:cs typeface="Arial" pitchFamily="34" charset="0"/>
            </a:endParaRPr>
          </a:p>
          <a:p>
            <a:pPr marL="1044922" lvl="1" indent="-391846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Then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only Alice will accept. 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1044922" lvl="1" indent="-391846">
              <a:buClr>
                <a:srgbClr val="000000"/>
              </a:buClr>
              <a:buSzPct val="75000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609562" y="261232"/>
            <a:ext cx="8490331" cy="11320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1" spc="-50" dirty="0" err="1" smtClean="0">
                <a:latin typeface="Liberation Sans" pitchFamily="34"/>
                <a:ea typeface="Droid Sans Fallback" pitchFamily="2"/>
                <a:cs typeface="Droid Sans Fallback" pitchFamily="2"/>
              </a:rPr>
              <a:t>Nonrepudiation</a:t>
            </a:r>
            <a:endParaRPr lang="en-US" sz="4400" b="1" spc="-50" dirty="0" smtClean="0">
              <a:latin typeface="Liberation Sans" pitchFamily="34"/>
              <a:ea typeface="Droid Sans Fallback" pitchFamily="2"/>
              <a:cs typeface="Droid Sans Fallback" pitchFamily="2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110592" y="1548234"/>
            <a:ext cx="10888712" cy="50870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44922" lvl="1" indent="-391846">
              <a:buClr>
                <a:srgbClr val="000000"/>
              </a:buClr>
              <a:buSzPct val="75000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44922" lvl="1" indent="-391846">
              <a:buClr>
                <a:srgbClr val="000000"/>
              </a:buClr>
              <a:buSzPct val="75000"/>
            </a:pPr>
            <a:r>
              <a:rPr lang="en-US" sz="27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Problem:</a:t>
            </a: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- </a:t>
            </a:r>
            <a:endParaRPr lang="en-US" sz="27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Times New Roman"/>
              <a:cs typeface="Arial" pitchFamily="34" charset="0"/>
            </a:endParaRPr>
          </a:p>
          <a:p>
            <a:pPr marL="1044922" lvl="1" indent="-391846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This </a:t>
            </a: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solution is infeasible because Alice might have </a:t>
            </a:r>
            <a:r>
              <a:rPr 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changed </a:t>
            </a: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her public or private key. </a:t>
            </a:r>
            <a:endParaRPr lang="en-US" sz="27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Times New Roman"/>
              <a:cs typeface="Arial" pitchFamily="34" charset="0"/>
            </a:endParaRPr>
          </a:p>
          <a:p>
            <a:pPr marL="1044922" lvl="1" indent="-391846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She </a:t>
            </a: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might claim that the file containing the signature is not authentic.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7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Times New Roman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The </a:t>
            </a: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proper solution is to use services of the</a:t>
            </a:r>
            <a:r>
              <a:rPr lang="en-US" sz="27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2700" b="1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trusted third </a:t>
            </a:r>
            <a:r>
              <a:rPr lang="en-US" sz="2700" b="1" spc="-1" dirty="0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party</a:t>
            </a: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People can create an established trusted party among themselves.</a:t>
            </a:r>
            <a:endParaRPr lang="en-US" sz="3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927614" y="0"/>
            <a:ext cx="8490331" cy="11320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1" spc="-50" dirty="0" err="1" smtClean="0">
                <a:latin typeface="Liberation Sans" pitchFamily="34"/>
                <a:ea typeface="Droid Sans Fallback" pitchFamily="2"/>
                <a:cs typeface="Droid Sans Fallback" pitchFamily="2"/>
              </a:rPr>
              <a:t>Nonrepudiation</a:t>
            </a:r>
            <a:endParaRPr lang="en-US" sz="4400" b="1" spc="-50" dirty="0" smtClean="0">
              <a:latin typeface="Liberation Sans" pitchFamily="34"/>
              <a:ea typeface="Droid Sans Fallback" pitchFamily="2"/>
              <a:cs typeface="Droid Sans Fallback" pitchFamily="2"/>
            </a:endParaRPr>
          </a:p>
        </p:txBody>
      </p:sp>
      <p:pic>
        <p:nvPicPr>
          <p:cNvPr id="54" name="Picture 53"/>
          <p:cNvPicPr/>
          <p:nvPr/>
        </p:nvPicPr>
        <p:blipFill>
          <a:blip r:embed="rId2" cstate="print"/>
          <a:stretch/>
        </p:blipFill>
        <p:spPr>
          <a:xfrm>
            <a:off x="24817" y="1216470"/>
            <a:ext cx="10894973" cy="565305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702327" y="265043"/>
            <a:ext cx="8490331" cy="6891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1" spc="-50" dirty="0" err="1" smtClean="0">
                <a:latin typeface="Liberation Sans" pitchFamily="34"/>
                <a:ea typeface="Droid Sans Fallback" pitchFamily="2"/>
                <a:cs typeface="Droid Sans Fallback" pitchFamily="2"/>
              </a:rPr>
              <a:t>Nonrepudiation</a:t>
            </a:r>
            <a:endParaRPr lang="en-US" sz="4400" b="1" spc="-50" dirty="0" smtClean="0">
              <a:latin typeface="Liberation Sans" pitchFamily="34"/>
              <a:ea typeface="Droid Sans Fallback" pitchFamily="2"/>
              <a:cs typeface="Droid Sans Fallback" pitchFamily="2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110592" y="887896"/>
            <a:ext cx="10875460" cy="57473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44922" lvl="1" indent="-391846">
              <a:buClr>
                <a:srgbClr val="000000"/>
              </a:buClr>
              <a:buSzPct val="75000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Alice creates a signature from her message (S</a:t>
            </a:r>
            <a:r>
              <a:rPr lang="en-US" sz="2700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A</a:t>
            </a: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) and sends the </a:t>
            </a:r>
            <a:r>
              <a:rPr lang="en-US" sz="27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message,</a:t>
            </a: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27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the signature</a:t>
            </a: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, </a:t>
            </a:r>
            <a:r>
              <a:rPr lang="en-US" sz="27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her identity </a:t>
            </a: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and </a:t>
            </a:r>
            <a:r>
              <a:rPr lang="en-US" sz="27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Bob’s identity </a:t>
            </a: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to the </a:t>
            </a:r>
            <a:r>
              <a:rPr 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center</a:t>
            </a: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The center, after checking the validity of </a:t>
            </a:r>
            <a:r>
              <a:rPr lang="en-US" sz="27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Alice’s public key</a:t>
            </a: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, verifies through the same key that the message came from Alice</a:t>
            </a:r>
            <a:r>
              <a:rPr 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.</a:t>
            </a: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The center </a:t>
            </a:r>
            <a:r>
              <a:rPr lang="en-US" sz="27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saves a copy of message with the sender’s identity, recipient’s </a:t>
            </a:r>
            <a:r>
              <a:rPr lang="en-US" sz="2700" spc="-1" dirty="0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identity and </a:t>
            </a:r>
            <a:r>
              <a:rPr lang="en-US" sz="27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a timestamp </a:t>
            </a: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in its </a:t>
            </a:r>
            <a:r>
              <a:rPr 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archive</a:t>
            </a: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The sender uses </a:t>
            </a:r>
            <a:r>
              <a:rPr lang="en-US" sz="27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its private key </a:t>
            </a: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to create another signature (</a:t>
            </a:r>
            <a:r>
              <a:rPr 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S</a:t>
            </a:r>
            <a:r>
              <a:rPr lang="en-US" sz="2700" spc="-1" baseline="-33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R </a:t>
            </a:r>
            <a:r>
              <a:rPr 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) </a:t>
            </a: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from the message</a:t>
            </a:r>
            <a:endParaRPr lang="en-US" sz="3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609562" y="181719"/>
            <a:ext cx="8490331" cy="7061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000" b="1" spc="-50" dirty="0" err="1" smtClean="0">
                <a:latin typeface="Liberation Sans" pitchFamily="34"/>
                <a:ea typeface="Droid Sans Fallback" pitchFamily="2"/>
                <a:cs typeface="Droid Sans Fallback" pitchFamily="2"/>
              </a:rPr>
              <a:t>Nonrepudiation</a:t>
            </a:r>
            <a:endParaRPr lang="en-US" sz="4000" b="1" spc="-50" dirty="0" smtClean="0">
              <a:latin typeface="Liberation Sans" pitchFamily="34"/>
              <a:ea typeface="Droid Sans Fallback" pitchFamily="2"/>
              <a:cs typeface="Droid Sans Fallback" pitchFamily="2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110591" y="1548234"/>
            <a:ext cx="10795947" cy="50870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The </a:t>
            </a: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center sends the following to Bob: </a:t>
            </a:r>
            <a:r>
              <a:rPr lang="en-US" sz="27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message, the new signature, Alice’s identity and Bob’s identity </a:t>
            </a:r>
            <a:endParaRPr lang="en-US" sz="2700" spc="-1" dirty="0" smtClean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Times New Roman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Bob verifies the message using </a:t>
            </a:r>
            <a:r>
              <a:rPr lang="en-US" sz="27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public key of the trusted </a:t>
            </a:r>
            <a:r>
              <a:rPr lang="en-US" sz="2700" spc="-1" dirty="0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cente</a:t>
            </a:r>
            <a:r>
              <a:rPr 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r</a:t>
            </a: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If in future, </a:t>
            </a:r>
            <a:r>
              <a:rPr 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if Alice </a:t>
            </a: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denies sending the message then the center can show a copy of the saved message</a:t>
            </a:r>
            <a:endParaRPr lang="en-US" sz="3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CB78E7E-D798-4E08-8CE1-BA0C8EC5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lvl="0"/>
            <a:fld id="{EA1437F9-2A92-4BE4-A106-F741AE134C1E}" type="slidenum">
              <a:rPr/>
              <a:pPr lvl="0"/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4D5E6A-D15E-4E3F-A989-C6C422AF36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48870" y="333513"/>
            <a:ext cx="8754571" cy="590931"/>
          </a:xfrm>
        </p:spPr>
        <p:txBody>
          <a:bodyPr vert="horz" wrap="square">
            <a:spAutoFit/>
          </a:bodyPr>
          <a:lstStyle/>
          <a:p>
            <a:pPr lvl="0" defTabSz="457200"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en-US" sz="3600" b="1" dirty="0">
                <a:latin typeface="Liberation Sans" pitchFamily="34"/>
                <a:ea typeface="Droid Sans Fallback" pitchFamily="2"/>
                <a:cs typeface="Droid Sans Fallback" pitchFamily="2"/>
              </a:rPr>
              <a:t>Digital signature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414009B-B7A9-4234-BB5B-78B9D4C1CB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0802" y="1277471"/>
            <a:ext cx="11065198" cy="5357816"/>
          </a:xfrm>
        </p:spPr>
        <p:txBody>
          <a:bodyPr vert="horz">
            <a:normAutofit/>
          </a:bodyPr>
          <a:lstStyle/>
          <a:p>
            <a:pPr marL="754956" indent="-622163">
              <a:buSzPct val="45000"/>
              <a:buFont typeface="StarSymbol"/>
              <a:buChar char="●"/>
            </a:pPr>
            <a:r>
              <a:rPr lang="en-US" sz="2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 signature on a document, when verified, is a sign of authentication which means the document is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authentic</a:t>
            </a:r>
          </a:p>
          <a:p>
            <a:pPr marL="754956" indent="-622163">
              <a:buSzPct val="45000"/>
              <a:buFont typeface="StarSymbol"/>
              <a:buChar char="●"/>
            </a:pPr>
            <a:endParaRPr lang="en-US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54956" indent="-622163">
              <a:buSzPct val="45000"/>
              <a:buFont typeface="StarSymbol"/>
              <a:buChar char="●"/>
            </a:pPr>
            <a:r>
              <a:rPr lang="en-US" sz="2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 electronic signature can prove the authenticity of the sender  of the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marL="754956" indent="-622163">
              <a:buSzPct val="45000"/>
              <a:buFont typeface="StarSymbol"/>
              <a:buChar char="●"/>
            </a:pPr>
            <a:endParaRPr lang="en-US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54956" indent="-622163">
              <a:buSzPct val="45000"/>
              <a:buFont typeface="StarSymbol"/>
              <a:buChar char="●"/>
            </a:pPr>
            <a:r>
              <a:rPr lang="en-US" sz="2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This type of signature is known as Digital Signature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609562" y="261232"/>
            <a:ext cx="8490331" cy="11320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000" b="1" spc="-50" dirty="0" smtClean="0">
                <a:latin typeface="Liberation Sans" pitchFamily="34"/>
                <a:ea typeface="Droid Sans Fallback" pitchFamily="2"/>
                <a:cs typeface="Droid Sans Fallback" pitchFamily="2"/>
              </a:rPr>
              <a:t>Confidentiality</a:t>
            </a:r>
          </a:p>
        </p:txBody>
      </p:sp>
      <p:sp>
        <p:nvSpPr>
          <p:cNvPr id="60" name="TextShape 2"/>
          <p:cNvSpPr txBox="1"/>
          <p:nvPr/>
        </p:nvSpPr>
        <p:spPr>
          <a:xfrm>
            <a:off x="110591" y="1548234"/>
            <a:ext cx="10795947" cy="50870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Digital signature scheme does not provide privacy or confidentiality</a:t>
            </a:r>
            <a:r>
              <a:rPr 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.</a:t>
            </a: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But if </a:t>
            </a:r>
            <a:r>
              <a:rPr 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privacy/confidentiality </a:t>
            </a: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is required then it can be </a:t>
            </a:r>
            <a:r>
              <a:rPr 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provided</a:t>
            </a: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How?</a:t>
            </a:r>
            <a:endParaRPr lang="en-US" sz="3100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1044922" lvl="1" indent="-391846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Using another layer of </a:t>
            </a:r>
            <a:r>
              <a:rPr 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encryption/decryption</a:t>
            </a:r>
          </a:p>
          <a:p>
            <a:pPr marL="1044922" lvl="1" indent="-391846">
              <a:buClr>
                <a:srgbClr val="000000"/>
              </a:buClr>
              <a:buSzPct val="75000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1044922" lvl="1" indent="-391846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7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The message and the signature must be encrypted using either symmetric or asymmetric communication</a:t>
            </a:r>
            <a:endParaRPr lang="en-US" sz="2800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609562" y="261232"/>
            <a:ext cx="8490331" cy="11320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000" b="1" spc="-50" dirty="0" smtClean="0">
                <a:latin typeface="Liberation Sans" pitchFamily="34"/>
                <a:ea typeface="Droid Sans Fallback" pitchFamily="2"/>
                <a:cs typeface="Droid Sans Fallback" pitchFamily="2"/>
              </a:rPr>
              <a:t>Confidentiality</a:t>
            </a:r>
          </a:p>
        </p:txBody>
      </p:sp>
      <p:sp>
        <p:nvSpPr>
          <p:cNvPr id="62" name="TextShape 2"/>
          <p:cNvSpPr txBox="1"/>
          <p:nvPr/>
        </p:nvSpPr>
        <p:spPr>
          <a:xfrm>
            <a:off x="110592" y="1548234"/>
            <a:ext cx="9400320" cy="50870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44922" lvl="1" indent="-391846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Picture 62"/>
          <p:cNvPicPr/>
          <p:nvPr/>
        </p:nvPicPr>
        <p:blipFill>
          <a:blip r:embed="rId2" cstate="print"/>
          <a:stretch/>
        </p:blipFill>
        <p:spPr>
          <a:xfrm>
            <a:off x="80985" y="1437645"/>
            <a:ext cx="9982887" cy="536265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795093" y="261232"/>
            <a:ext cx="8490331" cy="11320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000" b="1" spc="-50" dirty="0" smtClean="0">
                <a:latin typeface="Liberation Sans" pitchFamily="34"/>
                <a:ea typeface="Droid Sans Fallback" pitchFamily="2"/>
                <a:cs typeface="Droid Sans Fallback" pitchFamily="2"/>
              </a:rPr>
              <a:t>Attacks on Digital Signature</a:t>
            </a:r>
          </a:p>
        </p:txBody>
      </p:sp>
      <p:sp>
        <p:nvSpPr>
          <p:cNvPr id="66" name="TextShape 2"/>
          <p:cNvSpPr txBox="1"/>
          <p:nvPr/>
        </p:nvSpPr>
        <p:spPr>
          <a:xfrm>
            <a:off x="110591" y="1548234"/>
            <a:ext cx="10968225" cy="50870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Key Only Attack</a:t>
            </a: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7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Known Message attack</a:t>
            </a: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Chosen Message attack</a:t>
            </a: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808345" y="0"/>
            <a:ext cx="8490331" cy="7951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000" b="1" spc="-50" dirty="0" smtClean="0">
                <a:latin typeface="Liberation Sans" pitchFamily="34"/>
                <a:ea typeface="Droid Sans Fallback" pitchFamily="2"/>
                <a:cs typeface="Droid Sans Fallback" pitchFamily="2"/>
              </a:rPr>
              <a:t>Key-Only attack</a:t>
            </a:r>
          </a:p>
        </p:txBody>
      </p:sp>
      <p:sp>
        <p:nvSpPr>
          <p:cNvPr id="66" name="TextShape 2"/>
          <p:cNvSpPr txBox="1"/>
          <p:nvPr/>
        </p:nvSpPr>
        <p:spPr>
          <a:xfrm>
            <a:off x="190104" y="991643"/>
            <a:ext cx="10968225" cy="50870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Eve has access to the public information released by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Alice</a:t>
            </a: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To forge a message, Eve needs to create signature of Alice to convince Bob that the message is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coming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from Alice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549928" y="3041374"/>
            <a:ext cx="8490331" cy="7951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Known Message attack</a:t>
            </a:r>
            <a:endParaRPr lang="en-US" sz="3600" b="1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10591" y="4253948"/>
            <a:ext cx="10517651" cy="23813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Eve has access to documents previously signed by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Alice</a:t>
            </a: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Eve tries to create another message and forge signature of Alice on it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609562" y="261232"/>
            <a:ext cx="8490331" cy="11320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3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Chosen Message attack</a:t>
            </a:r>
          </a:p>
        </p:txBody>
      </p:sp>
      <p:sp>
        <p:nvSpPr>
          <p:cNvPr id="70" name="TextShape 2"/>
          <p:cNvSpPr txBox="1"/>
          <p:nvPr/>
        </p:nvSpPr>
        <p:spPr>
          <a:xfrm>
            <a:off x="110591" y="1762538"/>
            <a:ext cx="11060992" cy="4872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Eve somehow makes Alice sign on more than one message for </a:t>
            </a:r>
            <a:r>
              <a:rPr 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her</a:t>
            </a: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Eve now has a chosen message-signature </a:t>
            </a:r>
            <a:r>
              <a:rPr 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pair</a:t>
            </a: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Eve later creates another message with the contents she wants and forges signature of Alice on it </a:t>
            </a:r>
            <a:endParaRPr lang="en-US" sz="3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795093" y="261232"/>
            <a:ext cx="8490331" cy="11320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Chosen Message attack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609562" y="261232"/>
            <a:ext cx="8490331" cy="11320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Forgery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62609" y="1828800"/>
            <a:ext cx="10098156" cy="435133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Existential: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Eve may be able to create a valid message-signature pair but she can not really use it</a:t>
            </a:r>
            <a:endParaRPr lang="en-US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Selective: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Eve may be able to forge signature of Alice on a message with the content selectively chosen by Eve</a:t>
            </a:r>
          </a:p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96310" y="1"/>
            <a:ext cx="8490331" cy="7686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RSA digital signature scheme</a:t>
            </a:r>
          </a:p>
        </p:txBody>
      </p:sp>
      <p:sp>
        <p:nvSpPr>
          <p:cNvPr id="77" name="TextShape 2"/>
          <p:cNvSpPr txBox="1"/>
          <p:nvPr/>
        </p:nvSpPr>
        <p:spPr>
          <a:xfrm>
            <a:off x="198782" y="993913"/>
            <a:ext cx="10906540" cy="5641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RSA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can be used for </a:t>
            </a:r>
            <a:r>
              <a:rPr lang="en-US" sz="24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signing and verifying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a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message</a:t>
            </a: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The private and public keys of the sender is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used</a:t>
            </a: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The sender uses its own private key to sign the document and the receiver uses the sender’s public key to verify the document 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Times New Roman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RSA digital signature scheme changes the role of private and public </a:t>
            </a:r>
            <a:r>
              <a:rPr lang="en-US" sz="2400" spc="-1" dirty="0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key</a:t>
            </a: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Private key plays the role of the sender’s own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signature</a:t>
            </a: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Sender’s public key plays the role of copy of the signature that is available to the public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</a:pPr>
            <a:r>
              <a:rPr 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lang="en-US" sz="3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09562" y="261232"/>
            <a:ext cx="8490331" cy="11320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RSA digital signature scheme</a:t>
            </a:r>
          </a:p>
        </p:txBody>
      </p:sp>
      <p:sp>
        <p:nvSpPr>
          <p:cNvPr id="79" name="TextShape 2"/>
          <p:cNvSpPr txBox="1"/>
          <p:nvPr/>
        </p:nvSpPr>
        <p:spPr>
          <a:xfrm>
            <a:off x="110592" y="1548234"/>
            <a:ext cx="10981478" cy="50870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754956" indent="-622164">
              <a:buClr>
                <a:srgbClr val="000000"/>
              </a:buClr>
              <a:buSzPct val="45000"/>
            </a:pPr>
            <a:endParaRPr lang="en-US" sz="3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The signing and verifying uses the </a:t>
            </a:r>
            <a:r>
              <a:rPr lang="en-US" sz="27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same function but with different </a:t>
            </a:r>
            <a:r>
              <a:rPr lang="en-US" sz="2700" spc="-1" dirty="0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parameters</a:t>
            </a: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The verifier compares the message and the output of the function for congruence</a:t>
            </a:r>
            <a:r>
              <a:rPr 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.</a:t>
            </a: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If result is true, message is accepted</a:t>
            </a:r>
            <a:endParaRPr lang="en-US" sz="3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09562" y="261232"/>
            <a:ext cx="8490331" cy="11320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RSA digital signature scheme</a:t>
            </a:r>
          </a:p>
        </p:txBody>
      </p:sp>
      <p:sp>
        <p:nvSpPr>
          <p:cNvPr id="81" name="TextShape 2"/>
          <p:cNvSpPr txBox="1"/>
          <p:nvPr/>
        </p:nvSpPr>
        <p:spPr>
          <a:xfrm>
            <a:off x="110592" y="1548234"/>
            <a:ext cx="10689930" cy="50870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754956" indent="-622164">
              <a:buClr>
                <a:srgbClr val="000000"/>
              </a:buClr>
              <a:buSzPct val="45000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lang="en-US" sz="3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Key Generation:</a:t>
            </a:r>
            <a:endParaRPr lang="en-US" sz="31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1044922" lvl="1" indent="-391846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7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Same as RSA. </a:t>
            </a: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Public key is(</a:t>
            </a:r>
            <a:r>
              <a:rPr lang="en-US" sz="27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e,n</a:t>
            </a: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) and Private Key is </a:t>
            </a:r>
            <a:r>
              <a:rPr lang="en-US" sz="27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d</a:t>
            </a:r>
          </a:p>
          <a:p>
            <a:pPr marL="1044922" lvl="1" indent="-391846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700" i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Times New Roman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Signing and Verifying</a:t>
            </a:r>
          </a:p>
          <a:p>
            <a:pPr marL="754956" indent="-622164">
              <a:buClr>
                <a:srgbClr val="000000"/>
              </a:buClr>
              <a:buSzPct val="45000"/>
            </a:pPr>
            <a:endParaRPr lang="en-US" sz="3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1044922" lvl="1" indent="-391846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7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Signing:-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1567382" lvl="2" indent="-34830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Alice creates a signature of the message using her private exponent, S=</a:t>
            </a:r>
            <a:r>
              <a:rPr lang="en-US" sz="27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M</a:t>
            </a:r>
            <a:r>
              <a:rPr lang="en-US" sz="2700" spc="-1" baseline="3300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d</a:t>
            </a:r>
            <a:r>
              <a:rPr lang="en-US" sz="2700" spc="-1" baseline="33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mod n </a:t>
            </a:r>
          </a:p>
          <a:p>
            <a:pPr marL="1567382" lvl="2" indent="-348307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1567382" lvl="2" indent="-34830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Alice sends this message and signature to Bob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1044922" lvl="1" indent="-391846">
              <a:buClr>
                <a:srgbClr val="000000"/>
              </a:buClr>
              <a:buSzPct val="75000"/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1567382" lvl="2" indent="-348307">
              <a:buClr>
                <a:srgbClr val="000000"/>
              </a:buClr>
              <a:buSzPct val="45000"/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1044922" lvl="1" indent="-391846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1044922" lvl="1" indent="-391846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endParaRPr lang="en-US" sz="3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09562" y="261232"/>
            <a:ext cx="8490331" cy="11320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RSA digital signature scheme</a:t>
            </a:r>
          </a:p>
        </p:txBody>
      </p:sp>
      <p:sp>
        <p:nvSpPr>
          <p:cNvPr id="85" name="TextShape 2"/>
          <p:cNvSpPr txBox="1"/>
          <p:nvPr/>
        </p:nvSpPr>
        <p:spPr>
          <a:xfrm>
            <a:off x="110592" y="1548234"/>
            <a:ext cx="10994730" cy="50870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754956" indent="-62216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27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Verifying:-</a:t>
            </a:r>
            <a:endParaRPr lang="en-US" sz="3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1567382" lvl="2" indent="-34830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Bob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receives M and 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1567382" lvl="2" indent="-34830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He applies public exponent of Alice to the signature to create a copy of the message M`=S</a:t>
            </a:r>
            <a:r>
              <a:rPr lang="en-US" sz="2800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 mod n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1567382" lvl="2" indent="-34830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Bob compares the value of M` with value of M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1567382" lvl="2" indent="-34830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If the two values are congruent, then Bob accepts the message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1567382" lvl="2" indent="-34830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The verification criteria used is: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1567382" lvl="2" indent="-348307">
              <a:buClr>
                <a:srgbClr val="000000"/>
              </a:buClr>
              <a:buSzPct val="45000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	M'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Ubuntu"/>
                <a:cs typeface="Arial" pitchFamily="34" charset="0"/>
              </a:rPr>
              <a:t>Ξ 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M (mod n)      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S</a:t>
            </a:r>
            <a:r>
              <a:rPr lang="en-US" sz="3200" spc="-1" baseline="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e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Ubuntu"/>
                <a:cs typeface="Arial" pitchFamily="34" charset="0"/>
              </a:rPr>
              <a:t>Ξ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Ubuntu"/>
                <a:cs typeface="Arial" pitchFamily="34" charset="0"/>
              </a:rPr>
              <a:t> 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M (mod n)     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M</a:t>
            </a:r>
            <a:r>
              <a:rPr lang="en-US" sz="3200" spc="-1" baseline="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d</a:t>
            </a:r>
            <a:r>
              <a:rPr lang="en-US" sz="2800" spc="-1" baseline="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Ubuntu"/>
                <a:cs typeface="Arial" pitchFamily="34" charset="0"/>
              </a:rPr>
              <a:t>x</a:t>
            </a:r>
            <a:r>
              <a:rPr lang="en-US" sz="3200" spc="-1" baseline="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Ubuntu"/>
                <a:cs typeface="Arial" pitchFamily="34" charset="0"/>
              </a:rPr>
              <a:t>e</a:t>
            </a:r>
            <a:r>
              <a:rPr lang="en-US" sz="2800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Ubuntu"/>
                <a:cs typeface="Arial" pitchFamily="34" charset="0"/>
              </a:rPr>
              <a:t>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Ubuntu"/>
                <a:cs typeface="Arial" pitchFamily="34" charset="0"/>
              </a:rPr>
              <a:t>Ξ 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M (mod n) </a:t>
            </a:r>
            <a:r>
              <a:rPr lang="en-US" sz="28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54956" indent="-622164">
              <a:buClr>
                <a:srgbClr val="000000"/>
              </a:buClr>
              <a:buSzPct val="45000"/>
            </a:pPr>
            <a:endParaRPr lang="en-US" sz="3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Line 3"/>
          <p:cNvSpPr/>
          <p:nvPr/>
        </p:nvSpPr>
        <p:spPr>
          <a:xfrm>
            <a:off x="4069503" y="5224606"/>
            <a:ext cx="442368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Line 4"/>
          <p:cNvSpPr/>
          <p:nvPr/>
        </p:nvSpPr>
        <p:spPr>
          <a:xfrm>
            <a:off x="7006520" y="5214783"/>
            <a:ext cx="331776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70A558C-36B3-47E3-8B84-D893E505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lvl="0"/>
            <a:fld id="{E6F2E089-528E-468E-A4CF-9E686B43E81D}" type="slidenum">
              <a:rPr/>
              <a:pPr lvl="0"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835581-0681-481A-8AF9-6DC5494163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0672" y="249491"/>
            <a:ext cx="9692640" cy="590931"/>
          </a:xfrm>
        </p:spPr>
        <p:txBody>
          <a:bodyPr vert="horz">
            <a:spAutoFit/>
          </a:bodyPr>
          <a:lstStyle/>
          <a:p>
            <a:pPr defTabSz="457200"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en-US" sz="3600" b="1" dirty="0">
                <a:latin typeface="Liberation Sans" pitchFamily="34"/>
                <a:ea typeface="Droid Sans Fallback" pitchFamily="2"/>
                <a:cs typeface="Droid Sans Fallback" pitchFamily="2"/>
              </a:rPr>
              <a:t>Conventional Vs Digital signature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="" xmlns:a16="http://schemas.microsoft.com/office/drawing/2014/main" id="{C9C8AD72-60E9-48A4-A77D-D8C0BC8CE6F3}"/>
              </a:ext>
            </a:extLst>
          </p:cNvPr>
          <p:cNvGraphicFramePr>
            <a:graphicFrameLocks noGrp="1"/>
          </p:cNvGraphicFramePr>
          <p:nvPr>
            <p:ph type="tbl" idx="4294967295"/>
          </p:nvPr>
        </p:nvGraphicFramePr>
        <p:xfrm>
          <a:off x="399191" y="1067197"/>
          <a:ext cx="10675211" cy="4991429"/>
        </p:xfrm>
        <a:graphic>
          <a:graphicData uri="http://schemas.openxmlformats.org/drawingml/2006/table">
            <a:tbl>
              <a:tblPr firstRow="1" bandRow="1"/>
              <a:tblGrid>
                <a:gridCol w="2570857">
                  <a:extLst>
                    <a:ext uri="{9D8B030D-6E8A-4147-A177-3AD203B41FA5}">
                      <a16:colId xmlns="" xmlns:a16="http://schemas.microsoft.com/office/drawing/2014/main" val="3009381111"/>
                    </a:ext>
                  </a:extLst>
                </a:gridCol>
                <a:gridCol w="3872068">
                  <a:extLst>
                    <a:ext uri="{9D8B030D-6E8A-4147-A177-3AD203B41FA5}">
                      <a16:colId xmlns="" xmlns:a16="http://schemas.microsoft.com/office/drawing/2014/main" val="1116759167"/>
                    </a:ext>
                  </a:extLst>
                </a:gridCol>
                <a:gridCol w="4232286">
                  <a:extLst>
                    <a:ext uri="{9D8B030D-6E8A-4147-A177-3AD203B41FA5}">
                      <a16:colId xmlns="" xmlns:a16="http://schemas.microsoft.com/office/drawing/2014/main" val="1613692226"/>
                    </a:ext>
                  </a:extLst>
                </a:gridCol>
              </a:tblGrid>
              <a:tr h="53683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2200" b="0" i="0" u="none" strike="noStrike" kern="1200" dirty="0">
                        <a:ln>
                          <a:noFill/>
                        </a:ln>
                        <a:latin typeface="Arial" pitchFamily="18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en-US" sz="2200" b="1" i="0" u="none" strike="noStrike" kern="1200" dirty="0">
                          <a:ln>
                            <a:noFill/>
                          </a:ln>
                          <a:latin typeface="Arial" pitchFamily="18"/>
                          <a:ea typeface="Droid Sans Fallback" pitchFamily="2"/>
                          <a:cs typeface="Lohit Hindi" pitchFamily="2"/>
                        </a:rPr>
                        <a:t>Conventional</a:t>
                      </a: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en-US" sz="2200" b="1" i="0" u="none" strike="noStrike" kern="1200">
                          <a:ln>
                            <a:noFill/>
                          </a:ln>
                          <a:latin typeface="Arial" pitchFamily="18"/>
                          <a:ea typeface="Droid Sans Fallback" pitchFamily="2"/>
                          <a:cs typeface="Lohit Hindi" pitchFamily="2"/>
                        </a:rPr>
                        <a:t>Digital</a:t>
                      </a:r>
                    </a:p>
                  </a:txBody>
                  <a:tcPr marL="110588" marR="110588" marT="55294" marB="55294"/>
                </a:tc>
                <a:extLst>
                  <a:ext uri="{0D108BD9-81ED-4DB2-BD59-A6C34878D82A}">
                    <a16:rowId xmlns="" xmlns:a16="http://schemas.microsoft.com/office/drawing/2014/main" val="1266624178"/>
                  </a:ext>
                </a:extLst>
              </a:tr>
              <a:tr h="176941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en-US" sz="2200" b="1" i="0" u="none" strike="noStrike" kern="1200">
                          <a:ln>
                            <a:noFill/>
                          </a:ln>
                          <a:latin typeface="Arial" pitchFamily="18"/>
                          <a:ea typeface="Droid Sans Fallback" pitchFamily="2"/>
                          <a:cs typeface="Lohit Hindi" pitchFamily="2"/>
                        </a:rPr>
                        <a:t>Inclusion</a:t>
                      </a: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Droid Sans Fallback" pitchFamily="2"/>
                          <a:cs typeface="Lohit Hindi" pitchFamily="2"/>
                        </a:rPr>
                        <a:t>It is included in the document</a:t>
                      </a: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Droid Sans Fallback" pitchFamily="2"/>
                          <a:cs typeface="Lohit Hindi" pitchFamily="2"/>
                        </a:rPr>
                        <a:t>The signature is a separate document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US" sz="2200" b="0" i="0" u="none" strike="noStrike" kern="1200" dirty="0">
                        <a:ln>
                          <a:noFill/>
                        </a:ln>
                        <a:latin typeface="Arial" pitchFamily="18"/>
                        <a:ea typeface="Droid Sans Fallback" pitchFamily="2"/>
                        <a:cs typeface="Lohit Hindi" pitchFamily="2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US" sz="2200" b="0" i="0" u="none" strike="noStrike" kern="1200" dirty="0">
                        <a:ln>
                          <a:noFill/>
                        </a:ln>
                        <a:latin typeface="Arial" pitchFamily="18"/>
                        <a:ea typeface="Droid Sans Fallback" pitchFamily="2"/>
                        <a:cs typeface="Lohit Hindi" pitchFamily="2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US" sz="2200" b="0" i="0" u="none" strike="noStrike" kern="1200" dirty="0">
                        <a:ln>
                          <a:noFill/>
                        </a:ln>
                        <a:latin typeface="Arial" pitchFamily="18"/>
                        <a:ea typeface="Droid Sans Fallback" pitchFamily="2"/>
                        <a:cs typeface="Lohit Hindi" pitchFamily="2"/>
                      </a:endParaRPr>
                    </a:p>
                  </a:txBody>
                  <a:tcPr marL="110588" marR="110588" marT="55294" marB="55294"/>
                </a:tc>
                <a:extLst>
                  <a:ext uri="{0D108BD9-81ED-4DB2-BD59-A6C34878D82A}">
                    <a16:rowId xmlns="" xmlns:a16="http://schemas.microsoft.com/office/drawing/2014/main" val="2537141263"/>
                  </a:ext>
                </a:extLst>
              </a:tr>
              <a:tr h="266761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en-US" sz="2200" b="1" i="0" u="none" strike="noStrike" kern="1200">
                          <a:ln>
                            <a:noFill/>
                          </a:ln>
                          <a:latin typeface="Arial" pitchFamily="18"/>
                          <a:ea typeface="Droid Sans Fallback" pitchFamily="2"/>
                          <a:cs typeface="Lohit Hindi" pitchFamily="2"/>
                        </a:rPr>
                        <a:t>Verification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en-US" sz="2200" b="1" i="0" u="none" strike="noStrike" kern="1200">
                          <a:ln>
                            <a:noFill/>
                          </a:ln>
                          <a:latin typeface="Arial" pitchFamily="18"/>
                          <a:ea typeface="Droid Sans Fallback" pitchFamily="2"/>
                          <a:cs typeface="Lohit Hindi" pitchFamily="2"/>
                        </a:rPr>
                        <a:t>Method</a:t>
                      </a: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Droid Sans Fallback" pitchFamily="2"/>
                          <a:cs typeface="Lohit Hindi" pitchFamily="2"/>
                        </a:rPr>
                        <a:t>Signature on the document is compared with the signature on the file</a:t>
                      </a: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Droid Sans Fallback" pitchFamily="2"/>
                          <a:cs typeface="Lohit Hindi" pitchFamily="2"/>
                        </a:rPr>
                        <a:t>Signature is not stored anywhere so to verify it, the recipient needs to apply a verification technique to the combination of message and signature</a:t>
                      </a:r>
                    </a:p>
                  </a:txBody>
                  <a:tcPr marL="110588" marR="110588" marT="55294" marB="55294"/>
                </a:tc>
                <a:extLst>
                  <a:ext uri="{0D108BD9-81ED-4DB2-BD59-A6C34878D82A}">
                    <a16:rowId xmlns="" xmlns:a16="http://schemas.microsoft.com/office/drawing/2014/main" val="109190995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09562" y="261232"/>
            <a:ext cx="8490331" cy="11320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RSA digital signature scheme </a:t>
            </a:r>
          </a:p>
        </p:txBody>
      </p:sp>
      <p:pic>
        <p:nvPicPr>
          <p:cNvPr id="89" name="Picture 88"/>
          <p:cNvPicPr/>
          <p:nvPr/>
        </p:nvPicPr>
        <p:blipFill>
          <a:blip r:embed="rId2" cstate="print"/>
          <a:stretch/>
        </p:blipFill>
        <p:spPr>
          <a:xfrm>
            <a:off x="221184" y="1704537"/>
            <a:ext cx="10579338" cy="459898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7F0572B-68FF-40E6-87DE-7205F3AA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lvl="0"/>
            <a:fld id="{898D55D3-C575-497A-9EA8-8041D5DAEB09}" type="slidenum">
              <a:rPr/>
              <a:pPr lvl="0"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8ECDDF-78BC-4825-B5B7-656914AF47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54741" y="222929"/>
            <a:ext cx="9987579" cy="590931"/>
          </a:xfrm>
        </p:spPr>
        <p:txBody>
          <a:bodyPr vert="horz" wrap="square">
            <a:spAutoFit/>
          </a:bodyPr>
          <a:lstStyle/>
          <a:p>
            <a:pPr lvl="0" defTabSz="457200"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en-US" sz="3600" b="1" dirty="0" smtClean="0">
                <a:latin typeface="Liberation Sans" pitchFamily="34"/>
                <a:ea typeface="Droid Sans Fallback" pitchFamily="2"/>
                <a:cs typeface="Droid Sans Fallback" pitchFamily="2"/>
              </a:rPr>
              <a:t>Conventional Vs Digital signature</a:t>
            </a:r>
            <a:endParaRPr lang="en-US" sz="3600" b="1" dirty="0">
              <a:latin typeface="Liberation Sans" pitchFamily="34"/>
              <a:ea typeface="Droid Sans Fallback" pitchFamily="2"/>
              <a:cs typeface="Droid Sans Fallback" pitchFamily="2"/>
            </a:endParaRP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="" xmlns:a16="http://schemas.microsoft.com/office/drawing/2014/main" id="{800FE586-7746-4ED9-B57A-DA29E669F5E9}"/>
              </a:ext>
            </a:extLst>
          </p:cNvPr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="" xmlns:p14="http://schemas.microsoft.com/office/powerpoint/2010/main" val="3780213231"/>
              </p:ext>
            </p:extLst>
          </p:nvPr>
        </p:nvGraphicFramePr>
        <p:xfrm>
          <a:off x="310290" y="1140971"/>
          <a:ext cx="10497410" cy="4865874"/>
        </p:xfrm>
        <a:graphic>
          <a:graphicData uri="http://schemas.openxmlformats.org/drawingml/2006/table">
            <a:tbl>
              <a:tblPr firstRow="1" bandRow="1"/>
              <a:tblGrid>
                <a:gridCol w="2134959">
                  <a:extLst>
                    <a:ext uri="{9D8B030D-6E8A-4147-A177-3AD203B41FA5}">
                      <a16:colId xmlns="" xmlns:a16="http://schemas.microsoft.com/office/drawing/2014/main" val="1879920568"/>
                    </a:ext>
                  </a:extLst>
                </a:gridCol>
                <a:gridCol w="4200655">
                  <a:extLst>
                    <a:ext uri="{9D8B030D-6E8A-4147-A177-3AD203B41FA5}">
                      <a16:colId xmlns="" xmlns:a16="http://schemas.microsoft.com/office/drawing/2014/main" val="1562022296"/>
                    </a:ext>
                  </a:extLst>
                </a:gridCol>
                <a:gridCol w="4161796">
                  <a:extLst>
                    <a:ext uri="{9D8B030D-6E8A-4147-A177-3AD203B41FA5}">
                      <a16:colId xmlns="" xmlns:a16="http://schemas.microsoft.com/office/drawing/2014/main" val="1267829751"/>
                    </a:ext>
                  </a:extLst>
                </a:gridCol>
              </a:tblGrid>
              <a:tr h="53683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2200" b="0" i="0" u="none" strike="noStrike" kern="1200">
                        <a:ln>
                          <a:noFill/>
                        </a:ln>
                        <a:latin typeface="Arial" pitchFamily="18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en-US" sz="2200" b="1" i="0" u="none" strike="noStrike" kern="1200">
                          <a:ln>
                            <a:noFill/>
                          </a:ln>
                          <a:latin typeface="Arial" pitchFamily="18"/>
                          <a:ea typeface="Droid Sans Fallback" pitchFamily="2"/>
                          <a:cs typeface="Lohit Hindi" pitchFamily="2"/>
                        </a:rPr>
                        <a:t>Conventional</a:t>
                      </a: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en-US" sz="2200" b="1" i="0" u="none" strike="noStrike" kern="1200">
                          <a:ln>
                            <a:noFill/>
                          </a:ln>
                          <a:latin typeface="Arial" pitchFamily="18"/>
                          <a:ea typeface="Droid Sans Fallback" pitchFamily="2"/>
                          <a:cs typeface="Lohit Hindi" pitchFamily="2"/>
                        </a:rPr>
                        <a:t>Digital</a:t>
                      </a:r>
                    </a:p>
                  </a:txBody>
                  <a:tcPr marL="110588" marR="110588" marT="55294" marB="55294"/>
                </a:tc>
                <a:extLst>
                  <a:ext uri="{0D108BD9-81ED-4DB2-BD59-A6C34878D82A}">
                    <a16:rowId xmlns="" xmlns:a16="http://schemas.microsoft.com/office/drawing/2014/main" val="772815242"/>
                  </a:ext>
                </a:extLst>
              </a:tr>
              <a:tr h="166143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en-US" sz="2200" b="1" i="0" u="none" strike="noStrike" kern="1200">
                          <a:ln>
                            <a:noFill/>
                          </a:ln>
                          <a:latin typeface="Arial" pitchFamily="18"/>
                          <a:ea typeface="Droid Sans Fallback" pitchFamily="2"/>
                          <a:cs typeface="Lohit Hindi" pitchFamily="2"/>
                        </a:rPr>
                        <a:t>Relationship</a:t>
                      </a: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200" b="0" i="0" u="none" strike="noStrike" kern="1200">
                          <a:ln>
                            <a:noFill/>
                          </a:ln>
                          <a:latin typeface="Arial" pitchFamily="18"/>
                          <a:ea typeface="Droid Sans Fallback" pitchFamily="2"/>
                          <a:cs typeface="Lohit Hindi" pitchFamily="2"/>
                        </a:rPr>
                        <a:t>One to many</a:t>
                      </a: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200" b="0" i="0" u="none" strike="noStrike" kern="1200">
                          <a:ln>
                            <a:noFill/>
                          </a:ln>
                          <a:latin typeface="Arial" pitchFamily="18"/>
                          <a:ea typeface="Droid Sans Fallback" pitchFamily="2"/>
                          <a:cs typeface="Lohit Hindi" pitchFamily="2"/>
                        </a:rPr>
                        <a:t>One-to-One</a:t>
                      </a:r>
                    </a:p>
                  </a:txBody>
                  <a:tcPr marL="110588" marR="110588" marT="55294" marB="55294"/>
                </a:tc>
                <a:extLst>
                  <a:ext uri="{0D108BD9-81ED-4DB2-BD59-A6C34878D82A}">
                    <a16:rowId xmlns="" xmlns:a16="http://schemas.microsoft.com/office/drawing/2014/main" val="1096709081"/>
                  </a:ext>
                </a:extLst>
              </a:tr>
              <a:tr h="266761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en-US" sz="2200" b="1" i="0" u="none" strike="noStrike" kern="1200">
                          <a:ln>
                            <a:noFill/>
                          </a:ln>
                          <a:latin typeface="Arial" pitchFamily="18"/>
                          <a:ea typeface="Droid Sans Fallback" pitchFamily="2"/>
                          <a:cs typeface="Lohit Hindi" pitchFamily="2"/>
                        </a:rPr>
                        <a:t>Duplicity</a:t>
                      </a: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200" b="0" i="0" u="none" strike="noStrike" kern="1200">
                          <a:ln>
                            <a:noFill/>
                          </a:ln>
                          <a:latin typeface="Arial" pitchFamily="18"/>
                          <a:ea typeface="Droid Sans Fallback" pitchFamily="2"/>
                          <a:cs typeface="Lohit Hindi" pitchFamily="2"/>
                        </a:rPr>
                        <a:t>A copy of the signed document can be distinguished from the original one in a file</a:t>
                      </a: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Droid Sans Fallback" pitchFamily="2"/>
                          <a:cs typeface="Lohit Hindi" pitchFamily="2"/>
                        </a:rPr>
                        <a:t>There is no such distinction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Droid Sans Fallback" pitchFamily="2"/>
                          <a:cs typeface="Lohit Hindi" pitchFamily="2"/>
                        </a:rPr>
                        <a:t>Attack: Interception, Replay</a:t>
                      </a:r>
                    </a:p>
                  </a:txBody>
                  <a:tcPr marL="110588" marR="110588" marT="55294" marB="55294"/>
                </a:tc>
                <a:extLst>
                  <a:ext uri="{0D108BD9-81ED-4DB2-BD59-A6C34878D82A}">
                    <a16:rowId xmlns="" xmlns:a16="http://schemas.microsoft.com/office/drawing/2014/main" val="9764504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A5F442D-644F-4D7C-86C7-CD885E94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lvl="0"/>
            <a:fld id="{DDE506F9-8582-435A-A718-CD123FEEB38C}" type="slidenum">
              <a:rPr/>
              <a:pPr lvl="0"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EDE285-0021-4507-B82E-415F8942E6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94431" y="172148"/>
            <a:ext cx="9692640" cy="590931"/>
          </a:xfrm>
        </p:spPr>
        <p:txBody>
          <a:bodyPr vert="horz">
            <a:spAutoFit/>
          </a:bodyPr>
          <a:lstStyle/>
          <a:p>
            <a:pPr lvl="0"/>
            <a:r>
              <a:rPr lang="en-US" sz="3600" b="1" smtClean="0">
                <a:latin typeface="Liberation Sans" pitchFamily="34"/>
                <a:ea typeface="Droid Sans Fallback" pitchFamily="2"/>
                <a:cs typeface="Droid Sans Fallback" pitchFamily="2"/>
              </a:rPr>
              <a:t>Digital </a:t>
            </a:r>
            <a:r>
              <a:rPr lang="en-US" sz="3600" b="1" dirty="0" smtClean="0">
                <a:latin typeface="Liberation Sans" pitchFamily="34"/>
                <a:ea typeface="Droid Sans Fallback" pitchFamily="2"/>
                <a:cs typeface="Droid Sans Fallback" pitchFamily="2"/>
              </a:rPr>
              <a:t>signature:  Process</a:t>
            </a:r>
            <a:endParaRPr lang="en-US" sz="3600" b="1" dirty="0">
              <a:latin typeface="Liberation Sans" pitchFamily="34"/>
              <a:ea typeface="Droid Sans Fallback" pitchFamily="2"/>
              <a:cs typeface="Droid Sans Fallback" pitchFamily="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2BC9B5-1ADD-4A04-8836-981EBEA0A9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0802" y="968188"/>
            <a:ext cx="10925498" cy="5667099"/>
          </a:xfrm>
        </p:spPr>
        <p:txBody>
          <a:bodyPr vert="horz">
            <a:normAutofit/>
          </a:bodyPr>
          <a:lstStyle/>
          <a:p>
            <a:pPr marL="754956" indent="-622163">
              <a:buSzPct val="45000"/>
              <a:buFont typeface="StarSymbol"/>
              <a:buChar char="●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sender uses a </a:t>
            </a:r>
            <a:r>
              <a:rPr lang="en-US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signing algorithm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 sign the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marL="754956" indent="-622163">
              <a:buSzPct val="45000"/>
              <a:buFont typeface="StarSymbol"/>
              <a:buChar char="●"/>
            </a:pPr>
            <a:endParaRPr lang="en-US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54956" indent="-622163">
              <a:buSzPct val="45000"/>
              <a:buFont typeface="StarSymbol"/>
              <a:buChar char="●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message and the signature is sent to the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receiver</a:t>
            </a:r>
          </a:p>
          <a:p>
            <a:pPr marL="754956" indent="-622163">
              <a:buSzPct val="45000"/>
              <a:buFont typeface="StarSymbol"/>
              <a:buChar char="●"/>
            </a:pPr>
            <a:endParaRPr lang="en-US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54956" indent="-622163">
              <a:buSzPct val="45000"/>
              <a:buFont typeface="StarSymbol"/>
              <a:buChar char="●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receiver receives the message and the signature and applies the </a:t>
            </a:r>
            <a:r>
              <a:rPr lang="en-US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verifying algorithm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to the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combination</a:t>
            </a:r>
          </a:p>
          <a:p>
            <a:pPr marL="754956" indent="-622163">
              <a:buSzPct val="45000"/>
              <a:buFont typeface="StarSymbol"/>
              <a:buChar char="●"/>
            </a:pPr>
            <a:endParaRPr lang="en-US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54956" indent="-622163">
              <a:buSzPct val="45000"/>
              <a:buFont typeface="StarSymbol"/>
              <a:buChar char="●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If the result is true, then the message is accepted else it is rejected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17101CE-51EF-4770-97DD-85459025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lvl="0"/>
            <a:fld id="{1D160EBC-F6B9-4235-84B8-D7AC9F19766D}" type="slidenum">
              <a:rPr/>
              <a:pPr lvl="0"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C3773E-A5DF-41AC-8A13-DCFC4561323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09372" y="422691"/>
            <a:ext cx="9692640" cy="646331"/>
          </a:xfrm>
        </p:spPr>
        <p:txBody>
          <a:bodyPr vert="horz">
            <a:spAutoFit/>
          </a:bodyPr>
          <a:lstStyle/>
          <a:p>
            <a:pPr lvl="0"/>
            <a:r>
              <a:rPr lang="en-US" sz="4000" b="1" dirty="0" smtClean="0">
                <a:latin typeface="Liberation Sans" pitchFamily="34"/>
                <a:ea typeface="Droid Sans Fallback" pitchFamily="2"/>
                <a:cs typeface="Droid Sans Fallback" pitchFamily="2"/>
              </a:rPr>
              <a:t>Process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7EE8F4A-9A15-4560-97F4-89DCB335C11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0802" y="1548233"/>
            <a:ext cx="11182038" cy="5087054"/>
          </a:xfrm>
        </p:spPr>
        <p:txBody>
          <a:bodyPr vert="horz">
            <a:normAutofit/>
          </a:bodyPr>
          <a:lstStyle/>
          <a:p>
            <a:pPr marL="754956" indent="-622163">
              <a:buSzPct val="45000"/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Need for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keys</a:t>
            </a:r>
          </a:p>
          <a:p>
            <a:pPr marL="754956" indent="-622163">
              <a:buSzPct val="45000"/>
              <a:buNone/>
            </a:pPr>
            <a:endParaRPr lang="en-US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54956" indent="-622163">
              <a:buSzPct val="45000"/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Signing the Digest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0122CBF2-3A63-457A-B411-D1DFC337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lvl="0"/>
            <a:fld id="{6FEBC6AD-39FB-4587-911D-85C4D43F87DC}" type="slidenum">
              <a:rPr/>
              <a:pPr lvl="0"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F9D439-2E66-4F1D-B3CC-1AFE252575E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172" y="175460"/>
            <a:ext cx="9692640" cy="646331"/>
          </a:xfrm>
        </p:spPr>
        <p:txBody>
          <a:bodyPr vert="horz">
            <a:spAutoFit/>
          </a:bodyPr>
          <a:lstStyle/>
          <a:p>
            <a:r>
              <a:rPr lang="en-US" sz="4000" b="1" dirty="0">
                <a:latin typeface="Liberation Sans" pitchFamily="34"/>
                <a:ea typeface="Droid Sans Fallback" pitchFamily="2"/>
                <a:cs typeface="Droid Sans Fallback" pitchFamily="2"/>
              </a:rPr>
              <a:t>Need for keys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EF4D13C-4201-4681-9408-8E029F37C1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1814" y="1183341"/>
            <a:ext cx="10950686" cy="4893146"/>
          </a:xfrm>
        </p:spPr>
        <p:txBody>
          <a:bodyPr vert="horz"/>
          <a:lstStyle/>
          <a:p>
            <a:pPr marL="754956" indent="-622163">
              <a:buSzPct val="45000"/>
              <a:buFont typeface="StarSymbol"/>
              <a:buChar char="●"/>
            </a:pPr>
            <a:r>
              <a:rPr lang="en-US" sz="2661" dirty="0">
                <a:solidFill>
                  <a:srgbClr val="000000"/>
                </a:solidFill>
                <a:latin typeface="Times New Roman" pitchFamily="34"/>
                <a:cs typeface="Times New Roman" pitchFamily="2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sende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 uses its </a:t>
            </a:r>
            <a:r>
              <a:rPr lang="en-US" sz="2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private key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en-US" sz="2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sign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the document</a:t>
            </a:r>
          </a:p>
          <a:p>
            <a:pPr marL="754956" indent="-622163">
              <a:buSzPct val="45000"/>
              <a:buFont typeface="StarSymbol"/>
              <a:buChar char="●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receiver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uses the </a:t>
            </a:r>
            <a:r>
              <a:rPr lang="en-US" sz="2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public key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of the sender to </a:t>
            </a:r>
            <a:r>
              <a:rPr lang="en-US" sz="2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verify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the document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6C71872-3806-4FF8-B4CF-5272AF924F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 rot="118200">
            <a:off x="456532" y="2584461"/>
            <a:ext cx="9455720" cy="3244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6F7862A9-86AE-4044-B36D-168016FE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lvl="0"/>
            <a:fld id="{2E55AF3E-C52A-443C-9E79-1FD4CB98DEDC}" type="slidenum">
              <a:rPr/>
              <a:pPr lvl="0"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AB0D78-FA88-4873-856C-C619CA605DB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8224" y="278113"/>
            <a:ext cx="9225218" cy="646331"/>
          </a:xfrm>
        </p:spPr>
        <p:txBody>
          <a:bodyPr vert="horz" wrap="square">
            <a:spAutoFit/>
          </a:bodyPr>
          <a:lstStyle/>
          <a:p>
            <a:pPr lvl="0"/>
            <a:r>
              <a:rPr lang="en-US" sz="4000" b="1" dirty="0">
                <a:latin typeface="Liberation Sans" pitchFamily="34"/>
                <a:ea typeface="Droid Sans Fallback" pitchFamily="2"/>
                <a:cs typeface="Droid Sans Fallback" pitchFamily="2"/>
              </a:rPr>
              <a:t>Signing the digest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BB50673-9149-49DC-9103-321E0D2E66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0802" y="1085146"/>
            <a:ext cx="10950898" cy="5087054"/>
          </a:xfrm>
        </p:spPr>
        <p:txBody>
          <a:bodyPr vert="horz"/>
          <a:lstStyle/>
          <a:p>
            <a:pPr marL="754956" indent="-622163">
              <a:buSzPct val="45000"/>
              <a:buFont typeface="StarSymbol"/>
              <a:buChar char="●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Asymmetric key encryption are inefficient when dealing with long messages</a:t>
            </a:r>
          </a:p>
          <a:p>
            <a:pPr marL="754956" indent="-622163">
              <a:buSzPct val="45000"/>
              <a:buFont typeface="StarSymbol"/>
              <a:buChar char="●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 digital signature system, the messages are generally very long</a:t>
            </a:r>
          </a:p>
          <a:p>
            <a:pPr marL="754956" indent="-622163">
              <a:buSzPct val="45000"/>
              <a:buFont typeface="StarSymbol"/>
              <a:buChar char="●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So, the solution is to </a:t>
            </a:r>
            <a:r>
              <a:rPr lang="en-US" sz="2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sign a digest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of the message which is much </a:t>
            </a:r>
            <a:r>
              <a:rPr lang="en-US" sz="2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shorter than the message</a:t>
            </a:r>
          </a:p>
          <a:p>
            <a:pPr marL="754956" indent="-622163">
              <a:buSzPct val="45000"/>
              <a:buFont typeface="StarSymbol"/>
              <a:buChar char="●"/>
            </a:pPr>
            <a:endParaRPr lang="en-US" sz="2661" dirty="0">
              <a:solidFill>
                <a:srgbClr val="000000"/>
              </a:solidFill>
              <a:latin typeface="Times New Roman" pitchFamily="34"/>
              <a:cs typeface="Times New Roman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3F787E3-7AF9-472B-855C-44C746891A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663743" y="3935021"/>
            <a:ext cx="7341920" cy="2733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1E55CC-64FF-4CC6-A60F-B2168051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lvl="0"/>
            <a:fld id="{2434535B-0F41-4E36-A790-F1F34DCDC9D7}" type="slidenum">
              <a:rPr/>
              <a:pPr lvl="0"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844395-D7ED-47DD-9A04-E5C2E45E0AC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5872" y="278113"/>
            <a:ext cx="9692640" cy="646331"/>
          </a:xfrm>
        </p:spPr>
        <p:txBody>
          <a:bodyPr vert="horz">
            <a:spAutoFit/>
          </a:bodyPr>
          <a:lstStyle/>
          <a:p>
            <a:pPr lvl="0"/>
            <a:r>
              <a:rPr lang="en-US" sz="4000" b="1" dirty="0">
                <a:latin typeface="Liberation Sans" pitchFamily="34"/>
                <a:ea typeface="Droid Sans Fallback" pitchFamily="2"/>
                <a:cs typeface="Droid Sans Fallback" pitchFamily="2"/>
              </a:rPr>
              <a:t>Signing the digest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E6C7AD-4007-48BA-A0E2-82CEE6D981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0802" y="1155700"/>
            <a:ext cx="11182038" cy="5479587"/>
          </a:xfrm>
        </p:spPr>
        <p:txBody>
          <a:bodyPr vert="horz">
            <a:normAutofit/>
          </a:bodyPr>
          <a:lstStyle/>
          <a:p>
            <a:pPr marL="754956" indent="-622163">
              <a:buSzPct val="45000"/>
              <a:buFont typeface="StarSymbol"/>
              <a:buChar char="●"/>
            </a:pPr>
            <a:r>
              <a:rPr lang="en-US" sz="266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At the sender’s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side, the message digest is created</a:t>
            </a:r>
          </a:p>
          <a:p>
            <a:pPr marL="754956" indent="-622163">
              <a:buSzPct val="45000"/>
              <a:buFont typeface="StarSymbol"/>
              <a:buChar char="●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digest then goes through the signing process using the sender’s private key</a:t>
            </a:r>
          </a:p>
          <a:p>
            <a:pPr marL="754956" indent="-622163">
              <a:buSzPct val="45000"/>
              <a:buFont typeface="StarSymbol"/>
              <a:buChar char="●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message and the signature is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sent</a:t>
            </a:r>
          </a:p>
          <a:p>
            <a:pPr marL="754956" indent="-622163">
              <a:buSzPct val="45000"/>
              <a:buFont typeface="StarSymbol"/>
              <a:buChar char="●"/>
            </a:pPr>
            <a:endParaRPr lang="en-US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54956" indent="-622163">
              <a:buSzPct val="45000"/>
              <a:buFont typeface="StarSymbol"/>
              <a:buChar char="●"/>
            </a:pPr>
            <a:r>
              <a:rPr lang="en-US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At receiver’s side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the digest is created for the received message using the same hash function</a:t>
            </a:r>
          </a:p>
          <a:p>
            <a:pPr marL="754956" indent="-622163">
              <a:buSzPct val="45000"/>
              <a:buFont typeface="StarSymbol"/>
              <a:buChar char="●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Calculations are done on the signature and the digest</a:t>
            </a:r>
          </a:p>
          <a:p>
            <a:pPr marL="754956" indent="-622163">
              <a:buSzPct val="45000"/>
              <a:buFont typeface="StarSymbol"/>
              <a:buChar char="●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verification process applies criteria on the result of the calculation to determine authenticity of the signature</a:t>
            </a:r>
          </a:p>
          <a:p>
            <a:pPr marL="754956" indent="-622163">
              <a:buSzPct val="45000"/>
              <a:buFont typeface="StarSymbol"/>
              <a:buChar char="●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If authentic, the message is accepted, else it is rejected</a:t>
            </a:r>
          </a:p>
          <a:p>
            <a:pPr marL="754956" indent="-622163">
              <a:buSzPct val="45000"/>
              <a:buFont typeface="StarSymbol"/>
              <a:buChar char="●"/>
            </a:pPr>
            <a:endParaRPr lang="en-US" sz="2661" dirty="0">
              <a:solidFill>
                <a:srgbClr val="000000"/>
              </a:solidFill>
              <a:latin typeface="Times New Roman" pitchFamily="34"/>
              <a:cs typeface="Times New Roman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209</TotalTime>
  <Words>1374</Words>
  <Application>Microsoft Office PowerPoint</Application>
  <PresentationFormat>Custom</PresentationFormat>
  <Paragraphs>236</Paragraphs>
  <Slides>30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View</vt:lpstr>
      <vt:lpstr>Module-4</vt:lpstr>
      <vt:lpstr>Digital signature</vt:lpstr>
      <vt:lpstr>Conventional Vs Digital signature</vt:lpstr>
      <vt:lpstr>Conventional Vs Digital signature</vt:lpstr>
      <vt:lpstr>Digital signature:  Process</vt:lpstr>
      <vt:lpstr>Process</vt:lpstr>
      <vt:lpstr>Need for keys</vt:lpstr>
      <vt:lpstr>Signing the digest</vt:lpstr>
      <vt:lpstr>Signing the digest</vt:lpstr>
      <vt:lpstr>Services of digital signature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Module-4</dc:title>
  <dc:creator>Nabanita Mandal</dc:creator>
  <cp:lastModifiedBy>Administrator</cp:lastModifiedBy>
  <cp:revision>31</cp:revision>
  <dcterms:created xsi:type="dcterms:W3CDTF">2022-03-15T15:37:30Z</dcterms:created>
  <dcterms:modified xsi:type="dcterms:W3CDTF">2023-03-28T10:59:39Z</dcterms:modified>
</cp:coreProperties>
</file>