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75"/>
  </p:notesMasterIdLst>
  <p:sldIdLst>
    <p:sldId id="256" r:id="rId5"/>
    <p:sldId id="259" r:id="rId6"/>
    <p:sldId id="260" r:id="rId7"/>
    <p:sldId id="261" r:id="rId8"/>
    <p:sldId id="262" r:id="rId9"/>
    <p:sldId id="263" r:id="rId10"/>
    <p:sldId id="264" r:id="rId11"/>
    <p:sldId id="265" r:id="rId12"/>
    <p:sldId id="266" r:id="rId13"/>
    <p:sldId id="258" r:id="rId14"/>
    <p:sldId id="267" r:id="rId15"/>
    <p:sldId id="271" r:id="rId16"/>
    <p:sldId id="268" r:id="rId17"/>
    <p:sldId id="270" r:id="rId18"/>
    <p:sldId id="269" r:id="rId19"/>
    <p:sldId id="272" r:id="rId20"/>
    <p:sldId id="274" r:id="rId21"/>
    <p:sldId id="275" r:id="rId22"/>
    <p:sldId id="276" r:id="rId23"/>
    <p:sldId id="273" r:id="rId24"/>
    <p:sldId id="277" r:id="rId25"/>
    <p:sldId id="278" r:id="rId26"/>
    <p:sldId id="279" r:id="rId27"/>
    <p:sldId id="280" r:id="rId28"/>
    <p:sldId id="282" r:id="rId29"/>
    <p:sldId id="283" r:id="rId30"/>
    <p:sldId id="284" r:id="rId31"/>
    <p:sldId id="285" r:id="rId32"/>
    <p:sldId id="287" r:id="rId33"/>
    <p:sldId id="286" r:id="rId34"/>
    <p:sldId id="288" r:id="rId35"/>
    <p:sldId id="289" r:id="rId36"/>
    <p:sldId id="290" r:id="rId37"/>
    <p:sldId id="311" r:id="rId38"/>
    <p:sldId id="308" r:id="rId39"/>
    <p:sldId id="309" r:id="rId40"/>
    <p:sldId id="310" r:id="rId41"/>
    <p:sldId id="312" r:id="rId42"/>
    <p:sldId id="313" r:id="rId43"/>
    <p:sldId id="314" r:id="rId44"/>
    <p:sldId id="291" r:id="rId45"/>
    <p:sldId id="292" r:id="rId46"/>
    <p:sldId id="293" r:id="rId47"/>
    <p:sldId id="294" r:id="rId48"/>
    <p:sldId id="295" r:id="rId49"/>
    <p:sldId id="315" r:id="rId50"/>
    <p:sldId id="298" r:id="rId51"/>
    <p:sldId id="320" r:id="rId52"/>
    <p:sldId id="299" r:id="rId53"/>
    <p:sldId id="327" r:id="rId54"/>
    <p:sldId id="321" r:id="rId55"/>
    <p:sldId id="316" r:id="rId56"/>
    <p:sldId id="317" r:id="rId57"/>
    <p:sldId id="323" r:id="rId58"/>
    <p:sldId id="326" r:id="rId59"/>
    <p:sldId id="328" r:id="rId60"/>
    <p:sldId id="325" r:id="rId61"/>
    <p:sldId id="318" r:id="rId62"/>
    <p:sldId id="329" r:id="rId63"/>
    <p:sldId id="330" r:id="rId64"/>
    <p:sldId id="331" r:id="rId65"/>
    <p:sldId id="332" r:id="rId66"/>
    <p:sldId id="300" r:id="rId67"/>
    <p:sldId id="301" r:id="rId68"/>
    <p:sldId id="302" r:id="rId69"/>
    <p:sldId id="303" r:id="rId70"/>
    <p:sldId id="304" r:id="rId71"/>
    <p:sldId id="305" r:id="rId72"/>
    <p:sldId id="306" r:id="rId73"/>
    <p:sldId id="30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1BB8BB-FED6-F62C-6AEA-8115A2482E92}" v="1" dt="2022-02-27T12:11:02.331"/>
    <p1510:client id="{E86EB418-69F7-4032-99B1-1A55737C5195}" v="6" dt="2022-05-19T09:32:04.915"/>
    <p1510:client id="{FBF5048E-C1FE-4A0E-BB87-7E8C79FFD8DA}" v="2" dt="2022-02-10T05:23:56.466"/>
    <p1510:client id="{FC892C76-B6EF-443D-9BCC-F927E59A1E32}" v="2" dt="2022-02-23T07:59:48.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3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dwani Sohail" userId="S::gidwani16526@tsecedu.org::7c0bc7f0-1dcc-43f7-833f-3820fbcc1f92" providerId="AD" clId="Web-{FC892C76-B6EF-443D-9BCC-F927E59A1E32}"/>
    <pc:docChg chg="modSld">
      <pc:chgData name="Gidwani Sohail" userId="S::gidwani16526@tsecedu.org::7c0bc7f0-1dcc-43f7-833f-3820fbcc1f92" providerId="AD" clId="Web-{FC892C76-B6EF-443D-9BCC-F927E59A1E32}" dt="2022-02-23T07:59:48.944" v="1" actId="20577"/>
      <pc:docMkLst>
        <pc:docMk/>
      </pc:docMkLst>
      <pc:sldChg chg="modSp">
        <pc:chgData name="Gidwani Sohail" userId="S::gidwani16526@tsecedu.org::7c0bc7f0-1dcc-43f7-833f-3820fbcc1f92" providerId="AD" clId="Web-{FC892C76-B6EF-443D-9BCC-F927E59A1E32}" dt="2022-02-23T07:59:48.944" v="1" actId="20577"/>
        <pc:sldMkLst>
          <pc:docMk/>
          <pc:sldMk cId="423366949" sldId="275"/>
        </pc:sldMkLst>
        <pc:spChg chg="mod">
          <ac:chgData name="Gidwani Sohail" userId="S::gidwani16526@tsecedu.org::7c0bc7f0-1dcc-43f7-833f-3820fbcc1f92" providerId="AD" clId="Web-{FC892C76-B6EF-443D-9BCC-F927E59A1E32}" dt="2022-02-23T07:59:48.944" v="1" actId="20577"/>
          <ac:spMkLst>
            <pc:docMk/>
            <pc:sldMk cId="423366949" sldId="275"/>
            <ac:spMk id="4" creationId="{00000000-0000-0000-0000-000000000000}"/>
          </ac:spMkLst>
        </pc:spChg>
      </pc:sldChg>
    </pc:docChg>
  </pc:docChgLst>
  <pc:docChgLst>
    <pc:chgData name="Jaiswal Shubham" userId="S::jaiswal16542@tsecedu.org::4e1f6fcf-e009-4401-b6ae-ac40c97cb12a" providerId="AD" clId="Web-{8F1BB8BB-FED6-F62C-6AEA-8115A2482E92}"/>
    <pc:docChg chg="modSld">
      <pc:chgData name="Jaiswal Shubham" userId="S::jaiswal16542@tsecedu.org::4e1f6fcf-e009-4401-b6ae-ac40c97cb12a" providerId="AD" clId="Web-{8F1BB8BB-FED6-F62C-6AEA-8115A2482E92}" dt="2022-02-27T12:11:02.331" v="0" actId="1076"/>
      <pc:docMkLst>
        <pc:docMk/>
      </pc:docMkLst>
      <pc:sldChg chg="modSp">
        <pc:chgData name="Jaiswal Shubham" userId="S::jaiswal16542@tsecedu.org::4e1f6fcf-e009-4401-b6ae-ac40c97cb12a" providerId="AD" clId="Web-{8F1BB8BB-FED6-F62C-6AEA-8115A2482E92}" dt="2022-02-27T12:11:02.331" v="0" actId="1076"/>
        <pc:sldMkLst>
          <pc:docMk/>
          <pc:sldMk cId="2334830168" sldId="303"/>
        </pc:sldMkLst>
        <pc:spChg chg="mod">
          <ac:chgData name="Jaiswal Shubham" userId="S::jaiswal16542@tsecedu.org::4e1f6fcf-e009-4401-b6ae-ac40c97cb12a" providerId="AD" clId="Web-{8F1BB8BB-FED6-F62C-6AEA-8115A2482E92}" dt="2022-02-27T12:11:02.331" v="0" actId="1076"/>
          <ac:spMkLst>
            <pc:docMk/>
            <pc:sldMk cId="2334830168" sldId="303"/>
            <ac:spMk id="11" creationId="{00000000-0000-0000-0000-000000000000}"/>
          </ac:spMkLst>
        </pc:spChg>
      </pc:sldChg>
    </pc:docChg>
  </pc:docChgLst>
  <pc:docChgLst>
    <pc:chgData name="Gidwani Sohail" userId="S::gidwani16526@tsecedu.org::7c0bc7f0-1dcc-43f7-833f-3820fbcc1f92" providerId="AD" clId="Web-{E86EB418-69F7-4032-99B1-1A55737C5195}"/>
    <pc:docChg chg="modSld">
      <pc:chgData name="Gidwani Sohail" userId="S::gidwani16526@tsecedu.org::7c0bc7f0-1dcc-43f7-833f-3820fbcc1f92" providerId="AD" clId="Web-{E86EB418-69F7-4032-99B1-1A55737C5195}" dt="2022-05-19T09:32:04.103" v="4" actId="20577"/>
      <pc:docMkLst>
        <pc:docMk/>
      </pc:docMkLst>
      <pc:sldChg chg="modSp">
        <pc:chgData name="Gidwani Sohail" userId="S::gidwani16526@tsecedu.org::7c0bc7f0-1dcc-43f7-833f-3820fbcc1f92" providerId="AD" clId="Web-{E86EB418-69F7-4032-99B1-1A55737C5195}" dt="2022-05-19T09:32:04.103" v="4" actId="20577"/>
        <pc:sldMkLst>
          <pc:docMk/>
          <pc:sldMk cId="3608700394" sldId="283"/>
        </pc:sldMkLst>
        <pc:spChg chg="mod">
          <ac:chgData name="Gidwani Sohail" userId="S::gidwani16526@tsecedu.org::7c0bc7f0-1dcc-43f7-833f-3820fbcc1f92" providerId="AD" clId="Web-{E86EB418-69F7-4032-99B1-1A55737C5195}" dt="2022-05-19T09:32:04.103" v="4" actId="20577"/>
          <ac:spMkLst>
            <pc:docMk/>
            <pc:sldMk cId="3608700394" sldId="283"/>
            <ac:spMk id="6" creationId="{00000000-0000-0000-0000-000000000000}"/>
          </ac:spMkLst>
        </pc:spChg>
      </pc:sldChg>
    </pc:docChg>
  </pc:docChgLst>
  <pc:docChgLst>
    <pc:chgData name="Kadam Shrey" userId="S::kadam16547@tsecedu.org::433e379b-c620-48ff-8445-aa05a391c3a7" providerId="AD" clId="Web-{FBF5048E-C1FE-4A0E-BB87-7E8C79FFD8DA}"/>
    <pc:docChg chg="addSld delSld">
      <pc:chgData name="Kadam Shrey" userId="S::kadam16547@tsecedu.org::433e379b-c620-48ff-8445-aa05a391c3a7" providerId="AD" clId="Web-{FBF5048E-C1FE-4A0E-BB87-7E8C79FFD8DA}" dt="2022-02-10T05:23:56.466" v="1"/>
      <pc:docMkLst>
        <pc:docMk/>
      </pc:docMkLst>
      <pc:sldChg chg="new del">
        <pc:chgData name="Kadam Shrey" userId="S::kadam16547@tsecedu.org::433e379b-c620-48ff-8445-aa05a391c3a7" providerId="AD" clId="Web-{FBF5048E-C1FE-4A0E-BB87-7E8C79FFD8DA}" dt="2022-02-10T05:23:56.466" v="1"/>
        <pc:sldMkLst>
          <pc:docMk/>
          <pc:sldMk cId="3366094763"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2F83D-D384-4711-BB82-50FDD781BA6E}" type="datetimeFigureOut">
              <a:rPr lang="en-US" smtClean="0"/>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BB652A-721C-49CF-9336-E3FB77F58820}" type="slidenum">
              <a:rPr lang="en-US" smtClean="0"/>
              <a:t>‹#›</a:t>
            </a:fld>
            <a:endParaRPr lang="en-US"/>
          </a:p>
        </p:txBody>
      </p:sp>
    </p:spTree>
    <p:extLst>
      <p:ext uri="{BB962C8B-B14F-4D97-AF65-F5344CB8AC3E}">
        <p14:creationId xmlns:p14="http://schemas.microsoft.com/office/powerpoint/2010/main" val="326041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BB652A-721C-49CF-9336-E3FB77F58820}" type="slidenum">
              <a:rPr lang="en-US" smtClean="0"/>
              <a:t>49</a:t>
            </a:fld>
            <a:endParaRPr lang="en-US"/>
          </a:p>
        </p:txBody>
      </p:sp>
    </p:spTree>
    <p:extLst>
      <p:ext uri="{BB962C8B-B14F-4D97-AF65-F5344CB8AC3E}">
        <p14:creationId xmlns:p14="http://schemas.microsoft.com/office/powerpoint/2010/main" val="242191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BB652A-721C-49CF-9336-E3FB77F58820}" type="slidenum">
              <a:rPr lang="en-US" smtClean="0"/>
              <a:t>50</a:t>
            </a:fld>
            <a:endParaRPr lang="en-US"/>
          </a:p>
        </p:txBody>
      </p:sp>
    </p:spTree>
    <p:extLst>
      <p:ext uri="{BB962C8B-B14F-4D97-AF65-F5344CB8AC3E}">
        <p14:creationId xmlns:p14="http://schemas.microsoft.com/office/powerpoint/2010/main" val="352697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0544B90F-B010-4BD0-A1C3-F0B57B0F528F}" type="datetimeFigureOut">
              <a:rPr lang="en-US" smtClean="0"/>
              <a:t>1/11/2023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BF05A03-4531-4912-BE1A-06C7A4A1F68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44B90F-B010-4BD0-A1C3-F0B57B0F528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44B90F-B010-4BD0-A1C3-F0B57B0F528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44B90F-B010-4BD0-A1C3-F0B57B0F528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44B90F-B010-4BD0-A1C3-F0B57B0F528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05A03-4531-4912-BE1A-06C7A4A1F68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44B90F-B010-4BD0-A1C3-F0B57B0F528F}"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544B90F-B010-4BD0-A1C3-F0B57B0F528F}"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544B90F-B010-4BD0-A1C3-F0B57B0F528F}"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544B90F-B010-4BD0-A1C3-F0B57B0F528F}"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05A03-4531-4912-BE1A-06C7A4A1F68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44B90F-B010-4BD0-A1C3-F0B57B0F528F}"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05A03-4531-4912-BE1A-06C7A4A1F6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544B90F-B010-4BD0-A1C3-F0B57B0F528F}"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05A03-4531-4912-BE1A-06C7A4A1F68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544B90F-B010-4BD0-A1C3-F0B57B0F528F}" type="datetimeFigureOut">
              <a:rPr lang="en-US" smtClean="0"/>
              <a:t>1/11/2023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BF05A03-4531-4912-BE1A-06C7A4A1F68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60" y="1828800"/>
            <a:ext cx="7406640" cy="2133600"/>
          </a:xfrm>
        </p:spPr>
        <p:txBody>
          <a:bodyPr>
            <a:noAutofit/>
          </a:bodyPr>
          <a:lstStyle/>
          <a:p>
            <a:pPr algn="ctr"/>
            <a:r>
              <a:rPr lang="en-US" sz="4400">
                <a:latin typeface="Times New Roman" panose="02020603050405020304" pitchFamily="18" charset="0"/>
                <a:cs typeface="Times New Roman" panose="02020603050405020304" pitchFamily="18" charset="0"/>
              </a:rPr>
              <a:t/>
            </a: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
            </a: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Module 1 </a:t>
            </a: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Introduction to number theory and basic cryptography</a:t>
            </a:r>
          </a:p>
        </p:txBody>
      </p:sp>
    </p:spTree>
    <p:extLst>
      <p:ext uri="{BB962C8B-B14F-4D97-AF65-F5344CB8AC3E}">
        <p14:creationId xmlns:p14="http://schemas.microsoft.com/office/powerpoint/2010/main" val="4016376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lstStyle/>
          <a:p>
            <a:r>
              <a:rPr lang="en-US" sz="3200" b="1">
                <a:latin typeface="Times New Roman" panose="02020603050405020304" pitchFamily="18" charset="0"/>
                <a:cs typeface="Times New Roman" panose="02020603050405020304" pitchFamily="18" charset="0"/>
              </a:rPr>
              <a:t>Attacks Threatening Availability</a:t>
            </a:r>
          </a:p>
          <a:p>
            <a:r>
              <a:rPr lang="en-US" sz="2400" b="1">
                <a:latin typeface="Times New Roman" panose="02020603050405020304" pitchFamily="18" charset="0"/>
                <a:cs typeface="Times New Roman" panose="02020603050405020304" pitchFamily="18" charset="0"/>
              </a:rPr>
              <a:t>1. Denial of Service </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 Denial-of-Service (</a:t>
            </a:r>
            <a:r>
              <a:rPr lang="en-US" sz="2400" err="1">
                <a:latin typeface="Times New Roman" panose="02020603050405020304" pitchFamily="18" charset="0"/>
                <a:cs typeface="Times New Roman" panose="02020603050405020304" pitchFamily="18" charset="0"/>
              </a:rPr>
              <a:t>DoS</a:t>
            </a:r>
            <a:r>
              <a:rPr lang="en-US" sz="2400">
                <a:latin typeface="Times New Roman" panose="02020603050405020304" pitchFamily="18" charset="0"/>
                <a:cs typeface="Times New Roman" panose="02020603050405020304" pitchFamily="18" charset="0"/>
              </a:rPr>
              <a:t>) attack is an attack meant to shut down a machine or network, making it inaccessible to its intended users. </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Buffer overflow attacks – the most common </a:t>
            </a:r>
            <a:r>
              <a:rPr lang="en-US" sz="2400" err="1">
                <a:latin typeface="Times New Roman" panose="02020603050405020304" pitchFamily="18" charset="0"/>
                <a:cs typeface="Times New Roman" panose="02020603050405020304" pitchFamily="18" charset="0"/>
              </a:rPr>
              <a:t>DoS</a:t>
            </a:r>
            <a:r>
              <a:rPr lang="en-US" sz="2400">
                <a:latin typeface="Times New Roman" panose="02020603050405020304" pitchFamily="18" charset="0"/>
                <a:cs typeface="Times New Roman" panose="02020603050405020304" pitchFamily="18" charset="0"/>
              </a:rPr>
              <a:t> attack. </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concept is to send more traffic to a network address than the programmers have built the system to handle.</a:t>
            </a:r>
            <a:endParaRPr lang="en-US" b="1">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lstStyle/>
          <a:p>
            <a:r>
              <a:rPr lang="en-US" sz="3200" b="1">
                <a:latin typeface="Times New Roman" panose="02020603050405020304" pitchFamily="18" charset="0"/>
                <a:cs typeface="Times New Roman" panose="02020603050405020304" pitchFamily="18" charset="0"/>
              </a:rPr>
              <a:t>Passive Attack</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passive attack, the objective or goal of the attacker is to obtain the information. This means that the attacker or attack doesn’t modify data or harm the system.</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Although passive attacks do not harm the system, the attack may harm the sender or the receiver of the message.</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Passive attack can be a danger for the confidentiality of the message.</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Passive attacks can be prevented by </a:t>
            </a:r>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 of the data.</a:t>
            </a: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3553738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lstStyle/>
          <a:p>
            <a:r>
              <a:rPr lang="en-US" sz="3200" b="1">
                <a:latin typeface="Times New Roman" panose="02020603050405020304" pitchFamily="18" charset="0"/>
                <a:cs typeface="Times New Roman" panose="02020603050405020304" pitchFamily="18" charset="0"/>
              </a:rPr>
              <a:t>Passive Attack</a:t>
            </a: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pic>
        <p:nvPicPr>
          <p:cNvPr id="2050" name="Picture 2" descr="Active attack vs Passiv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26673"/>
            <a:ext cx="699246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429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normAutofit/>
          </a:bodyPr>
          <a:lstStyle/>
          <a:p>
            <a:r>
              <a:rPr lang="en-US" sz="3200" b="1">
                <a:latin typeface="Times New Roman" panose="02020603050405020304" pitchFamily="18" charset="0"/>
                <a:cs typeface="Times New Roman" panose="02020603050405020304" pitchFamily="18" charset="0"/>
              </a:rPr>
              <a:t>Active Attack</a:t>
            </a:r>
            <a:endParaRPr lang="en-US" sz="2400" b="1">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 active attack, may change the data or harm the system.</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Active attacks threaten the integrity and availability.</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system resources can be changed due to active attacks. So, the damage done with active attacks can be harmful to the system and its resources. </a:t>
            </a: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3890716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normAutofit/>
          </a:bodyPr>
          <a:lstStyle/>
          <a:p>
            <a:r>
              <a:rPr lang="en-US" sz="3200" b="1">
                <a:latin typeface="Times New Roman" panose="02020603050405020304" pitchFamily="18" charset="0"/>
                <a:cs typeface="Times New Roman" panose="02020603050405020304" pitchFamily="18" charset="0"/>
              </a:rPr>
              <a:t>Active Attack</a:t>
            </a:r>
          </a:p>
          <a:p>
            <a:endParaRPr lang="en-US" sz="2400" b="1">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pic>
        <p:nvPicPr>
          <p:cNvPr id="1026" name="Picture 2" descr="Active attack vs Passiv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74273"/>
            <a:ext cx="649705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90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lstStyle/>
          <a:p>
            <a:r>
              <a:rPr lang="en-US" sz="3200" b="1">
                <a:latin typeface="Times New Roman" panose="02020603050405020304" pitchFamily="18" charset="0"/>
                <a:cs typeface="Times New Roman" panose="02020603050405020304" pitchFamily="18" charset="0"/>
              </a:rPr>
              <a:t>Categorizing passive and active attacks</a:t>
            </a: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graphicFrame>
        <p:nvGraphicFramePr>
          <p:cNvPr id="2" name="Table 1"/>
          <p:cNvGraphicFramePr>
            <a:graphicFrameLocks noGrp="1"/>
          </p:cNvGraphicFramePr>
          <p:nvPr>
            <p:extLst>
              <p:ext uri="{D42A27DB-BD31-4B8C-83A1-F6EECF244321}">
                <p14:modId xmlns:p14="http://schemas.microsoft.com/office/powerpoint/2010/main" val="4086899516"/>
              </p:ext>
            </p:extLst>
          </p:nvPr>
        </p:nvGraphicFramePr>
        <p:xfrm>
          <a:off x="1524000" y="1981200"/>
          <a:ext cx="6858000" cy="3657600"/>
        </p:xfrm>
        <a:graphic>
          <a:graphicData uri="http://schemas.openxmlformats.org/drawingml/2006/table">
            <a:tbl>
              <a:tblPr firstRow="1" bandRow="1">
                <a:tableStyleId>{BDBED569-4797-4DF1-A0F4-6AAB3CD982D8}</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tblGrid>
              <a:tr h="370840">
                <a:tc>
                  <a:txBody>
                    <a:bodyPr/>
                    <a:lstStyle/>
                    <a:p>
                      <a:r>
                        <a:rPr lang="en-US" sz="2400">
                          <a:latin typeface="Times New Roman" panose="02020603050405020304" pitchFamily="18" charset="0"/>
                          <a:cs typeface="Times New Roman" panose="02020603050405020304" pitchFamily="18" charset="0"/>
                        </a:rPr>
                        <a:t>Attacks</a:t>
                      </a:r>
                    </a:p>
                  </a:txBody>
                  <a:tcPr/>
                </a:tc>
                <a:tc>
                  <a:txBody>
                    <a:bodyPr/>
                    <a:lstStyle/>
                    <a:p>
                      <a:r>
                        <a:rPr lang="en-US" sz="2400">
                          <a:latin typeface="Times New Roman" panose="02020603050405020304" pitchFamily="18" charset="0"/>
                          <a:cs typeface="Times New Roman" panose="02020603050405020304" pitchFamily="18" charset="0"/>
                        </a:rPr>
                        <a:t>Passive / Active</a:t>
                      </a:r>
                    </a:p>
                  </a:txBody>
                  <a:tcPr/>
                </a:tc>
                <a:tc>
                  <a:txBody>
                    <a:bodyPr/>
                    <a:lstStyle/>
                    <a:p>
                      <a:r>
                        <a:rPr lang="en-US" sz="2400">
                          <a:latin typeface="Times New Roman" panose="02020603050405020304" pitchFamily="18" charset="0"/>
                          <a:cs typeface="Times New Roman" panose="02020603050405020304" pitchFamily="18" charset="0"/>
                        </a:rPr>
                        <a:t>Threatening</a:t>
                      </a:r>
                    </a:p>
                  </a:txBody>
                  <a:tcPr/>
                </a:tc>
                <a:extLst>
                  <a:ext uri="{0D108BD9-81ED-4DB2-BD59-A6C34878D82A}">
                    <a16:rowId xmlns:a16="http://schemas.microsoft.com/office/drawing/2014/main" xmlns="" val="10000"/>
                  </a:ext>
                </a:extLst>
              </a:tr>
              <a:tr h="370840">
                <a:tc>
                  <a:txBody>
                    <a:bodyPr/>
                    <a:lstStyle/>
                    <a:p>
                      <a:r>
                        <a:rPr lang="en-US" sz="2400">
                          <a:latin typeface="Times New Roman" panose="02020603050405020304" pitchFamily="18" charset="0"/>
                          <a:cs typeface="Times New Roman" panose="02020603050405020304" pitchFamily="18" charset="0"/>
                        </a:rPr>
                        <a:t>Snooping</a:t>
                      </a:r>
                    </a:p>
                    <a:p>
                      <a:r>
                        <a:rPr lang="en-US" sz="2400">
                          <a:latin typeface="Times New Roman" panose="02020603050405020304" pitchFamily="18" charset="0"/>
                          <a:cs typeface="Times New Roman" panose="02020603050405020304" pitchFamily="18" charset="0"/>
                        </a:rPr>
                        <a:t>Traffic analysis</a:t>
                      </a:r>
                    </a:p>
                  </a:txBody>
                  <a:tcPr/>
                </a:tc>
                <a:tc>
                  <a:txBody>
                    <a:bodyPr/>
                    <a:lstStyle/>
                    <a:p>
                      <a:r>
                        <a:rPr lang="en-US" sz="2400">
                          <a:latin typeface="Times New Roman" panose="02020603050405020304" pitchFamily="18" charset="0"/>
                          <a:cs typeface="Times New Roman" panose="02020603050405020304" pitchFamily="18" charset="0"/>
                        </a:rPr>
                        <a:t>Passive</a:t>
                      </a:r>
                    </a:p>
                  </a:txBody>
                  <a:tcPr/>
                </a:tc>
                <a:tc>
                  <a:txBody>
                    <a:bodyPr/>
                    <a:lstStyle/>
                    <a:p>
                      <a:r>
                        <a:rPr lang="en-US" sz="2400">
                          <a:latin typeface="Times New Roman" panose="02020603050405020304" pitchFamily="18" charset="0"/>
                          <a:cs typeface="Times New Roman" panose="02020603050405020304" pitchFamily="18" charset="0"/>
                        </a:rPr>
                        <a:t>Confidentiality</a:t>
                      </a:r>
                    </a:p>
                  </a:txBody>
                  <a:tcPr/>
                </a:tc>
                <a:extLst>
                  <a:ext uri="{0D108BD9-81ED-4DB2-BD59-A6C34878D82A}">
                    <a16:rowId xmlns:a16="http://schemas.microsoft.com/office/drawing/2014/main" xmlns="" val="10001"/>
                  </a:ext>
                </a:extLst>
              </a:tr>
              <a:tr h="370840">
                <a:tc>
                  <a:txBody>
                    <a:bodyPr/>
                    <a:lstStyle/>
                    <a:p>
                      <a:r>
                        <a:rPr lang="en-US" sz="2400">
                          <a:latin typeface="Times New Roman" panose="02020603050405020304" pitchFamily="18" charset="0"/>
                          <a:cs typeface="Times New Roman" panose="02020603050405020304" pitchFamily="18" charset="0"/>
                        </a:rPr>
                        <a:t>Modification</a:t>
                      </a:r>
                    </a:p>
                    <a:p>
                      <a:r>
                        <a:rPr lang="en-US" sz="2400">
                          <a:latin typeface="Times New Roman" panose="02020603050405020304" pitchFamily="18" charset="0"/>
                          <a:cs typeface="Times New Roman" panose="02020603050405020304" pitchFamily="18" charset="0"/>
                        </a:rPr>
                        <a:t>Masquerading</a:t>
                      </a:r>
                    </a:p>
                    <a:p>
                      <a:r>
                        <a:rPr lang="en-US" sz="2400">
                          <a:latin typeface="Times New Roman" panose="02020603050405020304" pitchFamily="18" charset="0"/>
                          <a:cs typeface="Times New Roman" panose="02020603050405020304" pitchFamily="18" charset="0"/>
                        </a:rPr>
                        <a:t>Replaying</a:t>
                      </a:r>
                    </a:p>
                    <a:p>
                      <a:r>
                        <a:rPr lang="en-US" sz="2400">
                          <a:latin typeface="Times New Roman" panose="02020603050405020304" pitchFamily="18" charset="0"/>
                          <a:cs typeface="Times New Roman" panose="02020603050405020304" pitchFamily="18" charset="0"/>
                        </a:rPr>
                        <a:t>Repudiation</a:t>
                      </a:r>
                    </a:p>
                  </a:txBody>
                  <a:tcPr/>
                </a:tc>
                <a:tc>
                  <a:txBody>
                    <a:bodyPr/>
                    <a:lstStyle/>
                    <a:p>
                      <a:r>
                        <a:rPr lang="en-US" sz="2400">
                          <a:latin typeface="Times New Roman" panose="02020603050405020304" pitchFamily="18" charset="0"/>
                          <a:cs typeface="Times New Roman" panose="02020603050405020304" pitchFamily="18" charset="0"/>
                        </a:rPr>
                        <a:t>Active</a:t>
                      </a:r>
                    </a:p>
                  </a:txBody>
                  <a:tcPr/>
                </a:tc>
                <a:tc>
                  <a:txBody>
                    <a:bodyPr/>
                    <a:lstStyle/>
                    <a:p>
                      <a:r>
                        <a:rPr lang="en-US" sz="2400">
                          <a:latin typeface="Times New Roman" panose="02020603050405020304" pitchFamily="18" charset="0"/>
                          <a:cs typeface="Times New Roman" panose="02020603050405020304" pitchFamily="18" charset="0"/>
                        </a:rPr>
                        <a:t>Integrity</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r>
                        <a:rPr lang="en-US" sz="2400">
                          <a:latin typeface="Times New Roman" panose="02020603050405020304" pitchFamily="18" charset="0"/>
                          <a:cs typeface="Times New Roman" panose="02020603050405020304" pitchFamily="18" charset="0"/>
                        </a:rPr>
                        <a:t>Denial</a:t>
                      </a:r>
                      <a:r>
                        <a:rPr lang="en-US" sz="2400" baseline="0">
                          <a:latin typeface="Times New Roman" panose="02020603050405020304" pitchFamily="18" charset="0"/>
                          <a:cs typeface="Times New Roman" panose="02020603050405020304" pitchFamily="18" charset="0"/>
                        </a:rPr>
                        <a:t> of Service</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Active</a:t>
                      </a:r>
                    </a:p>
                  </a:txBody>
                  <a:tcPr/>
                </a:tc>
                <a:tc>
                  <a:txBody>
                    <a:bodyPr/>
                    <a:lstStyle/>
                    <a:p>
                      <a:r>
                        <a:rPr lang="en-US" sz="2400">
                          <a:latin typeface="Times New Roman" panose="02020603050405020304" pitchFamily="18" charset="0"/>
                          <a:cs typeface="Times New Roman" panose="02020603050405020304" pitchFamily="18" charset="0"/>
                        </a:rPr>
                        <a:t>Availability</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097699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normAutofit/>
          </a:bodyPr>
          <a:lstStyle/>
          <a:p>
            <a:r>
              <a:rPr lang="en-US" sz="2400" b="1">
                <a:latin typeface="Times New Roman" panose="02020603050405020304" pitchFamily="18" charset="0"/>
                <a:cs typeface="Times New Roman" panose="02020603050405020304" pitchFamily="18" charset="0"/>
              </a:rPr>
              <a:t>International Telecommunication Union – Telecommunication Standardization Sector (ITU-T) (X.800) </a:t>
            </a:r>
            <a:r>
              <a:rPr lang="en-US" sz="2400">
                <a:latin typeface="Times New Roman" panose="02020603050405020304" pitchFamily="18" charset="0"/>
                <a:cs typeface="Times New Roman" panose="02020603050405020304" pitchFamily="18" charset="0"/>
              </a:rPr>
              <a:t>has defined five services related to security goals and attacks.</a:t>
            </a: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Services </a:t>
            </a:r>
          </a:p>
        </p:txBody>
      </p:sp>
      <p:sp>
        <p:nvSpPr>
          <p:cNvPr id="6" name="Rectangle 5"/>
          <p:cNvSpPr/>
          <p:nvPr/>
        </p:nvSpPr>
        <p:spPr>
          <a:xfrm>
            <a:off x="3352800" y="2438400"/>
            <a:ext cx="28194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Security Services </a:t>
            </a:r>
          </a:p>
        </p:txBody>
      </p:sp>
      <p:cxnSp>
        <p:nvCxnSpPr>
          <p:cNvPr id="7" name="Elbow Connector 6"/>
          <p:cNvCxnSpPr>
            <a:stCxn id="6" idx="2"/>
            <a:endCxn id="10" idx="0"/>
          </p:cNvCxnSpPr>
          <p:nvPr/>
        </p:nvCxnSpPr>
        <p:spPr>
          <a:xfrm rot="5400000">
            <a:off x="2715491" y="2351809"/>
            <a:ext cx="1274618" cy="2819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a:endCxn id="14" idx="0"/>
          </p:cNvCxnSpPr>
          <p:nvPr/>
        </p:nvCxnSpPr>
        <p:spPr>
          <a:xfrm>
            <a:off x="4762500" y="3771900"/>
            <a:ext cx="3714750" cy="61306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29200" y="3771900"/>
            <a:ext cx="0" cy="626918"/>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43000" y="4398818"/>
            <a:ext cx="1600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Data Confidentiality</a:t>
            </a:r>
          </a:p>
        </p:txBody>
      </p:sp>
      <p:sp>
        <p:nvSpPr>
          <p:cNvPr id="11" name="Rectangle 10"/>
          <p:cNvSpPr/>
          <p:nvPr/>
        </p:nvSpPr>
        <p:spPr>
          <a:xfrm>
            <a:off x="6172200" y="4398818"/>
            <a:ext cx="154305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Non-Repudiation</a:t>
            </a:r>
          </a:p>
        </p:txBody>
      </p:sp>
      <p:sp>
        <p:nvSpPr>
          <p:cNvPr id="12" name="Rectangle 11"/>
          <p:cNvSpPr/>
          <p:nvPr/>
        </p:nvSpPr>
        <p:spPr>
          <a:xfrm>
            <a:off x="2895600" y="4384964"/>
            <a:ext cx="1409700" cy="6996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Data Integrity</a:t>
            </a:r>
          </a:p>
        </p:txBody>
      </p:sp>
      <p:sp>
        <p:nvSpPr>
          <p:cNvPr id="13" name="Rectangle 12"/>
          <p:cNvSpPr/>
          <p:nvPr/>
        </p:nvSpPr>
        <p:spPr>
          <a:xfrm>
            <a:off x="4438650" y="4384964"/>
            <a:ext cx="1581150" cy="6996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Authentication</a:t>
            </a:r>
          </a:p>
        </p:txBody>
      </p:sp>
      <p:sp>
        <p:nvSpPr>
          <p:cNvPr id="14" name="Rectangle 13"/>
          <p:cNvSpPr/>
          <p:nvPr/>
        </p:nvSpPr>
        <p:spPr>
          <a:xfrm>
            <a:off x="7886700" y="4384964"/>
            <a:ext cx="1181100" cy="6996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Access Control</a:t>
            </a:r>
          </a:p>
        </p:txBody>
      </p:sp>
      <p:cxnSp>
        <p:nvCxnSpPr>
          <p:cNvPr id="26" name="Straight Connector 25"/>
          <p:cNvCxnSpPr/>
          <p:nvPr/>
        </p:nvCxnSpPr>
        <p:spPr>
          <a:xfrm>
            <a:off x="3505200" y="3733800"/>
            <a:ext cx="0" cy="626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81800" y="3733800"/>
            <a:ext cx="0" cy="62691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52800" y="5181600"/>
            <a:ext cx="1219200"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Anti Change </a:t>
            </a:r>
          </a:p>
          <a:p>
            <a:r>
              <a:rPr lang="en-US">
                <a:latin typeface="Times New Roman" panose="02020603050405020304" pitchFamily="18" charset="0"/>
                <a:cs typeface="Times New Roman" panose="02020603050405020304" pitchFamily="18" charset="0"/>
              </a:rPr>
              <a:t>Anti Replay</a:t>
            </a:r>
          </a:p>
        </p:txBody>
      </p:sp>
      <p:cxnSp>
        <p:nvCxnSpPr>
          <p:cNvPr id="30" name="Elbow Connector 29"/>
          <p:cNvCxnSpPr/>
          <p:nvPr/>
        </p:nvCxnSpPr>
        <p:spPr>
          <a:xfrm rot="16200000" flipH="1">
            <a:off x="2761297" y="5333224"/>
            <a:ext cx="840110" cy="342897"/>
          </a:xfrm>
          <a:prstGeom prst="bentConnector3">
            <a:avLst>
              <a:gd name="adj1" fmla="val 101123"/>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71800" y="5410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14900" y="5181600"/>
            <a:ext cx="1333500"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Peer entity</a:t>
            </a:r>
          </a:p>
          <a:p>
            <a:r>
              <a:rPr lang="en-US">
                <a:latin typeface="Times New Roman" panose="02020603050405020304" pitchFamily="18" charset="0"/>
                <a:cs typeface="Times New Roman" panose="02020603050405020304" pitchFamily="18" charset="0"/>
              </a:rPr>
              <a:t>Data Origin</a:t>
            </a:r>
          </a:p>
        </p:txBody>
      </p:sp>
      <p:cxnSp>
        <p:nvCxnSpPr>
          <p:cNvPr id="50" name="Elbow Connector 49"/>
          <p:cNvCxnSpPr/>
          <p:nvPr/>
        </p:nvCxnSpPr>
        <p:spPr>
          <a:xfrm rot="16200000" flipH="1">
            <a:off x="4438651" y="5200651"/>
            <a:ext cx="533400" cy="342897"/>
          </a:xfrm>
          <a:prstGeom prst="bentConnector3">
            <a:avLst>
              <a:gd name="adj1" fmla="val 96753"/>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958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43700" y="5181601"/>
            <a:ext cx="1485900"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Proof of Origin</a:t>
            </a:r>
          </a:p>
          <a:p>
            <a:r>
              <a:rPr lang="en-US">
                <a:latin typeface="Times New Roman" panose="02020603050405020304" pitchFamily="18" charset="0"/>
                <a:cs typeface="Times New Roman" panose="02020603050405020304" pitchFamily="18" charset="0"/>
              </a:rPr>
              <a:t>Proof of Delivery</a:t>
            </a:r>
          </a:p>
        </p:txBody>
      </p:sp>
      <p:cxnSp>
        <p:nvCxnSpPr>
          <p:cNvPr id="60" name="Elbow Connector 59"/>
          <p:cNvCxnSpPr/>
          <p:nvPr/>
        </p:nvCxnSpPr>
        <p:spPr>
          <a:xfrm rot="16200000" flipH="1">
            <a:off x="6114096" y="5354007"/>
            <a:ext cx="840110" cy="342897"/>
          </a:xfrm>
          <a:prstGeom prst="bentConnector3">
            <a:avLst>
              <a:gd name="adj1" fmla="val 101123"/>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324599" y="5430983"/>
            <a:ext cx="38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586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normAutofit/>
          </a:bodyPr>
          <a:lstStyle/>
          <a:p>
            <a:r>
              <a:rPr lang="en-US" sz="3200" b="1">
                <a:latin typeface="Times New Roman" panose="02020603050405020304" pitchFamily="18" charset="0"/>
                <a:cs typeface="Times New Roman" panose="02020603050405020304" pitchFamily="18" charset="0"/>
              </a:rPr>
              <a:t>Data Confidentiality</a:t>
            </a:r>
            <a:endParaRPr lang="en-US" sz="2400" b="1">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Confidentiality is the fundamental security service provided by cryptography. It is a security service that keeps the information from an unauthorized person. It is sometimes referred to as </a:t>
            </a:r>
            <a:r>
              <a:rPr lang="en-US" sz="2400" b="1">
                <a:latin typeface="Times New Roman" panose="02020603050405020304" pitchFamily="18" charset="0"/>
                <a:cs typeface="Times New Roman" panose="02020603050405020304" pitchFamily="18" charset="0"/>
              </a:rPr>
              <a:t>privacy</a:t>
            </a:r>
            <a:r>
              <a:rPr lang="en-US" sz="2400">
                <a:latin typeface="Times New Roman" panose="02020603050405020304" pitchFamily="18" charset="0"/>
                <a:cs typeface="Times New Roman" panose="02020603050405020304" pitchFamily="18" charset="0"/>
              </a:rPr>
              <a:t> or </a:t>
            </a:r>
            <a:r>
              <a:rPr lang="en-US" sz="2400" b="1">
                <a:latin typeface="Times New Roman" panose="02020603050405020304" pitchFamily="18" charset="0"/>
                <a:cs typeface="Times New Roman" panose="02020603050405020304" pitchFamily="18" charset="0"/>
              </a:rPr>
              <a:t>secrecy</a:t>
            </a:r>
            <a:r>
              <a:rPr lang="en-US" sz="2400">
                <a:latin typeface="Times New Roman" panose="02020603050405020304" pitchFamily="18" charset="0"/>
                <a:cs typeface="Times New Roman" panose="02020603050405020304" pitchFamily="18" charset="0"/>
              </a:rPr>
              <a:t>.</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services defined by X.800 is very broad and encompasses confidentiality of whole message or part of message.</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prevents </a:t>
            </a:r>
            <a:r>
              <a:rPr lang="en-US" sz="2400" b="1">
                <a:latin typeface="Times New Roman" panose="02020603050405020304" pitchFamily="18" charset="0"/>
                <a:cs typeface="Times New Roman" panose="02020603050405020304" pitchFamily="18" charset="0"/>
              </a:rPr>
              <a:t>snooping</a:t>
            </a:r>
            <a:r>
              <a:rPr lang="en-US" sz="2400">
                <a:latin typeface="Times New Roman" panose="02020603050405020304" pitchFamily="18" charset="0"/>
                <a:cs typeface="Times New Roman" panose="02020603050405020304" pitchFamily="18" charset="0"/>
              </a:rPr>
              <a:t> and </a:t>
            </a:r>
            <a:r>
              <a:rPr lang="en-US" sz="2400" b="1">
                <a:latin typeface="Times New Roman" panose="02020603050405020304" pitchFamily="18" charset="0"/>
                <a:cs typeface="Times New Roman" panose="02020603050405020304" pitchFamily="18" charset="0"/>
              </a:rPr>
              <a:t>traffic analysis</a:t>
            </a:r>
            <a:r>
              <a:rPr lang="en-US" sz="2400">
                <a:latin typeface="Times New Roman" panose="02020603050405020304" pitchFamily="18" charset="0"/>
                <a:cs typeface="Times New Roman" panose="02020603050405020304" pitchFamily="18" charset="0"/>
              </a:rPr>
              <a:t> attack.</a:t>
            </a: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Services </a:t>
            </a:r>
          </a:p>
        </p:txBody>
      </p:sp>
    </p:spTree>
    <p:extLst>
      <p:ext uri="{BB962C8B-B14F-4D97-AF65-F5344CB8AC3E}">
        <p14:creationId xmlns:p14="http://schemas.microsoft.com/office/powerpoint/2010/main" val="122505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lIns="91440" tIns="0" rIns="91440" bIns="45720" anchor="t">
            <a:normAutofit/>
          </a:bodyPr>
          <a:lstStyle/>
          <a:p>
            <a:pPr marL="27305"/>
            <a:r>
              <a:rPr lang="en-US" sz="3200" b="1">
                <a:latin typeface="Times New Roman"/>
                <a:cs typeface="Times New Roman"/>
              </a:rPr>
              <a:t>Data Integrity</a:t>
            </a:r>
            <a:endParaRPr lang="en-US" sz="2400" b="1">
              <a:latin typeface="Times New Roman"/>
              <a:cs typeface="Times New Roman"/>
            </a:endParaRPr>
          </a:p>
          <a:p>
            <a:pPr marL="484505" indent="-457200">
              <a:buFont typeface="Arial" panose="020B0604020202020204" pitchFamily="34" charset="0"/>
              <a:buChar char="•"/>
            </a:pPr>
            <a:r>
              <a:rPr lang="en-US" sz="2400">
                <a:latin typeface="Times New Roman"/>
                <a:cs typeface="Times New Roman"/>
              </a:rPr>
              <a:t>Data integrity is designed to protect data from modification, insertion, deletion and replaying by an adversary. It may protect the whole message or part of message.</a:t>
            </a:r>
          </a:p>
          <a:p>
            <a:pPr marL="484505" indent="-457200">
              <a:buFont typeface="Arial" panose="020B0604020202020204" pitchFamily="34" charset="0"/>
              <a:buChar char="•"/>
            </a:pPr>
            <a:r>
              <a:rPr lang="en-US" sz="2400">
                <a:latin typeface="Times New Roman"/>
                <a:cs typeface="Times New Roman"/>
              </a:rPr>
              <a:t>Its assurance that data received are exactly as sent by an authorized entity.</a:t>
            </a:r>
          </a:p>
          <a:p>
            <a:pPr marL="27305"/>
            <a:r>
              <a:rPr lang="en-US" sz="3200" b="1">
                <a:latin typeface="Times New Roman"/>
                <a:cs typeface="Times New Roman"/>
              </a:rPr>
              <a:t>Authentication</a:t>
            </a:r>
            <a:endParaRPr lang="en-US" sz="2400" b="1">
              <a:latin typeface="Times New Roman"/>
              <a:cs typeface="Times New Roman"/>
            </a:endParaRPr>
          </a:p>
          <a:p>
            <a:pPr marL="484505" indent="-457200">
              <a:buFont typeface="Arial" panose="020B0604020202020204" pitchFamily="34" charset="0"/>
              <a:buChar char="•"/>
            </a:pPr>
            <a:r>
              <a:rPr lang="en-US" sz="2400">
                <a:latin typeface="Times New Roman"/>
                <a:cs typeface="Times New Roman"/>
              </a:rPr>
              <a:t>Authentication provides the identification of the originator. It confirms to the receiver that the data received has been sent only by an identified and verified sender.</a:t>
            </a:r>
          </a:p>
          <a:p>
            <a:pPr marL="484505"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484505"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484505"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Services </a:t>
            </a:r>
          </a:p>
        </p:txBody>
      </p:sp>
    </p:spTree>
    <p:extLst>
      <p:ext uri="{BB962C8B-B14F-4D97-AF65-F5344CB8AC3E}">
        <p14:creationId xmlns:p14="http://schemas.microsoft.com/office/powerpoint/2010/main" val="423366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1219200"/>
            <a:ext cx="7406640" cy="5257800"/>
          </a:xfrm>
        </p:spPr>
        <p:txBody>
          <a:bodyPr>
            <a:normAutofit/>
          </a:bodyPr>
          <a:lstStyle/>
          <a:p>
            <a:r>
              <a:rPr lang="en-US" sz="3200" b="1">
                <a:latin typeface="Times New Roman" panose="02020603050405020304" pitchFamily="18" charset="0"/>
                <a:cs typeface="Times New Roman" panose="02020603050405020304" pitchFamily="18" charset="0"/>
              </a:rPr>
              <a:t>Non-Repudiation</a:t>
            </a:r>
            <a:endParaRPr lang="en-US" sz="2400" b="1">
              <a:latin typeface="Times New Roman" panose="02020603050405020304" pitchFamily="18" charset="0"/>
              <a:cs typeface="Times New Roman" panose="02020603050405020304" pitchFamily="18" charset="0"/>
            </a:endParaRP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is a security service that ensures that an entity cannot refuse the ownership of a previous commitment or an action. It is an assurance that the original creator of the data cannot deny the creation or transmission of the said data to a recipient or third party.</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Non-repudiation is a property that is most desirable in situations where there are chances of a dispute over the exchange of data.</a:t>
            </a:r>
          </a:p>
          <a:p>
            <a:r>
              <a:rPr lang="en-US" sz="3200" b="1">
                <a:latin typeface="Times New Roman" panose="02020603050405020304" pitchFamily="18" charset="0"/>
                <a:cs typeface="Times New Roman" panose="02020603050405020304" pitchFamily="18" charset="0"/>
              </a:rPr>
              <a:t>Access Control</a:t>
            </a:r>
            <a:endParaRPr lang="en-US" sz="2400">
              <a:latin typeface="Times New Roman" panose="02020603050405020304" pitchFamily="18" charset="0"/>
              <a:cs typeface="Times New Roman" panose="02020603050405020304" pitchFamily="18" charset="0"/>
            </a:endParaRP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provides protection against unauthorized access to data. It involves reading, writing, modifying, etc. </a:t>
            </a:r>
          </a:p>
          <a:p>
            <a:endParaRPr lang="en-US" sz="24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Services </a:t>
            </a:r>
          </a:p>
        </p:txBody>
      </p:sp>
    </p:spTree>
    <p:extLst>
      <p:ext uri="{BB962C8B-B14F-4D97-AF65-F5344CB8AC3E}">
        <p14:creationId xmlns:p14="http://schemas.microsoft.com/office/powerpoint/2010/main" val="386673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Goals </a:t>
            </a:r>
          </a:p>
        </p:txBody>
      </p:sp>
      <p:sp>
        <p:nvSpPr>
          <p:cNvPr id="4" name="Rectangle 3"/>
          <p:cNvSpPr/>
          <p:nvPr/>
        </p:nvSpPr>
        <p:spPr>
          <a:xfrm>
            <a:off x="3352800" y="1447800"/>
            <a:ext cx="28194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Security Goals </a:t>
            </a:r>
          </a:p>
        </p:txBody>
      </p:sp>
      <p:sp>
        <p:nvSpPr>
          <p:cNvPr id="5" name="Rectangle 4"/>
          <p:cNvSpPr/>
          <p:nvPr/>
        </p:nvSpPr>
        <p:spPr>
          <a:xfrm>
            <a:off x="1600200" y="3429000"/>
            <a:ext cx="1752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Confidentiality</a:t>
            </a:r>
          </a:p>
        </p:txBody>
      </p:sp>
      <p:sp>
        <p:nvSpPr>
          <p:cNvPr id="6" name="Rectangle 5"/>
          <p:cNvSpPr/>
          <p:nvPr/>
        </p:nvSpPr>
        <p:spPr>
          <a:xfrm>
            <a:off x="3962400" y="3408218"/>
            <a:ext cx="18669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Integrity </a:t>
            </a:r>
          </a:p>
        </p:txBody>
      </p:sp>
      <p:sp>
        <p:nvSpPr>
          <p:cNvPr id="7" name="Rectangle 6"/>
          <p:cNvSpPr/>
          <p:nvPr/>
        </p:nvSpPr>
        <p:spPr>
          <a:xfrm>
            <a:off x="6553201" y="3429000"/>
            <a:ext cx="1904999"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Availability</a:t>
            </a:r>
          </a:p>
        </p:txBody>
      </p:sp>
      <p:cxnSp>
        <p:nvCxnSpPr>
          <p:cNvPr id="30" name="Elbow Connector 29"/>
          <p:cNvCxnSpPr>
            <a:stCxn id="4" idx="2"/>
            <a:endCxn id="5" idx="0"/>
          </p:cNvCxnSpPr>
          <p:nvPr/>
        </p:nvCxnSpPr>
        <p:spPr>
          <a:xfrm rot="5400000">
            <a:off x="2971800" y="1638300"/>
            <a:ext cx="1295400" cy="22860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a:off x="4762500" y="2781300"/>
            <a:ext cx="2857500" cy="626918"/>
          </a:xfrm>
          <a:prstGeom prst="bentConnector3">
            <a:avLst>
              <a:gd name="adj1" fmla="val 99455"/>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29200" y="2781300"/>
            <a:ext cx="0" cy="6269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3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432560" y="838200"/>
            <a:ext cx="7406640" cy="5257800"/>
          </a:xfrm>
        </p:spPr>
        <p:txBody>
          <a:bodyPr>
            <a:normAutofit/>
          </a:bodyPr>
          <a:lstStyle/>
          <a:p>
            <a:r>
              <a:rPr lang="en-US" sz="2400" b="1">
                <a:latin typeface="Times New Roman" panose="02020603050405020304" pitchFamily="18" charset="0"/>
                <a:cs typeface="Times New Roman" panose="02020603050405020304" pitchFamily="18" charset="0"/>
              </a:rPr>
              <a:t>ITU-T (X.800)</a:t>
            </a:r>
            <a:r>
              <a:rPr lang="en-US" sz="2400">
                <a:latin typeface="Times New Roman" panose="02020603050405020304" pitchFamily="18" charset="0"/>
                <a:cs typeface="Times New Roman" panose="02020603050405020304" pitchFamily="18" charset="0"/>
              </a:rPr>
              <a:t> also recommends some security mechanisms to provide the security services.</a:t>
            </a:r>
          </a:p>
        </p:txBody>
      </p:sp>
      <p:sp>
        <p:nvSpPr>
          <p:cNvPr id="5" name="Title 1"/>
          <p:cNvSpPr>
            <a:spLocks noGrp="1"/>
          </p:cNvSpPr>
          <p:nvPr>
            <p:ph type="ctrTitle"/>
          </p:nvPr>
        </p:nvSpPr>
        <p:spPr>
          <a:xfrm>
            <a:off x="1432560" y="762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Mechanisms </a:t>
            </a:r>
          </a:p>
        </p:txBody>
      </p:sp>
      <p:sp>
        <p:nvSpPr>
          <p:cNvPr id="6" name="Rectangle 5"/>
          <p:cNvSpPr/>
          <p:nvPr/>
        </p:nvSpPr>
        <p:spPr>
          <a:xfrm>
            <a:off x="4800600" y="1600200"/>
            <a:ext cx="20955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bg2">
                    <a:lumMod val="50000"/>
                  </a:schemeClr>
                </a:solidFill>
                <a:latin typeface="Times New Roman" panose="02020603050405020304" pitchFamily="18" charset="0"/>
                <a:cs typeface="Times New Roman" panose="02020603050405020304" pitchFamily="18" charset="0"/>
              </a:rPr>
              <a:t>Encipherment</a:t>
            </a:r>
            <a:endParaRPr 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00600" y="2286000"/>
            <a:ext cx="2095500" cy="523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Data Integrity</a:t>
            </a:r>
          </a:p>
        </p:txBody>
      </p:sp>
      <p:sp>
        <p:nvSpPr>
          <p:cNvPr id="8" name="Rectangle 7"/>
          <p:cNvSpPr/>
          <p:nvPr/>
        </p:nvSpPr>
        <p:spPr>
          <a:xfrm>
            <a:off x="4800600" y="2971800"/>
            <a:ext cx="20955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Digital Signature</a:t>
            </a:r>
          </a:p>
        </p:txBody>
      </p:sp>
      <p:sp>
        <p:nvSpPr>
          <p:cNvPr id="9" name="Rectangle 8"/>
          <p:cNvSpPr/>
          <p:nvPr/>
        </p:nvSpPr>
        <p:spPr>
          <a:xfrm>
            <a:off x="4800600" y="3581400"/>
            <a:ext cx="2095500" cy="523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Authentication Exchange</a:t>
            </a:r>
          </a:p>
        </p:txBody>
      </p:sp>
      <p:sp>
        <p:nvSpPr>
          <p:cNvPr id="10" name="Rectangle 9"/>
          <p:cNvSpPr/>
          <p:nvPr/>
        </p:nvSpPr>
        <p:spPr>
          <a:xfrm>
            <a:off x="1676400" y="3581400"/>
            <a:ext cx="1752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Security Mechanisms</a:t>
            </a:r>
          </a:p>
        </p:txBody>
      </p:sp>
      <p:sp>
        <p:nvSpPr>
          <p:cNvPr id="11" name="Rectangle 10"/>
          <p:cNvSpPr/>
          <p:nvPr/>
        </p:nvSpPr>
        <p:spPr>
          <a:xfrm>
            <a:off x="4800600" y="4191000"/>
            <a:ext cx="20955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Traffic Padding</a:t>
            </a:r>
          </a:p>
        </p:txBody>
      </p:sp>
      <p:sp>
        <p:nvSpPr>
          <p:cNvPr id="12" name="Rectangle 11"/>
          <p:cNvSpPr/>
          <p:nvPr/>
        </p:nvSpPr>
        <p:spPr>
          <a:xfrm>
            <a:off x="4800600" y="4876800"/>
            <a:ext cx="2095500" cy="523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Routing Control</a:t>
            </a:r>
          </a:p>
        </p:txBody>
      </p:sp>
      <p:sp>
        <p:nvSpPr>
          <p:cNvPr id="13" name="Rectangle 12"/>
          <p:cNvSpPr/>
          <p:nvPr/>
        </p:nvSpPr>
        <p:spPr>
          <a:xfrm>
            <a:off x="4800600" y="5562600"/>
            <a:ext cx="20955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Notarization</a:t>
            </a:r>
          </a:p>
        </p:txBody>
      </p:sp>
      <p:sp>
        <p:nvSpPr>
          <p:cNvPr id="14" name="Rectangle 13"/>
          <p:cNvSpPr/>
          <p:nvPr/>
        </p:nvSpPr>
        <p:spPr>
          <a:xfrm>
            <a:off x="4800600" y="6248400"/>
            <a:ext cx="2095500" cy="523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Access Control</a:t>
            </a:r>
          </a:p>
        </p:txBody>
      </p:sp>
      <p:cxnSp>
        <p:nvCxnSpPr>
          <p:cNvPr id="3" name="Elbow Connector 2"/>
          <p:cNvCxnSpPr>
            <a:stCxn id="10" idx="3"/>
            <a:endCxn id="6" idx="1"/>
          </p:cNvCxnSpPr>
          <p:nvPr/>
        </p:nvCxnSpPr>
        <p:spPr>
          <a:xfrm flipV="1">
            <a:off x="3429000" y="1866900"/>
            <a:ext cx="1371600" cy="2057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4" idx="1"/>
          </p:cNvCxnSpPr>
          <p:nvPr/>
        </p:nvCxnSpPr>
        <p:spPr>
          <a:xfrm rot="16200000" flipH="1">
            <a:off x="3164898" y="4874202"/>
            <a:ext cx="2585605" cy="685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7" idx="1"/>
          </p:cNvCxnSpPr>
          <p:nvPr/>
        </p:nvCxnSpPr>
        <p:spPr>
          <a:xfrm>
            <a:off x="4114800" y="2547504"/>
            <a:ext cx="685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3200400"/>
            <a:ext cx="685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14800" y="3733799"/>
            <a:ext cx="685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14800" y="4495799"/>
            <a:ext cx="685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14800" y="5105399"/>
            <a:ext cx="685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14800" y="5867399"/>
            <a:ext cx="68580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58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3500" b="1" err="1">
                <a:latin typeface="Times New Roman" panose="02020603050405020304" pitchFamily="18" charset="0"/>
                <a:cs typeface="Times New Roman" panose="02020603050405020304" pitchFamily="18" charset="0"/>
              </a:rPr>
              <a:t>Encipherment</a:t>
            </a:r>
            <a:endParaRPr lang="en-US" sz="3500" b="1">
              <a:latin typeface="Times New Roman" panose="02020603050405020304" pitchFamily="18" charset="0"/>
              <a:cs typeface="Times New Roman" panose="02020603050405020304" pitchFamily="18" charset="0"/>
            </a:endParaRPr>
          </a:p>
          <a:p>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 deals with hiding and covering of data which helps data to become confidential. </a:t>
            </a:r>
          </a:p>
          <a:p>
            <a:r>
              <a:rPr lang="en-US" sz="2400">
                <a:latin typeface="Times New Roman" panose="02020603050405020304" pitchFamily="18" charset="0"/>
                <a:cs typeface="Times New Roman" panose="02020603050405020304" pitchFamily="18" charset="0"/>
              </a:rPr>
              <a:t>It is achieved by applying mathematical calculations or algorithms which reconstruct information into not readable form.</a:t>
            </a:r>
          </a:p>
          <a:p>
            <a:r>
              <a:rPr lang="en-US" sz="2400">
                <a:latin typeface="Times New Roman" panose="02020603050405020304" pitchFamily="18" charset="0"/>
                <a:cs typeface="Times New Roman" panose="02020603050405020304" pitchFamily="18" charset="0"/>
              </a:rPr>
              <a:t>It is achieved by two famous techniques named Cryptography and </a:t>
            </a:r>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 Level of data encryption is dependent on the algorithm used for </a:t>
            </a:r>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a:t>
            </a: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Mechanisms </a:t>
            </a:r>
          </a:p>
        </p:txBody>
      </p:sp>
    </p:spTree>
    <p:extLst>
      <p:ext uri="{BB962C8B-B14F-4D97-AF65-F5344CB8AC3E}">
        <p14:creationId xmlns:p14="http://schemas.microsoft.com/office/powerpoint/2010/main" val="2817580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3500" b="1">
                <a:latin typeface="Times New Roman" panose="02020603050405020304" pitchFamily="18" charset="0"/>
                <a:cs typeface="Times New Roman" panose="02020603050405020304" pitchFamily="18" charset="0"/>
              </a:rPr>
              <a:t>Data Integrity</a:t>
            </a:r>
          </a:p>
          <a:p>
            <a:r>
              <a:rPr lang="en-US" sz="2400">
                <a:latin typeface="Times New Roman" panose="02020603050405020304" pitchFamily="18" charset="0"/>
                <a:cs typeface="Times New Roman" panose="02020603050405020304" pitchFamily="18" charset="0"/>
              </a:rPr>
              <a:t>Data integrity is used by appending value to data to which is created by data itself.</a:t>
            </a:r>
          </a:p>
          <a:p>
            <a:r>
              <a:rPr lang="en-US" sz="2400">
                <a:latin typeface="Times New Roman" panose="02020603050405020304" pitchFamily="18" charset="0"/>
                <a:cs typeface="Times New Roman" panose="02020603050405020304" pitchFamily="18" charset="0"/>
              </a:rPr>
              <a:t>It is similar to sending packet of information known to both sending and receiving parties and checked before and after data is received. </a:t>
            </a:r>
          </a:p>
          <a:p>
            <a:r>
              <a:rPr lang="en-US" sz="2400">
                <a:latin typeface="Times New Roman" panose="02020603050405020304" pitchFamily="18" charset="0"/>
                <a:cs typeface="Times New Roman" panose="02020603050405020304" pitchFamily="18" charset="0"/>
              </a:rPr>
              <a:t>When this packet or data which is appended is checked and is the same while sending and receiving data integrity is maintained. </a:t>
            </a: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Mechanisms </a:t>
            </a:r>
          </a:p>
        </p:txBody>
      </p:sp>
    </p:spTree>
    <p:extLst>
      <p:ext uri="{BB962C8B-B14F-4D97-AF65-F5344CB8AC3E}">
        <p14:creationId xmlns:p14="http://schemas.microsoft.com/office/powerpoint/2010/main" val="28562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3500" b="1">
                <a:latin typeface="Times New Roman" panose="02020603050405020304" pitchFamily="18" charset="0"/>
                <a:cs typeface="Times New Roman" panose="02020603050405020304" pitchFamily="18" charset="0"/>
              </a:rPr>
              <a:t>Digital Signature</a:t>
            </a:r>
          </a:p>
          <a:p>
            <a:r>
              <a:rPr lang="en-US" sz="2400">
                <a:latin typeface="Times New Roman" panose="02020603050405020304" pitchFamily="18" charset="0"/>
                <a:cs typeface="Times New Roman" panose="02020603050405020304" pitchFamily="18" charset="0"/>
              </a:rPr>
              <a:t>A digital signature is a means by which the sender can electronically sign the data and the receiver can electronically verify the signature. </a:t>
            </a:r>
          </a:p>
          <a:p>
            <a:r>
              <a:rPr lang="en-US" sz="2400">
                <a:latin typeface="Times New Roman" panose="02020603050405020304" pitchFamily="18" charset="0"/>
                <a:cs typeface="Times New Roman" panose="02020603050405020304" pitchFamily="18" charset="0"/>
              </a:rPr>
              <a:t>The sender uses a process that involves showing that she owns a private key related to the public key that she has announced publicly.</a:t>
            </a:r>
          </a:p>
          <a:p>
            <a:r>
              <a:rPr lang="en-US" sz="2400">
                <a:latin typeface="Times New Roman" panose="02020603050405020304" pitchFamily="18" charset="0"/>
                <a:cs typeface="Times New Roman" panose="02020603050405020304" pitchFamily="18" charset="0"/>
              </a:rPr>
              <a:t>The receiver uses the sender’s public key to prove that the message is indeed signed by the sender who claims to be have sent the message.</a:t>
            </a: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Mechanisms </a:t>
            </a:r>
          </a:p>
        </p:txBody>
      </p:sp>
    </p:spTree>
    <p:extLst>
      <p:ext uri="{BB962C8B-B14F-4D97-AF65-F5344CB8AC3E}">
        <p14:creationId xmlns:p14="http://schemas.microsoft.com/office/powerpoint/2010/main" val="3853851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3500" b="1">
                <a:latin typeface="Times New Roman" panose="02020603050405020304" pitchFamily="18" charset="0"/>
                <a:cs typeface="Times New Roman" panose="02020603050405020304" pitchFamily="18" charset="0"/>
              </a:rPr>
              <a:t>Authentication Exchange</a:t>
            </a:r>
          </a:p>
          <a:p>
            <a:r>
              <a:rPr lang="en-US" sz="2400">
                <a:latin typeface="Times New Roman" panose="02020603050405020304" pitchFamily="18" charset="0"/>
                <a:cs typeface="Times New Roman" panose="02020603050405020304" pitchFamily="18" charset="0"/>
              </a:rPr>
              <a:t>In authentication exchange, two entities exchange some messages to prove their identity to each other.</a:t>
            </a:r>
          </a:p>
          <a:p>
            <a:r>
              <a:rPr lang="en-US" sz="2400">
                <a:latin typeface="Times New Roman" panose="02020603050405020304" pitchFamily="18" charset="0"/>
                <a:cs typeface="Times New Roman" panose="02020603050405020304" pitchFamily="18" charset="0"/>
              </a:rPr>
              <a:t>This is achieved at the TCP/IP layer where two-way handshaking mechanism is used to ensure data is sent or not.</a:t>
            </a:r>
          </a:p>
          <a:p>
            <a:pPr marL="82296" indent="0">
              <a:buNone/>
            </a:pPr>
            <a:r>
              <a:rPr lang="en-US" b="1">
                <a:latin typeface="Times New Roman" panose="02020603050405020304" pitchFamily="18" charset="0"/>
                <a:cs typeface="Times New Roman" panose="02020603050405020304" pitchFamily="18" charset="0"/>
              </a:rPr>
              <a:t>Traffic Padding</a:t>
            </a:r>
          </a:p>
          <a:p>
            <a:r>
              <a:rPr lang="en-US" sz="2400">
                <a:latin typeface="Times New Roman" panose="02020603050405020304" pitchFamily="18" charset="0"/>
                <a:cs typeface="Times New Roman" panose="02020603050405020304" pitchFamily="18" charset="0"/>
              </a:rPr>
              <a:t>It means inserting some bogus data into the data traffic to thwart the adversary attempt to use traffic analysis.</a:t>
            </a:r>
          </a:p>
          <a:p>
            <a:pPr marL="82296" indent="0">
              <a:buNone/>
            </a:pPr>
            <a:endParaRPr lang="en-US" sz="2400" b="1">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Mechanisms </a:t>
            </a:r>
          </a:p>
        </p:txBody>
      </p:sp>
    </p:spTree>
    <p:extLst>
      <p:ext uri="{BB962C8B-B14F-4D97-AF65-F5344CB8AC3E}">
        <p14:creationId xmlns:p14="http://schemas.microsoft.com/office/powerpoint/2010/main" val="1216605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Routing Control</a:t>
            </a:r>
          </a:p>
          <a:p>
            <a:r>
              <a:rPr lang="en-US" sz="2600">
                <a:latin typeface="Times New Roman" panose="02020603050405020304" pitchFamily="18" charset="0"/>
                <a:cs typeface="Times New Roman" panose="02020603050405020304" pitchFamily="18" charset="0"/>
              </a:rPr>
              <a:t>It means selecting and continuously changing different available routes between the sender and the receiver to prevent the opponent from eavesdropping on a particular route.</a:t>
            </a:r>
          </a:p>
          <a:p>
            <a:pPr marL="82296" indent="0">
              <a:buNone/>
            </a:pPr>
            <a:r>
              <a:rPr lang="en-US" b="1">
                <a:latin typeface="Times New Roman" panose="02020603050405020304" pitchFamily="18" charset="0"/>
                <a:cs typeface="Times New Roman" panose="02020603050405020304" pitchFamily="18" charset="0"/>
              </a:rPr>
              <a:t>Notarization</a:t>
            </a:r>
          </a:p>
          <a:p>
            <a:r>
              <a:rPr lang="en-US" sz="2400">
                <a:latin typeface="Times New Roman" panose="02020603050405020304" pitchFamily="18" charset="0"/>
                <a:cs typeface="Times New Roman" panose="02020603050405020304" pitchFamily="18" charset="0"/>
              </a:rPr>
              <a:t>It involves use of trusted third party in communication. It acts as mediator between sender and receiver so that if any chance of conflict is reduced. This mediator keeps record of requests made by sender to receiver for later denied.</a:t>
            </a:r>
          </a:p>
          <a:p>
            <a:endParaRPr lang="en-US" sz="3600" b="1">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Mechanisms </a:t>
            </a:r>
          </a:p>
        </p:txBody>
      </p:sp>
    </p:spTree>
    <p:extLst>
      <p:ext uri="{BB962C8B-B14F-4D97-AF65-F5344CB8AC3E}">
        <p14:creationId xmlns:p14="http://schemas.microsoft.com/office/powerpoint/2010/main" val="263857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lIns="91440" tIns="45720" rIns="91440" bIns="45720" anchor="t">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1915" indent="0">
              <a:buNone/>
            </a:pPr>
            <a:r>
              <a:rPr lang="en-US" b="1">
                <a:latin typeface="Times New Roman"/>
                <a:cs typeface="Times New Roman"/>
              </a:rPr>
              <a:t>Access Control</a:t>
            </a:r>
            <a:endParaRPr lang="en-US">
              <a:latin typeface="Times New Roman"/>
              <a:cs typeface="Times New Roman"/>
            </a:endParaRPr>
          </a:p>
          <a:p>
            <a:pPr indent="-283210"/>
            <a:r>
              <a:rPr lang="en-US" sz="2400">
                <a:latin typeface="Times New Roman"/>
                <a:cs typeface="Times New Roman"/>
              </a:rPr>
              <a:t>This mechanism is used to stop unintended access to data which you are sending. It can be achieved by various techniques such as applying passwords, using firewall, or just by adding PIN to data.</a:t>
            </a:r>
            <a:endParaRPr lang="en-US" sz="2400" b="1">
              <a:latin typeface="Times New Roman"/>
              <a:cs typeface="Times New Roman"/>
            </a:endParaRPr>
          </a:p>
          <a:p>
            <a:pPr marL="484505"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a:p>
            <a:pPr marL="484505"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Mechanisms </a:t>
            </a:r>
          </a:p>
        </p:txBody>
      </p:sp>
    </p:spTree>
    <p:extLst>
      <p:ext uri="{BB962C8B-B14F-4D97-AF65-F5344CB8AC3E}">
        <p14:creationId xmlns:p14="http://schemas.microsoft.com/office/powerpoint/2010/main" val="3608700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b="1">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fontScale="77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Relation between Services and Mechanisms</a:t>
            </a:r>
          </a:p>
        </p:txBody>
      </p:sp>
      <p:graphicFrame>
        <p:nvGraphicFramePr>
          <p:cNvPr id="4" name="Table 3"/>
          <p:cNvGraphicFramePr>
            <a:graphicFrameLocks noGrp="1"/>
          </p:cNvGraphicFramePr>
          <p:nvPr>
            <p:extLst>
              <p:ext uri="{D42A27DB-BD31-4B8C-83A1-F6EECF244321}">
                <p14:modId xmlns:p14="http://schemas.microsoft.com/office/powerpoint/2010/main" val="2608020663"/>
              </p:ext>
            </p:extLst>
          </p:nvPr>
        </p:nvGraphicFramePr>
        <p:xfrm>
          <a:off x="1524000" y="1143000"/>
          <a:ext cx="7315200" cy="3840480"/>
        </p:xfrm>
        <a:graphic>
          <a:graphicData uri="http://schemas.openxmlformats.org/drawingml/2006/table">
            <a:tbl>
              <a:tblPr firstRow="1" bandRow="1">
                <a:tableStyleId>{BDBED569-4797-4DF1-A0F4-6AAB3CD982D8}</a:tableStyleId>
              </a:tblPr>
              <a:tblGrid>
                <a:gridCol w="27432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70840">
                <a:tc>
                  <a:txBody>
                    <a:bodyPr/>
                    <a:lstStyle/>
                    <a:p>
                      <a:r>
                        <a:rPr lang="en-US" sz="2400">
                          <a:latin typeface="Times New Roman" panose="02020603050405020304" pitchFamily="18" charset="0"/>
                          <a:cs typeface="Times New Roman" panose="02020603050405020304" pitchFamily="18" charset="0"/>
                        </a:rPr>
                        <a:t>Security</a:t>
                      </a:r>
                      <a:r>
                        <a:rPr lang="en-US" sz="2400" baseline="0">
                          <a:latin typeface="Times New Roman" panose="02020603050405020304" pitchFamily="18" charset="0"/>
                          <a:cs typeface="Times New Roman" panose="02020603050405020304" pitchFamily="18" charset="0"/>
                        </a:rPr>
                        <a:t> Service</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Security</a:t>
                      </a:r>
                      <a:r>
                        <a:rPr lang="en-US" sz="2400" baseline="0">
                          <a:latin typeface="Times New Roman" panose="02020603050405020304" pitchFamily="18" charset="0"/>
                          <a:cs typeface="Times New Roman" panose="02020603050405020304" pitchFamily="18" charset="0"/>
                        </a:rPr>
                        <a:t> Mechanism</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400">
                          <a:latin typeface="Times New Roman" panose="02020603050405020304" pitchFamily="18" charset="0"/>
                          <a:cs typeface="Times New Roman" panose="02020603050405020304" pitchFamily="18" charset="0"/>
                        </a:rPr>
                        <a:t>Data confidentiality</a:t>
                      </a:r>
                    </a:p>
                  </a:txBody>
                  <a:tcPr/>
                </a:tc>
                <a:tc>
                  <a:txBody>
                    <a:bodyPr/>
                    <a:lstStyle/>
                    <a:p>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a:t>
                      </a:r>
                      <a:r>
                        <a:rPr lang="en-US" sz="2400" baseline="0">
                          <a:latin typeface="Times New Roman" panose="02020603050405020304" pitchFamily="18" charset="0"/>
                          <a:cs typeface="Times New Roman" panose="02020603050405020304" pitchFamily="18" charset="0"/>
                        </a:rPr>
                        <a:t> routing control</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400">
                          <a:latin typeface="Times New Roman" panose="02020603050405020304" pitchFamily="18" charset="0"/>
                          <a:cs typeface="Times New Roman" panose="02020603050405020304" pitchFamily="18" charset="0"/>
                        </a:rPr>
                        <a:t>Data</a:t>
                      </a:r>
                      <a:r>
                        <a:rPr lang="en-US" sz="2400" baseline="0">
                          <a:latin typeface="Times New Roman" panose="02020603050405020304" pitchFamily="18" charset="0"/>
                          <a:cs typeface="Times New Roman" panose="02020603050405020304" pitchFamily="18" charset="0"/>
                        </a:rPr>
                        <a:t> integrity</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a:t>
                      </a:r>
                      <a:r>
                        <a:rPr lang="en-US" sz="2400" baseline="0">
                          <a:latin typeface="Times New Roman" panose="02020603050405020304" pitchFamily="18" charset="0"/>
                          <a:cs typeface="Times New Roman" panose="02020603050405020304" pitchFamily="18" charset="0"/>
                        </a:rPr>
                        <a:t> digital signature, d</a:t>
                      </a:r>
                      <a:r>
                        <a:rPr lang="en-US" sz="2400">
                          <a:latin typeface="Times New Roman" panose="02020603050405020304" pitchFamily="18" charset="0"/>
                          <a:cs typeface="Times New Roman" panose="02020603050405020304" pitchFamily="18" charset="0"/>
                        </a:rPr>
                        <a:t>ata</a:t>
                      </a:r>
                      <a:r>
                        <a:rPr lang="en-US" sz="2400" baseline="0">
                          <a:latin typeface="Times New Roman" panose="02020603050405020304" pitchFamily="18" charset="0"/>
                          <a:cs typeface="Times New Roman" panose="02020603050405020304" pitchFamily="18" charset="0"/>
                        </a:rPr>
                        <a:t> integrity</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r>
                        <a:rPr lang="en-US" sz="2400">
                          <a:latin typeface="Times New Roman" panose="02020603050405020304" pitchFamily="18" charset="0"/>
                          <a:cs typeface="Times New Roman" panose="02020603050405020304" pitchFamily="18" charset="0"/>
                        </a:rPr>
                        <a:t>Authentication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a:t>
                      </a:r>
                      <a:r>
                        <a:rPr lang="en-US" sz="2400" baseline="0">
                          <a:latin typeface="Times New Roman" panose="02020603050405020304" pitchFamily="18" charset="0"/>
                          <a:cs typeface="Times New Roman" panose="02020603050405020304" pitchFamily="18" charset="0"/>
                        </a:rPr>
                        <a:t> digital signature, authentication exchange</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r>
                        <a:rPr lang="en-US" sz="2400">
                          <a:latin typeface="Times New Roman" panose="02020603050405020304" pitchFamily="18" charset="0"/>
                          <a:cs typeface="Times New Roman" panose="02020603050405020304" pitchFamily="18" charset="0"/>
                        </a:rPr>
                        <a:t>Nonrepudiation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Digital signature, d</a:t>
                      </a:r>
                      <a:r>
                        <a:rPr lang="en-US" sz="2400">
                          <a:latin typeface="Times New Roman" panose="02020603050405020304" pitchFamily="18" charset="0"/>
                          <a:cs typeface="Times New Roman" panose="02020603050405020304" pitchFamily="18" charset="0"/>
                        </a:rPr>
                        <a:t>ata</a:t>
                      </a:r>
                      <a:r>
                        <a:rPr lang="en-US" sz="2400" baseline="0">
                          <a:latin typeface="Times New Roman" panose="02020603050405020304" pitchFamily="18" charset="0"/>
                          <a:cs typeface="Times New Roman" panose="02020603050405020304" pitchFamily="18" charset="0"/>
                        </a:rPr>
                        <a:t> integrity, notarization</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70840">
                <a:tc>
                  <a:txBody>
                    <a:bodyPr/>
                    <a:lstStyle/>
                    <a:p>
                      <a:r>
                        <a:rPr lang="en-US" sz="2400">
                          <a:latin typeface="Times New Roman" panose="02020603050405020304" pitchFamily="18" charset="0"/>
                          <a:cs typeface="Times New Roman" panose="02020603050405020304" pitchFamily="18" charset="0"/>
                        </a:rPr>
                        <a:t>Access control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Access control</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546326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Cryptography</a:t>
            </a:r>
          </a:p>
          <a:p>
            <a:r>
              <a:rPr lang="en-US" sz="2400">
                <a:latin typeface="Times New Roman" panose="02020603050405020304" pitchFamily="18" charset="0"/>
                <a:cs typeface="Times New Roman" panose="02020603050405020304" pitchFamily="18" charset="0"/>
              </a:rPr>
              <a:t>Cryptography</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is technique of securing information and communications through use of codes so that only those person for whom the information is intended can understand it and process it. Thus preventing unauthorized access to information. </a:t>
            </a:r>
          </a:p>
          <a:p>
            <a:r>
              <a:rPr lang="en-US" sz="2400">
                <a:latin typeface="Times New Roman" panose="02020603050405020304" pitchFamily="18" charset="0"/>
                <a:cs typeface="Times New Roman" panose="02020603050405020304" pitchFamily="18" charset="0"/>
              </a:rPr>
              <a:t>The prefix “crypt” means “hidden” and suffix </a:t>
            </a:r>
            <a:r>
              <a:rPr lang="en-US" sz="2400" err="1">
                <a:latin typeface="Times New Roman" panose="02020603050405020304" pitchFamily="18" charset="0"/>
                <a:cs typeface="Times New Roman" panose="02020603050405020304" pitchFamily="18" charset="0"/>
              </a:rPr>
              <a:t>graphy</a:t>
            </a:r>
            <a:r>
              <a:rPr lang="en-US" sz="2400">
                <a:latin typeface="Times New Roman" panose="02020603050405020304" pitchFamily="18" charset="0"/>
                <a:cs typeface="Times New Roman" panose="02020603050405020304" pitchFamily="18" charset="0"/>
              </a:rPr>
              <a:t> means “writing”.</a:t>
            </a:r>
          </a:p>
          <a:p>
            <a:r>
              <a:rPr lang="en-US" sz="2400">
                <a:latin typeface="Times New Roman" panose="02020603050405020304" pitchFamily="18" charset="0"/>
                <a:cs typeface="Times New Roman" panose="02020603050405020304" pitchFamily="18" charset="0"/>
              </a:rPr>
              <a:t>Cryptography mechanisms:</a:t>
            </a:r>
          </a:p>
          <a:p>
            <a:pPr>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1. Symmetric Key </a:t>
            </a:r>
            <a:r>
              <a:rPr lang="en-US" sz="2400" err="1">
                <a:latin typeface="Times New Roman" panose="02020603050405020304" pitchFamily="18" charset="0"/>
                <a:cs typeface="Times New Roman" panose="02020603050405020304" pitchFamily="18" charset="0"/>
              </a:rPr>
              <a:t>Encipherment</a:t>
            </a: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2. Asymmetric Key </a:t>
            </a:r>
            <a:r>
              <a:rPr lang="en-US" sz="2400" err="1">
                <a:latin typeface="Times New Roman" panose="02020603050405020304" pitchFamily="18" charset="0"/>
                <a:cs typeface="Times New Roman" panose="02020603050405020304" pitchFamily="18" charset="0"/>
              </a:rPr>
              <a:t>Encipherment</a:t>
            </a: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3. Hashing</a:t>
            </a: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Techniques</a:t>
            </a:r>
          </a:p>
        </p:txBody>
      </p:sp>
    </p:spTree>
    <p:extLst>
      <p:ext uri="{BB962C8B-B14F-4D97-AF65-F5344CB8AC3E}">
        <p14:creationId xmlns:p14="http://schemas.microsoft.com/office/powerpoint/2010/main" val="125316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Symmetric Key </a:t>
            </a:r>
            <a:r>
              <a:rPr lang="en-US" b="1" err="1">
                <a:latin typeface="Times New Roman" panose="02020603050405020304" pitchFamily="18" charset="0"/>
                <a:cs typeface="Times New Roman" panose="02020603050405020304" pitchFamily="18" charset="0"/>
              </a:rPr>
              <a:t>Encipherment</a:t>
            </a:r>
            <a:r>
              <a:rPr lang="en-US" b="1">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It is an encryption system where the sender and receiver of message use a single common key to encrypt and decrypt messages. </a:t>
            </a:r>
          </a:p>
          <a:p>
            <a:r>
              <a:rPr lang="en-US" sz="2400">
                <a:latin typeface="Times New Roman" panose="02020603050405020304" pitchFamily="18" charset="0"/>
                <a:cs typeface="Times New Roman" panose="02020603050405020304" pitchFamily="18" charset="0"/>
              </a:rPr>
              <a:t>Symmetric Key </a:t>
            </a:r>
            <a:r>
              <a:rPr lang="en-US" sz="2400" err="1">
                <a:latin typeface="Times New Roman" panose="02020603050405020304" pitchFamily="18" charset="0"/>
                <a:cs typeface="Times New Roman" panose="02020603050405020304" pitchFamily="18" charset="0"/>
              </a:rPr>
              <a:t>encipherment</a:t>
            </a:r>
            <a:r>
              <a:rPr lang="en-US" sz="2400">
                <a:latin typeface="Times New Roman" panose="02020603050405020304" pitchFamily="18" charset="0"/>
                <a:cs typeface="Times New Roman" panose="02020603050405020304" pitchFamily="18" charset="0"/>
              </a:rPr>
              <a:t> uses a single secret key for both encryption and decryption.</a:t>
            </a:r>
          </a:p>
          <a:p>
            <a:r>
              <a:rPr lang="en-US" sz="2400">
                <a:latin typeface="Times New Roman" panose="02020603050405020304" pitchFamily="18" charset="0"/>
                <a:cs typeface="Times New Roman" panose="02020603050405020304" pitchFamily="18" charset="0"/>
              </a:rPr>
              <a:t>Encryption/decryption can be thought of as an electronic locking. </a:t>
            </a:r>
          </a:p>
          <a:p>
            <a:r>
              <a:rPr lang="en-US" sz="2400">
                <a:latin typeface="Times New Roman" panose="02020603050405020304" pitchFamily="18" charset="0"/>
                <a:cs typeface="Times New Roman" panose="02020603050405020304" pitchFamily="18" charset="0"/>
              </a:rPr>
              <a:t>Symmetric Key Systems are faster and simpler but the problem is that sender and receiver have to somehow exchange key in a secure manner. </a:t>
            </a:r>
          </a:p>
          <a:p>
            <a:r>
              <a:rPr lang="en-US" sz="2400">
                <a:latin typeface="Times New Roman" panose="02020603050405020304" pitchFamily="18" charset="0"/>
                <a:cs typeface="Times New Roman" panose="02020603050405020304" pitchFamily="18" charset="0"/>
              </a:rPr>
              <a:t>The most popular symmetric key cryptography system is Data Encryption System(DES).</a:t>
            </a:r>
            <a:endParaRPr lang="en-US" sz="2400" b="1">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Techniques</a:t>
            </a:r>
          </a:p>
        </p:txBody>
      </p:sp>
    </p:spTree>
    <p:extLst>
      <p:ext uri="{BB962C8B-B14F-4D97-AF65-F5344CB8AC3E}">
        <p14:creationId xmlns:p14="http://schemas.microsoft.com/office/powerpoint/2010/main" val="2367470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219200"/>
            <a:ext cx="7406640" cy="5257800"/>
          </a:xfrm>
        </p:spPr>
        <p:txBody>
          <a:bodyPr>
            <a:normAutofit/>
          </a:bodyPr>
          <a:lstStyle/>
          <a:p>
            <a:r>
              <a:rPr lang="en-US" sz="3200" b="1"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 </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Confidentiality is equivalent to privacy,  we need to protect our confidential information(s).</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Confidentiality involves protection of information by providing access of information to allowed users and disallowing others.</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Confidentiality can be achieved through:</a:t>
            </a:r>
          </a:p>
          <a:p>
            <a:pPr marL="48463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1. Encryption</a:t>
            </a:r>
          </a:p>
          <a:p>
            <a:pPr marL="48463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2. Access Control</a:t>
            </a:r>
          </a:p>
          <a:p>
            <a:pPr marL="48463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3. Authentication</a:t>
            </a:r>
          </a:p>
          <a:p>
            <a:pPr marL="48463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4. Authorization  </a:t>
            </a:r>
          </a:p>
        </p:txBody>
      </p:sp>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Goals </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Asymmetric Key </a:t>
            </a:r>
            <a:r>
              <a:rPr lang="en-US" b="1" err="1">
                <a:latin typeface="Times New Roman" panose="02020603050405020304" pitchFamily="18" charset="0"/>
                <a:cs typeface="Times New Roman" panose="02020603050405020304" pitchFamily="18" charset="0"/>
              </a:rPr>
              <a:t>Encipherment</a:t>
            </a:r>
            <a:endParaRPr lang="en-US" b="1">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Under this system a pair of keys is used to encrypt and decrypt information. A public key is used for encryption and a private key is used for decryption. Public key and Private Key are different. </a:t>
            </a:r>
          </a:p>
          <a:p>
            <a:r>
              <a:rPr lang="en-US" sz="2400">
                <a:latin typeface="Times New Roman" panose="02020603050405020304" pitchFamily="18" charset="0"/>
                <a:cs typeface="Times New Roman" panose="02020603050405020304" pitchFamily="18" charset="0"/>
              </a:rPr>
              <a:t>Even if the public key is known by everyone the intended receiver can only decode it because he alone knows the private key.</a:t>
            </a:r>
            <a:endParaRPr lang="en-US" b="1">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Techniques</a:t>
            </a:r>
          </a:p>
        </p:txBody>
      </p:sp>
    </p:spTree>
    <p:extLst>
      <p:ext uri="{BB962C8B-B14F-4D97-AF65-F5344CB8AC3E}">
        <p14:creationId xmlns:p14="http://schemas.microsoft.com/office/powerpoint/2010/main" val="1227148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Hashing</a:t>
            </a:r>
          </a:p>
          <a:p>
            <a:r>
              <a:rPr lang="en-US" sz="2400">
                <a:latin typeface="Times New Roman" panose="02020603050405020304" pitchFamily="18" charset="0"/>
                <a:cs typeface="Times New Roman" panose="02020603050405020304" pitchFamily="18" charset="0"/>
              </a:rPr>
              <a:t>There is no usage of any key in this algorithm. A hash value with fixed length is calculated as per the plain text which makes it impossible for contents of plain text to be recovered. </a:t>
            </a:r>
          </a:p>
          <a:p>
            <a:r>
              <a:rPr lang="en-US" sz="2400">
                <a:latin typeface="Times New Roman" panose="02020603050405020304" pitchFamily="18" charset="0"/>
                <a:cs typeface="Times New Roman" panose="02020603050405020304" pitchFamily="18" charset="0"/>
              </a:rPr>
              <a:t>Many operating systems use hash functions to encrypt passwords.</a:t>
            </a:r>
            <a:endParaRPr lang="en-US" sz="2400" b="1">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Techniques</a:t>
            </a:r>
          </a:p>
        </p:txBody>
      </p:sp>
    </p:spTree>
    <p:extLst>
      <p:ext uri="{BB962C8B-B14F-4D97-AF65-F5344CB8AC3E}">
        <p14:creationId xmlns:p14="http://schemas.microsoft.com/office/powerpoint/2010/main" val="2217629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Steganography</a:t>
            </a:r>
          </a:p>
          <a:p>
            <a:pPr marL="484632"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word steganography, with origin in Greek, means “covered writing”. Cryptography means concealing the contents of a message by enciphering; steganography means concealing the message itself by covering it with something else. </a:t>
            </a:r>
            <a:endParaRPr lang="en-US" sz="3600">
              <a:latin typeface="Times New Roman" panose="02020603050405020304" pitchFamily="18" charset="0"/>
              <a:cs typeface="Times New Roman" panose="02020603050405020304" pitchFamily="18" charset="0"/>
            </a:endParaRPr>
          </a:p>
          <a:p>
            <a:pPr marL="484632" indent="-4572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Security Techniques</a:t>
            </a:r>
          </a:p>
        </p:txBody>
      </p:sp>
    </p:spTree>
    <p:extLst>
      <p:ext uri="{BB962C8B-B14F-4D97-AF65-F5344CB8AC3E}">
        <p14:creationId xmlns:p14="http://schemas.microsoft.com/office/powerpoint/2010/main" val="214614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The Modulus </a:t>
                </a:r>
              </a:p>
              <a:p>
                <a:r>
                  <a:rPr lang="en-US" sz="2400">
                    <a:latin typeface="Times New Roman" panose="02020603050405020304" pitchFamily="18" charset="0"/>
                    <a:cs typeface="Times New Roman" panose="02020603050405020304" pitchFamily="18" charset="0"/>
                  </a:rPr>
                  <a:t>If a is an integer and n is a positive integer, we define a mod n to be the remainder when a is divided by n. The integer n is called the modulus. Thus, for any integer a, we can rewrite Equation as follows: </a:t>
                </a:r>
              </a:p>
              <a:p>
                <a:pPr marL="82296" indent="0">
                  <a:buNone/>
                </a:pPr>
                <a:r>
                  <a:rPr lang="en-US" sz="2400">
                    <a:latin typeface="Times New Roman" panose="02020603050405020304" pitchFamily="18" charset="0"/>
                    <a:cs typeface="Times New Roman" panose="02020603050405020304" pitchFamily="18" charset="0"/>
                  </a:rPr>
                  <a:t>	a = </a:t>
                </a:r>
                <a:r>
                  <a:rPr lang="en-US" sz="2400" err="1">
                    <a:latin typeface="Times New Roman" panose="02020603050405020304" pitchFamily="18" charset="0"/>
                    <a:cs typeface="Times New Roman" panose="02020603050405020304" pitchFamily="18" charset="0"/>
                  </a:rPr>
                  <a:t>qn</a:t>
                </a:r>
                <a:r>
                  <a:rPr lang="en-US" sz="2400">
                    <a:latin typeface="Times New Roman" panose="02020603050405020304" pitchFamily="18" charset="0"/>
                    <a:cs typeface="Times New Roman" panose="02020603050405020304" pitchFamily="18" charset="0"/>
                  </a:rPr>
                  <a:t> + r 	0 &lt;= r &lt; n; q = </a:t>
                </a:r>
                <a14:m>
                  <m:oMath xmlns:m="http://schemas.openxmlformats.org/officeDocument/2006/math">
                    <m:r>
                      <a:rPr lang="en-US" sz="2400" i="1" smtClean="0">
                        <a:latin typeface="Cambria Math"/>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a</m:t>
                    </m:r>
                    <m:r>
                      <m:rPr>
                        <m:nor/>
                      </m:rPr>
                      <a:rPr lang="en-US" sz="2400" dirty="0">
                        <a:latin typeface="Times New Roman" panose="020206030504050203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n</m:t>
                    </m:r>
                    <m:r>
                      <a:rPr lang="en-US" sz="2400" i="1" smtClean="0">
                        <a:latin typeface="Cambria Math"/>
                        <a:cs typeface="Times New Roman" panose="02020603050405020304" pitchFamily="18" charset="0"/>
                      </a:rPr>
                      <m:t>⌋</m:t>
                    </m:r>
                  </m:oMath>
                </a14:m>
                <a:r>
                  <a:rPr lang="en-US" sz="2400">
                    <a:latin typeface="Times New Roman" panose="02020603050405020304" pitchFamily="18" charset="0"/>
                    <a:cs typeface="Times New Roman" panose="02020603050405020304" pitchFamily="18" charset="0"/>
                  </a:rPr>
                  <a:t>; </a:t>
                </a:r>
              </a:p>
              <a:p>
                <a:pPr marL="82296" indent="0">
                  <a:buNone/>
                </a:pPr>
                <a:r>
                  <a:rPr lang="en-US" sz="2400">
                    <a:latin typeface="Times New Roman" panose="02020603050405020304" pitchFamily="18" charset="0"/>
                    <a:cs typeface="Times New Roman" panose="02020603050405020304" pitchFamily="18" charset="0"/>
                  </a:rPr>
                  <a:t>	a = </a:t>
                </a:r>
                <a14:m>
                  <m:oMath xmlns:m="http://schemas.openxmlformats.org/officeDocument/2006/math">
                    <m:r>
                      <a:rPr lang="en-US" sz="2400" i="1">
                        <a:latin typeface="Cambria Math"/>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a</m:t>
                    </m:r>
                    <m:r>
                      <m:rPr>
                        <m:nor/>
                      </m:rPr>
                      <a:rPr lang="en-US" sz="2400" dirty="0">
                        <a:latin typeface="Times New Roman" panose="020206030504050203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n</m:t>
                    </m:r>
                    <m:r>
                      <a:rPr lang="en-US" sz="2400" i="1">
                        <a:latin typeface="Cambria Math"/>
                        <a:cs typeface="Times New Roman" panose="02020603050405020304" pitchFamily="18" charset="0"/>
                      </a:rPr>
                      <m:t>⌋</m:t>
                    </m:r>
                  </m:oMath>
                </a14:m>
                <a:r>
                  <a:rPr lang="en-US" sz="2400">
                    <a:latin typeface="Times New Roman" panose="02020603050405020304" pitchFamily="18" charset="0"/>
                    <a:cs typeface="Times New Roman" panose="02020603050405020304" pitchFamily="18" charset="0"/>
                  </a:rPr>
                  <a:t> * n + (a mod n)</a:t>
                </a:r>
              </a:p>
              <a:p>
                <a:pPr marL="82296" indent="0">
                  <a:buNone/>
                </a:pPr>
                <a:r>
                  <a:rPr lang="da-DK" sz="2400">
                    <a:latin typeface="Times New Roman" panose="02020603050405020304" pitchFamily="18" charset="0"/>
                    <a:cs typeface="Times New Roman" panose="02020603050405020304" pitchFamily="18" charset="0"/>
                  </a:rPr>
                  <a:t>Example: </a:t>
                </a:r>
              </a:p>
              <a:p>
                <a:pPr marL="82296" indent="0">
                  <a:buNone/>
                </a:pPr>
                <a:r>
                  <a:rPr lang="da-DK" sz="2400">
                    <a:latin typeface="Times New Roman" panose="02020603050405020304" pitchFamily="18" charset="0"/>
                    <a:cs typeface="Times New Roman" panose="02020603050405020304" pitchFamily="18" charset="0"/>
                  </a:rPr>
                  <a:t>1. 11 mod 7 = 4</a:t>
                </a:r>
              </a:p>
              <a:p>
                <a:pPr marL="82296" indent="0">
                  <a:buNone/>
                </a:pPr>
                <a:r>
                  <a:rPr lang="da-DK" sz="2400">
                    <a:latin typeface="Times New Roman" panose="02020603050405020304" pitchFamily="18" charset="0"/>
                    <a:cs typeface="Times New Roman" panose="02020603050405020304" pitchFamily="18" charset="0"/>
                  </a:rPr>
                  <a:t>2. - 11 mod 7 = 3 </a:t>
                </a:r>
              </a:p>
              <a:p>
                <a:pPr marL="82296" indent="0">
                  <a:buNone/>
                </a:pPr>
                <a:r>
                  <a:rPr lang="da-DK" sz="2400">
                    <a:latin typeface="Times New Roman" panose="02020603050405020304" pitchFamily="18" charset="0"/>
                    <a:cs typeface="Times New Roman" panose="02020603050405020304" pitchFamily="18" charset="0"/>
                  </a:rPr>
                  <a:t>   {-11 – (-14)} = {-11+14} = 3</a:t>
                </a:r>
                <a:endParaRPr lang="en-US" sz="2400">
                  <a:latin typeface="Times New Roman" panose="02020603050405020304" pitchFamily="18" charset="0"/>
                  <a:cs typeface="Times New Roman" panose="02020603050405020304" pitchFamily="18" charset="0"/>
                </a:endParaRPr>
              </a:p>
            </p:txBody>
          </p:sp>
        </mc:Choice>
        <mc:Fallback xmlns="">
          <p:sp>
            <p:nvSpPr>
              <p:cNvPr id="6" name="Subtitle 2"/>
              <p:cNvSpPr txBox="1">
                <a:spLocks noRot="1" noChangeAspect="1" noMove="1" noResize="1" noEditPoints="1" noAdjustHandles="1" noChangeArrowheads="1" noChangeShapeType="1" noTextEdit="1"/>
              </p:cNvSpPr>
              <p:nvPr/>
            </p:nvSpPr>
            <p:spPr>
              <a:xfrm>
                <a:off x="1432560" y="1219200"/>
                <a:ext cx="7406640" cy="5257800"/>
              </a:xfrm>
              <a:prstGeom prst="rect">
                <a:avLst/>
              </a:prstGeom>
              <a:blipFill>
                <a:blip r:embed="rId2"/>
                <a:stretch>
                  <a:fillRect l="-905" t="-1622" r="-329"/>
                </a:stretch>
              </a:blipFill>
            </p:spPr>
            <p:txBody>
              <a:bodyPr/>
              <a:lstStyle/>
              <a:p>
                <a:r>
                  <a:rPr lang="en-US">
                    <a:noFill/>
                  </a:rPr>
                  <a:t> </a:t>
                </a:r>
              </a:p>
            </p:txBody>
          </p:sp>
        </mc:Fallback>
      </mc:AlternateContent>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121576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1000"/>
                                        <p:tgtEl>
                                          <p:spTgt spid="6">
                                            <p:txEl>
                                              <p:pRg st="7" end="7"/>
                                            </p:txEl>
                                          </p:spTgt>
                                        </p:tgtEl>
                                      </p:cBhvr>
                                    </p:animEffect>
                                    <p:anim calcmode="lin" valueType="num">
                                      <p:cBhvr>
                                        <p:cTn id="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The Modulus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Two integers a and b are said to be congruent modulo n, if (a mod n) = (b mod n). This is written as a ≡ b (mod n)</a:t>
            </a:r>
          </a:p>
          <a:p>
            <a:pPr marL="82296" indent="0">
              <a:buNone/>
            </a:pPr>
            <a:r>
              <a:rPr lang="da-DK" sz="2400">
                <a:latin typeface="Times New Roman" panose="02020603050405020304" pitchFamily="18" charset="0"/>
                <a:cs typeface="Times New Roman" panose="02020603050405020304" pitchFamily="18" charset="0"/>
              </a:rPr>
              <a:t>Example:</a:t>
            </a:r>
          </a:p>
          <a:p>
            <a:pPr marL="82296" indent="0">
              <a:buNone/>
            </a:pPr>
            <a:r>
              <a:rPr lang="da-DK" sz="2400">
                <a:latin typeface="Times New Roman" panose="02020603050405020304" pitchFamily="18" charset="0"/>
                <a:cs typeface="Times New Roman" panose="02020603050405020304" pitchFamily="18" charset="0"/>
              </a:rPr>
              <a:t>1. 73 ≡ 4 (mod 23) </a:t>
            </a:r>
          </a:p>
          <a:p>
            <a:pPr marL="82296" indent="0">
              <a:buNone/>
            </a:pPr>
            <a:r>
              <a:rPr lang="da-DK" sz="2400">
                <a:latin typeface="Times New Roman" panose="02020603050405020304" pitchFamily="18" charset="0"/>
                <a:cs typeface="Times New Roman" panose="02020603050405020304" pitchFamily="18" charset="0"/>
              </a:rPr>
              <a:t>    73 mod 23 ≡ 4 mod 23</a:t>
            </a:r>
          </a:p>
          <a:p>
            <a:pPr marL="82296" indent="0">
              <a:buNone/>
            </a:pPr>
            <a:r>
              <a:rPr lang="da-DK" sz="2400">
                <a:latin typeface="Times New Roman" panose="02020603050405020304" pitchFamily="18" charset="0"/>
                <a:cs typeface="Times New Roman" panose="02020603050405020304" pitchFamily="18" charset="0"/>
              </a:rPr>
              <a:t>    4 ≡ 4</a:t>
            </a:r>
          </a:p>
          <a:p>
            <a:pPr marL="82296" indent="0">
              <a:buNone/>
            </a:pPr>
            <a:r>
              <a:rPr lang="da-DK" sz="2400">
                <a:latin typeface="Times New Roman" panose="02020603050405020304" pitchFamily="18" charset="0"/>
                <a:cs typeface="Times New Roman" panose="02020603050405020304" pitchFamily="18" charset="0"/>
              </a:rPr>
              <a:t>2. 21 ≡ -9 (mod 10)</a:t>
            </a:r>
          </a:p>
          <a:p>
            <a:pPr marL="82296" indent="0">
              <a:buNone/>
            </a:pPr>
            <a:r>
              <a:rPr lang="da-DK" sz="2400">
                <a:latin typeface="Times New Roman" panose="02020603050405020304" pitchFamily="18" charset="0"/>
                <a:cs typeface="Times New Roman" panose="02020603050405020304" pitchFamily="18" charset="0"/>
              </a:rPr>
              <a:t>    21 mod 10 ≡ -9 mod 10</a:t>
            </a:r>
          </a:p>
          <a:p>
            <a:pPr marL="82296" indent="0">
              <a:buNone/>
            </a:pPr>
            <a:r>
              <a:rPr lang="da-DK" sz="2400">
                <a:latin typeface="Times New Roman" panose="02020603050405020304" pitchFamily="18" charset="0"/>
                <a:cs typeface="Times New Roman" panose="02020603050405020304" pitchFamily="18" charset="0"/>
              </a:rPr>
              <a:t>    1 ≡ 1</a:t>
            </a:r>
          </a:p>
          <a:p>
            <a:pPr marL="82296" indent="0">
              <a:buNone/>
            </a:pPr>
            <a:r>
              <a:rPr lang="en-US" sz="2400">
                <a:latin typeface="Times New Roman" panose="02020603050405020304" pitchFamily="18" charset="0"/>
                <a:cs typeface="Times New Roman" panose="02020603050405020304" pitchFamily="18" charset="0"/>
              </a:rPr>
              <a:t>Note that if a </a:t>
            </a:r>
            <a:r>
              <a:rPr lang="da-DK"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0 (mod n), then n | a.</a:t>
            </a: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41821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wipe(down)">
                                      <p:cBhvr>
                                        <p:cTn id="7" dur="500"/>
                                        <p:tgtEl>
                                          <p:spTgt spid="6">
                                            <p:txEl>
                                              <p:pRg st="7" end="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8" end="8"/>
                                            </p:txEl>
                                          </p:spTgt>
                                        </p:tgtEl>
                                        <p:attrNameLst>
                                          <p:attrName>style.visibility</p:attrName>
                                        </p:attrNameLst>
                                      </p:cBhvr>
                                      <p:to>
                                        <p:strVal val="visible"/>
                                      </p:to>
                                    </p:set>
                                    <p:animEffect transition="in" filter="wipe(down)">
                                      <p:cBhvr>
                                        <p:cTn id="10" dur="500"/>
                                        <p:tgtEl>
                                          <p:spTgt spid="6">
                                            <p:txEl>
                                              <p:pRg st="8" end="8"/>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animEffect transition="in" filter="wipe(down)">
                                      <p:cBhvr>
                                        <p:cTn id="1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Properties of </a:t>
            </a:r>
            <a:r>
              <a:rPr lang="en-US" b="1" err="1">
                <a:latin typeface="Times New Roman" panose="02020603050405020304" pitchFamily="18" charset="0"/>
                <a:cs typeface="Times New Roman" panose="02020603050405020304" pitchFamily="18" charset="0"/>
              </a:rPr>
              <a:t>Congruences</a:t>
            </a:r>
            <a:endParaRPr lang="en-US" b="1">
              <a:latin typeface="Times New Roman" panose="02020603050405020304" pitchFamily="18" charset="0"/>
              <a:cs typeface="Times New Roman" panose="02020603050405020304" pitchFamily="18" charset="0"/>
            </a:endParaRPr>
          </a:p>
          <a:p>
            <a:pPr marL="82296" indent="0">
              <a:buNone/>
            </a:pPr>
            <a:r>
              <a:rPr lang="en-US" sz="2400">
                <a:latin typeface="Times New Roman" panose="02020603050405020304" pitchFamily="18" charset="0"/>
                <a:cs typeface="Times New Roman" panose="02020603050405020304" pitchFamily="18" charset="0"/>
              </a:rPr>
              <a:t>1. a ≡ b (mod n) if n | (a - b). </a:t>
            </a:r>
          </a:p>
          <a:p>
            <a:pPr marL="82296" indent="0">
              <a:buNone/>
            </a:pPr>
            <a:r>
              <a:rPr lang="en-US" sz="2400">
                <a:latin typeface="Times New Roman" panose="02020603050405020304" pitchFamily="18" charset="0"/>
                <a:cs typeface="Times New Roman" panose="02020603050405020304" pitchFamily="18" charset="0"/>
              </a:rPr>
              <a:t>2. a ≡ b (mod n) implies b ≡ a (mod n). </a:t>
            </a:r>
          </a:p>
          <a:p>
            <a:pPr marL="82296" indent="0">
              <a:buNone/>
            </a:pPr>
            <a:r>
              <a:rPr lang="en-US" sz="2400">
                <a:latin typeface="Times New Roman" panose="02020603050405020304" pitchFamily="18" charset="0"/>
                <a:cs typeface="Times New Roman" panose="02020603050405020304" pitchFamily="18" charset="0"/>
              </a:rPr>
              <a:t>3. a ≡ b (mod n) and b ≡ c (mod n) imply a ≡ c (mod n).</a:t>
            </a:r>
          </a:p>
          <a:p>
            <a:pPr marL="82296" indent="0">
              <a:buNone/>
            </a:pPr>
            <a:r>
              <a:rPr lang="en-US" sz="2400">
                <a:latin typeface="Times New Roman" panose="02020603050405020304" pitchFamily="18" charset="0"/>
                <a:cs typeface="Times New Roman" panose="02020603050405020304" pitchFamily="18" charset="0"/>
              </a:rPr>
              <a:t>	To demonstrate the first point, if n | (a - b), then    (a - b) = </a:t>
            </a:r>
            <a:r>
              <a:rPr lang="en-US" sz="2400" err="1">
                <a:latin typeface="Times New Roman" panose="02020603050405020304" pitchFamily="18" charset="0"/>
                <a:cs typeface="Times New Roman" panose="02020603050405020304" pitchFamily="18" charset="0"/>
              </a:rPr>
              <a:t>kn</a:t>
            </a:r>
            <a:r>
              <a:rPr lang="en-US" sz="2400">
                <a:latin typeface="Times New Roman" panose="02020603050405020304" pitchFamily="18" charset="0"/>
                <a:cs typeface="Times New Roman" panose="02020603050405020304" pitchFamily="18" charset="0"/>
              </a:rPr>
              <a:t> for some k. So we can write a = b + kn. Therefore, (a mod n) = (remainder when b + </a:t>
            </a:r>
            <a:r>
              <a:rPr lang="en-US" sz="2400" err="1">
                <a:latin typeface="Times New Roman" panose="02020603050405020304" pitchFamily="18" charset="0"/>
                <a:cs typeface="Times New Roman" panose="02020603050405020304" pitchFamily="18" charset="0"/>
              </a:rPr>
              <a:t>kn</a:t>
            </a:r>
            <a:r>
              <a:rPr lang="en-US" sz="2400">
                <a:latin typeface="Times New Roman" panose="02020603050405020304" pitchFamily="18" charset="0"/>
                <a:cs typeface="Times New Roman" panose="02020603050405020304" pitchFamily="18" charset="0"/>
              </a:rPr>
              <a:t> is divided by n) = (remainder when b is divided by n) = (b mod n).</a:t>
            </a:r>
          </a:p>
          <a:p>
            <a:pPr marL="82296" indent="0">
              <a:buNone/>
            </a:pPr>
            <a:r>
              <a:rPr lang="en-US" sz="2400">
                <a:latin typeface="Times New Roman" panose="02020603050405020304" pitchFamily="18" charset="0"/>
                <a:cs typeface="Times New Roman" panose="02020603050405020304" pitchFamily="18" charset="0"/>
              </a:rPr>
              <a:t>	23 ≡ 8 (mod 5) because 23 - 8 = 15 = 3 * 5 </a:t>
            </a:r>
          </a:p>
          <a:p>
            <a:pPr marL="82296" indent="0">
              <a:buNone/>
            </a:pPr>
            <a:r>
              <a:rPr lang="en-US" sz="2400">
                <a:latin typeface="Times New Roman" panose="02020603050405020304" pitchFamily="18" charset="0"/>
                <a:cs typeface="Times New Roman" panose="02020603050405020304" pitchFamily="18" charset="0"/>
              </a:rPr>
              <a:t>	-11 ≡ 5 (mod 8) because -11 - 5 = -16 = (-2)  * 8	81 ≡ 0 (mod27) because 81 - 0 = 81 = 3 * 27</a:t>
            </a:r>
            <a:endParaRPr lang="en-US" sz="2400" b="1">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3904508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Modular Arithmetic </a:t>
            </a:r>
            <a:r>
              <a:rPr lang="en-US" b="1" err="1">
                <a:latin typeface="Times New Roman" panose="02020603050405020304" pitchFamily="18" charset="0"/>
                <a:cs typeface="Times New Roman" panose="02020603050405020304" pitchFamily="18" charset="0"/>
              </a:rPr>
              <a:t>Opertations</a:t>
            </a:r>
            <a:endParaRPr lang="en-US" b="1">
              <a:latin typeface="Times New Roman" panose="02020603050405020304" pitchFamily="18" charset="0"/>
              <a:cs typeface="Times New Roman" panose="02020603050405020304" pitchFamily="18" charset="0"/>
            </a:endParaRPr>
          </a:p>
          <a:p>
            <a:pPr marL="82296" indent="0">
              <a:buNone/>
            </a:pPr>
            <a:r>
              <a:rPr lang="en-US" sz="2400">
                <a:latin typeface="Times New Roman" panose="02020603050405020304" pitchFamily="18" charset="0"/>
                <a:cs typeface="Times New Roman" panose="02020603050405020304" pitchFamily="18" charset="0"/>
              </a:rPr>
              <a:t>1. (a + b) mod n = [(a mod n) + (b mod n)] mod n </a:t>
            </a:r>
          </a:p>
          <a:p>
            <a:pPr marL="82296" indent="0">
              <a:buNone/>
            </a:pPr>
            <a:r>
              <a:rPr lang="en-US" sz="2400">
                <a:latin typeface="Times New Roman" panose="02020603050405020304" pitchFamily="18" charset="0"/>
                <a:cs typeface="Times New Roman" panose="02020603050405020304" pitchFamily="18" charset="0"/>
              </a:rPr>
              <a:t>2. (a - b) mod n = [(a mod n) - (b mod n)] mod n </a:t>
            </a:r>
          </a:p>
          <a:p>
            <a:pPr marL="82296" indent="0">
              <a:buNone/>
            </a:pPr>
            <a:r>
              <a:rPr lang="en-US" sz="2400">
                <a:latin typeface="Times New Roman" panose="02020603050405020304" pitchFamily="18" charset="0"/>
                <a:cs typeface="Times New Roman" panose="02020603050405020304" pitchFamily="18" charset="0"/>
              </a:rPr>
              <a:t>3. (a * b) mod n = [(a mod n) * (b mod n)] mod n</a:t>
            </a:r>
          </a:p>
          <a:p>
            <a:pPr marL="82296" indent="0">
              <a:buNone/>
            </a:pPr>
            <a:r>
              <a:rPr lang="en-US" sz="2400">
                <a:latin typeface="Times New Roman" panose="02020603050405020304" pitchFamily="18" charset="0"/>
                <a:cs typeface="Times New Roman" panose="02020603050405020304" pitchFamily="18" charset="0"/>
              </a:rPr>
              <a:t>Demonstration of first property. </a:t>
            </a:r>
          </a:p>
          <a:p>
            <a:pPr marL="82296" indent="0">
              <a:buNone/>
            </a:pPr>
            <a:r>
              <a:rPr lang="en-US" sz="2400">
                <a:latin typeface="Times New Roman" panose="02020603050405020304" pitchFamily="18" charset="0"/>
                <a:cs typeface="Times New Roman" panose="02020603050405020304" pitchFamily="18" charset="0"/>
              </a:rPr>
              <a:t>Define (a mod n)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 and (b mod n)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b</a:t>
            </a:r>
            <a:r>
              <a:rPr lang="en-US" sz="2400">
                <a:latin typeface="Times New Roman" panose="02020603050405020304" pitchFamily="18" charset="0"/>
                <a:cs typeface="Times New Roman" panose="02020603050405020304" pitchFamily="18" charset="0"/>
              </a:rPr>
              <a:t>. Then we can write a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jn</a:t>
            </a:r>
            <a:r>
              <a:rPr lang="en-US" sz="2400">
                <a:latin typeface="Times New Roman" panose="02020603050405020304" pitchFamily="18" charset="0"/>
                <a:cs typeface="Times New Roman" panose="02020603050405020304" pitchFamily="18" charset="0"/>
              </a:rPr>
              <a:t> for some integer j and b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b</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kn</a:t>
            </a:r>
            <a:r>
              <a:rPr lang="en-US" sz="2400">
                <a:latin typeface="Times New Roman" panose="02020603050405020304" pitchFamily="18" charset="0"/>
                <a:cs typeface="Times New Roman" panose="02020603050405020304" pitchFamily="18" charset="0"/>
              </a:rPr>
              <a:t> for some integer k. Then </a:t>
            </a:r>
          </a:p>
          <a:p>
            <a:pPr marL="82296" indent="0">
              <a:buNone/>
            </a:pPr>
            <a:r>
              <a:rPr lang="en-US" sz="2400">
                <a:latin typeface="Times New Roman" panose="02020603050405020304" pitchFamily="18" charset="0"/>
                <a:cs typeface="Times New Roman" panose="02020603050405020304" pitchFamily="18" charset="0"/>
              </a:rPr>
              <a:t>	(a + b) mod n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jn</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b</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kn</a:t>
            </a:r>
            <a:r>
              <a:rPr lang="en-US" sz="2400">
                <a:latin typeface="Times New Roman" panose="02020603050405020304" pitchFamily="18" charset="0"/>
                <a:cs typeface="Times New Roman" panose="02020603050405020304" pitchFamily="18" charset="0"/>
              </a:rPr>
              <a:t>) mod n </a:t>
            </a:r>
          </a:p>
          <a:p>
            <a:pPr marL="82296" indent="0">
              <a:buNone/>
            </a:pP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b</a:t>
            </a:r>
            <a:r>
              <a:rPr lang="en-US" sz="2400">
                <a:latin typeface="Times New Roman" panose="02020603050405020304" pitchFamily="18" charset="0"/>
                <a:cs typeface="Times New Roman" panose="02020603050405020304" pitchFamily="18" charset="0"/>
              </a:rPr>
              <a:t> + (k + j)n) mod n </a:t>
            </a:r>
          </a:p>
          <a:p>
            <a:pPr marL="82296" indent="0">
              <a:buNone/>
            </a:pP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b</a:t>
            </a:r>
            <a:r>
              <a:rPr lang="en-US" sz="2400">
                <a:latin typeface="Times New Roman" panose="02020603050405020304" pitchFamily="18" charset="0"/>
                <a:cs typeface="Times New Roman" panose="02020603050405020304" pitchFamily="18" charset="0"/>
              </a:rPr>
              <a:t>) mod n </a:t>
            </a:r>
          </a:p>
          <a:p>
            <a:pPr marL="82296" indent="0">
              <a:buNone/>
            </a:pPr>
            <a:r>
              <a:rPr lang="en-US" sz="2400">
                <a:latin typeface="Times New Roman" panose="02020603050405020304" pitchFamily="18" charset="0"/>
                <a:cs typeface="Times New Roman" panose="02020603050405020304" pitchFamily="18" charset="0"/>
              </a:rPr>
              <a:t>		           = [(a mod n) + (b mod n)] mod n</a:t>
            </a:r>
            <a:endParaRPr lang="en-US" sz="2400" b="1">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2384998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Examples</a:t>
            </a:r>
          </a:p>
          <a:p>
            <a:pPr marL="82296" indent="0">
              <a:buNone/>
            </a:pPr>
            <a:r>
              <a:rPr lang="en-US" sz="2400">
                <a:latin typeface="Times New Roman" panose="02020603050405020304" pitchFamily="18" charset="0"/>
                <a:cs typeface="Times New Roman" panose="02020603050405020304" pitchFamily="18" charset="0"/>
              </a:rPr>
              <a:t>1. (11 + 15) mod 8 = [(11 mod 8) + (15 mod 8)] mod 8</a:t>
            </a:r>
          </a:p>
          <a:p>
            <a:pPr marL="82296" indent="0">
              <a:buNone/>
            </a:pPr>
            <a:r>
              <a:rPr lang="en-US" sz="2400">
                <a:latin typeface="Times New Roman" panose="02020603050405020304" pitchFamily="18" charset="0"/>
                <a:cs typeface="Times New Roman" panose="02020603050405020304" pitchFamily="18" charset="0"/>
              </a:rPr>
              <a:t>		        = [(3 + 7)] mod 8 = 10 mod 8 = 2 </a:t>
            </a:r>
          </a:p>
          <a:p>
            <a:pPr marL="82296" indent="0">
              <a:buNone/>
            </a:pPr>
            <a:r>
              <a:rPr lang="en-US" sz="2400">
                <a:latin typeface="Times New Roman" panose="02020603050405020304" pitchFamily="18" charset="0"/>
                <a:cs typeface="Times New Roman" panose="02020603050405020304" pitchFamily="18" charset="0"/>
              </a:rPr>
              <a:t>    (11 + 15) mod 8 = 26 mod 8 = 2</a:t>
            </a:r>
          </a:p>
          <a:p>
            <a:pPr marL="82296" indent="0">
              <a:buNone/>
            </a:pPr>
            <a:r>
              <a:rPr lang="en-US" sz="2400">
                <a:latin typeface="Times New Roman" panose="02020603050405020304" pitchFamily="18" charset="0"/>
                <a:cs typeface="Times New Roman" panose="02020603050405020304" pitchFamily="18" charset="0"/>
              </a:rPr>
              <a:t>2. (11 - 15) mod 8  </a:t>
            </a:r>
          </a:p>
          <a:p>
            <a:pPr marL="82296" indent="0">
              <a:buNone/>
            </a:pPr>
            <a:r>
              <a:rPr lang="en-US" sz="2400">
                <a:latin typeface="Times New Roman" panose="02020603050405020304" pitchFamily="18" charset="0"/>
                <a:cs typeface="Times New Roman" panose="02020603050405020304" pitchFamily="18" charset="0"/>
              </a:rPr>
              <a:t>		        = [(11 mod 8) - (15 mod 8)] mod 8</a:t>
            </a:r>
          </a:p>
          <a:p>
            <a:pPr marL="82296" indent="0">
              <a:buNone/>
            </a:pPr>
            <a:r>
              <a:rPr lang="en-US" sz="2400">
                <a:latin typeface="Times New Roman" panose="02020603050405020304" pitchFamily="18" charset="0"/>
                <a:cs typeface="Times New Roman" panose="02020603050405020304" pitchFamily="18" charset="0"/>
              </a:rPr>
              <a:t>		        = [(3 - 7)] mod 8 = -4 mod 8 = 4</a:t>
            </a:r>
          </a:p>
          <a:p>
            <a:pPr marL="82296" indent="0">
              <a:buNone/>
            </a:pPr>
            <a:r>
              <a:rPr lang="en-US" sz="2400">
                <a:latin typeface="Times New Roman" panose="02020603050405020304" pitchFamily="18" charset="0"/>
                <a:cs typeface="Times New Roman" panose="02020603050405020304" pitchFamily="18" charset="0"/>
              </a:rPr>
              <a:t>		        = -4-(-8) = -4 +8 = 4 </a:t>
            </a:r>
          </a:p>
          <a:p>
            <a:pPr marL="82296" indent="0">
              <a:buNone/>
            </a:pPr>
            <a:r>
              <a:rPr lang="en-US" sz="2400">
                <a:latin typeface="Times New Roman" panose="02020603050405020304" pitchFamily="18" charset="0"/>
                <a:cs typeface="Times New Roman" panose="02020603050405020304" pitchFamily="18" charset="0"/>
              </a:rPr>
              <a:t>    (11 - 15) mod 8  = -4 mod 8 = 4</a:t>
            </a:r>
          </a:p>
          <a:p>
            <a:pPr marL="82296" indent="0">
              <a:buNone/>
            </a:pPr>
            <a:r>
              <a:rPr lang="en-US" sz="2400">
                <a:latin typeface="Times New Roman" panose="02020603050405020304" pitchFamily="18" charset="0"/>
                <a:cs typeface="Times New Roman" panose="02020603050405020304" pitchFamily="18" charset="0"/>
              </a:rPr>
              <a:t>3. (11 * 15) mod 8 = [(11 mod 8) * (15 mod 8)] mod 8</a:t>
            </a:r>
          </a:p>
          <a:p>
            <a:pPr marL="82296" indent="0">
              <a:buNone/>
            </a:pPr>
            <a:r>
              <a:rPr lang="en-US" sz="2400">
                <a:latin typeface="Times New Roman" panose="02020603050405020304" pitchFamily="18" charset="0"/>
                <a:cs typeface="Times New Roman" panose="02020603050405020304" pitchFamily="18" charset="0"/>
              </a:rPr>
              <a:t>		        = [(3 * 7)] mod 8 = 21 mod 8 = 5 </a:t>
            </a:r>
          </a:p>
          <a:p>
            <a:pPr marL="82296" indent="0">
              <a:buNone/>
            </a:pPr>
            <a:r>
              <a:rPr lang="en-US" sz="2400">
                <a:latin typeface="Times New Roman" panose="02020603050405020304" pitchFamily="18" charset="0"/>
                <a:cs typeface="Times New Roman" panose="02020603050405020304" pitchFamily="18" charset="0"/>
              </a:rPr>
              <a:t>    (11 * 15) mod 8 = 165 mod 8 = 5</a:t>
            </a: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15692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Effect transition="in" filter="fade">
                                      <p:cBhvr>
                                        <p:cTn id="14" dur="1000"/>
                                        <p:tgtEl>
                                          <p:spTgt spid="6">
                                            <p:txEl>
                                              <p:pRg st="5" end="5"/>
                                            </p:txEl>
                                          </p:spTgt>
                                        </p:tgtEl>
                                      </p:cBhvr>
                                    </p:animEffect>
                                    <p:anim calcmode="lin" valueType="num">
                                      <p:cBhvr>
                                        <p:cTn id="1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1000"/>
                                        <p:tgtEl>
                                          <p:spTgt spid="6">
                                            <p:txEl>
                                              <p:pRg st="7" end="7"/>
                                            </p:txEl>
                                          </p:spTgt>
                                        </p:tgtEl>
                                      </p:cBhvr>
                                    </p:animEffect>
                                    <p:anim calcmode="lin" valueType="num">
                                      <p:cBhvr>
                                        <p:cTn id="2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anim calcmode="lin" valueType="num">
                                      <p:cBhvr>
                                        <p:cTn id="3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1000"/>
                                        <p:tgtEl>
                                          <p:spTgt spid="6">
                                            <p:txEl>
                                              <p:pRg st="9" end="9"/>
                                            </p:txEl>
                                          </p:spTgt>
                                        </p:tgtEl>
                                      </p:cBhvr>
                                    </p:animEffect>
                                    <p:anim calcmode="lin" valueType="num">
                                      <p:cBhvr>
                                        <p:cTn id="3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9" end="9"/>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1000"/>
                                        <p:tgtEl>
                                          <p:spTgt spid="6">
                                            <p:txEl>
                                              <p:pRg st="10" end="10"/>
                                            </p:txEl>
                                          </p:spTgt>
                                        </p:tgtEl>
                                      </p:cBhvr>
                                    </p:animEffect>
                                    <p:anim calcmode="lin" valueType="num">
                                      <p:cBhvr>
                                        <p:cTn id="4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1000"/>
                                        <p:tgtEl>
                                          <p:spTgt spid="6">
                                            <p:txEl>
                                              <p:pRg st="11" end="11"/>
                                            </p:txEl>
                                          </p:spTgt>
                                        </p:tgtEl>
                                      </p:cBhvr>
                                    </p:animEffect>
                                    <p:anim calcmode="lin" valueType="num">
                                      <p:cBhvr>
                                        <p:cTn id="47"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Properties of Modular Arithmetic </a:t>
            </a:r>
          </a:p>
          <a:p>
            <a:pPr marL="82296" indent="0">
              <a:buNone/>
            </a:pPr>
            <a:r>
              <a:rPr lang="en-US" sz="2400">
                <a:latin typeface="Times New Roman" panose="02020603050405020304" pitchFamily="18" charset="0"/>
                <a:cs typeface="Times New Roman" panose="02020603050405020304" pitchFamily="18" charset="0"/>
              </a:rPr>
              <a:t>Define the set Z</a:t>
            </a:r>
            <a:r>
              <a:rPr lang="en-US" sz="2400" baseline="-25000">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as the set of nonnegative integers less than n:</a:t>
            </a:r>
          </a:p>
          <a:p>
            <a:pPr marL="82296" indent="0">
              <a:buNone/>
            </a:pPr>
            <a:r>
              <a:rPr lang="en-US" sz="2400">
                <a:latin typeface="Times New Roman" panose="02020603050405020304" pitchFamily="18" charset="0"/>
                <a:cs typeface="Times New Roman" panose="02020603050405020304" pitchFamily="18" charset="0"/>
              </a:rPr>
              <a:t>		 Z</a:t>
            </a:r>
            <a:r>
              <a:rPr lang="en-US" sz="2400" baseline="-25000">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 {0, 1, … , (n - 1)} </a:t>
            </a:r>
          </a:p>
          <a:p>
            <a:pPr marL="82296" indent="0">
              <a:buNone/>
            </a:pPr>
            <a:r>
              <a:rPr lang="en-US" sz="2400">
                <a:latin typeface="Times New Roman" panose="02020603050405020304" pitchFamily="18" charset="0"/>
                <a:cs typeface="Times New Roman" panose="02020603050405020304" pitchFamily="18" charset="0"/>
              </a:rPr>
              <a:t>This is referred to as the set of residues, or residue classes (mod n). To be more precise, each integer in Z</a:t>
            </a:r>
            <a:r>
              <a:rPr lang="en-US" sz="2400" baseline="-25000">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represents a residue class. We can label the residue classes (mod n) as[0], [1], [2], … , [n - 1], where </a:t>
            </a:r>
          </a:p>
          <a:p>
            <a:pPr marL="82296" indent="0">
              <a:buNone/>
            </a:pPr>
            <a:r>
              <a:rPr lang="en-US" sz="2400">
                <a:latin typeface="Times New Roman" panose="02020603050405020304" pitchFamily="18" charset="0"/>
                <a:cs typeface="Times New Roman" panose="02020603050405020304" pitchFamily="18" charset="0"/>
              </a:rPr>
              <a:t>		[r] = {a: a is an integer, a ≡ r (mod n)}</a:t>
            </a:r>
          </a:p>
          <a:p>
            <a:pPr marL="82296" indent="0">
              <a:buNone/>
            </a:pPr>
            <a:r>
              <a:rPr lang="en-US" sz="2400">
                <a:latin typeface="Times New Roman" panose="02020603050405020304" pitchFamily="18" charset="0"/>
                <a:cs typeface="Times New Roman" panose="02020603050405020304" pitchFamily="18" charset="0"/>
              </a:rPr>
              <a:t>Of all the integers in a residue class, the smallest nonnegative integer is the one used to represent the residue class. </a:t>
            </a:r>
            <a:endParaRPr lang="en-US" sz="1800">
              <a:latin typeface="Times New Roman" panose="02020603050405020304" pitchFamily="18" charset="0"/>
              <a:cs typeface="Times New Roman" panose="02020603050405020304" pitchFamily="18" charset="0"/>
            </a:endParaRPr>
          </a:p>
          <a:p>
            <a:pPr marL="82296" indent="0">
              <a:buNone/>
            </a:pPr>
            <a:endParaRPr lang="en-US" sz="18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3582299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79120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Properties of Modular Arithmetic </a:t>
            </a:r>
          </a:p>
          <a:p>
            <a:pPr marL="82296" indent="0">
              <a:buNone/>
            </a:pPr>
            <a:r>
              <a:rPr lang="en-US" sz="2200">
                <a:latin typeface="Times New Roman" panose="02020603050405020304" pitchFamily="18" charset="0"/>
                <a:cs typeface="Times New Roman" panose="02020603050405020304" pitchFamily="18" charset="0"/>
              </a:rPr>
              <a:t>Example:</a:t>
            </a:r>
          </a:p>
          <a:p>
            <a:pPr marL="82296" indent="0">
              <a:buNone/>
            </a:pPr>
            <a:r>
              <a:rPr lang="en-US" sz="2200">
                <a:latin typeface="Times New Roman" panose="02020603050405020304" pitchFamily="18" charset="0"/>
                <a:cs typeface="Times New Roman" panose="02020603050405020304" pitchFamily="18" charset="0"/>
              </a:rPr>
              <a:t>The residue classes (mod 4) are </a:t>
            </a:r>
          </a:p>
          <a:p>
            <a:pPr marL="82296" indent="0">
              <a:buNone/>
            </a:pPr>
            <a:r>
              <a:rPr lang="en-US" sz="2200">
                <a:latin typeface="Times New Roman" panose="02020603050405020304" pitchFamily="18" charset="0"/>
                <a:cs typeface="Times New Roman" panose="02020603050405020304" pitchFamily="18" charset="0"/>
              </a:rPr>
              <a:t>	[0] = {…, -16, -12, -8, -4, 0, 4, 8, 12, 16, …} </a:t>
            </a:r>
          </a:p>
          <a:p>
            <a:pPr marL="82296" indent="0">
              <a:buNone/>
            </a:pPr>
            <a:r>
              <a:rPr lang="en-US" sz="2200">
                <a:latin typeface="Times New Roman" panose="02020603050405020304" pitchFamily="18" charset="0"/>
                <a:cs typeface="Times New Roman" panose="02020603050405020304" pitchFamily="18" charset="0"/>
              </a:rPr>
              <a:t>	[1] = {…, -15, -11, -7, -3, 1, 5, 9, 13, 17, …} </a:t>
            </a:r>
          </a:p>
          <a:p>
            <a:pPr marL="82296" indent="0">
              <a:buNone/>
            </a:pPr>
            <a:r>
              <a:rPr lang="en-US" sz="2200">
                <a:latin typeface="Times New Roman" panose="02020603050405020304" pitchFamily="18" charset="0"/>
                <a:cs typeface="Times New Roman" panose="02020603050405020304" pitchFamily="18" charset="0"/>
              </a:rPr>
              <a:t>	[2] = {…, -14, -10, -6, -2, 2, 6, 10, 14, 18, …} </a:t>
            </a:r>
          </a:p>
          <a:p>
            <a:pPr marL="82296" indent="0">
              <a:buNone/>
            </a:pPr>
            <a:r>
              <a:rPr lang="en-US" sz="2200">
                <a:latin typeface="Times New Roman" panose="02020603050405020304" pitchFamily="18" charset="0"/>
                <a:cs typeface="Times New Roman" panose="02020603050405020304" pitchFamily="18" charset="0"/>
              </a:rPr>
              <a:t>	[3] = {…, -13, -9, -5, -1, 3, 7, 11, 15, 19, …}</a:t>
            </a:r>
          </a:p>
          <a:p>
            <a:pPr marL="82296" indent="0">
              <a:buNone/>
            </a:pPr>
            <a:r>
              <a:rPr lang="en-US" sz="2200">
                <a:latin typeface="Times New Roman" panose="02020603050405020304" pitchFamily="18" charset="0"/>
                <a:cs typeface="Times New Roman" panose="02020603050405020304" pitchFamily="18" charset="0"/>
              </a:rPr>
              <a:t>Q. The residue classes (mod 6) are ?</a:t>
            </a:r>
          </a:p>
          <a:p>
            <a:pPr marL="82296" indent="0">
              <a:buNone/>
            </a:pPr>
            <a:r>
              <a:rPr lang="en-US" sz="2200">
                <a:latin typeface="Times New Roman" panose="02020603050405020304" pitchFamily="18" charset="0"/>
                <a:cs typeface="Times New Roman" panose="02020603050405020304" pitchFamily="18" charset="0"/>
              </a:rPr>
              <a:t>	[0] = {…, -24, -18, -12, -6, 0, 6, 12, 18, 24, …} </a:t>
            </a:r>
          </a:p>
          <a:p>
            <a:pPr marL="82296" indent="0">
              <a:buNone/>
            </a:pPr>
            <a:r>
              <a:rPr lang="en-US" sz="2200">
                <a:latin typeface="Times New Roman" panose="02020603050405020304" pitchFamily="18" charset="0"/>
                <a:cs typeface="Times New Roman" panose="02020603050405020304" pitchFamily="18" charset="0"/>
              </a:rPr>
              <a:t>	[1] = {…, -23, -17, -11, -5, 1, 7, 13, 19, 25, …} </a:t>
            </a:r>
          </a:p>
          <a:p>
            <a:pPr marL="82296" indent="0">
              <a:buNone/>
            </a:pPr>
            <a:r>
              <a:rPr lang="en-US" sz="2200">
                <a:latin typeface="Times New Roman" panose="02020603050405020304" pitchFamily="18" charset="0"/>
                <a:cs typeface="Times New Roman" panose="02020603050405020304" pitchFamily="18" charset="0"/>
              </a:rPr>
              <a:t>	[2] = {…, -22, -16, -10, -4, 2, 8, 14, 20, 26, …} </a:t>
            </a:r>
          </a:p>
          <a:p>
            <a:pPr marL="82296" indent="0">
              <a:buNone/>
            </a:pPr>
            <a:r>
              <a:rPr lang="en-US" sz="2200">
                <a:latin typeface="Times New Roman" panose="02020603050405020304" pitchFamily="18" charset="0"/>
                <a:cs typeface="Times New Roman" panose="02020603050405020304" pitchFamily="18" charset="0"/>
              </a:rPr>
              <a:t>	[3] = {…, -21, -15, -9, -3, 3, 9, 15, 21, 27, …}</a:t>
            </a:r>
          </a:p>
          <a:p>
            <a:pPr marL="82296" indent="0">
              <a:buNone/>
            </a:pPr>
            <a:r>
              <a:rPr lang="en-US" sz="2200">
                <a:latin typeface="Times New Roman" panose="02020603050405020304" pitchFamily="18" charset="0"/>
                <a:cs typeface="Times New Roman" panose="02020603050405020304" pitchFamily="18" charset="0"/>
              </a:rPr>
              <a:t>	[4] = {…, -20, -14, -8, -2, 4, 10, 16, 22, 28, …} </a:t>
            </a:r>
          </a:p>
          <a:p>
            <a:pPr marL="82296" indent="0">
              <a:buNone/>
            </a:pPr>
            <a:r>
              <a:rPr lang="en-US" sz="2200">
                <a:latin typeface="Times New Roman" panose="02020603050405020304" pitchFamily="18" charset="0"/>
                <a:cs typeface="Times New Roman" panose="02020603050405020304" pitchFamily="18" charset="0"/>
              </a:rPr>
              <a:t>	[5] = {…, -19, -13, -7, -1, 5, 11, 17, 23, 29, …}</a:t>
            </a:r>
          </a:p>
          <a:p>
            <a:pPr marL="82296" indent="0">
              <a:buNone/>
            </a:pPr>
            <a:endParaRPr lang="en-US" sz="2200">
              <a:latin typeface="Times New Roman" panose="02020603050405020304" pitchFamily="18" charset="0"/>
              <a:cs typeface="Times New Roman" panose="02020603050405020304" pitchFamily="18" charset="0"/>
            </a:endParaRPr>
          </a:p>
          <a:p>
            <a:pPr marL="82296" indent="0">
              <a:buNone/>
            </a:pPr>
            <a:endParaRPr lang="en-US" sz="2200">
              <a:latin typeface="Times New Roman" panose="02020603050405020304" pitchFamily="18" charset="0"/>
              <a:cs typeface="Times New Roman" panose="02020603050405020304" pitchFamily="18" charset="0"/>
            </a:endParaRPr>
          </a:p>
          <a:p>
            <a:pPr marL="82296" indent="0">
              <a:buNone/>
            </a:pPr>
            <a:endParaRPr lang="en-US" sz="22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762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spTree>
    <p:extLst>
      <p:ext uri="{BB962C8B-B14F-4D97-AF65-F5344CB8AC3E}">
        <p14:creationId xmlns:p14="http://schemas.microsoft.com/office/powerpoint/2010/main" val="396923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Effect transition="in" filter="fade">
                                      <p:cBhvr>
                                        <p:cTn id="14" dur="1000"/>
                                        <p:tgtEl>
                                          <p:spTgt spid="6">
                                            <p:txEl>
                                              <p:pRg st="5" end="5"/>
                                            </p:txEl>
                                          </p:spTgt>
                                        </p:tgtEl>
                                      </p:cBhvr>
                                    </p:animEffect>
                                    <p:anim calcmode="lin" valueType="num">
                                      <p:cBhvr>
                                        <p:cTn id="1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1000"/>
                                        <p:tgtEl>
                                          <p:spTgt spid="6">
                                            <p:txEl>
                                              <p:pRg st="6" end="6"/>
                                            </p:txEl>
                                          </p:spTgt>
                                        </p:tgtEl>
                                      </p:cBhvr>
                                    </p:animEffect>
                                    <p:anim calcmode="lin" valueType="num">
                                      <p:cBhvr>
                                        <p:cTn id="2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1000"/>
                                        <p:tgtEl>
                                          <p:spTgt spid="6">
                                            <p:txEl>
                                              <p:pRg st="7" end="7"/>
                                            </p:txEl>
                                          </p:spTgt>
                                        </p:tgtEl>
                                      </p:cBhvr>
                                    </p:animEffect>
                                    <p:anim calcmode="lin" valueType="num">
                                      <p:cBhvr>
                                        <p:cTn id="29"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anim calcmode="lin" valueType="num">
                                      <p:cBhvr>
                                        <p:cTn id="3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1000"/>
                                        <p:tgtEl>
                                          <p:spTgt spid="6">
                                            <p:txEl>
                                              <p:pRg st="9" end="9"/>
                                            </p:txEl>
                                          </p:spTgt>
                                        </p:tgtEl>
                                      </p:cBhvr>
                                    </p:animEffect>
                                    <p:anim calcmode="lin" valueType="num">
                                      <p:cBhvr>
                                        <p:cTn id="4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fade">
                                      <p:cBhvr>
                                        <p:cTn id="45" dur="1000"/>
                                        <p:tgtEl>
                                          <p:spTgt spid="6">
                                            <p:txEl>
                                              <p:pRg st="10" end="10"/>
                                            </p:txEl>
                                          </p:spTgt>
                                        </p:tgtEl>
                                      </p:cBhvr>
                                    </p:animEffect>
                                    <p:anim calcmode="lin" valueType="num">
                                      <p:cBhvr>
                                        <p:cTn id="46"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
                                            <p:txEl>
                                              <p:pRg st="11" end="11"/>
                                            </p:txEl>
                                          </p:spTgt>
                                        </p:tgtEl>
                                        <p:attrNameLst>
                                          <p:attrName>style.visibility</p:attrName>
                                        </p:attrNameLst>
                                      </p:cBhvr>
                                      <p:to>
                                        <p:strVal val="visible"/>
                                      </p:to>
                                    </p:set>
                                    <p:animEffect transition="in" filter="fade">
                                      <p:cBhvr>
                                        <p:cTn id="50" dur="1000"/>
                                        <p:tgtEl>
                                          <p:spTgt spid="6">
                                            <p:txEl>
                                              <p:pRg st="11" end="11"/>
                                            </p:txEl>
                                          </p:spTgt>
                                        </p:tgtEl>
                                      </p:cBhvr>
                                    </p:animEffect>
                                    <p:anim calcmode="lin" valueType="num">
                                      <p:cBhvr>
                                        <p:cTn id="51"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animEffect transition="in" filter="fade">
                                      <p:cBhvr>
                                        <p:cTn id="55" dur="1000"/>
                                        <p:tgtEl>
                                          <p:spTgt spid="6">
                                            <p:txEl>
                                              <p:pRg st="12" end="12"/>
                                            </p:txEl>
                                          </p:spTgt>
                                        </p:tgtEl>
                                      </p:cBhvr>
                                    </p:animEffect>
                                    <p:anim calcmode="lin" valueType="num">
                                      <p:cBhvr>
                                        <p:cTn id="56"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xEl>
                                              <p:pRg st="13" end="13"/>
                                            </p:txEl>
                                          </p:spTgt>
                                        </p:tgtEl>
                                        <p:attrNameLst>
                                          <p:attrName>style.visibility</p:attrName>
                                        </p:attrNameLst>
                                      </p:cBhvr>
                                      <p:to>
                                        <p:strVal val="visible"/>
                                      </p:to>
                                    </p:set>
                                    <p:animEffect transition="in" filter="fade">
                                      <p:cBhvr>
                                        <p:cTn id="60" dur="1000"/>
                                        <p:tgtEl>
                                          <p:spTgt spid="6">
                                            <p:txEl>
                                              <p:pRg st="13" end="13"/>
                                            </p:txEl>
                                          </p:spTgt>
                                        </p:tgtEl>
                                      </p:cBhvr>
                                    </p:animEffect>
                                    <p:anim calcmode="lin" valueType="num">
                                      <p:cBhvr>
                                        <p:cTn id="61"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219200"/>
            <a:ext cx="7406640" cy="5257800"/>
          </a:xfrm>
        </p:spPr>
        <p:txBody>
          <a:bodyPr>
            <a:normAutofit/>
          </a:bodyPr>
          <a:lstStyle/>
          <a:p>
            <a:r>
              <a:rPr lang="en-US" sz="3200" dirty="0">
                <a:latin typeface="Times New Roman" panose="02020603050405020304" pitchFamily="18" charset="0"/>
                <a:cs typeface="Times New Roman" panose="02020603050405020304" pitchFamily="18" charset="0"/>
              </a:rPr>
              <a:t>Integrity</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Integrity refers to ensuring that data is real, accurate and safeguarded from unauthorized user modification.</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Integrity gives the assurance that the information received is exact and accurate. </a:t>
            </a:r>
          </a:p>
          <a:p>
            <a:r>
              <a:rPr lang="en-US" sz="3200" dirty="0">
                <a:latin typeface="Times New Roman" panose="02020603050405020304" pitchFamily="18" charset="0"/>
                <a:cs typeface="Times New Roman" panose="02020603050405020304" pitchFamily="18" charset="0"/>
              </a:rPr>
              <a:t>Availability</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Availability is the property in which information is accessible and modifiable in a timely fashion by those authorized to do so. </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the guarantee of reliable and constant access to our sensitive data by authorized people.</a:t>
            </a:r>
            <a:endParaRPr lang="en-US" sz="3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Goals </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79120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Properties of Modular Arithmetic </a:t>
            </a:r>
          </a:p>
          <a:p>
            <a:pPr marL="82296" indent="0">
              <a:buNone/>
            </a:pPr>
            <a:endParaRPr lang="en-US" sz="2200">
              <a:latin typeface="Times New Roman" panose="02020603050405020304" pitchFamily="18" charset="0"/>
              <a:cs typeface="Times New Roman" panose="02020603050405020304" pitchFamily="18" charset="0"/>
            </a:endParaRPr>
          </a:p>
          <a:p>
            <a:pPr marL="82296" indent="0">
              <a:buNone/>
            </a:pPr>
            <a:endParaRPr lang="en-US" sz="2200">
              <a:latin typeface="Times New Roman" panose="02020603050405020304" pitchFamily="18" charset="0"/>
              <a:cs typeface="Times New Roman" panose="02020603050405020304" pitchFamily="18" charset="0"/>
            </a:endParaRPr>
          </a:p>
          <a:p>
            <a:pPr marL="82296" indent="0">
              <a:buNone/>
            </a:pPr>
            <a:endParaRPr lang="en-US" sz="22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762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Modular Arithmetic</a:t>
            </a:r>
          </a:p>
        </p:txBody>
      </p:sp>
      <p:graphicFrame>
        <p:nvGraphicFramePr>
          <p:cNvPr id="4" name="Table 3"/>
          <p:cNvGraphicFramePr>
            <a:graphicFrameLocks noGrp="1"/>
          </p:cNvGraphicFramePr>
          <p:nvPr>
            <p:extLst>
              <p:ext uri="{D42A27DB-BD31-4B8C-83A1-F6EECF244321}">
                <p14:modId xmlns:p14="http://schemas.microsoft.com/office/powerpoint/2010/main" val="4263163554"/>
              </p:ext>
            </p:extLst>
          </p:nvPr>
        </p:nvGraphicFramePr>
        <p:xfrm>
          <a:off x="1143000" y="1493520"/>
          <a:ext cx="7848600" cy="4572000"/>
        </p:xfrm>
        <a:graphic>
          <a:graphicData uri="http://schemas.openxmlformats.org/drawingml/2006/table">
            <a:tbl>
              <a:tblPr firstRow="1" bandRow="1">
                <a:tableStyleId>{BDBED569-4797-4DF1-A0F4-6AAB3CD982D8}</a:tableStyleId>
              </a:tblPr>
              <a:tblGrid>
                <a:gridCol w="2667000">
                  <a:extLst>
                    <a:ext uri="{9D8B030D-6E8A-4147-A177-3AD203B41FA5}">
                      <a16:colId xmlns:a16="http://schemas.microsoft.com/office/drawing/2014/main" xmlns="" val="20000"/>
                    </a:ext>
                  </a:extLst>
                </a:gridCol>
                <a:gridCol w="5181600">
                  <a:extLst>
                    <a:ext uri="{9D8B030D-6E8A-4147-A177-3AD203B41FA5}">
                      <a16:colId xmlns:a16="http://schemas.microsoft.com/office/drawing/2014/main" xmlns="" val="20001"/>
                    </a:ext>
                  </a:extLst>
                </a:gridCol>
              </a:tblGrid>
              <a:tr h="370840">
                <a:tc>
                  <a:txBody>
                    <a:bodyPr/>
                    <a:lstStyle/>
                    <a:p>
                      <a:r>
                        <a:rPr lang="en-US" sz="2400">
                          <a:latin typeface="Times New Roman" panose="02020603050405020304" pitchFamily="18" charset="0"/>
                          <a:cs typeface="Times New Roman" panose="02020603050405020304" pitchFamily="18" charset="0"/>
                        </a:rPr>
                        <a:t>Property</a:t>
                      </a:r>
                    </a:p>
                  </a:txBody>
                  <a:tcPr/>
                </a:tc>
                <a:tc>
                  <a:txBody>
                    <a:bodyPr/>
                    <a:lstStyle/>
                    <a:p>
                      <a:r>
                        <a:rPr lang="en-US" sz="2400">
                          <a:latin typeface="Times New Roman" panose="02020603050405020304" pitchFamily="18" charset="0"/>
                          <a:cs typeface="Times New Roman" panose="02020603050405020304" pitchFamily="18" charset="0"/>
                        </a:rPr>
                        <a:t>Expression</a:t>
                      </a:r>
                    </a:p>
                  </a:txBody>
                  <a:tcPr/>
                </a:tc>
                <a:extLst>
                  <a:ext uri="{0D108BD9-81ED-4DB2-BD59-A6C34878D82A}">
                    <a16:rowId xmlns:a16="http://schemas.microsoft.com/office/drawing/2014/main" xmlns="" val="10000"/>
                  </a:ext>
                </a:extLst>
              </a:tr>
              <a:tr h="370840">
                <a:tc>
                  <a:txBody>
                    <a:bodyPr/>
                    <a:lstStyle/>
                    <a:p>
                      <a:r>
                        <a:rPr lang="en-US" sz="2400">
                          <a:latin typeface="Times New Roman" panose="02020603050405020304" pitchFamily="18" charset="0"/>
                          <a:cs typeface="Times New Roman" panose="02020603050405020304" pitchFamily="18" charset="0"/>
                        </a:rPr>
                        <a:t>Commutative Laws</a:t>
                      </a:r>
                    </a:p>
                  </a:txBody>
                  <a:tcPr/>
                </a:tc>
                <a:tc>
                  <a:txBody>
                    <a:bodyPr/>
                    <a:lstStyle/>
                    <a:p>
                      <a:r>
                        <a:rPr lang="pl-PL" sz="2400">
                          <a:latin typeface="Times New Roman" panose="02020603050405020304" pitchFamily="18" charset="0"/>
                          <a:cs typeface="Times New Roman" panose="02020603050405020304" pitchFamily="18" charset="0"/>
                        </a:rPr>
                        <a:t>(w + x) mod n = (x + w) mod n </a:t>
                      </a:r>
                      <a:endParaRPr lang="en-US" sz="2400">
                        <a:latin typeface="Times New Roman" panose="02020603050405020304" pitchFamily="18" charset="0"/>
                        <a:cs typeface="Times New Roman" panose="02020603050405020304" pitchFamily="18" charset="0"/>
                      </a:endParaRPr>
                    </a:p>
                    <a:p>
                      <a:r>
                        <a:rPr lang="pl-PL" sz="2400">
                          <a:latin typeface="Times New Roman" panose="02020603050405020304" pitchFamily="18" charset="0"/>
                          <a:cs typeface="Times New Roman" panose="02020603050405020304" pitchFamily="18" charset="0"/>
                        </a:rPr>
                        <a:t>(w * x) mod n = (x * w) mod n</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400">
                          <a:latin typeface="Times New Roman" panose="02020603050405020304" pitchFamily="18" charset="0"/>
                          <a:cs typeface="Times New Roman" panose="02020603050405020304" pitchFamily="18" charset="0"/>
                        </a:rPr>
                        <a:t>Associative Laws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a:latin typeface="Times New Roman" panose="02020603050405020304" pitchFamily="18" charset="0"/>
                          <a:cs typeface="Times New Roman" panose="02020603050405020304" pitchFamily="18" charset="0"/>
                        </a:rPr>
                        <a:t>[(w + x) + y]mod n=[w + (x + y)]mod n [(w * x) * y]mod n=[w * (x * y)] mod n</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r>
                        <a:rPr lang="en-US" sz="2400">
                          <a:latin typeface="Times New Roman" panose="02020603050405020304" pitchFamily="18" charset="0"/>
                          <a:cs typeface="Times New Roman" panose="02020603050405020304" pitchFamily="18" charset="0"/>
                        </a:rPr>
                        <a:t>Distributive Laws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a:latin typeface="Times New Roman" panose="02020603050405020304" pitchFamily="18" charset="0"/>
                          <a:cs typeface="Times New Roman" panose="02020603050405020304" pitchFamily="18" charset="0"/>
                        </a:rPr>
                        <a:t>[w * (x + y)] mod n = [(w * x) + (w * y)] mod n</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r>
                        <a:rPr lang="en-US" sz="2400">
                          <a:latin typeface="Times New Roman" panose="02020603050405020304" pitchFamily="18" charset="0"/>
                          <a:cs typeface="Times New Roman" panose="02020603050405020304" pitchFamily="18" charset="0"/>
                        </a:rPr>
                        <a:t>Identities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a:latin typeface="Times New Roman" panose="02020603050405020304" pitchFamily="18" charset="0"/>
                          <a:cs typeface="Times New Roman" panose="02020603050405020304" pitchFamily="18" charset="0"/>
                        </a:rPr>
                        <a:t>(0 + w) mod n = w mod n </a:t>
                      </a:r>
                      <a:endParaRPr lang="en-US" sz="24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sz="2400">
                          <a:latin typeface="Times New Roman" panose="02020603050405020304" pitchFamily="18" charset="0"/>
                          <a:cs typeface="Times New Roman" panose="02020603050405020304" pitchFamily="18" charset="0"/>
                        </a:rPr>
                        <a:t>(1 * w) mod n = w mod n</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70840">
                <a:tc>
                  <a:txBody>
                    <a:bodyPr/>
                    <a:lstStyle/>
                    <a:p>
                      <a:r>
                        <a:rPr lang="en-US" sz="2400">
                          <a:latin typeface="Times New Roman" panose="02020603050405020304" pitchFamily="18" charset="0"/>
                          <a:cs typeface="Times New Roman" panose="02020603050405020304" pitchFamily="18" charset="0"/>
                        </a:rPr>
                        <a:t>Additive</a:t>
                      </a:r>
                      <a:r>
                        <a:rPr lang="en-US" sz="2400" baseline="0">
                          <a:latin typeface="Times New Roman" panose="02020603050405020304" pitchFamily="18" charset="0"/>
                          <a:cs typeface="Times New Roman" panose="02020603050405020304" pitchFamily="18" charset="0"/>
                        </a:rPr>
                        <a:t> Inverse</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For each w ∈ Z</a:t>
                      </a:r>
                      <a:r>
                        <a:rPr lang="en-US" sz="2400" baseline="-25000">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there exists a z such that w + z </a:t>
                      </a:r>
                      <a:r>
                        <a:rPr lang="da-DK"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0 mod n </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049972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400">
                <a:latin typeface="Times New Roman" panose="02020603050405020304" pitchFamily="18" charset="0"/>
                <a:cs typeface="Times New Roman" panose="02020603050405020304" pitchFamily="18" charset="0"/>
              </a:rPr>
              <a:t>One of the basic techniques of number theory is the Euclidean algorithm, which is a simple procedure for determining the greatest common divisor of two positive integers. First, we need a simple definition: Two integers are relatively prime if their only common positive integer factor is 1. </a:t>
            </a: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spTree>
    <p:extLst>
      <p:ext uri="{BB962C8B-B14F-4D97-AF65-F5344CB8AC3E}">
        <p14:creationId xmlns:p14="http://schemas.microsoft.com/office/powerpoint/2010/main" val="134753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Greatest Common Divisor </a:t>
            </a:r>
          </a:p>
          <a:p>
            <a:pPr algn="just"/>
            <a:r>
              <a:rPr lang="en-US" sz="2400">
                <a:latin typeface="Times New Roman" panose="02020603050405020304" pitchFamily="18" charset="0"/>
                <a:cs typeface="Times New Roman" panose="02020603050405020304" pitchFamily="18" charset="0"/>
              </a:rPr>
              <a:t>Recall that nonzero b is defined to be a divisor of a if    a = m * b for some m, where a, b, and m are integers. We will use the notation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b) to mean the greatest common divisor of a and b. The greatest common divisor of a and b is the largest integer that divides both a and b. We also define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(0, 0) = 0. </a:t>
            </a:r>
          </a:p>
          <a:p>
            <a:pPr algn="just"/>
            <a:r>
              <a:rPr lang="en-US" sz="2400">
                <a:latin typeface="Times New Roman" panose="02020603050405020304" pitchFamily="18" charset="0"/>
                <a:cs typeface="Times New Roman" panose="02020603050405020304" pitchFamily="18" charset="0"/>
              </a:rPr>
              <a:t>More formally, the positive integer c is said to be the greatest common divisor of a and b if </a:t>
            </a:r>
          </a:p>
          <a:p>
            <a:pPr algn="just">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1. c is a divisor of a and of b. </a:t>
            </a:r>
          </a:p>
          <a:p>
            <a:pPr algn="just">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2. Any divisor of a and b is a divisor of c.</a:t>
            </a:r>
          </a:p>
          <a:p>
            <a:pPr marL="82296" indent="0" algn="just">
              <a:buNone/>
            </a:pPr>
            <a:r>
              <a:rPr lang="en-US" sz="2400">
                <a:latin typeface="Times New Roman" panose="02020603050405020304" pitchFamily="18" charset="0"/>
                <a:cs typeface="Times New Roman" panose="02020603050405020304" pitchFamily="18" charset="0"/>
              </a:rPr>
              <a:t>   An equivalent definition is the following: </a:t>
            </a:r>
          </a:p>
          <a:p>
            <a:pPr marL="82296" indent="0" algn="just">
              <a:buNone/>
            </a:pP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b) = max[k, such that k|a and k|b]</a:t>
            </a: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spTree>
    <p:extLst>
      <p:ext uri="{BB962C8B-B14F-4D97-AF65-F5344CB8AC3E}">
        <p14:creationId xmlns:p14="http://schemas.microsoft.com/office/powerpoint/2010/main" val="1849727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25780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Greatest Common Divisor </a:t>
            </a:r>
          </a:p>
          <a:p>
            <a:pPr algn="just"/>
            <a:r>
              <a:rPr lang="en-US" sz="2200">
                <a:latin typeface="Times New Roman" panose="02020603050405020304" pitchFamily="18" charset="0"/>
                <a:cs typeface="Times New Roman" panose="02020603050405020304" pitchFamily="18" charset="0"/>
              </a:rPr>
              <a:t>Because we require that the greatest common divisor be positive,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b) =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-b) =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b) =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(-a,-b). In general,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b) =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  b).</a:t>
            </a:r>
          </a:p>
          <a:p>
            <a:pPr algn="just"/>
            <a:r>
              <a:rPr lang="en-US" sz="2200" b="1" err="1">
                <a:latin typeface="Times New Roman" panose="02020603050405020304" pitchFamily="18" charset="0"/>
                <a:cs typeface="Times New Roman" panose="02020603050405020304" pitchFamily="18" charset="0"/>
              </a:rPr>
              <a:t>gcd</a:t>
            </a:r>
            <a:r>
              <a:rPr lang="en-US" sz="2200" b="1">
                <a:latin typeface="Times New Roman" panose="02020603050405020304" pitchFamily="18" charset="0"/>
                <a:cs typeface="Times New Roman" panose="02020603050405020304" pitchFamily="18" charset="0"/>
              </a:rPr>
              <a:t>(60, 24) = </a:t>
            </a:r>
            <a:r>
              <a:rPr lang="en-US" sz="2200" b="1" err="1">
                <a:latin typeface="Times New Roman" panose="02020603050405020304" pitchFamily="18" charset="0"/>
                <a:cs typeface="Times New Roman" panose="02020603050405020304" pitchFamily="18" charset="0"/>
              </a:rPr>
              <a:t>gcd</a:t>
            </a:r>
            <a:r>
              <a:rPr lang="en-US" sz="2200" b="1">
                <a:latin typeface="Times New Roman" panose="02020603050405020304" pitchFamily="18" charset="0"/>
                <a:cs typeface="Times New Roman" panose="02020603050405020304" pitchFamily="18" charset="0"/>
              </a:rPr>
              <a:t>(60, -24) = 12</a:t>
            </a:r>
          </a:p>
          <a:p>
            <a:pPr algn="just"/>
            <a:r>
              <a:rPr lang="en-US" sz="2200">
                <a:latin typeface="Times New Roman" panose="02020603050405020304" pitchFamily="18" charset="0"/>
                <a:cs typeface="Times New Roman" panose="02020603050405020304" pitchFamily="18" charset="0"/>
              </a:rPr>
              <a:t>Also, because all nonzero integers divide 0, we have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0) =  a .</a:t>
            </a:r>
          </a:p>
          <a:p>
            <a:pPr algn="just"/>
            <a:r>
              <a:rPr lang="en-US" sz="2200">
                <a:latin typeface="Times New Roman" panose="02020603050405020304" pitchFamily="18" charset="0"/>
                <a:cs typeface="Times New Roman" panose="02020603050405020304" pitchFamily="18" charset="0"/>
              </a:rPr>
              <a:t>We stated that two integers a and b are relatively prime if their only common positive integer factor is 1. This is equivalent to saying that a and b are relatively prime if </a:t>
            </a:r>
            <a:r>
              <a:rPr lang="en-US" sz="2200" err="1">
                <a:latin typeface="Times New Roman" panose="02020603050405020304" pitchFamily="18" charset="0"/>
                <a:cs typeface="Times New Roman" panose="02020603050405020304" pitchFamily="18" charset="0"/>
              </a:rPr>
              <a:t>gcd</a:t>
            </a:r>
            <a:r>
              <a:rPr lang="en-US" sz="2200">
                <a:latin typeface="Times New Roman" panose="02020603050405020304" pitchFamily="18" charset="0"/>
                <a:cs typeface="Times New Roman" panose="02020603050405020304" pitchFamily="18" charset="0"/>
              </a:rPr>
              <a:t>(a, b) = 1.</a:t>
            </a:r>
          </a:p>
          <a:p>
            <a:pPr algn="just"/>
            <a:r>
              <a:rPr lang="en-US" sz="2200" b="1">
                <a:latin typeface="Times New Roman" panose="02020603050405020304" pitchFamily="18" charset="0"/>
                <a:cs typeface="Times New Roman" panose="02020603050405020304" pitchFamily="18" charset="0"/>
              </a:rPr>
              <a:t>8 and 15 are relatively prime because the positive divisors of 8 are 1, 2, 4, and 8, and the positive divisors of 15 are 1, 3, 5, and 15. So 1 is the only integer on both lists.</a:t>
            </a:r>
          </a:p>
        </p:txBody>
      </p:sp>
      <p:sp>
        <p:nvSpPr>
          <p:cNvPr id="7" name="Title 1"/>
          <p:cNvSpPr txBox="1">
            <a:spLocks/>
          </p:cNvSpPr>
          <p:nvPr/>
        </p:nvSpPr>
        <p:spPr>
          <a:xfrm>
            <a:off x="1432560" y="762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spTree>
    <p:extLst>
      <p:ext uri="{BB962C8B-B14F-4D97-AF65-F5344CB8AC3E}">
        <p14:creationId xmlns:p14="http://schemas.microsoft.com/office/powerpoint/2010/main" val="1705512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Finding the Greatest Common Divisor </a:t>
            </a:r>
          </a:p>
          <a:p>
            <a:pPr algn="just"/>
            <a:r>
              <a:rPr lang="en-US" sz="2400">
                <a:latin typeface="Times New Roman" panose="02020603050405020304" pitchFamily="18" charset="0"/>
                <a:cs typeface="Times New Roman" panose="02020603050405020304" pitchFamily="18" charset="0"/>
              </a:rPr>
              <a:t>We now describe an algorithm credited to Euclid for easily finding the greatest common divisor of two integers. </a:t>
            </a:r>
          </a:p>
          <a:p>
            <a:pPr algn="just"/>
            <a:r>
              <a:rPr lang="en-US" sz="2400">
                <a:latin typeface="Times New Roman" panose="02020603050405020304" pitchFamily="18" charset="0"/>
                <a:cs typeface="Times New Roman" panose="02020603050405020304" pitchFamily="18" charset="0"/>
              </a:rPr>
              <a:t>Suppose we have integers a, b such that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b). Because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 |b|)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b), there is no harm in assuming a &gt;= b &gt; 0. Now dividing a by b and applying the division algorithm, we can state: </a:t>
            </a:r>
          </a:p>
          <a:p>
            <a:pPr marL="82296" indent="0" algn="just">
              <a:buNone/>
            </a:pPr>
            <a:r>
              <a:rPr lang="en-US" sz="2400">
                <a:latin typeface="Times New Roman" panose="02020603050405020304" pitchFamily="18" charset="0"/>
                <a:cs typeface="Times New Roman" panose="02020603050405020304" pitchFamily="18" charset="0"/>
              </a:rPr>
              <a:t>	a = q</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b +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0 &lt;=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&lt; b  </a:t>
            </a:r>
          </a:p>
          <a:p>
            <a:pPr marL="82296" indent="0" algn="just">
              <a:buNone/>
            </a:pPr>
            <a:r>
              <a:rPr lang="en-US" sz="2400">
                <a:latin typeface="Times New Roman" panose="02020603050405020304" pitchFamily="18" charset="0"/>
                <a:cs typeface="Times New Roman" panose="02020603050405020304" pitchFamily="18" charset="0"/>
              </a:rPr>
              <a:t>If it happens that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0, then </a:t>
            </a:r>
            <a:r>
              <a:rPr lang="en-US" sz="2400" err="1">
                <a:latin typeface="Times New Roman" panose="02020603050405020304" pitchFamily="18" charset="0"/>
                <a:cs typeface="Times New Roman" panose="02020603050405020304" pitchFamily="18" charset="0"/>
              </a:rPr>
              <a:t>b|a</a:t>
            </a:r>
            <a:r>
              <a:rPr lang="en-US" sz="2400">
                <a:latin typeface="Times New Roman" panose="02020603050405020304" pitchFamily="18" charset="0"/>
                <a:cs typeface="Times New Roman" panose="02020603050405020304" pitchFamily="18" charset="0"/>
              </a:rPr>
              <a:t> and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b) = b. But if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0, we can state that d|r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a:t>
            </a: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spTree>
    <p:extLst>
      <p:ext uri="{BB962C8B-B14F-4D97-AF65-F5344CB8AC3E}">
        <p14:creationId xmlns:p14="http://schemas.microsoft.com/office/powerpoint/2010/main" val="1725775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Finding the Greatest Common Divisor </a:t>
            </a:r>
          </a:p>
          <a:p>
            <a:pPr algn="just"/>
            <a:r>
              <a:rPr lang="en-US" sz="2400">
                <a:latin typeface="Times New Roman" panose="02020603050405020304" pitchFamily="18" charset="0"/>
                <a:cs typeface="Times New Roman" panose="02020603050405020304" pitchFamily="18" charset="0"/>
              </a:rPr>
              <a:t>Assuming that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0. Because b &gt;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we can divide b by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and apply the division algorithm to obtain: </a:t>
            </a:r>
          </a:p>
          <a:p>
            <a:pPr marL="82296" indent="0" algn="just">
              <a:buNone/>
            </a:pPr>
            <a:r>
              <a:rPr lang="en-US" sz="2400">
                <a:latin typeface="Times New Roman" panose="02020603050405020304" pitchFamily="18" charset="0"/>
                <a:cs typeface="Times New Roman" panose="02020603050405020304" pitchFamily="18" charset="0"/>
              </a:rPr>
              <a:t>	b = q</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0 &lt;= 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&lt;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a:t>
            </a:r>
          </a:p>
          <a:p>
            <a:pPr algn="just"/>
            <a:r>
              <a:rPr lang="en-US" sz="2400">
                <a:latin typeface="Times New Roman" panose="02020603050405020304" pitchFamily="18" charset="0"/>
                <a:cs typeface="Times New Roman" panose="02020603050405020304" pitchFamily="18" charset="0"/>
              </a:rPr>
              <a:t>As before, if 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0, then d = 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and if 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0, then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a:t>
            </a:r>
          </a:p>
          <a:p>
            <a:pPr algn="just"/>
            <a:r>
              <a:rPr lang="en-US" sz="2400">
                <a:latin typeface="Times New Roman" panose="02020603050405020304" pitchFamily="18" charset="0"/>
                <a:cs typeface="Times New Roman" panose="02020603050405020304" pitchFamily="18" charset="0"/>
              </a:rPr>
              <a:t>The division process continues until some zero remainder appears, say, at the (n + 1)</a:t>
            </a:r>
            <a:r>
              <a:rPr lang="en-US" sz="2400" err="1">
                <a:latin typeface="Times New Roman" panose="02020603050405020304" pitchFamily="18" charset="0"/>
                <a:cs typeface="Times New Roman" panose="02020603050405020304" pitchFamily="18" charset="0"/>
              </a:rPr>
              <a:t>th</a:t>
            </a:r>
            <a:r>
              <a:rPr lang="en-US" sz="2400">
                <a:latin typeface="Times New Roman" panose="02020603050405020304" pitchFamily="18" charset="0"/>
                <a:cs typeface="Times New Roman" panose="02020603050405020304" pitchFamily="18" charset="0"/>
              </a:rPr>
              <a:t> stage where r</a:t>
            </a:r>
            <a:r>
              <a:rPr lang="en-US" sz="2400" baseline="-25000">
                <a:latin typeface="Times New Roman" panose="02020603050405020304" pitchFamily="18" charset="0"/>
                <a:cs typeface="Times New Roman" panose="02020603050405020304" pitchFamily="18" charset="0"/>
              </a:rPr>
              <a:t>n-1</a:t>
            </a:r>
            <a:r>
              <a:rPr lang="en-US" sz="2400">
                <a:latin typeface="Times New Roman" panose="02020603050405020304" pitchFamily="18" charset="0"/>
                <a:cs typeface="Times New Roman" panose="02020603050405020304" pitchFamily="18" charset="0"/>
              </a:rPr>
              <a:t> is divided by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The result is the following system of equations:</a:t>
            </a: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spTree>
    <p:extLst>
      <p:ext uri="{BB962C8B-B14F-4D97-AF65-F5344CB8AC3E}">
        <p14:creationId xmlns:p14="http://schemas.microsoft.com/office/powerpoint/2010/main" val="3513164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b="1">
                <a:latin typeface="Times New Roman" panose="02020603050405020304" pitchFamily="18" charset="0"/>
                <a:cs typeface="Times New Roman" panose="02020603050405020304" pitchFamily="18" charset="0"/>
              </a:rPr>
              <a:t>Finding the Greatest Common Divisor </a:t>
            </a: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At each iteration, we have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I+1</a:t>
            </a:r>
            <a:r>
              <a:rPr lang="en-US" sz="2400">
                <a:latin typeface="Times New Roman" panose="02020603050405020304" pitchFamily="18" charset="0"/>
                <a:cs typeface="Times New Roman" panose="02020603050405020304" pitchFamily="18" charset="0"/>
              </a:rPr>
              <a:t>) until finally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0) = </a:t>
            </a:r>
            <a:r>
              <a:rPr lang="en-US" sz="2400" err="1">
                <a:latin typeface="Times New Roman" panose="02020603050405020304" pitchFamily="18" charset="0"/>
                <a:cs typeface="Times New Roman" panose="02020603050405020304" pitchFamily="18" charset="0"/>
              </a:rPr>
              <a:t>r</a:t>
            </a:r>
            <a:r>
              <a:rPr lang="en-US" sz="2400" baseline="-25000" err="1">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Thus, we can find the greatest common divisor of two integers by repetitive application of the division algorithm. This scheme is known as the Euclidean algorithm.</a:t>
            </a: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199"/>
            <a:ext cx="51054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014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b="1">
                <a:latin typeface="Times New Roman" panose="02020603050405020304" pitchFamily="18" charset="0"/>
                <a:cs typeface="Times New Roman" panose="02020603050405020304" pitchFamily="18" charset="0"/>
              </a:rPr>
              <a:t>Example: </a:t>
            </a:r>
            <a:r>
              <a:rPr lang="en-US" sz="2400">
                <a:latin typeface="Times New Roman" panose="02020603050405020304" pitchFamily="18" charset="0"/>
                <a:cs typeface="Times New Roman" panose="02020603050405020304" pitchFamily="18" charset="0"/>
              </a:rPr>
              <a:t>Find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t>
            </a:r>
            <a:r>
              <a:rPr lang="en-US" sz="2400" err="1">
                <a:latin typeface="Times New Roman" panose="02020603050405020304" pitchFamily="18" charset="0"/>
                <a:cs typeface="Times New Roman" panose="02020603050405020304" pitchFamily="18" charset="0"/>
              </a:rPr>
              <a:t>a,b</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(75897, 8778)</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sp>
        <p:nvSpPr>
          <p:cNvPr id="2" name="Rectangle 1"/>
          <p:cNvSpPr/>
          <p:nvPr/>
        </p:nvSpPr>
        <p:spPr>
          <a:xfrm>
            <a:off x="1143000" y="1219200"/>
            <a:ext cx="1590500" cy="461665"/>
          </a:xfrm>
          <a:prstGeom prst="rect">
            <a:avLst/>
          </a:prstGeom>
        </p:spPr>
        <p:txBody>
          <a:bodyPr wrap="none">
            <a:spAutoFit/>
          </a:bodyPr>
          <a:lstStyle/>
          <a:p>
            <a:r>
              <a:rPr lang="en-US" sz="2400">
                <a:latin typeface="Times New Roman" panose="02020603050405020304" pitchFamily="18" charset="0"/>
                <a:cs typeface="Times New Roman" panose="02020603050405020304" pitchFamily="18" charset="0"/>
              </a:rPr>
              <a:t>a = q</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b + r</a:t>
            </a:r>
            <a:r>
              <a:rPr lang="en-US" sz="2400" baseline="-25000">
                <a:latin typeface="Times New Roman" panose="02020603050405020304" pitchFamily="18" charset="0"/>
                <a:cs typeface="Times New Roman" panose="02020603050405020304" pitchFamily="18" charset="0"/>
              </a:rPr>
              <a:t>1</a:t>
            </a:r>
            <a:endParaRPr lang="en-US" sz="2400">
              <a:latin typeface="Times New Roman" panose="02020603050405020304" pitchFamily="18" charset="0"/>
              <a:cs typeface="Times New Roman" panose="02020603050405020304" pitchFamily="18" charset="0"/>
            </a:endParaRPr>
          </a:p>
        </p:txBody>
      </p:sp>
      <p:sp>
        <p:nvSpPr>
          <p:cNvPr id="10" name="Rectangle 9"/>
          <p:cNvSpPr/>
          <p:nvPr/>
        </p:nvSpPr>
        <p:spPr>
          <a:xfrm>
            <a:off x="2819400" y="1290935"/>
            <a:ext cx="2993127" cy="461665"/>
          </a:xfrm>
          <a:prstGeom prst="rect">
            <a:avLst/>
          </a:prstGeom>
        </p:spPr>
        <p:txBody>
          <a:bodyPr wrap="none">
            <a:spAutoFit/>
          </a:bodyPr>
          <a:lstStyle/>
          <a:p>
            <a:r>
              <a:rPr lang="en-US" sz="2400">
                <a:latin typeface="Times New Roman" panose="02020603050405020304" pitchFamily="18" charset="0"/>
                <a:cs typeface="Times New Roman" panose="02020603050405020304" pitchFamily="18" charset="0"/>
              </a:rPr>
              <a:t>75897 = q</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8778 + r</a:t>
            </a:r>
            <a:r>
              <a:rPr lang="en-US" sz="2400" baseline="-25000">
                <a:latin typeface="Times New Roman" panose="02020603050405020304" pitchFamily="18" charset="0"/>
                <a:cs typeface="Times New Roman" panose="02020603050405020304" pitchFamily="18" charset="0"/>
              </a:rPr>
              <a:t>1</a:t>
            </a:r>
            <a:endParaRPr lang="en-US" sz="2400">
              <a:latin typeface="Times New Roman" panose="02020603050405020304" pitchFamily="18" charset="0"/>
              <a:cs typeface="Times New Roman" panose="02020603050405020304" pitchFamily="18" charset="0"/>
            </a:endParaRPr>
          </a:p>
        </p:txBody>
      </p:sp>
      <p:sp>
        <p:nvSpPr>
          <p:cNvPr id="11" name="Rectangle 10"/>
          <p:cNvSpPr/>
          <p:nvPr/>
        </p:nvSpPr>
        <p:spPr>
          <a:xfrm>
            <a:off x="2795096" y="1748135"/>
            <a:ext cx="3300904" cy="461665"/>
          </a:xfrm>
          <a:prstGeom prst="rect">
            <a:avLst/>
          </a:prstGeom>
        </p:spPr>
        <p:txBody>
          <a:bodyPr wrap="none">
            <a:spAutoFit/>
          </a:bodyPr>
          <a:lstStyle/>
          <a:p>
            <a:r>
              <a:rPr lang="en-US" sz="2400">
                <a:latin typeface="Times New Roman" panose="02020603050405020304" pitchFamily="18" charset="0"/>
                <a:cs typeface="Times New Roman" panose="02020603050405020304" pitchFamily="18" charset="0"/>
              </a:rPr>
              <a:t>75897 = 8 * 8778 + 5673</a:t>
            </a:r>
          </a:p>
        </p:txBody>
      </p:sp>
      <p:sp>
        <p:nvSpPr>
          <p:cNvPr id="12" name="Rectangle 11"/>
          <p:cNvSpPr/>
          <p:nvPr/>
        </p:nvSpPr>
        <p:spPr>
          <a:xfrm>
            <a:off x="2895600" y="2362200"/>
            <a:ext cx="2622834" cy="461665"/>
          </a:xfrm>
          <a:prstGeom prst="rect">
            <a:avLst/>
          </a:prstGeom>
        </p:spPr>
        <p:txBody>
          <a:bodyPr wrap="none">
            <a:spAutoFit/>
          </a:bodyPr>
          <a:lstStyle/>
          <a:p>
            <a:r>
              <a:rPr lang="en-US" sz="2400">
                <a:latin typeface="Times New Roman" panose="02020603050405020304" pitchFamily="18" charset="0"/>
                <a:cs typeface="Times New Roman" panose="02020603050405020304" pitchFamily="18" charset="0"/>
              </a:rPr>
              <a:t>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(8778,5673)</a:t>
            </a:r>
          </a:p>
        </p:txBody>
      </p:sp>
      <p:sp>
        <p:nvSpPr>
          <p:cNvPr id="14" name="Rectangle 13"/>
          <p:cNvSpPr/>
          <p:nvPr/>
        </p:nvSpPr>
        <p:spPr>
          <a:xfrm>
            <a:off x="1143000" y="2819400"/>
            <a:ext cx="1659429" cy="461665"/>
          </a:xfrm>
          <a:prstGeom prst="rect">
            <a:avLst/>
          </a:prstGeom>
        </p:spPr>
        <p:txBody>
          <a:bodyPr wrap="none">
            <a:spAutoFit/>
          </a:bodyPr>
          <a:lstStyle/>
          <a:p>
            <a:r>
              <a:rPr lang="en-US" sz="2400">
                <a:latin typeface="Times New Roman" panose="02020603050405020304" pitchFamily="18" charset="0"/>
                <a:cs typeface="Times New Roman" panose="02020603050405020304" pitchFamily="18" charset="0"/>
              </a:rPr>
              <a:t>b = q</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2</a:t>
            </a:r>
            <a:endParaRPr lang="en-US" sz="2400">
              <a:latin typeface="Times New Roman" panose="02020603050405020304" pitchFamily="18" charset="0"/>
              <a:cs typeface="Times New Roman" panose="02020603050405020304" pitchFamily="18" charset="0"/>
            </a:endParaRPr>
          </a:p>
        </p:txBody>
      </p:sp>
      <p:sp>
        <p:nvSpPr>
          <p:cNvPr id="15" name="Rectangle 14"/>
          <p:cNvSpPr/>
          <p:nvPr/>
        </p:nvSpPr>
        <p:spPr>
          <a:xfrm>
            <a:off x="2895600" y="3352800"/>
            <a:ext cx="3147015"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8778 = 1 * 5673 + 3105</a:t>
            </a:r>
          </a:p>
        </p:txBody>
      </p:sp>
      <p:sp>
        <p:nvSpPr>
          <p:cNvPr id="16" name="Rectangle 15"/>
          <p:cNvSpPr/>
          <p:nvPr/>
        </p:nvSpPr>
        <p:spPr>
          <a:xfrm>
            <a:off x="2895600" y="2895600"/>
            <a:ext cx="2839239"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8778 = q</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5673 + r</a:t>
            </a:r>
            <a:r>
              <a:rPr lang="en-US" sz="2400" baseline="-25000">
                <a:latin typeface="Times New Roman" panose="02020603050405020304" pitchFamily="18" charset="0"/>
                <a:cs typeface="Times New Roman" panose="02020603050405020304" pitchFamily="18" charset="0"/>
              </a:rPr>
              <a:t>2</a:t>
            </a:r>
            <a:endParaRPr lang="en-US" sz="2400">
              <a:latin typeface="Times New Roman" panose="02020603050405020304" pitchFamily="18" charset="0"/>
              <a:cs typeface="Times New Roman" panose="02020603050405020304" pitchFamily="18" charset="0"/>
            </a:endParaRPr>
          </a:p>
        </p:txBody>
      </p:sp>
      <p:sp>
        <p:nvSpPr>
          <p:cNvPr id="17" name="Rectangle 16"/>
          <p:cNvSpPr/>
          <p:nvPr/>
        </p:nvSpPr>
        <p:spPr>
          <a:xfrm>
            <a:off x="2971800" y="3810000"/>
            <a:ext cx="2622834"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(5673,3105)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526" y="1219200"/>
            <a:ext cx="2576513" cy="1765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H="1">
            <a:off x="7772400" y="1290935"/>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8229600" y="2667000"/>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2" name="TextBox 21"/>
          <p:cNvSpPr txBox="1"/>
          <p:nvPr/>
        </p:nvSpPr>
        <p:spPr>
          <a:xfrm>
            <a:off x="8496300" y="990600"/>
            <a:ext cx="441146"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1</a:t>
            </a:r>
            <a:endParaRPr lang="en-US" sz="2400"/>
          </a:p>
        </p:txBody>
      </p:sp>
      <p:sp>
        <p:nvSpPr>
          <p:cNvPr id="24" name="TextBox 23"/>
          <p:cNvSpPr txBox="1"/>
          <p:nvPr/>
        </p:nvSpPr>
        <p:spPr>
          <a:xfrm>
            <a:off x="8702854" y="2357735"/>
            <a:ext cx="389850"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endParaRPr lang="en-US" sz="240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762" y="2854969"/>
            <a:ext cx="2658038" cy="17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Arrow Connector 25"/>
          <p:cNvCxnSpPr/>
          <p:nvPr/>
        </p:nvCxnSpPr>
        <p:spPr>
          <a:xfrm flipH="1">
            <a:off x="7924800" y="3119735"/>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p:nvPr/>
        </p:nvCxnSpPr>
        <p:spPr>
          <a:xfrm flipH="1">
            <a:off x="8382000" y="4195465"/>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8648700" y="2819400"/>
            <a:ext cx="441146"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2</a:t>
            </a:r>
            <a:endParaRPr lang="en-US" sz="2400"/>
          </a:p>
        </p:txBody>
      </p:sp>
      <p:sp>
        <p:nvSpPr>
          <p:cNvPr id="29" name="TextBox 28"/>
          <p:cNvSpPr txBox="1"/>
          <p:nvPr/>
        </p:nvSpPr>
        <p:spPr>
          <a:xfrm>
            <a:off x="8855254" y="3886200"/>
            <a:ext cx="389850"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endParaRPr lang="en-US" sz="2400"/>
          </a:p>
        </p:txBody>
      </p:sp>
      <p:sp>
        <p:nvSpPr>
          <p:cNvPr id="23" name="Rectangle 22"/>
          <p:cNvSpPr/>
          <p:nvPr/>
        </p:nvSpPr>
        <p:spPr>
          <a:xfrm>
            <a:off x="1219200" y="4262735"/>
            <a:ext cx="1710725"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3</a:t>
            </a:r>
            <a:endParaRPr lang="en-US" sz="2400">
              <a:latin typeface="Times New Roman" panose="02020603050405020304" pitchFamily="18" charset="0"/>
              <a:cs typeface="Times New Roman" panose="02020603050405020304" pitchFamily="18" charset="0"/>
            </a:endParaRPr>
          </a:p>
        </p:txBody>
      </p:sp>
      <p:sp>
        <p:nvSpPr>
          <p:cNvPr id="25" name="Rectangle 24"/>
          <p:cNvSpPr/>
          <p:nvPr/>
        </p:nvSpPr>
        <p:spPr>
          <a:xfrm>
            <a:off x="2971800" y="4343400"/>
            <a:ext cx="2839239"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5673 = q</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3105 + r</a:t>
            </a:r>
            <a:r>
              <a:rPr lang="en-US" sz="2400" baseline="-25000">
                <a:latin typeface="Times New Roman" panose="02020603050405020304" pitchFamily="18" charset="0"/>
                <a:cs typeface="Times New Roman" panose="02020603050405020304" pitchFamily="18" charset="0"/>
              </a:rPr>
              <a:t>3</a:t>
            </a:r>
            <a:endParaRPr lang="en-US" sz="2400">
              <a:latin typeface="Times New Roman" panose="02020603050405020304" pitchFamily="18" charset="0"/>
              <a:cs typeface="Times New Roman" panose="02020603050405020304" pitchFamily="18" charset="0"/>
            </a:endParaRPr>
          </a:p>
        </p:txBody>
      </p:sp>
      <p:sp>
        <p:nvSpPr>
          <p:cNvPr id="30" name="Rectangle 29"/>
          <p:cNvSpPr/>
          <p:nvPr/>
        </p:nvSpPr>
        <p:spPr>
          <a:xfrm>
            <a:off x="2971800" y="4796135"/>
            <a:ext cx="3147015"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5673 = 1 * 3105 + 2568</a:t>
            </a:r>
          </a:p>
        </p:txBody>
      </p:sp>
      <p:sp>
        <p:nvSpPr>
          <p:cNvPr id="31" name="Rectangle 30"/>
          <p:cNvSpPr/>
          <p:nvPr/>
        </p:nvSpPr>
        <p:spPr>
          <a:xfrm>
            <a:off x="6368766" y="4567535"/>
            <a:ext cx="2622834"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(3105,2568)</a:t>
            </a:r>
          </a:p>
        </p:txBody>
      </p:sp>
      <p:sp>
        <p:nvSpPr>
          <p:cNvPr id="1024" name="Rectangle 1023"/>
          <p:cNvSpPr/>
          <p:nvPr/>
        </p:nvSpPr>
        <p:spPr>
          <a:xfrm>
            <a:off x="1219200" y="5329535"/>
            <a:ext cx="1710725"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4</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4</a:t>
            </a:r>
            <a:endParaRPr lang="en-US" sz="2400">
              <a:latin typeface="Times New Roman" panose="02020603050405020304" pitchFamily="18" charset="0"/>
              <a:cs typeface="Times New Roman" panose="02020603050405020304" pitchFamily="18" charset="0"/>
            </a:endParaRPr>
          </a:p>
        </p:txBody>
      </p:sp>
      <p:sp>
        <p:nvSpPr>
          <p:cNvPr id="1025" name="Rectangle 1024"/>
          <p:cNvSpPr/>
          <p:nvPr/>
        </p:nvSpPr>
        <p:spPr>
          <a:xfrm>
            <a:off x="2971800" y="5405735"/>
            <a:ext cx="2993127"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3105 = 1 * 2568 + 537</a:t>
            </a:r>
          </a:p>
        </p:txBody>
      </p:sp>
      <p:sp>
        <p:nvSpPr>
          <p:cNvPr id="36" name="Rectangle 35"/>
          <p:cNvSpPr/>
          <p:nvPr/>
        </p:nvSpPr>
        <p:spPr>
          <a:xfrm>
            <a:off x="2971800" y="5862935"/>
            <a:ext cx="2993127"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3105 = 1 * 2568 + 537</a:t>
            </a:r>
          </a:p>
        </p:txBody>
      </p:sp>
      <p:sp>
        <p:nvSpPr>
          <p:cNvPr id="1028" name="Rectangle 1027"/>
          <p:cNvSpPr/>
          <p:nvPr/>
        </p:nvSpPr>
        <p:spPr>
          <a:xfrm>
            <a:off x="6400800" y="5558135"/>
            <a:ext cx="2468946" cy="461665"/>
          </a:xfrm>
          <a:prstGeom prst="rect">
            <a:avLst/>
          </a:prstGeom>
        </p:spPr>
        <p:txBody>
          <a:bodyPr wrap="none">
            <a:spAutoFit/>
          </a:bodyPr>
          <a:lstStyle/>
          <a:p>
            <a:pPr>
              <a:defRPr/>
            </a:pPr>
            <a:r>
              <a:rPr lang="en-US" sz="2400">
                <a:latin typeface="Times New Roman" panose="02020603050405020304" pitchFamily="18" charset="0"/>
                <a:cs typeface="Times New Roman" panose="02020603050405020304" pitchFamily="18" charset="0"/>
              </a:rPr>
              <a:t>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(2568,537)</a:t>
            </a:r>
          </a:p>
        </p:txBody>
      </p:sp>
    </p:spTree>
    <p:extLst>
      <p:ext uri="{BB962C8B-B14F-4D97-AF65-F5344CB8AC3E}">
        <p14:creationId xmlns:p14="http://schemas.microsoft.com/office/powerpoint/2010/main" val="18921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1000"/>
                                        <p:tgtEl>
                                          <p:spTgt spid="1026"/>
                                        </p:tgtEl>
                                      </p:cBhvr>
                                    </p:animEffect>
                                    <p:anim calcmode="lin" valueType="num">
                                      <p:cBhvr>
                                        <p:cTn id="42" dur="1000" fill="hold"/>
                                        <p:tgtEl>
                                          <p:spTgt spid="1026"/>
                                        </p:tgtEl>
                                        <p:attrNameLst>
                                          <p:attrName>ppt_x</p:attrName>
                                        </p:attrNameLst>
                                      </p:cBhvr>
                                      <p:tavLst>
                                        <p:tav tm="0">
                                          <p:val>
                                            <p:strVal val="#ppt_x"/>
                                          </p:val>
                                        </p:tav>
                                        <p:tav tm="100000">
                                          <p:val>
                                            <p:strVal val="#ppt_x"/>
                                          </p:val>
                                        </p:tav>
                                      </p:tavLst>
                                    </p:anim>
                                    <p:anim calcmode="lin" valueType="num">
                                      <p:cBhvr>
                                        <p:cTn id="4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1000"/>
                                        <p:tgtEl>
                                          <p:spTgt spid="11">
                                            <p:txEl>
                                              <p:pRg st="0" end="0"/>
                                            </p:txEl>
                                          </p:spTgt>
                                        </p:tgtEl>
                                      </p:cBhvr>
                                    </p:animEffect>
                                    <p:anim calcmode="lin" valueType="num">
                                      <p:cBhvr>
                                        <p:cTn id="49"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Effect transition="in" filter="fade">
                                      <p:cBhvr>
                                        <p:cTn id="55" dur="1000"/>
                                        <p:tgtEl>
                                          <p:spTgt spid="12">
                                            <p:txEl>
                                              <p:pRg st="0" end="0"/>
                                            </p:txEl>
                                          </p:spTgt>
                                        </p:tgtEl>
                                      </p:cBhvr>
                                    </p:animEffect>
                                    <p:anim calcmode="lin" valueType="num">
                                      <p:cBhvr>
                                        <p:cTn id="5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fade">
                                      <p:cBhvr>
                                        <p:cTn id="62" dur="1000"/>
                                        <p:tgtEl>
                                          <p:spTgt spid="14">
                                            <p:txEl>
                                              <p:pRg st="0" end="0"/>
                                            </p:txEl>
                                          </p:spTgt>
                                        </p:tgtEl>
                                      </p:cBhvr>
                                    </p:animEffect>
                                    <p:anim calcmode="lin" valueType="num">
                                      <p:cBhvr>
                                        <p:cTn id="6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6">
                                            <p:txEl>
                                              <p:pRg st="0" end="0"/>
                                            </p:txEl>
                                          </p:spTgt>
                                        </p:tgtEl>
                                        <p:attrNameLst>
                                          <p:attrName>style.visibility</p:attrName>
                                        </p:attrNameLst>
                                      </p:cBhvr>
                                      <p:to>
                                        <p:strVal val="visible"/>
                                      </p:to>
                                    </p:set>
                                    <p:animEffect transition="in" filter="fade">
                                      <p:cBhvr>
                                        <p:cTn id="69" dur="1000"/>
                                        <p:tgtEl>
                                          <p:spTgt spid="16">
                                            <p:txEl>
                                              <p:pRg st="0" end="0"/>
                                            </p:txEl>
                                          </p:spTgt>
                                        </p:tgtEl>
                                      </p:cBhvr>
                                    </p:animEffect>
                                    <p:anim calcmode="lin" valueType="num">
                                      <p:cBhvr>
                                        <p:cTn id="70"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1000"/>
                                        <p:tgtEl>
                                          <p:spTgt spid="28"/>
                                        </p:tgtEl>
                                      </p:cBhvr>
                                    </p:animEffect>
                                    <p:anim calcmode="lin" valueType="num">
                                      <p:cBhvr>
                                        <p:cTn id="77" dur="1000" fill="hold"/>
                                        <p:tgtEl>
                                          <p:spTgt spid="28"/>
                                        </p:tgtEl>
                                        <p:attrNameLst>
                                          <p:attrName>ppt_x</p:attrName>
                                        </p:attrNameLst>
                                      </p:cBhvr>
                                      <p:tavLst>
                                        <p:tav tm="0">
                                          <p:val>
                                            <p:strVal val="#ppt_x"/>
                                          </p:val>
                                        </p:tav>
                                        <p:tav tm="100000">
                                          <p:val>
                                            <p:strVal val="#ppt_x"/>
                                          </p:val>
                                        </p:tav>
                                      </p:tavLst>
                                    </p:anim>
                                    <p:anim calcmode="lin" valueType="num">
                                      <p:cBhvr>
                                        <p:cTn id="78" dur="1000" fill="hold"/>
                                        <p:tgtEl>
                                          <p:spTgt spid="2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027"/>
                                        </p:tgtEl>
                                        <p:attrNameLst>
                                          <p:attrName>style.visibility</p:attrName>
                                        </p:attrNameLst>
                                      </p:cBhvr>
                                      <p:to>
                                        <p:strVal val="visible"/>
                                      </p:to>
                                    </p:set>
                                    <p:animEffect transition="in" filter="fade">
                                      <p:cBhvr>
                                        <p:cTn id="86" dur="1000"/>
                                        <p:tgtEl>
                                          <p:spTgt spid="1027"/>
                                        </p:tgtEl>
                                      </p:cBhvr>
                                    </p:animEffect>
                                    <p:anim calcmode="lin" valueType="num">
                                      <p:cBhvr>
                                        <p:cTn id="87" dur="1000" fill="hold"/>
                                        <p:tgtEl>
                                          <p:spTgt spid="1027"/>
                                        </p:tgtEl>
                                        <p:attrNameLst>
                                          <p:attrName>ppt_x</p:attrName>
                                        </p:attrNameLst>
                                      </p:cBhvr>
                                      <p:tavLst>
                                        <p:tav tm="0">
                                          <p:val>
                                            <p:strVal val="#ppt_x"/>
                                          </p:val>
                                        </p:tav>
                                        <p:tav tm="100000">
                                          <p:val>
                                            <p:strVal val="#ppt_x"/>
                                          </p:val>
                                        </p:tav>
                                      </p:tavLst>
                                    </p:anim>
                                    <p:anim calcmode="lin" valueType="num">
                                      <p:cBhvr>
                                        <p:cTn id="88" dur="1000" fill="hold"/>
                                        <p:tgtEl>
                                          <p:spTgt spid="1027"/>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1000"/>
                                        <p:tgtEl>
                                          <p:spTgt spid="27"/>
                                        </p:tgtEl>
                                      </p:cBhvr>
                                    </p:animEffect>
                                    <p:anim calcmode="lin" valueType="num">
                                      <p:cBhvr>
                                        <p:cTn id="92" dur="1000" fill="hold"/>
                                        <p:tgtEl>
                                          <p:spTgt spid="27"/>
                                        </p:tgtEl>
                                        <p:attrNameLst>
                                          <p:attrName>ppt_x</p:attrName>
                                        </p:attrNameLst>
                                      </p:cBhvr>
                                      <p:tavLst>
                                        <p:tav tm="0">
                                          <p:val>
                                            <p:strVal val="#ppt_x"/>
                                          </p:val>
                                        </p:tav>
                                        <p:tav tm="100000">
                                          <p:val>
                                            <p:strVal val="#ppt_x"/>
                                          </p:val>
                                        </p:tav>
                                      </p:tavLst>
                                    </p:anim>
                                    <p:anim calcmode="lin" valueType="num">
                                      <p:cBhvr>
                                        <p:cTn id="93" dur="1000" fill="hold"/>
                                        <p:tgtEl>
                                          <p:spTgt spid="2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5">
                                            <p:txEl>
                                              <p:pRg st="0" end="0"/>
                                            </p:txEl>
                                          </p:spTgt>
                                        </p:tgtEl>
                                        <p:attrNameLst>
                                          <p:attrName>style.visibility</p:attrName>
                                        </p:attrNameLst>
                                      </p:cBhvr>
                                      <p:to>
                                        <p:strVal val="visible"/>
                                      </p:to>
                                    </p:set>
                                    <p:animEffect transition="in" filter="fade">
                                      <p:cBhvr>
                                        <p:cTn id="103" dur="1000"/>
                                        <p:tgtEl>
                                          <p:spTgt spid="15">
                                            <p:txEl>
                                              <p:pRg st="0" end="0"/>
                                            </p:txEl>
                                          </p:spTgt>
                                        </p:tgtEl>
                                      </p:cBhvr>
                                    </p:animEffect>
                                    <p:anim calcmode="lin" valueType="num">
                                      <p:cBhvr>
                                        <p:cTn id="104"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05"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7">
                                            <p:txEl>
                                              <p:pRg st="0" end="0"/>
                                            </p:txEl>
                                          </p:spTgt>
                                        </p:tgtEl>
                                        <p:attrNameLst>
                                          <p:attrName>style.visibility</p:attrName>
                                        </p:attrNameLst>
                                      </p:cBhvr>
                                      <p:to>
                                        <p:strVal val="visible"/>
                                      </p:to>
                                    </p:set>
                                    <p:animEffect transition="in" filter="fade">
                                      <p:cBhvr>
                                        <p:cTn id="110" dur="1000"/>
                                        <p:tgtEl>
                                          <p:spTgt spid="17">
                                            <p:txEl>
                                              <p:pRg st="0" end="0"/>
                                            </p:txEl>
                                          </p:spTgt>
                                        </p:tgtEl>
                                      </p:cBhvr>
                                    </p:animEffect>
                                    <p:anim calcmode="lin" valueType="num">
                                      <p:cBhvr>
                                        <p:cTn id="111"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12"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1000"/>
                                        <p:tgtEl>
                                          <p:spTgt spid="23"/>
                                        </p:tgtEl>
                                      </p:cBhvr>
                                    </p:animEffect>
                                    <p:anim calcmode="lin" valueType="num">
                                      <p:cBhvr>
                                        <p:cTn id="118" dur="1000" fill="hold"/>
                                        <p:tgtEl>
                                          <p:spTgt spid="23"/>
                                        </p:tgtEl>
                                        <p:attrNameLst>
                                          <p:attrName>ppt_x</p:attrName>
                                        </p:attrNameLst>
                                      </p:cBhvr>
                                      <p:tavLst>
                                        <p:tav tm="0">
                                          <p:val>
                                            <p:strVal val="#ppt_x"/>
                                          </p:val>
                                        </p:tav>
                                        <p:tav tm="100000">
                                          <p:val>
                                            <p:strVal val="#ppt_x"/>
                                          </p:val>
                                        </p:tav>
                                      </p:tavLst>
                                    </p:anim>
                                    <p:anim calcmode="lin" valueType="num">
                                      <p:cBhvr>
                                        <p:cTn id="1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25">
                                            <p:txEl>
                                              <p:pRg st="0" end="0"/>
                                            </p:txEl>
                                          </p:spTgt>
                                        </p:tgtEl>
                                        <p:attrNameLst>
                                          <p:attrName>style.visibility</p:attrName>
                                        </p:attrNameLst>
                                      </p:cBhvr>
                                      <p:to>
                                        <p:strVal val="visible"/>
                                      </p:to>
                                    </p:set>
                                    <p:animEffect transition="in" filter="fade">
                                      <p:cBhvr>
                                        <p:cTn id="124" dur="1000"/>
                                        <p:tgtEl>
                                          <p:spTgt spid="25">
                                            <p:txEl>
                                              <p:pRg st="0" end="0"/>
                                            </p:txEl>
                                          </p:spTgt>
                                        </p:tgtEl>
                                      </p:cBhvr>
                                    </p:animEffect>
                                    <p:anim calcmode="lin" valueType="num">
                                      <p:cBhvr>
                                        <p:cTn id="12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26"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30">
                                            <p:txEl>
                                              <p:pRg st="0" end="0"/>
                                            </p:txEl>
                                          </p:spTgt>
                                        </p:tgtEl>
                                        <p:attrNameLst>
                                          <p:attrName>style.visibility</p:attrName>
                                        </p:attrNameLst>
                                      </p:cBhvr>
                                      <p:to>
                                        <p:strVal val="visible"/>
                                      </p:to>
                                    </p:set>
                                    <p:animEffect transition="in" filter="fade">
                                      <p:cBhvr>
                                        <p:cTn id="131" dur="1000"/>
                                        <p:tgtEl>
                                          <p:spTgt spid="30">
                                            <p:txEl>
                                              <p:pRg st="0" end="0"/>
                                            </p:txEl>
                                          </p:spTgt>
                                        </p:tgtEl>
                                      </p:cBhvr>
                                    </p:animEffect>
                                    <p:anim calcmode="lin" valueType="num">
                                      <p:cBhvr>
                                        <p:cTn id="132"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31">
                                            <p:txEl>
                                              <p:pRg st="0" end="0"/>
                                            </p:txEl>
                                          </p:spTgt>
                                        </p:tgtEl>
                                        <p:attrNameLst>
                                          <p:attrName>style.visibility</p:attrName>
                                        </p:attrNameLst>
                                      </p:cBhvr>
                                      <p:to>
                                        <p:strVal val="visible"/>
                                      </p:to>
                                    </p:set>
                                    <p:animEffect transition="in" filter="fade">
                                      <p:cBhvr>
                                        <p:cTn id="138" dur="1000"/>
                                        <p:tgtEl>
                                          <p:spTgt spid="31">
                                            <p:txEl>
                                              <p:pRg st="0" end="0"/>
                                            </p:txEl>
                                          </p:spTgt>
                                        </p:tgtEl>
                                      </p:cBhvr>
                                    </p:animEffect>
                                    <p:anim calcmode="lin" valueType="num">
                                      <p:cBhvr>
                                        <p:cTn id="139"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40"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024"/>
                                        </p:tgtEl>
                                        <p:attrNameLst>
                                          <p:attrName>style.visibility</p:attrName>
                                        </p:attrNameLst>
                                      </p:cBhvr>
                                      <p:to>
                                        <p:strVal val="visible"/>
                                      </p:to>
                                    </p:set>
                                    <p:animEffect transition="in" filter="fade">
                                      <p:cBhvr>
                                        <p:cTn id="145" dur="1000"/>
                                        <p:tgtEl>
                                          <p:spTgt spid="1024"/>
                                        </p:tgtEl>
                                      </p:cBhvr>
                                    </p:animEffect>
                                    <p:anim calcmode="lin" valueType="num">
                                      <p:cBhvr>
                                        <p:cTn id="146" dur="1000" fill="hold"/>
                                        <p:tgtEl>
                                          <p:spTgt spid="1024"/>
                                        </p:tgtEl>
                                        <p:attrNameLst>
                                          <p:attrName>ppt_x</p:attrName>
                                        </p:attrNameLst>
                                      </p:cBhvr>
                                      <p:tavLst>
                                        <p:tav tm="0">
                                          <p:val>
                                            <p:strVal val="#ppt_x"/>
                                          </p:val>
                                        </p:tav>
                                        <p:tav tm="100000">
                                          <p:val>
                                            <p:strVal val="#ppt_x"/>
                                          </p:val>
                                        </p:tav>
                                      </p:tavLst>
                                    </p:anim>
                                    <p:anim calcmode="lin" valueType="num">
                                      <p:cBhvr>
                                        <p:cTn id="147" dur="1000" fill="hold"/>
                                        <p:tgtEl>
                                          <p:spTgt spid="1024"/>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1025">
                                            <p:txEl>
                                              <p:pRg st="0" end="0"/>
                                            </p:txEl>
                                          </p:spTgt>
                                        </p:tgtEl>
                                        <p:attrNameLst>
                                          <p:attrName>style.visibility</p:attrName>
                                        </p:attrNameLst>
                                      </p:cBhvr>
                                      <p:to>
                                        <p:strVal val="visible"/>
                                      </p:to>
                                    </p:set>
                                    <p:animEffect transition="in" filter="fade">
                                      <p:cBhvr>
                                        <p:cTn id="152" dur="1000"/>
                                        <p:tgtEl>
                                          <p:spTgt spid="1025">
                                            <p:txEl>
                                              <p:pRg st="0" end="0"/>
                                            </p:txEl>
                                          </p:spTgt>
                                        </p:tgtEl>
                                      </p:cBhvr>
                                    </p:animEffect>
                                    <p:anim calcmode="lin" valueType="num">
                                      <p:cBhvr>
                                        <p:cTn id="153" dur="1000" fill="hold"/>
                                        <p:tgtEl>
                                          <p:spTgt spid="1025">
                                            <p:txEl>
                                              <p:pRg st="0" end="0"/>
                                            </p:txEl>
                                          </p:spTgt>
                                        </p:tgtEl>
                                        <p:attrNameLst>
                                          <p:attrName>ppt_x</p:attrName>
                                        </p:attrNameLst>
                                      </p:cBhvr>
                                      <p:tavLst>
                                        <p:tav tm="0">
                                          <p:val>
                                            <p:strVal val="#ppt_x"/>
                                          </p:val>
                                        </p:tav>
                                        <p:tav tm="100000">
                                          <p:val>
                                            <p:strVal val="#ppt_x"/>
                                          </p:val>
                                        </p:tav>
                                      </p:tavLst>
                                    </p:anim>
                                    <p:anim calcmode="lin" valueType="num">
                                      <p:cBhvr>
                                        <p:cTn id="154" dur="1000" fill="hold"/>
                                        <p:tgtEl>
                                          <p:spTgt spid="10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nodeType="clickEffect">
                                  <p:stCondLst>
                                    <p:cond delay="0"/>
                                  </p:stCondLst>
                                  <p:childTnLst>
                                    <p:set>
                                      <p:cBhvr>
                                        <p:cTn id="158" dur="1" fill="hold">
                                          <p:stCondLst>
                                            <p:cond delay="0"/>
                                          </p:stCondLst>
                                        </p:cTn>
                                        <p:tgtEl>
                                          <p:spTgt spid="36">
                                            <p:txEl>
                                              <p:pRg st="0" end="0"/>
                                            </p:txEl>
                                          </p:spTgt>
                                        </p:tgtEl>
                                        <p:attrNameLst>
                                          <p:attrName>style.visibility</p:attrName>
                                        </p:attrNameLst>
                                      </p:cBhvr>
                                      <p:to>
                                        <p:strVal val="visible"/>
                                      </p:to>
                                    </p:set>
                                    <p:animEffect transition="in" filter="fade">
                                      <p:cBhvr>
                                        <p:cTn id="159" dur="1000"/>
                                        <p:tgtEl>
                                          <p:spTgt spid="36">
                                            <p:txEl>
                                              <p:pRg st="0" end="0"/>
                                            </p:txEl>
                                          </p:spTgt>
                                        </p:tgtEl>
                                      </p:cBhvr>
                                    </p:animEffect>
                                    <p:anim calcmode="lin" valueType="num">
                                      <p:cBhvr>
                                        <p:cTn id="160"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161"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nodeType="clickEffect">
                                  <p:stCondLst>
                                    <p:cond delay="0"/>
                                  </p:stCondLst>
                                  <p:childTnLst>
                                    <p:set>
                                      <p:cBhvr>
                                        <p:cTn id="165" dur="1" fill="hold">
                                          <p:stCondLst>
                                            <p:cond delay="0"/>
                                          </p:stCondLst>
                                        </p:cTn>
                                        <p:tgtEl>
                                          <p:spTgt spid="1028">
                                            <p:txEl>
                                              <p:pRg st="0" end="0"/>
                                            </p:txEl>
                                          </p:spTgt>
                                        </p:tgtEl>
                                        <p:attrNameLst>
                                          <p:attrName>style.visibility</p:attrName>
                                        </p:attrNameLst>
                                      </p:cBhvr>
                                      <p:to>
                                        <p:strVal val="visible"/>
                                      </p:to>
                                    </p:set>
                                    <p:animEffect transition="in" filter="fade">
                                      <p:cBhvr>
                                        <p:cTn id="166" dur="1000"/>
                                        <p:tgtEl>
                                          <p:spTgt spid="1028">
                                            <p:txEl>
                                              <p:pRg st="0" end="0"/>
                                            </p:txEl>
                                          </p:spTgt>
                                        </p:tgtEl>
                                      </p:cBhvr>
                                    </p:animEffect>
                                    <p:anim calcmode="lin" valueType="num">
                                      <p:cBhvr>
                                        <p:cTn id="167" dur="1000" fill="hold"/>
                                        <p:tgtEl>
                                          <p:spTgt spid="1028">
                                            <p:txEl>
                                              <p:pRg st="0" end="0"/>
                                            </p:txEl>
                                          </p:spTgt>
                                        </p:tgtEl>
                                        <p:attrNameLst>
                                          <p:attrName>ppt_x</p:attrName>
                                        </p:attrNameLst>
                                      </p:cBhvr>
                                      <p:tavLst>
                                        <p:tav tm="0">
                                          <p:val>
                                            <p:strVal val="#ppt_x"/>
                                          </p:val>
                                        </p:tav>
                                        <p:tav tm="100000">
                                          <p:val>
                                            <p:strVal val="#ppt_x"/>
                                          </p:val>
                                        </p:tav>
                                      </p:tavLst>
                                    </p:anim>
                                    <p:anim calcmode="lin" valueType="num">
                                      <p:cBhvr>
                                        <p:cTn id="168" dur="1000" fill="hold"/>
                                        <p:tgtEl>
                                          <p:spTgt spid="10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22" grpId="0"/>
      <p:bldP spid="24" grpId="0"/>
      <p:bldP spid="28" grpId="0"/>
      <p:bldP spid="29" grpId="0"/>
      <p:bldP spid="23" grpId="0"/>
      <p:bldP spid="10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b="1">
                <a:latin typeface="Times New Roman" panose="02020603050405020304" pitchFamily="18" charset="0"/>
                <a:cs typeface="Times New Roman" panose="02020603050405020304" pitchFamily="18" charset="0"/>
              </a:rPr>
              <a:t>Example: </a:t>
            </a:r>
            <a:r>
              <a:rPr lang="en-US" sz="2400">
                <a:latin typeface="Times New Roman" panose="02020603050405020304" pitchFamily="18" charset="0"/>
                <a:cs typeface="Times New Roman" panose="02020603050405020304" pitchFamily="18" charset="0"/>
              </a:rPr>
              <a:t>Find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t>
            </a:r>
            <a:r>
              <a:rPr lang="en-US" sz="2400" err="1">
                <a:latin typeface="Times New Roman" panose="02020603050405020304" pitchFamily="18" charset="0"/>
                <a:cs typeface="Times New Roman" panose="02020603050405020304" pitchFamily="18" charset="0"/>
              </a:rPr>
              <a:t>a,b</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(75897, 8778)</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graphicFrame>
        <p:nvGraphicFramePr>
          <p:cNvPr id="5" name="Table 4"/>
          <p:cNvGraphicFramePr>
            <a:graphicFrameLocks noGrp="1"/>
          </p:cNvGraphicFramePr>
          <p:nvPr>
            <p:extLst>
              <p:ext uri="{D42A27DB-BD31-4B8C-83A1-F6EECF244321}">
                <p14:modId xmlns:p14="http://schemas.microsoft.com/office/powerpoint/2010/main" val="1338269006"/>
              </p:ext>
            </p:extLst>
          </p:nvPr>
        </p:nvGraphicFramePr>
        <p:xfrm>
          <a:off x="1143001" y="1219200"/>
          <a:ext cx="7924800" cy="5486400"/>
        </p:xfrm>
        <a:graphic>
          <a:graphicData uri="http://schemas.openxmlformats.org/drawingml/2006/table">
            <a:tbl>
              <a:tblPr firstRow="1" bandRow="1">
                <a:tableStyleId>{BDBED569-4797-4DF1-A0F4-6AAB3CD982D8}</a:tableStyleId>
              </a:tblPr>
              <a:tblGrid>
                <a:gridCol w="1904999">
                  <a:extLst>
                    <a:ext uri="{9D8B030D-6E8A-4147-A177-3AD203B41FA5}">
                      <a16:colId xmlns:a16="http://schemas.microsoft.com/office/drawing/2014/main" xmlns="" val="20000"/>
                    </a:ext>
                  </a:extLst>
                </a:gridCol>
                <a:gridCol w="3352801">
                  <a:extLst>
                    <a:ext uri="{9D8B030D-6E8A-4147-A177-3AD203B41FA5}">
                      <a16:colId xmlns:a16="http://schemas.microsoft.com/office/drawing/2014/main" xmlns="" val="20001"/>
                    </a:ext>
                  </a:extLst>
                </a:gridCol>
                <a:gridCol w="2667000">
                  <a:extLst>
                    <a:ext uri="{9D8B030D-6E8A-4147-A177-3AD203B41FA5}">
                      <a16:colId xmlns:a16="http://schemas.microsoft.com/office/drawing/2014/main" xmlns="" val="20002"/>
                    </a:ext>
                  </a:extLst>
                </a:gridCol>
              </a:tblGrid>
              <a:tr h="370840">
                <a:tc>
                  <a:txBody>
                    <a:bodyPr/>
                    <a:lstStyle/>
                    <a:p>
                      <a:r>
                        <a:rPr lang="en-US" sz="2400" b="0">
                          <a:latin typeface="Times New Roman" panose="02020603050405020304" pitchFamily="18" charset="0"/>
                          <a:cs typeface="Times New Roman" panose="02020603050405020304" pitchFamily="18" charset="0"/>
                        </a:rPr>
                        <a:t>a = q</a:t>
                      </a:r>
                      <a:r>
                        <a:rPr lang="en-US" sz="2400" b="0" baseline="-25000">
                          <a:latin typeface="Times New Roman" panose="02020603050405020304" pitchFamily="18" charset="0"/>
                          <a:cs typeface="Times New Roman" panose="02020603050405020304" pitchFamily="18" charset="0"/>
                        </a:rPr>
                        <a:t>1</a:t>
                      </a:r>
                      <a:r>
                        <a:rPr lang="en-US" sz="2400" b="0">
                          <a:latin typeface="Times New Roman" panose="02020603050405020304" pitchFamily="18" charset="0"/>
                          <a:cs typeface="Times New Roman" panose="02020603050405020304" pitchFamily="18" charset="0"/>
                        </a:rPr>
                        <a:t>b + r</a:t>
                      </a:r>
                      <a:r>
                        <a:rPr lang="en-US" sz="2400" b="0" baseline="-2500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a:latin typeface="Times New Roman" panose="02020603050405020304" pitchFamily="18" charset="0"/>
                          <a:cs typeface="Times New Roman" panose="02020603050405020304" pitchFamily="18" charset="0"/>
                        </a:rPr>
                        <a:t>75897</a:t>
                      </a:r>
                      <a:r>
                        <a:rPr lang="en-US" sz="2400" b="0" baseline="0">
                          <a:latin typeface="Times New Roman" panose="02020603050405020304" pitchFamily="18" charset="0"/>
                          <a:cs typeface="Times New Roman" panose="02020603050405020304" pitchFamily="18" charset="0"/>
                        </a:rPr>
                        <a:t> = 8 * 8778 + 5673</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(8778,</a:t>
                      </a:r>
                      <a:r>
                        <a:rPr lang="en-US" sz="2400" b="0" baseline="0">
                          <a:latin typeface="Times New Roman" panose="02020603050405020304" pitchFamily="18" charset="0"/>
                          <a:cs typeface="Times New Roman" panose="02020603050405020304" pitchFamily="18" charset="0"/>
                        </a:rPr>
                        <a:t>5673</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0"/>
                  </a:ext>
                </a:extLst>
              </a:tr>
              <a:tr h="370840">
                <a:tc>
                  <a:txBody>
                    <a:bodyPr/>
                    <a:lstStyle/>
                    <a:p>
                      <a:r>
                        <a:rPr lang="en-US" sz="2400">
                          <a:latin typeface="Times New Roman" panose="02020603050405020304" pitchFamily="18" charset="0"/>
                          <a:cs typeface="Times New Roman" panose="02020603050405020304" pitchFamily="18" charset="0"/>
                        </a:rPr>
                        <a:t>b = q</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2</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8778</a:t>
                      </a:r>
                      <a:r>
                        <a:rPr lang="en-US" sz="2400" b="0" baseline="0">
                          <a:latin typeface="Times New Roman" panose="02020603050405020304" pitchFamily="18" charset="0"/>
                          <a:cs typeface="Times New Roman" panose="02020603050405020304" pitchFamily="18" charset="0"/>
                        </a:rPr>
                        <a:t> = 1 * 5673 + 3105</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a:t>
                      </a:r>
                      <a:r>
                        <a:rPr lang="en-US" sz="2400" b="0" baseline="0">
                          <a:latin typeface="Times New Roman" panose="02020603050405020304" pitchFamily="18" charset="0"/>
                          <a:cs typeface="Times New Roman" panose="02020603050405020304" pitchFamily="18" charset="0"/>
                        </a:rPr>
                        <a:t>5673,3105</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3</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5673 = 1 * 3105 + 2568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(3105,</a:t>
                      </a:r>
                      <a:r>
                        <a:rPr lang="en-US" sz="2400" b="0" baseline="0">
                          <a:latin typeface="Times New Roman" panose="02020603050405020304" pitchFamily="18" charset="0"/>
                          <a:cs typeface="Times New Roman" panose="02020603050405020304" pitchFamily="18" charset="0"/>
                        </a:rPr>
                        <a:t>2568</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4</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4</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3105 = 1 * 2568 + 537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(2568,</a:t>
                      </a:r>
                      <a:r>
                        <a:rPr lang="en-US" sz="2400" b="0" baseline="0">
                          <a:latin typeface="Times New Roman" panose="02020603050405020304" pitchFamily="18" charset="0"/>
                          <a:cs typeface="Times New Roman" panose="02020603050405020304" pitchFamily="18" charset="0"/>
                        </a:rPr>
                        <a:t>537</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5</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4</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5</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2568= 4 * 537 + 420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a:t>
                      </a:r>
                      <a:r>
                        <a:rPr lang="en-US" sz="2400" b="0" baseline="0">
                          <a:latin typeface="Times New Roman" panose="02020603050405020304" pitchFamily="18" charset="0"/>
                          <a:cs typeface="Times New Roman" panose="02020603050405020304" pitchFamily="18" charset="0"/>
                        </a:rPr>
                        <a:t>537,420</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4</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6</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5</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6</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537</a:t>
                      </a:r>
                      <a:r>
                        <a:rPr lang="en-US" sz="2400" b="0" baseline="0">
                          <a:latin typeface="Times New Roman" panose="02020603050405020304" pitchFamily="18" charset="0"/>
                          <a:cs typeface="Times New Roman" panose="02020603050405020304" pitchFamily="18" charset="0"/>
                        </a:rPr>
                        <a:t> = 1 * 420 + 117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(420,</a:t>
                      </a:r>
                      <a:r>
                        <a:rPr lang="en-US" sz="2400" b="0" baseline="0">
                          <a:latin typeface="Times New Roman" panose="02020603050405020304" pitchFamily="18" charset="0"/>
                          <a:cs typeface="Times New Roman" panose="02020603050405020304" pitchFamily="18" charset="0"/>
                        </a:rPr>
                        <a:t>117</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5</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7</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6</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7</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420</a:t>
                      </a:r>
                      <a:r>
                        <a:rPr lang="en-US" sz="2400" b="0" baseline="0">
                          <a:latin typeface="Times New Roman" panose="02020603050405020304" pitchFamily="18" charset="0"/>
                          <a:cs typeface="Times New Roman" panose="02020603050405020304" pitchFamily="18" charset="0"/>
                        </a:rPr>
                        <a:t> = 3 * 117 + 69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a:t>
                      </a:r>
                      <a:r>
                        <a:rPr lang="en-US" sz="2400" b="0" baseline="0">
                          <a:latin typeface="Times New Roman" panose="02020603050405020304" pitchFamily="18" charset="0"/>
                          <a:cs typeface="Times New Roman" panose="02020603050405020304" pitchFamily="18" charset="0"/>
                        </a:rPr>
                        <a:t>117,69</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6</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8</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7</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8</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117 = 1 * 69 + 48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(69,48)</a:t>
                      </a:r>
                    </a:p>
                  </a:txBody>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7</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9</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8</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9</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69 = 1 * 48 + 21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(48,</a:t>
                      </a:r>
                      <a:r>
                        <a:rPr lang="en-US" sz="2400" b="0" baseline="0">
                          <a:latin typeface="Times New Roman" panose="02020603050405020304" pitchFamily="18" charset="0"/>
                          <a:cs typeface="Times New Roman" panose="02020603050405020304" pitchFamily="18" charset="0"/>
                        </a:rPr>
                        <a:t>21</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8</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10</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9</a:t>
                      </a:r>
                      <a:r>
                        <a:rPr lang="en-US" sz="2400">
                          <a:latin typeface="Times New Roman" panose="02020603050405020304" pitchFamily="18" charset="0"/>
                          <a:cs typeface="Times New Roman" panose="02020603050405020304" pitchFamily="18" charset="0"/>
                        </a:rPr>
                        <a:t> + r</a:t>
                      </a:r>
                      <a:r>
                        <a:rPr lang="en-US" sz="2400" baseline="-25000">
                          <a:latin typeface="Times New Roman" panose="02020603050405020304" pitchFamily="18" charset="0"/>
                          <a:cs typeface="Times New Roman" panose="02020603050405020304" pitchFamily="18" charset="0"/>
                        </a:rPr>
                        <a:t>10</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48 = 2 * 21 + 6</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(21,6)</a:t>
                      </a:r>
                    </a:p>
                  </a:txBody>
                  <a:tcPr/>
                </a:tc>
                <a:extLst>
                  <a:ext uri="{0D108BD9-81ED-4DB2-BD59-A6C34878D82A}">
                    <a16:rowId xmlns:a16="http://schemas.microsoft.com/office/drawing/2014/main" xmlns=""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9</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11</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10</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11</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21 = 3 * 6 + 3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(6,</a:t>
                      </a:r>
                      <a:r>
                        <a:rPr lang="en-US" sz="2400" b="0" baseline="0">
                          <a:latin typeface="Times New Roman" panose="02020603050405020304" pitchFamily="18" charset="0"/>
                          <a:cs typeface="Times New Roman" panose="02020603050405020304" pitchFamily="18" charset="0"/>
                        </a:rPr>
                        <a:t>3</a:t>
                      </a:r>
                      <a:r>
                        <a:rPr lang="en-US" sz="24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10</a:t>
                      </a:r>
                      <a:r>
                        <a:rPr lang="en-US" sz="2400" baseline="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12</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11</a:t>
                      </a: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12</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6 = 2 * 3 + 0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d = </a:t>
                      </a:r>
                      <a:r>
                        <a:rPr lang="en-US" sz="2400" b="0" err="1">
                          <a:latin typeface="Times New Roman" panose="02020603050405020304" pitchFamily="18" charset="0"/>
                          <a:cs typeface="Times New Roman" panose="02020603050405020304" pitchFamily="18" charset="0"/>
                        </a:rPr>
                        <a:t>gcd</a:t>
                      </a:r>
                      <a:r>
                        <a:rPr lang="en-US" sz="2400" b="0">
                          <a:latin typeface="Times New Roman" panose="02020603050405020304" pitchFamily="18" charset="0"/>
                          <a:cs typeface="Times New Roman" panose="02020603050405020304" pitchFamily="18" charset="0"/>
                        </a:rPr>
                        <a:t>(3,</a:t>
                      </a:r>
                      <a:r>
                        <a:rPr lang="en-US" sz="2400" b="0" baseline="0">
                          <a:latin typeface="Times New Roman" panose="02020603050405020304" pitchFamily="18" charset="0"/>
                          <a:cs typeface="Times New Roman" panose="02020603050405020304" pitchFamily="18" charset="0"/>
                        </a:rPr>
                        <a:t>0</a:t>
                      </a:r>
                      <a:r>
                        <a:rPr lang="en-US" sz="2400" b="0">
                          <a:latin typeface="Times New Roman" panose="02020603050405020304" pitchFamily="18" charset="0"/>
                          <a:cs typeface="Times New Roman" panose="02020603050405020304" pitchFamily="18" charset="0"/>
                        </a:rPr>
                        <a:t>) = 3</a:t>
                      </a:r>
                    </a:p>
                  </a:txBody>
                  <a:tcPr/>
                </a:tc>
                <a:extLst>
                  <a:ext uri="{0D108BD9-81ED-4DB2-BD59-A6C34878D82A}">
                    <a16:rowId xmlns:a16="http://schemas.microsoft.com/office/drawing/2014/main" xmlns="" val="10011"/>
                  </a:ext>
                </a:extLst>
              </a:tr>
            </a:tbl>
          </a:graphicData>
        </a:graphic>
      </p:graphicFrame>
      <p:sp>
        <p:nvSpPr>
          <p:cNvPr id="11" name="Oval 10">
            <a:extLst>
              <a:ext uri="{FF2B5EF4-FFF2-40B4-BE49-F238E27FC236}">
                <a16:creationId xmlns:a16="http://schemas.microsoft.com/office/drawing/2014/main" xmlns="" id="{1E4F6448-D796-49D3-8AAE-AD6B76973B66}"/>
              </a:ext>
            </a:extLst>
          </p:cNvPr>
          <p:cNvSpPr/>
          <p:nvPr/>
        </p:nvSpPr>
        <p:spPr>
          <a:xfrm>
            <a:off x="2057400" y="63246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xmlns="" id="{B2C89A33-F344-405A-ADED-EC9C05D88820}"/>
              </a:ext>
            </a:extLst>
          </p:cNvPr>
          <p:cNvCxnSpPr>
            <a:cxnSpLocks/>
          </p:cNvCxnSpPr>
          <p:nvPr/>
        </p:nvCxnSpPr>
        <p:spPr>
          <a:xfrm flipH="1" flipV="1">
            <a:off x="838200" y="6096000"/>
            <a:ext cx="12192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xmlns="" id="{3C276E80-33BF-42C7-969C-0FEABFCCFB11}"/>
              </a:ext>
            </a:extLst>
          </p:cNvPr>
          <p:cNvSpPr txBox="1"/>
          <p:nvPr/>
        </p:nvSpPr>
        <p:spPr>
          <a:xfrm>
            <a:off x="152400" y="57150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xmlns="" id="{3CD717AA-EAB6-490E-B810-AAAE5CF26500}"/>
              </a:ext>
            </a:extLst>
          </p:cNvPr>
          <p:cNvSpPr/>
          <p:nvPr/>
        </p:nvSpPr>
        <p:spPr>
          <a:xfrm>
            <a:off x="3962400" y="63246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xmlns="" id="{FEEEEE86-83EE-4E0B-935B-D296D5DC6A24}"/>
              </a:ext>
            </a:extLst>
          </p:cNvPr>
          <p:cNvCxnSpPr>
            <a:cxnSpLocks/>
          </p:cNvCxnSpPr>
          <p:nvPr/>
        </p:nvCxnSpPr>
        <p:spPr>
          <a:xfrm flipH="1" flipV="1">
            <a:off x="914400" y="5903268"/>
            <a:ext cx="3048000" cy="421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269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graphicFrame>
        <p:nvGraphicFramePr>
          <p:cNvPr id="5" name="Table 4"/>
          <p:cNvGraphicFramePr>
            <a:graphicFrameLocks noGrp="1"/>
          </p:cNvGraphicFramePr>
          <p:nvPr>
            <p:extLst>
              <p:ext uri="{D42A27DB-BD31-4B8C-83A1-F6EECF244321}">
                <p14:modId xmlns:p14="http://schemas.microsoft.com/office/powerpoint/2010/main" val="3987551500"/>
              </p:ext>
            </p:extLst>
          </p:nvPr>
        </p:nvGraphicFramePr>
        <p:xfrm>
          <a:off x="1143001" y="762000"/>
          <a:ext cx="7924800" cy="5943600"/>
        </p:xfrm>
        <a:graphic>
          <a:graphicData uri="http://schemas.openxmlformats.org/drawingml/2006/table">
            <a:tbl>
              <a:tblPr firstRow="1" bandRow="1">
                <a:tableStyleId>{BDBED569-4797-4DF1-A0F4-6AAB3CD982D8}</a:tableStyleId>
              </a:tblPr>
              <a:tblGrid>
                <a:gridCol w="1828799">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905000">
                  <a:extLst>
                    <a:ext uri="{9D8B030D-6E8A-4147-A177-3AD203B41FA5}">
                      <a16:colId xmlns:a16="http://schemas.microsoft.com/office/drawing/2014/main" xmlns="" val="20002"/>
                    </a:ext>
                  </a:extLst>
                </a:gridCol>
                <a:gridCol w="2286001">
                  <a:extLst>
                    <a:ext uri="{9D8B030D-6E8A-4147-A177-3AD203B41FA5}">
                      <a16:colId xmlns:a16="http://schemas.microsoft.com/office/drawing/2014/main" xmlns="" val="20003"/>
                    </a:ext>
                  </a:extLst>
                </a:gridCol>
              </a:tblGrid>
              <a:tr h="370840">
                <a:tc>
                  <a:txBody>
                    <a:bodyPr/>
                    <a:lstStyle/>
                    <a:p>
                      <a:r>
                        <a:rPr lang="en-US" sz="2400" b="0">
                          <a:latin typeface="Times New Roman" panose="02020603050405020304" pitchFamily="18" charset="0"/>
                          <a:cs typeface="Times New Roman" panose="02020603050405020304" pitchFamily="18" charset="0"/>
                        </a:rPr>
                        <a:t>Dividend</a:t>
                      </a:r>
                    </a:p>
                  </a:txBody>
                  <a:tcPr/>
                </a:tc>
                <a:tc>
                  <a:txBody>
                    <a:bodyPr/>
                    <a:lstStyle/>
                    <a:p>
                      <a:r>
                        <a:rPr lang="en-US" sz="2400" b="0">
                          <a:latin typeface="Times New Roman" panose="02020603050405020304" pitchFamily="18" charset="0"/>
                          <a:cs typeface="Times New Roman" panose="02020603050405020304" pitchFamily="18" charset="0"/>
                        </a:rPr>
                        <a:t>Divisor</a:t>
                      </a:r>
                    </a:p>
                  </a:txBody>
                  <a:tcPr/>
                </a:tc>
                <a:tc>
                  <a:txBody>
                    <a:bodyPr/>
                    <a:lstStyle/>
                    <a:p>
                      <a:r>
                        <a:rPr lang="en-US" sz="2400" b="0">
                          <a:latin typeface="Times New Roman" panose="02020603050405020304" pitchFamily="18" charset="0"/>
                          <a:cs typeface="Times New Roman" panose="02020603050405020304" pitchFamily="18" charset="0"/>
                        </a:rPr>
                        <a:t>Quotient</a:t>
                      </a:r>
                    </a:p>
                  </a:txBody>
                  <a:tcPr/>
                </a:tc>
                <a:tc>
                  <a:txBody>
                    <a:bodyPr/>
                    <a:lstStyle/>
                    <a:p>
                      <a:r>
                        <a:rPr lang="en-US" sz="2400" b="0">
                          <a:latin typeface="Times New Roman" panose="02020603050405020304" pitchFamily="18" charset="0"/>
                          <a:cs typeface="Times New Roman" panose="02020603050405020304" pitchFamily="18" charset="0"/>
                        </a:rPr>
                        <a:t>Remainder</a:t>
                      </a:r>
                    </a:p>
                  </a:txBody>
                  <a:tcPr/>
                </a:tc>
                <a:extLst>
                  <a:ext uri="{0D108BD9-81ED-4DB2-BD59-A6C34878D82A}">
                    <a16:rowId xmlns:a16="http://schemas.microsoft.com/office/drawing/2014/main" xmlns="" val="10000"/>
                  </a:ext>
                </a:extLst>
              </a:tr>
              <a:tr h="370840">
                <a:tc>
                  <a:txBody>
                    <a:bodyPr/>
                    <a:lstStyle/>
                    <a:p>
                      <a:r>
                        <a:rPr lang="en-US" sz="2400" b="0">
                          <a:latin typeface="Times New Roman" panose="02020603050405020304" pitchFamily="18" charset="0"/>
                          <a:cs typeface="Times New Roman" panose="02020603050405020304" pitchFamily="18" charset="0"/>
                        </a:rPr>
                        <a:t>a = 75897</a:t>
                      </a:r>
                    </a:p>
                  </a:txBody>
                  <a:tcPr/>
                </a:tc>
                <a:tc>
                  <a:txBody>
                    <a:bodyPr/>
                    <a:lstStyle/>
                    <a:p>
                      <a:r>
                        <a:rPr lang="en-US" sz="2400" b="0">
                          <a:latin typeface="Times New Roman" panose="02020603050405020304" pitchFamily="18" charset="0"/>
                          <a:cs typeface="Times New Roman" panose="02020603050405020304" pitchFamily="18" charset="0"/>
                        </a:rPr>
                        <a:t>b = </a:t>
                      </a:r>
                      <a:r>
                        <a:rPr lang="en-US" sz="2400" b="0" baseline="0">
                          <a:latin typeface="Times New Roman" panose="02020603050405020304" pitchFamily="18" charset="0"/>
                          <a:cs typeface="Times New Roman" panose="02020603050405020304" pitchFamily="18" charset="0"/>
                        </a:rPr>
                        <a:t>8778</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1</a:t>
                      </a:r>
                      <a:r>
                        <a:rPr lang="en-US" sz="2400" baseline="0">
                          <a:latin typeface="Times New Roman" panose="02020603050405020304" pitchFamily="18" charset="0"/>
                          <a:cs typeface="Times New Roman" panose="02020603050405020304" pitchFamily="18" charset="0"/>
                        </a:rPr>
                        <a:t> = 8</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baseline="0">
                          <a:latin typeface="Times New Roman" panose="02020603050405020304" pitchFamily="18" charset="0"/>
                          <a:cs typeface="Times New Roman" panose="02020603050405020304" pitchFamily="18" charset="0"/>
                        </a:rPr>
                        <a:t> = 5673</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400">
                          <a:latin typeface="Times New Roman" panose="02020603050405020304" pitchFamily="18" charset="0"/>
                          <a:cs typeface="Times New Roman" panose="02020603050405020304" pitchFamily="18" charset="0"/>
                        </a:rPr>
                        <a:t>b = 8778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baseline="0">
                          <a:latin typeface="Times New Roman" panose="02020603050405020304" pitchFamily="18" charset="0"/>
                          <a:cs typeface="Times New Roman" panose="02020603050405020304" pitchFamily="18" charset="0"/>
                        </a:rPr>
                        <a:t> = </a:t>
                      </a:r>
                      <a:r>
                        <a:rPr lang="en-US" sz="2400" b="0" baseline="0">
                          <a:latin typeface="Times New Roman" panose="02020603050405020304" pitchFamily="18" charset="0"/>
                          <a:cs typeface="Times New Roman" panose="02020603050405020304" pitchFamily="18" charset="0"/>
                        </a:rPr>
                        <a:t>5673</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2</a:t>
                      </a:r>
                      <a:r>
                        <a:rPr lang="en-US" sz="2400" baseline="0">
                          <a:latin typeface="Times New Roman" panose="02020603050405020304" pitchFamily="18" charset="0"/>
                          <a:cs typeface="Times New Roman" panose="02020603050405020304" pitchFamily="18" charset="0"/>
                        </a:rPr>
                        <a:t> = 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baseline="0">
                          <a:latin typeface="Times New Roman" panose="02020603050405020304" pitchFamily="18" charset="0"/>
                          <a:cs typeface="Times New Roman" panose="02020603050405020304" pitchFamily="18" charset="0"/>
                        </a:rPr>
                        <a:t> = 3105</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5673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baseline="0">
                          <a:latin typeface="Times New Roman" panose="02020603050405020304" pitchFamily="18" charset="0"/>
                          <a:cs typeface="Times New Roman" panose="02020603050405020304" pitchFamily="18" charset="0"/>
                        </a:rPr>
                        <a:t> </a:t>
                      </a:r>
                      <a:r>
                        <a:rPr lang="en-US" sz="2400" b="0" baseline="0">
                          <a:latin typeface="Times New Roman" panose="02020603050405020304" pitchFamily="18" charset="0"/>
                          <a:cs typeface="Times New Roman" panose="02020603050405020304" pitchFamily="18" charset="0"/>
                        </a:rPr>
                        <a:t>= 3105</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3</a:t>
                      </a:r>
                      <a:r>
                        <a:rPr lang="en-US" sz="2400" baseline="0">
                          <a:latin typeface="Times New Roman" panose="02020603050405020304" pitchFamily="18" charset="0"/>
                          <a:cs typeface="Times New Roman" panose="02020603050405020304" pitchFamily="18" charset="0"/>
                        </a:rPr>
                        <a:t> = 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3</a:t>
                      </a:r>
                      <a:r>
                        <a:rPr lang="en-US" sz="2400" baseline="0">
                          <a:latin typeface="Times New Roman" panose="02020603050405020304" pitchFamily="18" charset="0"/>
                          <a:cs typeface="Times New Roman" panose="02020603050405020304" pitchFamily="18" charset="0"/>
                        </a:rPr>
                        <a:t> = 2568</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2</a:t>
                      </a:r>
                      <a:r>
                        <a:rPr lang="en-US" sz="2400" baseline="0">
                          <a:latin typeface="Times New Roman" panose="02020603050405020304" pitchFamily="18" charset="0"/>
                          <a:cs typeface="Times New Roman" panose="02020603050405020304" pitchFamily="18" charset="0"/>
                        </a:rPr>
                        <a:t> </a:t>
                      </a:r>
                      <a:r>
                        <a:rPr lang="en-US" sz="2400" b="0" baseline="0">
                          <a:latin typeface="Times New Roman" panose="02020603050405020304" pitchFamily="18" charset="0"/>
                          <a:cs typeface="Times New Roman" panose="02020603050405020304" pitchFamily="18" charset="0"/>
                        </a:rPr>
                        <a:t>= 3105</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3</a:t>
                      </a:r>
                      <a:r>
                        <a:rPr lang="en-US" sz="2400" baseline="0">
                          <a:latin typeface="Times New Roman" panose="02020603050405020304" pitchFamily="18" charset="0"/>
                          <a:cs typeface="Times New Roman" panose="02020603050405020304" pitchFamily="18" charset="0"/>
                        </a:rPr>
                        <a:t> </a:t>
                      </a:r>
                      <a:r>
                        <a:rPr lang="en-US" sz="2400" b="0" baseline="0">
                          <a:latin typeface="Times New Roman" panose="02020603050405020304" pitchFamily="18" charset="0"/>
                          <a:cs typeface="Times New Roman" panose="02020603050405020304" pitchFamily="18" charset="0"/>
                        </a:rPr>
                        <a:t>= 2568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4</a:t>
                      </a:r>
                      <a:r>
                        <a:rPr lang="en-US" sz="2400" baseline="0">
                          <a:latin typeface="Times New Roman" panose="02020603050405020304" pitchFamily="18" charset="0"/>
                          <a:cs typeface="Times New Roman" panose="02020603050405020304" pitchFamily="18" charset="0"/>
                        </a:rPr>
                        <a:t> = 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4</a:t>
                      </a:r>
                      <a:r>
                        <a:rPr lang="en-US" sz="2400" baseline="0">
                          <a:latin typeface="Times New Roman" panose="02020603050405020304" pitchFamily="18" charset="0"/>
                          <a:cs typeface="Times New Roman" panose="02020603050405020304" pitchFamily="18" charset="0"/>
                        </a:rPr>
                        <a:t> = 537</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3</a:t>
                      </a:r>
                      <a:r>
                        <a:rPr lang="en-US" sz="2400" baseline="0">
                          <a:latin typeface="Times New Roman" panose="02020603050405020304" pitchFamily="18" charset="0"/>
                          <a:cs typeface="Times New Roman" panose="02020603050405020304" pitchFamily="18" charset="0"/>
                        </a:rPr>
                        <a:t> </a:t>
                      </a:r>
                      <a:r>
                        <a:rPr lang="en-US" sz="2400" b="0" baseline="0">
                          <a:latin typeface="Times New Roman" panose="02020603050405020304" pitchFamily="18" charset="0"/>
                          <a:cs typeface="Times New Roman" panose="02020603050405020304" pitchFamily="18" charset="0"/>
                        </a:rPr>
                        <a:t>= 2568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4</a:t>
                      </a:r>
                      <a:r>
                        <a:rPr lang="en-US" sz="2400" baseline="0">
                          <a:latin typeface="Times New Roman" panose="02020603050405020304" pitchFamily="18" charset="0"/>
                          <a:cs typeface="Times New Roman" panose="02020603050405020304" pitchFamily="18" charset="0"/>
                        </a:rPr>
                        <a:t> </a:t>
                      </a:r>
                      <a:r>
                        <a:rPr lang="en-US" sz="2400" b="0" baseline="0">
                          <a:latin typeface="Times New Roman" panose="02020603050405020304" pitchFamily="18" charset="0"/>
                          <a:cs typeface="Times New Roman" panose="02020603050405020304" pitchFamily="18" charset="0"/>
                        </a:rPr>
                        <a:t>= 537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5</a:t>
                      </a:r>
                      <a:r>
                        <a:rPr lang="en-US" sz="2400" baseline="0">
                          <a:latin typeface="Times New Roman" panose="02020603050405020304" pitchFamily="18" charset="0"/>
                          <a:cs typeface="Times New Roman" panose="02020603050405020304" pitchFamily="18" charset="0"/>
                        </a:rPr>
                        <a:t> = 4</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5</a:t>
                      </a:r>
                      <a:r>
                        <a:rPr lang="en-US" sz="2400" baseline="0">
                          <a:latin typeface="Times New Roman" panose="02020603050405020304" pitchFamily="18" charset="0"/>
                          <a:cs typeface="Times New Roman" panose="02020603050405020304" pitchFamily="18" charset="0"/>
                        </a:rPr>
                        <a:t> = 420</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4</a:t>
                      </a:r>
                      <a:r>
                        <a:rPr lang="en-US" sz="2400" baseline="0">
                          <a:latin typeface="Times New Roman" panose="02020603050405020304" pitchFamily="18" charset="0"/>
                          <a:cs typeface="Times New Roman" panose="02020603050405020304" pitchFamily="18" charset="0"/>
                        </a:rPr>
                        <a:t> </a:t>
                      </a:r>
                      <a:r>
                        <a:rPr lang="en-US" sz="2400" b="0" baseline="0">
                          <a:latin typeface="Times New Roman" panose="02020603050405020304" pitchFamily="18" charset="0"/>
                          <a:cs typeface="Times New Roman" panose="02020603050405020304" pitchFamily="18" charset="0"/>
                        </a:rPr>
                        <a:t>= 537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5</a:t>
                      </a:r>
                      <a:r>
                        <a:rPr lang="en-US" sz="2400" baseline="0">
                          <a:latin typeface="Times New Roman" panose="02020603050405020304" pitchFamily="18" charset="0"/>
                          <a:cs typeface="Times New Roman" panose="02020603050405020304" pitchFamily="18" charset="0"/>
                        </a:rPr>
                        <a:t> = 420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6</a:t>
                      </a:r>
                      <a:r>
                        <a:rPr lang="en-US" sz="2400" baseline="0">
                          <a:latin typeface="Times New Roman" panose="02020603050405020304" pitchFamily="18" charset="0"/>
                          <a:cs typeface="Times New Roman" panose="02020603050405020304" pitchFamily="18" charset="0"/>
                        </a:rPr>
                        <a:t> = 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6</a:t>
                      </a:r>
                      <a:r>
                        <a:rPr lang="en-US" sz="2400" baseline="0">
                          <a:latin typeface="Times New Roman" panose="02020603050405020304" pitchFamily="18" charset="0"/>
                          <a:cs typeface="Times New Roman" panose="02020603050405020304" pitchFamily="18" charset="0"/>
                        </a:rPr>
                        <a:t> = 117</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5</a:t>
                      </a:r>
                      <a:r>
                        <a:rPr lang="en-US" sz="2400" baseline="0">
                          <a:latin typeface="Times New Roman" panose="02020603050405020304" pitchFamily="18" charset="0"/>
                          <a:cs typeface="Times New Roman" panose="02020603050405020304" pitchFamily="18" charset="0"/>
                        </a:rPr>
                        <a:t> = 420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6</a:t>
                      </a:r>
                      <a:r>
                        <a:rPr lang="en-US" sz="2400" baseline="0">
                          <a:latin typeface="Times New Roman" panose="02020603050405020304" pitchFamily="18" charset="0"/>
                          <a:cs typeface="Times New Roman" panose="02020603050405020304" pitchFamily="18" charset="0"/>
                        </a:rPr>
                        <a:t> = 117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7</a:t>
                      </a:r>
                      <a:r>
                        <a:rPr lang="en-US" sz="2400" baseline="0">
                          <a:latin typeface="Times New Roman" panose="02020603050405020304" pitchFamily="18" charset="0"/>
                          <a:cs typeface="Times New Roman" panose="02020603050405020304" pitchFamily="18" charset="0"/>
                        </a:rPr>
                        <a:t> = 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7</a:t>
                      </a:r>
                      <a:r>
                        <a:rPr lang="en-US" sz="2400" baseline="0">
                          <a:latin typeface="Times New Roman" panose="02020603050405020304" pitchFamily="18" charset="0"/>
                          <a:cs typeface="Times New Roman" panose="02020603050405020304" pitchFamily="18" charset="0"/>
                        </a:rPr>
                        <a:t> = 69</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6</a:t>
                      </a:r>
                      <a:r>
                        <a:rPr lang="en-US" sz="2400" baseline="0">
                          <a:latin typeface="Times New Roman" panose="02020603050405020304" pitchFamily="18" charset="0"/>
                          <a:cs typeface="Times New Roman" panose="02020603050405020304" pitchFamily="18" charset="0"/>
                        </a:rPr>
                        <a:t> = 117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7</a:t>
                      </a:r>
                      <a:r>
                        <a:rPr lang="en-US" sz="2400" baseline="0">
                          <a:latin typeface="Times New Roman" panose="02020603050405020304" pitchFamily="18" charset="0"/>
                          <a:cs typeface="Times New Roman" panose="02020603050405020304" pitchFamily="18" charset="0"/>
                        </a:rPr>
                        <a:t> = 69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8</a:t>
                      </a:r>
                      <a:r>
                        <a:rPr lang="en-US" sz="2400" baseline="0">
                          <a:latin typeface="Times New Roman" panose="02020603050405020304" pitchFamily="18" charset="0"/>
                          <a:cs typeface="Times New Roman" panose="02020603050405020304" pitchFamily="18" charset="0"/>
                        </a:rPr>
                        <a:t> = 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8</a:t>
                      </a:r>
                      <a:r>
                        <a:rPr lang="en-US" sz="2400" baseline="0">
                          <a:latin typeface="Times New Roman" panose="02020603050405020304" pitchFamily="18" charset="0"/>
                          <a:cs typeface="Times New Roman" panose="02020603050405020304" pitchFamily="18" charset="0"/>
                        </a:rPr>
                        <a:t> = 48</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7</a:t>
                      </a:r>
                      <a:r>
                        <a:rPr lang="en-US" sz="2400" baseline="0">
                          <a:latin typeface="Times New Roman" panose="02020603050405020304" pitchFamily="18" charset="0"/>
                          <a:cs typeface="Times New Roman" panose="02020603050405020304" pitchFamily="18" charset="0"/>
                        </a:rPr>
                        <a:t> = 69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8</a:t>
                      </a:r>
                      <a:r>
                        <a:rPr lang="en-US" sz="2400" baseline="0">
                          <a:latin typeface="Times New Roman" panose="02020603050405020304" pitchFamily="18" charset="0"/>
                          <a:cs typeface="Times New Roman" panose="02020603050405020304" pitchFamily="18" charset="0"/>
                        </a:rPr>
                        <a:t> = 48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9</a:t>
                      </a:r>
                      <a:r>
                        <a:rPr lang="en-US" sz="2400" baseline="0">
                          <a:latin typeface="Times New Roman" panose="02020603050405020304" pitchFamily="18" charset="0"/>
                          <a:cs typeface="Times New Roman" panose="02020603050405020304" pitchFamily="18" charset="0"/>
                        </a:rPr>
                        <a:t> = 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9</a:t>
                      </a:r>
                      <a:r>
                        <a:rPr lang="en-US" sz="2400" baseline="0">
                          <a:latin typeface="Times New Roman" panose="02020603050405020304" pitchFamily="18" charset="0"/>
                          <a:cs typeface="Times New Roman" panose="02020603050405020304" pitchFamily="18" charset="0"/>
                        </a:rPr>
                        <a:t> = 21</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8</a:t>
                      </a:r>
                      <a:r>
                        <a:rPr lang="en-US" sz="2400" baseline="0">
                          <a:latin typeface="Times New Roman" panose="02020603050405020304" pitchFamily="18" charset="0"/>
                          <a:cs typeface="Times New Roman" panose="02020603050405020304" pitchFamily="18" charset="0"/>
                        </a:rPr>
                        <a:t> = 48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9</a:t>
                      </a:r>
                      <a:r>
                        <a:rPr lang="en-US" sz="2400" baseline="0">
                          <a:latin typeface="Times New Roman" panose="02020603050405020304" pitchFamily="18" charset="0"/>
                          <a:cs typeface="Times New Roman" panose="02020603050405020304" pitchFamily="18" charset="0"/>
                        </a:rPr>
                        <a:t> = 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10</a:t>
                      </a:r>
                      <a:r>
                        <a:rPr lang="en-US" sz="2400" baseline="0">
                          <a:latin typeface="Times New Roman" panose="02020603050405020304" pitchFamily="18" charset="0"/>
                          <a:cs typeface="Times New Roman" panose="02020603050405020304" pitchFamily="18" charset="0"/>
                        </a:rPr>
                        <a:t> = 2</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10</a:t>
                      </a:r>
                      <a:r>
                        <a:rPr lang="en-US" sz="2400" baseline="0">
                          <a:latin typeface="Times New Roman" panose="02020603050405020304" pitchFamily="18" charset="0"/>
                          <a:cs typeface="Times New Roman" panose="02020603050405020304" pitchFamily="18" charset="0"/>
                        </a:rPr>
                        <a:t> = 6</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9</a:t>
                      </a:r>
                      <a:r>
                        <a:rPr lang="en-US" sz="2400" baseline="0">
                          <a:latin typeface="Times New Roman" panose="02020603050405020304" pitchFamily="18" charset="0"/>
                          <a:cs typeface="Times New Roman" panose="02020603050405020304" pitchFamily="18" charset="0"/>
                        </a:rPr>
                        <a:t> = 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10</a:t>
                      </a:r>
                      <a:r>
                        <a:rPr lang="en-US" sz="2400" baseline="0">
                          <a:latin typeface="Times New Roman" panose="02020603050405020304" pitchFamily="18" charset="0"/>
                          <a:cs typeface="Times New Roman" panose="02020603050405020304" pitchFamily="18" charset="0"/>
                        </a:rPr>
                        <a:t> = 6</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11</a:t>
                      </a:r>
                      <a:r>
                        <a:rPr lang="en-US" sz="2400" baseline="0">
                          <a:latin typeface="Times New Roman" panose="02020603050405020304" pitchFamily="18" charset="0"/>
                          <a:cs typeface="Times New Roman" panose="02020603050405020304" pitchFamily="18" charset="0"/>
                        </a:rPr>
                        <a:t> = 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11</a:t>
                      </a:r>
                      <a:r>
                        <a:rPr lang="en-US" sz="2400" baseline="0">
                          <a:latin typeface="Times New Roman" panose="02020603050405020304" pitchFamily="18" charset="0"/>
                          <a:cs typeface="Times New Roman" panose="02020603050405020304" pitchFamily="18" charset="0"/>
                        </a:rPr>
                        <a:t> = 3</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10</a:t>
                      </a:r>
                      <a:r>
                        <a:rPr lang="en-US" sz="2400" baseline="0">
                          <a:latin typeface="Times New Roman" panose="02020603050405020304" pitchFamily="18" charset="0"/>
                          <a:cs typeface="Times New Roman" panose="02020603050405020304" pitchFamily="18" charset="0"/>
                        </a:rPr>
                        <a:t> = 6</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11</a:t>
                      </a:r>
                      <a:r>
                        <a:rPr lang="en-US" sz="2400" baseline="0">
                          <a:latin typeface="Times New Roman" panose="02020603050405020304" pitchFamily="18" charset="0"/>
                          <a:cs typeface="Times New Roman" panose="02020603050405020304" pitchFamily="18" charset="0"/>
                        </a:rPr>
                        <a:t> = 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q</a:t>
                      </a:r>
                      <a:r>
                        <a:rPr lang="en-US" sz="2400" baseline="-25000">
                          <a:latin typeface="Times New Roman" panose="02020603050405020304" pitchFamily="18" charset="0"/>
                          <a:cs typeface="Times New Roman" panose="02020603050405020304" pitchFamily="18" charset="0"/>
                        </a:rPr>
                        <a:t>12</a:t>
                      </a:r>
                      <a:r>
                        <a:rPr lang="en-US" sz="2400" baseline="0">
                          <a:latin typeface="Times New Roman" panose="02020603050405020304" pitchFamily="18" charset="0"/>
                          <a:cs typeface="Times New Roman" panose="02020603050405020304" pitchFamily="18" charset="0"/>
                        </a:rPr>
                        <a:t> = 2</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r</a:t>
                      </a:r>
                      <a:r>
                        <a:rPr lang="en-US" sz="2400" baseline="-25000">
                          <a:latin typeface="Times New Roman" panose="02020603050405020304" pitchFamily="18" charset="0"/>
                          <a:cs typeface="Times New Roman" panose="02020603050405020304" pitchFamily="18" charset="0"/>
                        </a:rPr>
                        <a:t>12</a:t>
                      </a:r>
                      <a:r>
                        <a:rPr lang="en-US" sz="2400" baseline="0">
                          <a:latin typeface="Times New Roman" panose="02020603050405020304" pitchFamily="18" charset="0"/>
                          <a:cs typeface="Times New Roman" panose="02020603050405020304" pitchFamily="18" charset="0"/>
                        </a:rPr>
                        <a:t> = 0</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2"/>
                  </a:ext>
                </a:extLst>
              </a:tr>
            </a:tbl>
          </a:graphicData>
        </a:graphic>
      </p:graphicFrame>
      <p:sp>
        <p:nvSpPr>
          <p:cNvPr id="6" name="Oval 5">
            <a:extLst>
              <a:ext uri="{FF2B5EF4-FFF2-40B4-BE49-F238E27FC236}">
                <a16:creationId xmlns:a16="http://schemas.microsoft.com/office/drawing/2014/main" xmlns="" id="{85437670-C36E-4D80-BBAF-16F614E30392}"/>
              </a:ext>
            </a:extLst>
          </p:cNvPr>
          <p:cNvSpPr/>
          <p:nvPr/>
        </p:nvSpPr>
        <p:spPr>
          <a:xfrm>
            <a:off x="3581400" y="63246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D846F429-1BBE-4308-A488-3E4FC7D6C668}"/>
              </a:ext>
            </a:extLst>
          </p:cNvPr>
          <p:cNvCxnSpPr>
            <a:cxnSpLocks/>
          </p:cNvCxnSpPr>
          <p:nvPr/>
        </p:nvCxnSpPr>
        <p:spPr>
          <a:xfrm flipH="1" flipV="1">
            <a:off x="914400" y="5943600"/>
            <a:ext cx="2667000"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xmlns="" id="{94B48AD2-6F5C-42B3-90F1-0D055101FF5E}"/>
              </a:ext>
            </a:extLst>
          </p:cNvPr>
          <p:cNvSpPr txBox="1"/>
          <p:nvPr/>
        </p:nvSpPr>
        <p:spPr>
          <a:xfrm>
            <a:off x="152400" y="57150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19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219200"/>
            <a:ext cx="7406640" cy="5257800"/>
          </a:xfrm>
        </p:spPr>
        <p:txBody>
          <a:bodyPr>
            <a:normAutofit/>
          </a:bodyPr>
          <a:lstStyle/>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Confidentiality, Integrity and Availability which are the security goals can be threatened by security attacks. </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security attacks can be categorized in two ways.</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 Attacks on security goals</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Two broad categories based on their effects on the system. </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Passive Attack</a:t>
            </a:r>
          </a:p>
          <a:p>
            <a:pPr marL="48463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 Active Attack</a:t>
            </a:r>
          </a:p>
        </p:txBody>
      </p:sp>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D03E517-95B8-4447-8FD4-63B8C60CDD28}"/>
              </a:ext>
            </a:extLst>
          </p:cNvPr>
          <p:cNvSpPr txBox="1">
            <a:spLocks/>
          </p:cNvSpPr>
          <p:nvPr/>
        </p:nvSpPr>
        <p:spPr>
          <a:xfrm>
            <a:off x="1432560" y="-1524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graphicFrame>
        <p:nvGraphicFramePr>
          <p:cNvPr id="6" name="Table 5">
            <a:extLst>
              <a:ext uri="{FF2B5EF4-FFF2-40B4-BE49-F238E27FC236}">
                <a16:creationId xmlns:a16="http://schemas.microsoft.com/office/drawing/2014/main" xmlns="" id="{1724D4BB-EE89-4481-AAE3-02B363AB6F1E}"/>
              </a:ext>
            </a:extLst>
          </p:cNvPr>
          <p:cNvGraphicFramePr>
            <a:graphicFrameLocks noGrp="1"/>
          </p:cNvGraphicFramePr>
          <p:nvPr>
            <p:extLst>
              <p:ext uri="{D42A27DB-BD31-4B8C-83A1-F6EECF244321}">
                <p14:modId xmlns:p14="http://schemas.microsoft.com/office/powerpoint/2010/main" val="3245930316"/>
              </p:ext>
            </p:extLst>
          </p:nvPr>
        </p:nvGraphicFramePr>
        <p:xfrm>
          <a:off x="1143001" y="533400"/>
          <a:ext cx="7924800" cy="6400800"/>
        </p:xfrm>
        <a:graphic>
          <a:graphicData uri="http://schemas.openxmlformats.org/drawingml/2006/table">
            <a:tbl>
              <a:tblPr firstRow="1" bandRow="1">
                <a:tableStyleId>{BDBED569-4797-4DF1-A0F4-6AAB3CD982D8}</a:tableStyleId>
              </a:tblPr>
              <a:tblGrid>
                <a:gridCol w="1828799">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905000">
                  <a:extLst>
                    <a:ext uri="{9D8B030D-6E8A-4147-A177-3AD203B41FA5}">
                      <a16:colId xmlns:a16="http://schemas.microsoft.com/office/drawing/2014/main" xmlns="" val="20002"/>
                    </a:ext>
                  </a:extLst>
                </a:gridCol>
                <a:gridCol w="2286001">
                  <a:extLst>
                    <a:ext uri="{9D8B030D-6E8A-4147-A177-3AD203B41FA5}">
                      <a16:colId xmlns:a16="http://schemas.microsoft.com/office/drawing/2014/main" xmlns="" val="20003"/>
                    </a:ext>
                  </a:extLst>
                </a:gridCol>
              </a:tblGrid>
              <a:tr h="364990">
                <a:tc>
                  <a:txBody>
                    <a:bodyPr/>
                    <a:lstStyle/>
                    <a:p>
                      <a:r>
                        <a:rPr lang="en-US" sz="2400" b="0">
                          <a:latin typeface="Times New Roman" panose="02020603050405020304" pitchFamily="18" charset="0"/>
                          <a:cs typeface="Times New Roman" panose="02020603050405020304" pitchFamily="18" charset="0"/>
                        </a:rPr>
                        <a:t>q</a:t>
                      </a:r>
                    </a:p>
                  </a:txBody>
                  <a:tcPr/>
                </a:tc>
                <a:tc>
                  <a:txBody>
                    <a:bodyPr/>
                    <a:lstStyle/>
                    <a:p>
                      <a:r>
                        <a:rPr lang="en-US" sz="2400" b="0">
                          <a:latin typeface="Times New Roman" panose="02020603050405020304" pitchFamily="18" charset="0"/>
                          <a:cs typeface="Times New Roman" panose="02020603050405020304" pitchFamily="18" charset="0"/>
                        </a:rPr>
                        <a:t>r</a:t>
                      </a:r>
                      <a:r>
                        <a:rPr lang="en-US" sz="2400" b="0" baseline="-2500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a:latin typeface="Times New Roman" panose="02020603050405020304" pitchFamily="18" charset="0"/>
                          <a:cs typeface="Times New Roman" panose="02020603050405020304" pitchFamily="18" charset="0"/>
                        </a:rPr>
                        <a:t>r</a:t>
                      </a:r>
                      <a:r>
                        <a:rPr lang="en-US" sz="2400" b="0" baseline="-25000">
                          <a:latin typeface="Times New Roman" panose="02020603050405020304" pitchFamily="18" charset="0"/>
                          <a:cs typeface="Times New Roman" panose="02020603050405020304" pitchFamily="18" charset="0"/>
                        </a:rPr>
                        <a:t>2</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xmlns="" val="10000"/>
                  </a:ext>
                </a:extLst>
              </a:tr>
              <a:tr h="364990">
                <a:tc>
                  <a:txBody>
                    <a:bodyPr/>
                    <a:lstStyle/>
                    <a:p>
                      <a:r>
                        <a:rPr lang="en-US" sz="2400" b="0">
                          <a:latin typeface="Times New Roman" panose="02020603050405020304" pitchFamily="18" charset="0"/>
                          <a:cs typeface="Times New Roman" panose="02020603050405020304" pitchFamily="18" charset="0"/>
                        </a:rPr>
                        <a:t>8</a:t>
                      </a:r>
                    </a:p>
                  </a:txBody>
                  <a:tcPr/>
                </a:tc>
                <a:tc>
                  <a:txBody>
                    <a:bodyPr/>
                    <a:lstStyle/>
                    <a:p>
                      <a:r>
                        <a:rPr lang="en-US" sz="2400" b="0">
                          <a:latin typeface="Times New Roman" panose="02020603050405020304" pitchFamily="18" charset="0"/>
                          <a:cs typeface="Times New Roman" panose="02020603050405020304" pitchFamily="18" charset="0"/>
                        </a:rPr>
                        <a:t>75897</a:t>
                      </a:r>
                    </a:p>
                  </a:txBody>
                  <a:tcPr/>
                </a:tc>
                <a:tc>
                  <a:txBody>
                    <a:bodyPr/>
                    <a:lstStyle/>
                    <a:p>
                      <a:r>
                        <a:rPr lang="en-US" sz="2400" b="0" baseline="0">
                          <a:latin typeface="Times New Roman" panose="02020603050405020304" pitchFamily="18" charset="0"/>
                          <a:cs typeface="Times New Roman" panose="02020603050405020304" pitchFamily="18" charset="0"/>
                        </a:rPr>
                        <a:t>8778</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aseline="0">
                          <a:latin typeface="Times New Roman" panose="02020603050405020304" pitchFamily="18" charset="0"/>
                          <a:cs typeface="Times New Roman" panose="02020603050405020304" pitchFamily="18" charset="0"/>
                        </a:rPr>
                        <a:t>5673</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64990">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8778</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baseline="0">
                          <a:latin typeface="Times New Roman" panose="02020603050405020304" pitchFamily="18" charset="0"/>
                          <a:cs typeface="Times New Roman" panose="02020603050405020304" pitchFamily="18" charset="0"/>
                        </a:rPr>
                        <a:t>5673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3105</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5673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3105</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2568</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3105</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2568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537</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4</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2568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537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420</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537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420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117</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420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117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69</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117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69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48</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8"/>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69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48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21</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9"/>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48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6</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0"/>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6</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1"/>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6</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a:latin typeface="Times New Roman" panose="02020603050405020304" pitchFamily="18" charset="0"/>
                          <a:cs typeface="Times New Roman" panose="02020603050405020304" pitchFamily="18" charset="0"/>
                        </a:rPr>
                        <a:t>0</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2"/>
                  </a:ext>
                </a:extLst>
              </a:tr>
              <a:tr h="364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63466911"/>
                  </a:ext>
                </a:extLst>
              </a:tr>
            </a:tbl>
          </a:graphicData>
        </a:graphic>
      </p:graphicFrame>
      <p:cxnSp>
        <p:nvCxnSpPr>
          <p:cNvPr id="8" name="Straight Arrow Connector 7">
            <a:extLst>
              <a:ext uri="{FF2B5EF4-FFF2-40B4-BE49-F238E27FC236}">
                <a16:creationId xmlns:a16="http://schemas.microsoft.com/office/drawing/2014/main" xmlns="" id="{01AB25BD-A336-419E-8DCA-385DB5C750C9}"/>
              </a:ext>
            </a:extLst>
          </p:cNvPr>
          <p:cNvCxnSpPr/>
          <p:nvPr/>
        </p:nvCxnSpPr>
        <p:spPr>
          <a:xfrm flipH="1">
            <a:off x="3810000" y="1524000"/>
            <a:ext cx="1143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xmlns="" id="{40F1D70F-6CF6-4275-B529-99F0A9DDDE36}"/>
              </a:ext>
            </a:extLst>
          </p:cNvPr>
          <p:cNvCxnSpPr/>
          <p:nvPr/>
        </p:nvCxnSpPr>
        <p:spPr>
          <a:xfrm flipH="1">
            <a:off x="5715000" y="1524000"/>
            <a:ext cx="1143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xmlns="" id="{240437D4-BC30-4F9C-8714-E51B70C71B8E}"/>
              </a:ext>
            </a:extLst>
          </p:cNvPr>
          <p:cNvCxnSpPr/>
          <p:nvPr/>
        </p:nvCxnSpPr>
        <p:spPr>
          <a:xfrm flipH="1">
            <a:off x="3810000" y="1981200"/>
            <a:ext cx="1143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xmlns="" id="{AB8C98EC-05AC-490A-B73C-295645BD5D6F}"/>
              </a:ext>
            </a:extLst>
          </p:cNvPr>
          <p:cNvCxnSpPr/>
          <p:nvPr/>
        </p:nvCxnSpPr>
        <p:spPr>
          <a:xfrm flipH="1">
            <a:off x="5715000" y="1981200"/>
            <a:ext cx="1143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xmlns="" id="{DF4254C6-3DA8-4903-B819-40F741E4D7F0}"/>
              </a:ext>
            </a:extLst>
          </p:cNvPr>
          <p:cNvCxnSpPr/>
          <p:nvPr/>
        </p:nvCxnSpPr>
        <p:spPr>
          <a:xfrm flipH="1">
            <a:off x="3733800" y="2438400"/>
            <a:ext cx="1143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E305D02-F9E0-41B5-AC7A-440EABE10377}"/>
              </a:ext>
            </a:extLst>
          </p:cNvPr>
          <p:cNvCxnSpPr/>
          <p:nvPr/>
        </p:nvCxnSpPr>
        <p:spPr>
          <a:xfrm flipH="1">
            <a:off x="5638800" y="2438400"/>
            <a:ext cx="1143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Oval 13">
            <a:extLst>
              <a:ext uri="{FF2B5EF4-FFF2-40B4-BE49-F238E27FC236}">
                <a16:creationId xmlns:a16="http://schemas.microsoft.com/office/drawing/2014/main" xmlns="" id="{1A9E9F8A-C662-46A5-8E49-9EF6D8370EC9}"/>
              </a:ext>
            </a:extLst>
          </p:cNvPr>
          <p:cNvSpPr/>
          <p:nvPr/>
        </p:nvSpPr>
        <p:spPr>
          <a:xfrm>
            <a:off x="2971800" y="64770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xmlns="" id="{88B35991-F98D-4590-B363-E077C7BD3A59}"/>
              </a:ext>
            </a:extLst>
          </p:cNvPr>
          <p:cNvCxnSpPr>
            <a:cxnSpLocks/>
          </p:cNvCxnSpPr>
          <p:nvPr/>
        </p:nvCxnSpPr>
        <p:spPr>
          <a:xfrm flipH="1" flipV="1">
            <a:off x="914400" y="6019800"/>
            <a:ext cx="2057400" cy="5755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xmlns="" id="{257ED988-9E17-4A9D-9180-EE1E6F2A6975}"/>
              </a:ext>
            </a:extLst>
          </p:cNvPr>
          <p:cNvSpPr txBox="1"/>
          <p:nvPr/>
        </p:nvSpPr>
        <p:spPr>
          <a:xfrm>
            <a:off x="152400" y="57150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b="1">
                <a:latin typeface="Times New Roman" panose="02020603050405020304" pitchFamily="18" charset="0"/>
                <a:cs typeface="Times New Roman" panose="02020603050405020304" pitchFamily="18" charset="0"/>
              </a:rPr>
              <a:t>Question: </a:t>
            </a:r>
            <a:r>
              <a:rPr lang="en-US" sz="2400">
                <a:latin typeface="Times New Roman" panose="02020603050405020304" pitchFamily="18" charset="0"/>
                <a:cs typeface="Times New Roman" panose="02020603050405020304" pitchFamily="18" charset="0"/>
              </a:rPr>
              <a:t>Find the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 of  (3768, 1701)</a:t>
            </a:r>
          </a:p>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Euclidean Algorithm</a:t>
            </a:r>
          </a:p>
        </p:txBody>
      </p:sp>
      <p:graphicFrame>
        <p:nvGraphicFramePr>
          <p:cNvPr id="4" name="Table 3">
            <a:extLst>
              <a:ext uri="{FF2B5EF4-FFF2-40B4-BE49-F238E27FC236}">
                <a16:creationId xmlns:a16="http://schemas.microsoft.com/office/drawing/2014/main" xmlns="" id="{352C1931-6337-4BD0-9491-D875355248EF}"/>
              </a:ext>
            </a:extLst>
          </p:cNvPr>
          <p:cNvGraphicFramePr>
            <a:graphicFrameLocks noGrp="1"/>
          </p:cNvGraphicFramePr>
          <p:nvPr>
            <p:extLst>
              <p:ext uri="{D42A27DB-BD31-4B8C-83A1-F6EECF244321}">
                <p14:modId xmlns:p14="http://schemas.microsoft.com/office/powerpoint/2010/main" val="3726995941"/>
              </p:ext>
            </p:extLst>
          </p:nvPr>
        </p:nvGraphicFramePr>
        <p:xfrm>
          <a:off x="1143001" y="1295400"/>
          <a:ext cx="7924800" cy="4114800"/>
        </p:xfrm>
        <a:graphic>
          <a:graphicData uri="http://schemas.openxmlformats.org/drawingml/2006/table">
            <a:tbl>
              <a:tblPr firstRow="1" bandRow="1">
                <a:tableStyleId>{BDBED569-4797-4DF1-A0F4-6AAB3CD982D8}</a:tableStyleId>
              </a:tblPr>
              <a:tblGrid>
                <a:gridCol w="1828799">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905000">
                  <a:extLst>
                    <a:ext uri="{9D8B030D-6E8A-4147-A177-3AD203B41FA5}">
                      <a16:colId xmlns:a16="http://schemas.microsoft.com/office/drawing/2014/main" xmlns="" val="20002"/>
                    </a:ext>
                  </a:extLst>
                </a:gridCol>
                <a:gridCol w="2286001">
                  <a:extLst>
                    <a:ext uri="{9D8B030D-6E8A-4147-A177-3AD203B41FA5}">
                      <a16:colId xmlns:a16="http://schemas.microsoft.com/office/drawing/2014/main" xmlns="" val="20003"/>
                    </a:ext>
                  </a:extLst>
                </a:gridCol>
              </a:tblGrid>
              <a:tr h="370840">
                <a:tc>
                  <a:txBody>
                    <a:bodyPr/>
                    <a:lstStyle/>
                    <a:p>
                      <a:r>
                        <a:rPr lang="en-US" sz="2400" b="0">
                          <a:latin typeface="Times New Roman" panose="02020603050405020304" pitchFamily="18" charset="0"/>
                          <a:cs typeface="Times New Roman" panose="02020603050405020304" pitchFamily="18" charset="0"/>
                        </a:rPr>
                        <a:t>q</a:t>
                      </a:r>
                    </a:p>
                  </a:txBody>
                  <a:tcPr/>
                </a:tc>
                <a:tc>
                  <a:txBody>
                    <a:bodyPr/>
                    <a:lstStyle/>
                    <a:p>
                      <a:r>
                        <a:rPr lang="en-US" sz="2400" b="0">
                          <a:latin typeface="Times New Roman" panose="02020603050405020304" pitchFamily="18" charset="0"/>
                          <a:cs typeface="Times New Roman" panose="02020603050405020304" pitchFamily="18" charset="0"/>
                        </a:rPr>
                        <a:t>r</a:t>
                      </a:r>
                      <a:r>
                        <a:rPr lang="en-US" sz="2400" b="0" baseline="-2500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a:latin typeface="Times New Roman" panose="02020603050405020304" pitchFamily="18" charset="0"/>
                          <a:cs typeface="Times New Roman" panose="02020603050405020304" pitchFamily="18" charset="0"/>
                        </a:rPr>
                        <a:t>r</a:t>
                      </a:r>
                      <a:r>
                        <a:rPr lang="en-US" sz="2400" b="0" baseline="-25000">
                          <a:latin typeface="Times New Roman" panose="02020603050405020304" pitchFamily="18" charset="0"/>
                          <a:cs typeface="Times New Roman" panose="02020603050405020304" pitchFamily="18" charset="0"/>
                        </a:rPr>
                        <a:t>2</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xmlns="" val="10000"/>
                  </a:ext>
                </a:extLst>
              </a:tr>
              <a:tr h="370840">
                <a:tc>
                  <a:txBody>
                    <a:bodyPr/>
                    <a:lstStyle/>
                    <a:p>
                      <a:r>
                        <a:rPr lang="en-US" sz="2400" b="0">
                          <a:latin typeface="Times New Roman" panose="02020603050405020304" pitchFamily="18" charset="0"/>
                          <a:cs typeface="Times New Roman" panose="02020603050405020304" pitchFamily="18" charset="0"/>
                        </a:rPr>
                        <a:t>2</a:t>
                      </a:r>
                    </a:p>
                  </a:txBody>
                  <a:tcPr/>
                </a:tc>
                <a:tc>
                  <a:txBody>
                    <a:bodyPr/>
                    <a:lstStyle/>
                    <a:p>
                      <a:r>
                        <a:rPr lang="en-US" sz="2400" b="0">
                          <a:latin typeface="Times New Roman" panose="02020603050405020304" pitchFamily="18" charset="0"/>
                          <a:cs typeface="Times New Roman" panose="02020603050405020304" pitchFamily="18" charset="0"/>
                        </a:rPr>
                        <a:t>3768</a:t>
                      </a:r>
                    </a:p>
                  </a:txBody>
                  <a:tcPr/>
                </a:tc>
                <a:tc>
                  <a:txBody>
                    <a:bodyPr/>
                    <a:lstStyle/>
                    <a:p>
                      <a:r>
                        <a:rPr lang="en-US" sz="2400" b="0" baseline="0">
                          <a:latin typeface="Times New Roman" panose="02020603050405020304" pitchFamily="18" charset="0"/>
                          <a:cs typeface="Times New Roman" panose="02020603050405020304" pitchFamily="18" charset="0"/>
                        </a:rPr>
                        <a:t>1701</a:t>
                      </a:r>
                      <a:endParaRPr lang="en-US" sz="2400" b="0">
                        <a:latin typeface="Times New Roman" panose="02020603050405020304" pitchFamily="18" charset="0"/>
                        <a:cs typeface="Times New Roman" panose="02020603050405020304" pitchFamily="18" charset="0"/>
                      </a:endParaRPr>
                    </a:p>
                  </a:txBody>
                  <a:tcPr/>
                </a:tc>
                <a:tc>
                  <a:txBody>
                    <a:bodyPr/>
                    <a:lstStyle/>
                    <a:p>
                      <a:r>
                        <a:rPr lang="en-US" sz="2400" b="0" baseline="0">
                          <a:latin typeface="Times New Roman" panose="02020603050405020304" pitchFamily="18" charset="0"/>
                          <a:cs typeface="Times New Roman" panose="02020603050405020304" pitchFamily="18" charset="0"/>
                        </a:rPr>
                        <a:t>366</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1701</a:t>
                      </a:r>
                    </a:p>
                  </a:txBody>
                  <a:tcPr/>
                </a:tc>
                <a:tc>
                  <a:txBody>
                    <a:bodyPr/>
                    <a:lstStyle/>
                    <a:p>
                      <a:r>
                        <a:rPr lang="en-US" sz="2400" b="0" baseline="0">
                          <a:latin typeface="Times New Roman" panose="02020603050405020304" pitchFamily="18" charset="0"/>
                          <a:cs typeface="Times New Roman" panose="02020603050405020304" pitchFamily="18" charset="0"/>
                        </a:rPr>
                        <a:t>366</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237</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129</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237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129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108</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129</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108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21</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5</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108</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7</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21</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0</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0</a:t>
                      </a:r>
                      <a:endParaRPr lang="en-US" sz="2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a:latin typeface="Times New Roman" panose="02020603050405020304" pitchFamily="18" charset="0"/>
                          <a:cs typeface="Times New Roman" panose="02020603050405020304" pitchFamily="18" charset="0"/>
                        </a:rPr>
                        <a:t>0</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8"/>
                  </a:ext>
                </a:extLst>
              </a:tr>
            </a:tbl>
          </a:graphicData>
        </a:graphic>
      </p:graphicFrame>
      <p:sp>
        <p:nvSpPr>
          <p:cNvPr id="5" name="Oval 4">
            <a:extLst>
              <a:ext uri="{FF2B5EF4-FFF2-40B4-BE49-F238E27FC236}">
                <a16:creationId xmlns:a16="http://schemas.microsoft.com/office/drawing/2014/main" xmlns="" id="{6B695B3E-2E82-47C7-B8F4-77EF5418B172}"/>
              </a:ext>
            </a:extLst>
          </p:cNvPr>
          <p:cNvSpPr/>
          <p:nvPr/>
        </p:nvSpPr>
        <p:spPr>
          <a:xfrm>
            <a:off x="2895600" y="50292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0DF6AE3A-577A-4135-A455-A7E8A708F956}"/>
              </a:ext>
            </a:extLst>
          </p:cNvPr>
          <p:cNvCxnSpPr>
            <a:cxnSpLocks/>
            <a:stCxn id="5" idx="1"/>
          </p:cNvCxnSpPr>
          <p:nvPr/>
        </p:nvCxnSpPr>
        <p:spPr>
          <a:xfrm flipH="1" flipV="1">
            <a:off x="914401" y="4648200"/>
            <a:ext cx="2048154" cy="4367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xmlns="" id="{0FBF779F-7FE1-4668-BDBB-37EB6403E9C6}"/>
              </a:ext>
            </a:extLst>
          </p:cNvPr>
          <p:cNvSpPr txBox="1"/>
          <p:nvPr/>
        </p:nvSpPr>
        <p:spPr>
          <a:xfrm>
            <a:off x="152400" y="44196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11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12192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400">
                <a:latin typeface="Times New Roman" panose="02020603050405020304" pitchFamily="18" charset="0"/>
                <a:cs typeface="Times New Roman" panose="02020603050405020304" pitchFamily="18" charset="0"/>
              </a:rPr>
              <a:t>We now proceed to look at an extension to the Euclidean algorithm that will be important for later computations in the area of finite fields and in encryption algorithms, such as RSA. </a:t>
            </a:r>
          </a:p>
          <a:p>
            <a:r>
              <a:rPr lang="en-US" sz="2400">
                <a:latin typeface="Times New Roman" panose="02020603050405020304" pitchFamily="18" charset="0"/>
                <a:cs typeface="Times New Roman" panose="02020603050405020304" pitchFamily="18" charset="0"/>
              </a:rPr>
              <a:t>For given integers a and b, the extended Euclidean algorithm not only calculate the greatest common divisor d but also two additional integers x and y that satisfy the following equation.</a:t>
            </a:r>
          </a:p>
          <a:p>
            <a:pPr marL="82296" indent="0">
              <a:buNone/>
            </a:pPr>
            <a:r>
              <a:rPr lang="en-US" sz="2400">
                <a:latin typeface="Times New Roman" panose="02020603050405020304" pitchFamily="18" charset="0"/>
                <a:cs typeface="Times New Roman" panose="02020603050405020304" pitchFamily="18" charset="0"/>
              </a:rPr>
              <a:t>		ax + by = d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 b) </a:t>
            </a:r>
          </a:p>
          <a:p>
            <a:pPr marL="82296" indent="0">
              <a:buNone/>
            </a:pPr>
            <a:r>
              <a:rPr lang="en-US" sz="2400">
                <a:latin typeface="Times New Roman" panose="02020603050405020304" pitchFamily="18" charset="0"/>
                <a:cs typeface="Times New Roman" panose="02020603050405020304" pitchFamily="18" charset="0"/>
              </a:rPr>
              <a:t>It should be clear that x and y will have opposite signs.</a:t>
            </a:r>
          </a:p>
        </p:txBody>
      </p:sp>
      <p:sp>
        <p:nvSpPr>
          <p:cNvPr id="7" name="Title 1"/>
          <p:cNvSpPr txBox="1">
            <a:spLocks/>
          </p:cNvSpPr>
          <p:nvPr/>
        </p:nvSpPr>
        <p:spPr>
          <a:xfrm>
            <a:off x="1432560" y="2286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spTree>
    <p:extLst>
      <p:ext uri="{BB962C8B-B14F-4D97-AF65-F5344CB8AC3E}">
        <p14:creationId xmlns:p14="http://schemas.microsoft.com/office/powerpoint/2010/main" val="724080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b="1">
                <a:latin typeface="Times New Roman" panose="02020603050405020304" pitchFamily="18" charset="0"/>
                <a:cs typeface="Times New Roman" panose="02020603050405020304" pitchFamily="18" charset="0"/>
              </a:rPr>
              <a:t>Finding values of x and y</a:t>
            </a:r>
          </a:p>
          <a:p>
            <a:pPr marL="82296" indent="0">
              <a:buNone/>
            </a:pPr>
            <a:r>
              <a:rPr lang="en-US" sz="2400">
                <a:latin typeface="Times New Roman" panose="02020603050405020304" pitchFamily="18" charset="0"/>
                <a:cs typeface="Times New Roman" panose="02020603050405020304" pitchFamily="18" charset="0"/>
              </a:rPr>
              <a:t>When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-1, x</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1; y</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0</a:t>
            </a:r>
          </a:p>
          <a:p>
            <a:pPr marL="82296" indent="0">
              <a:buNone/>
            </a:pP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0, x</a:t>
            </a:r>
            <a:r>
              <a:rPr lang="en-US" sz="2400" baseline="-25000">
                <a:latin typeface="Times New Roman" panose="02020603050405020304" pitchFamily="18" charset="0"/>
                <a:cs typeface="Times New Roman" panose="02020603050405020304" pitchFamily="18" charset="0"/>
              </a:rPr>
              <a:t>0</a:t>
            </a:r>
            <a:r>
              <a:rPr lang="en-US" sz="2400">
                <a:latin typeface="Times New Roman" panose="02020603050405020304" pitchFamily="18" charset="0"/>
                <a:cs typeface="Times New Roman" panose="02020603050405020304" pitchFamily="18" charset="0"/>
              </a:rPr>
              <a:t> = 0; y</a:t>
            </a:r>
            <a:r>
              <a:rPr lang="en-US" sz="2400" baseline="-25000">
                <a:latin typeface="Times New Roman" panose="02020603050405020304" pitchFamily="18" charset="0"/>
                <a:cs typeface="Times New Roman" panose="02020603050405020304" pitchFamily="18" charset="0"/>
              </a:rPr>
              <a:t>0</a:t>
            </a:r>
            <a:r>
              <a:rPr lang="en-US" sz="2400">
                <a:latin typeface="Times New Roman" panose="02020603050405020304" pitchFamily="18" charset="0"/>
                <a:cs typeface="Times New Roman" panose="02020603050405020304" pitchFamily="18" charset="0"/>
              </a:rPr>
              <a:t> = 1</a:t>
            </a:r>
          </a:p>
          <a:p>
            <a:pPr marL="82296" indent="0">
              <a:buNone/>
            </a:pP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1, x</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x</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x</a:t>
            </a:r>
            <a:r>
              <a:rPr lang="en-US" sz="2400" baseline="-25000">
                <a:latin typeface="Times New Roman" panose="02020603050405020304" pitchFamily="18" charset="0"/>
                <a:cs typeface="Times New Roman" panose="02020603050405020304" pitchFamily="18" charset="0"/>
              </a:rPr>
              <a:t>0 </a:t>
            </a:r>
            <a:r>
              <a:rPr lang="en-US" sz="2400">
                <a:latin typeface="Times New Roman" panose="02020603050405020304" pitchFamily="18" charset="0"/>
                <a:cs typeface="Times New Roman" panose="02020603050405020304" pitchFamily="18" charset="0"/>
              </a:rPr>
              <a:t>; y</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y</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y</a:t>
            </a:r>
            <a:r>
              <a:rPr lang="en-US" sz="2400" baseline="-25000">
                <a:latin typeface="Times New Roman" panose="02020603050405020304" pitchFamily="18" charset="0"/>
                <a:cs typeface="Times New Roman" panose="02020603050405020304" pitchFamily="18" charset="0"/>
              </a:rPr>
              <a:t>0</a:t>
            </a:r>
          </a:p>
          <a:p>
            <a:pPr marL="82296" indent="0">
              <a:buNone/>
            </a:pPr>
            <a:r>
              <a:rPr lang="en-US" sz="2400" baseline="-250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2, x</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x</a:t>
            </a:r>
            <a:r>
              <a:rPr lang="en-US" sz="2400" baseline="-25000">
                <a:latin typeface="Times New Roman" panose="02020603050405020304" pitchFamily="18" charset="0"/>
                <a:cs typeface="Times New Roman" panose="02020603050405020304" pitchFamily="18" charset="0"/>
              </a:rPr>
              <a:t>0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x</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y</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 y</a:t>
            </a:r>
            <a:r>
              <a:rPr lang="en-US" sz="2400" baseline="-25000">
                <a:latin typeface="Times New Roman" panose="02020603050405020304" pitchFamily="18" charset="0"/>
                <a:cs typeface="Times New Roman" panose="02020603050405020304" pitchFamily="18" charset="0"/>
              </a:rPr>
              <a:t>0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y</a:t>
            </a:r>
            <a:r>
              <a:rPr lang="en-US" sz="2400" baseline="-25000">
                <a:latin typeface="Times New Roman" panose="02020603050405020304" pitchFamily="18" charset="0"/>
                <a:cs typeface="Times New Roman" panose="02020603050405020304" pitchFamily="18" charset="0"/>
              </a:rPr>
              <a:t>1</a:t>
            </a:r>
          </a:p>
          <a:p>
            <a:pPr marL="82296" indent="0">
              <a:buNone/>
            </a:pPr>
            <a:r>
              <a:rPr lang="en-US" sz="2400" baseline="-250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3, x</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x</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x</a:t>
            </a:r>
            <a:r>
              <a:rPr lang="en-US" sz="2400" baseline="-25000">
                <a:latin typeface="Times New Roman" panose="02020603050405020304" pitchFamily="18" charset="0"/>
                <a:cs typeface="Times New Roman" panose="02020603050405020304" pitchFamily="18" charset="0"/>
              </a:rPr>
              <a:t>2 </a:t>
            </a:r>
            <a:r>
              <a:rPr lang="en-US" sz="2400">
                <a:latin typeface="Times New Roman" panose="02020603050405020304" pitchFamily="18" charset="0"/>
                <a:cs typeface="Times New Roman" panose="02020603050405020304" pitchFamily="18" charset="0"/>
              </a:rPr>
              <a:t>; y</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y</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q</a:t>
            </a:r>
            <a:r>
              <a:rPr lang="en-US" sz="2400" baseline="-25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y</a:t>
            </a:r>
            <a:r>
              <a:rPr lang="en-US" sz="2400" baseline="-25000">
                <a:latin typeface="Times New Roman" panose="02020603050405020304" pitchFamily="18" charset="0"/>
                <a:cs typeface="Times New Roman" panose="02020603050405020304" pitchFamily="18" charset="0"/>
              </a:rPr>
              <a:t>2 </a:t>
            </a:r>
            <a:endParaRPr lang="en-US" sz="2400">
              <a:latin typeface="Times New Roman" panose="02020603050405020304" pitchFamily="18" charset="0"/>
              <a:cs typeface="Times New Roman" panose="02020603050405020304" pitchFamily="18" charset="0"/>
            </a:endParaRPr>
          </a:p>
          <a:p>
            <a:pPr marL="82296" indent="0">
              <a:buNone/>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	</a:t>
            </a:r>
          </a:p>
          <a:p>
            <a:pPr marL="82296" indent="0">
              <a:buNone/>
            </a:pPr>
            <a:r>
              <a:rPr lang="en-US" sz="2400" b="1">
                <a:latin typeface="Times New Roman" panose="02020603050405020304" pitchFamily="18" charset="0"/>
                <a:cs typeface="Times New Roman" panose="02020603050405020304" pitchFamily="18" charset="0"/>
              </a:rPr>
              <a:t>			.</a:t>
            </a:r>
          </a:p>
          <a:p>
            <a:pPr marL="82296" indent="0">
              <a:buNone/>
            </a:pPr>
            <a:r>
              <a:rPr lang="en-US" sz="2400" b="1">
                <a:latin typeface="Times New Roman" panose="02020603050405020304" pitchFamily="18" charset="0"/>
                <a:cs typeface="Times New Roman" panose="02020603050405020304" pitchFamily="18" charset="0"/>
              </a:rPr>
              <a:t>			.</a:t>
            </a:r>
          </a:p>
          <a:p>
            <a:pPr marL="82296" indent="0">
              <a:buNone/>
            </a:pPr>
            <a:r>
              <a:rPr lang="en-US" sz="2400" b="1">
                <a:latin typeface="Times New Roman" panose="02020603050405020304" pitchFamily="18" charset="0"/>
                <a:cs typeface="Times New Roman" panose="02020603050405020304" pitchFamily="18" charset="0"/>
              </a:rPr>
              <a:t>	</a:t>
            </a:r>
            <a:r>
              <a:rPr lang="en-US" sz="2400"/>
              <a:t>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n, </a:t>
            </a:r>
            <a:r>
              <a:rPr lang="en-US" sz="2400" err="1">
                <a:latin typeface="Times New Roman" panose="02020603050405020304" pitchFamily="18" charset="0"/>
                <a:cs typeface="Times New Roman" panose="02020603050405020304" pitchFamily="18" charset="0"/>
              </a:rPr>
              <a:t>x</a:t>
            </a:r>
            <a:r>
              <a:rPr lang="en-US" sz="2400" baseline="-25000" err="1">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 x</a:t>
            </a:r>
            <a:r>
              <a:rPr lang="en-US" sz="2400" baseline="-25000">
                <a:latin typeface="Times New Roman" panose="02020603050405020304" pitchFamily="18" charset="0"/>
                <a:cs typeface="Times New Roman" panose="02020603050405020304" pitchFamily="18" charset="0"/>
              </a:rPr>
              <a:t>n-2</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x</a:t>
            </a:r>
            <a:r>
              <a:rPr lang="en-US" sz="2400" baseline="-25000">
                <a:latin typeface="Times New Roman" panose="02020603050405020304" pitchFamily="18" charset="0"/>
                <a:cs typeface="Times New Roman" panose="02020603050405020304" pitchFamily="18" charset="0"/>
              </a:rPr>
              <a:t>n-1</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y</a:t>
            </a:r>
            <a:r>
              <a:rPr lang="en-US" sz="2400" baseline="-25000" err="1">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 y</a:t>
            </a:r>
            <a:r>
              <a:rPr lang="en-US" sz="2400" baseline="-25000">
                <a:latin typeface="Times New Roman" panose="02020603050405020304" pitchFamily="18" charset="0"/>
                <a:cs typeface="Times New Roman" panose="02020603050405020304" pitchFamily="18" charset="0"/>
              </a:rPr>
              <a:t>n-2</a:t>
            </a:r>
            <a:r>
              <a:rPr lang="en-US" sz="2400">
                <a:latin typeface="Times New Roman" panose="02020603050405020304" pitchFamily="18" charset="0"/>
                <a:cs typeface="Times New Roman" panose="02020603050405020304" pitchFamily="18" charset="0"/>
              </a:rPr>
              <a:t> – q</a:t>
            </a:r>
            <a:r>
              <a:rPr lang="en-US" sz="2400" baseline="-25000">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y</a:t>
            </a:r>
            <a:r>
              <a:rPr lang="en-US" sz="2400" baseline="-25000">
                <a:latin typeface="Times New Roman" panose="02020603050405020304" pitchFamily="18" charset="0"/>
                <a:cs typeface="Times New Roman" panose="02020603050405020304" pitchFamily="18" charset="0"/>
              </a:rPr>
              <a:t>n-1</a:t>
            </a:r>
            <a:r>
              <a:rPr lang="en-US" sz="2400">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spTree>
    <p:extLst>
      <p:ext uri="{BB962C8B-B14F-4D97-AF65-F5344CB8AC3E}">
        <p14:creationId xmlns:p14="http://schemas.microsoft.com/office/powerpoint/2010/main" val="1923234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First-Way : As an example, let us use a = 1759 and b = 550 and solve for 1759x + 550y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(1759, 550). </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2" name="Table 1"/>
          <p:cNvGraphicFramePr>
            <a:graphicFrameLocks noGrp="1"/>
          </p:cNvGraphicFramePr>
          <p:nvPr>
            <p:extLst>
              <p:ext uri="{D42A27DB-BD31-4B8C-83A1-F6EECF244321}">
                <p14:modId xmlns:p14="http://schemas.microsoft.com/office/powerpoint/2010/main" val="585948908"/>
              </p:ext>
            </p:extLst>
          </p:nvPr>
        </p:nvGraphicFramePr>
        <p:xfrm>
          <a:off x="1435100" y="2209800"/>
          <a:ext cx="6934201" cy="1371600"/>
        </p:xfrm>
        <a:graphic>
          <a:graphicData uri="http://schemas.openxmlformats.org/drawingml/2006/table">
            <a:tbl>
              <a:tblPr firstRow="1" bandRow="1">
                <a:tableStyleId>{BDBED569-4797-4DF1-A0F4-6AAB3CD982D8}</a:tableStyleId>
              </a:tblPr>
              <a:tblGrid>
                <a:gridCol w="577850">
                  <a:extLst>
                    <a:ext uri="{9D8B030D-6E8A-4147-A177-3AD203B41FA5}">
                      <a16:colId xmlns:a16="http://schemas.microsoft.com/office/drawing/2014/main" xmlns="" val="20000"/>
                    </a:ext>
                  </a:extLst>
                </a:gridCol>
                <a:gridCol w="794544">
                  <a:extLst>
                    <a:ext uri="{9D8B030D-6E8A-4147-A177-3AD203B41FA5}">
                      <a16:colId xmlns:a16="http://schemas.microsoft.com/office/drawing/2014/main" xmlns="" val="20001"/>
                    </a:ext>
                  </a:extLst>
                </a:gridCol>
                <a:gridCol w="650082">
                  <a:extLst>
                    <a:ext uri="{9D8B030D-6E8A-4147-A177-3AD203B41FA5}">
                      <a16:colId xmlns:a16="http://schemas.microsoft.com/office/drawing/2014/main" xmlns="" val="20002"/>
                    </a:ext>
                  </a:extLst>
                </a:gridCol>
                <a:gridCol w="2311400">
                  <a:extLst>
                    <a:ext uri="{9D8B030D-6E8A-4147-A177-3AD203B41FA5}">
                      <a16:colId xmlns:a16="http://schemas.microsoft.com/office/drawing/2014/main" xmlns="" val="20003"/>
                    </a:ext>
                  </a:extLst>
                </a:gridCol>
                <a:gridCol w="2600325">
                  <a:extLst>
                    <a:ext uri="{9D8B030D-6E8A-4147-A177-3AD203B41FA5}">
                      <a16:colId xmlns:a16="http://schemas.microsoft.com/office/drawing/2014/main" xmlns="" val="20004"/>
                    </a:ext>
                  </a:extLst>
                </a:gridCol>
              </a:tblGrid>
              <a:tr h="409575">
                <a:tc>
                  <a:txBody>
                    <a:bodyPr/>
                    <a:lstStyle/>
                    <a:p>
                      <a:r>
                        <a:rPr lang="en-US" sz="2400" b="1" i="1">
                          <a:latin typeface="Times New Roman" panose="02020603050405020304" pitchFamily="18" charset="0"/>
                          <a:cs typeface="Times New Roman" panose="02020603050405020304" pitchFamily="18" charset="0"/>
                        </a:rPr>
                        <a:t>i</a:t>
                      </a:r>
                    </a:p>
                  </a:txBody>
                  <a:tcPr/>
                </a:tc>
                <a:tc>
                  <a:txBody>
                    <a:bodyPr/>
                    <a:lstStyle/>
                    <a:p>
                      <a:r>
                        <a:rPr lang="en-US" sz="2400" b="1" i="1" err="1">
                          <a:latin typeface="Times New Roman" panose="02020603050405020304" pitchFamily="18" charset="0"/>
                          <a:cs typeface="Times New Roman" panose="02020603050405020304" pitchFamily="18" charset="0"/>
                        </a:rPr>
                        <a:t>r</a:t>
                      </a:r>
                      <a:r>
                        <a:rPr lang="en-US" sz="2400" b="1" i="1" baseline="-25000"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q</a:t>
                      </a:r>
                      <a:r>
                        <a:rPr lang="en-US" sz="2400" b="1" i="1" baseline="-25000">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err="1">
                          <a:latin typeface="Times New Roman" panose="02020603050405020304" pitchFamily="18" charset="0"/>
                          <a:cs typeface="Times New Roman" panose="02020603050405020304" pitchFamily="18" charset="0"/>
                        </a:rPr>
                        <a:t>y</a:t>
                      </a:r>
                      <a:r>
                        <a:rPr lang="en-US" sz="2400" b="1" i="1" baseline="-25000"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1759</a:t>
                      </a:r>
                    </a:p>
                  </a:txBody>
                  <a:tcPr/>
                </a:tc>
                <a:tc>
                  <a:txBody>
                    <a:bodyPr/>
                    <a:lstStyle/>
                    <a:p>
                      <a:r>
                        <a:rPr lang="en-US" sz="2400">
                          <a:latin typeface="Times New Roman" panose="02020603050405020304" pitchFamily="18" charset="0"/>
                          <a:cs typeface="Times New Roman" panose="02020603050405020304" pitchFamily="18" charset="0"/>
                        </a:rPr>
                        <a:t>-</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550</a:t>
                      </a:r>
                    </a:p>
                  </a:txBody>
                  <a:tcPr/>
                </a:tc>
                <a:tc>
                  <a:txBody>
                    <a:bodyPr/>
                    <a:lstStyle/>
                    <a:p>
                      <a:r>
                        <a:rPr lang="en-US" sz="2400">
                          <a:latin typeface="Times New Roman" panose="02020603050405020304" pitchFamily="18" charset="0"/>
                          <a:cs typeface="Times New Roman" panose="02020603050405020304" pitchFamily="18" charset="0"/>
                        </a:rPr>
                        <a:t>-</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0002"/>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3629457"/>
            <a:ext cx="3368040" cy="2009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4274152505"/>
              </p:ext>
            </p:extLst>
          </p:nvPr>
        </p:nvGraphicFramePr>
        <p:xfrm>
          <a:off x="1435100" y="5715000"/>
          <a:ext cx="6934201" cy="457200"/>
        </p:xfrm>
        <a:graphic>
          <a:graphicData uri="http://schemas.openxmlformats.org/drawingml/2006/table">
            <a:tbl>
              <a:tblPr firstRow="1" bandRow="1">
                <a:tableStyleId>{BDBED569-4797-4DF1-A0F4-6AAB3CD982D8}</a:tableStyleId>
              </a:tblPr>
              <a:tblGrid>
                <a:gridCol w="577850">
                  <a:extLst>
                    <a:ext uri="{9D8B030D-6E8A-4147-A177-3AD203B41FA5}">
                      <a16:colId xmlns:a16="http://schemas.microsoft.com/office/drawing/2014/main" xmlns="" val="20000"/>
                    </a:ext>
                  </a:extLst>
                </a:gridCol>
                <a:gridCol w="794544">
                  <a:extLst>
                    <a:ext uri="{9D8B030D-6E8A-4147-A177-3AD203B41FA5}">
                      <a16:colId xmlns:a16="http://schemas.microsoft.com/office/drawing/2014/main" xmlns="" val="20001"/>
                    </a:ext>
                  </a:extLst>
                </a:gridCol>
                <a:gridCol w="650082">
                  <a:extLst>
                    <a:ext uri="{9D8B030D-6E8A-4147-A177-3AD203B41FA5}">
                      <a16:colId xmlns:a16="http://schemas.microsoft.com/office/drawing/2014/main" xmlns="" val="20002"/>
                    </a:ext>
                  </a:extLst>
                </a:gridCol>
                <a:gridCol w="2311400">
                  <a:extLst>
                    <a:ext uri="{9D8B030D-6E8A-4147-A177-3AD203B41FA5}">
                      <a16:colId xmlns:a16="http://schemas.microsoft.com/office/drawing/2014/main" xmlns="" val="20003"/>
                    </a:ext>
                  </a:extLst>
                </a:gridCol>
                <a:gridCol w="2600325">
                  <a:extLst>
                    <a:ext uri="{9D8B030D-6E8A-4147-A177-3AD203B41FA5}">
                      <a16:colId xmlns:a16="http://schemas.microsoft.com/office/drawing/2014/main" xmlns="" val="20004"/>
                    </a:ext>
                  </a:extLst>
                </a:gridCol>
              </a:tblGrid>
              <a:tr h="409575">
                <a:tc>
                  <a:txBody>
                    <a:bodyPr/>
                    <a:lstStyle/>
                    <a:p>
                      <a:r>
                        <a:rPr lang="en-US" sz="2400" b="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109</a:t>
                      </a:r>
                    </a:p>
                  </a:txBody>
                  <a:tcPr/>
                </a:tc>
                <a:tc>
                  <a:txBody>
                    <a:bodyPr/>
                    <a:lstStyle/>
                    <a:p>
                      <a:r>
                        <a:rPr lang="en-US" sz="2400" b="0">
                          <a:latin typeface="Times New Roman" panose="02020603050405020304" pitchFamily="18" charset="0"/>
                          <a:cs typeface="Times New Roman" panose="02020603050405020304" pitchFamily="18" charset="0"/>
                        </a:rPr>
                        <a:t>3</a:t>
                      </a:r>
                    </a:p>
                  </a:txBody>
                  <a:tcPr/>
                </a:tc>
                <a:tc>
                  <a:txBody>
                    <a:bodyPr/>
                    <a:lstStyle/>
                    <a:p>
                      <a:r>
                        <a:rPr lang="en-US" sz="2400" b="0">
                          <a:latin typeface="Times New Roman" panose="02020603050405020304" pitchFamily="18" charset="0"/>
                          <a:cs typeface="Times New Roman" panose="02020603050405020304" pitchFamily="18" charset="0"/>
                        </a:rPr>
                        <a:t>1-3*0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0-3*1 = -3</a:t>
                      </a:r>
                    </a:p>
                  </a:txBody>
                  <a:tcPr/>
                </a:tc>
                <a:extLst>
                  <a:ext uri="{0D108BD9-81ED-4DB2-BD59-A6C34878D82A}">
                    <a16:rowId xmlns:a16="http://schemas.microsoft.com/office/drawing/2014/main" xmlns="" val="10000"/>
                  </a:ext>
                </a:extLst>
              </a:tr>
            </a:tbl>
          </a:graphicData>
        </a:graphic>
      </p:graphicFrame>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6" y="3657600"/>
            <a:ext cx="3457574" cy="2010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4261311294"/>
              </p:ext>
            </p:extLst>
          </p:nvPr>
        </p:nvGraphicFramePr>
        <p:xfrm>
          <a:off x="1435100" y="6172200"/>
          <a:ext cx="6934201" cy="457200"/>
        </p:xfrm>
        <a:graphic>
          <a:graphicData uri="http://schemas.openxmlformats.org/drawingml/2006/table">
            <a:tbl>
              <a:tblPr firstRow="1" bandRow="1">
                <a:tableStyleId>{BDBED569-4797-4DF1-A0F4-6AAB3CD982D8}</a:tableStyleId>
              </a:tblPr>
              <a:tblGrid>
                <a:gridCol w="577850">
                  <a:extLst>
                    <a:ext uri="{9D8B030D-6E8A-4147-A177-3AD203B41FA5}">
                      <a16:colId xmlns:a16="http://schemas.microsoft.com/office/drawing/2014/main" xmlns="" val="20000"/>
                    </a:ext>
                  </a:extLst>
                </a:gridCol>
                <a:gridCol w="794544">
                  <a:extLst>
                    <a:ext uri="{9D8B030D-6E8A-4147-A177-3AD203B41FA5}">
                      <a16:colId xmlns:a16="http://schemas.microsoft.com/office/drawing/2014/main" xmlns="" val="20001"/>
                    </a:ext>
                  </a:extLst>
                </a:gridCol>
                <a:gridCol w="650082">
                  <a:extLst>
                    <a:ext uri="{9D8B030D-6E8A-4147-A177-3AD203B41FA5}">
                      <a16:colId xmlns:a16="http://schemas.microsoft.com/office/drawing/2014/main" xmlns="" val="20002"/>
                    </a:ext>
                  </a:extLst>
                </a:gridCol>
                <a:gridCol w="2311400">
                  <a:extLst>
                    <a:ext uri="{9D8B030D-6E8A-4147-A177-3AD203B41FA5}">
                      <a16:colId xmlns:a16="http://schemas.microsoft.com/office/drawing/2014/main" xmlns="" val="20003"/>
                    </a:ext>
                  </a:extLst>
                </a:gridCol>
                <a:gridCol w="2600325">
                  <a:extLst>
                    <a:ext uri="{9D8B030D-6E8A-4147-A177-3AD203B41FA5}">
                      <a16:colId xmlns:a16="http://schemas.microsoft.com/office/drawing/2014/main" xmlns="" val="20004"/>
                    </a:ext>
                  </a:extLst>
                </a:gridCol>
              </a:tblGrid>
              <a:tr h="409575">
                <a:tc>
                  <a:txBody>
                    <a:bodyPr/>
                    <a:lstStyle/>
                    <a:p>
                      <a:r>
                        <a:rPr lang="en-US" sz="2400" b="0">
                          <a:latin typeface="Times New Roman" panose="02020603050405020304" pitchFamily="18" charset="0"/>
                          <a:cs typeface="Times New Roman" panose="02020603050405020304" pitchFamily="18" charset="0"/>
                        </a:rPr>
                        <a:t>2</a:t>
                      </a:r>
                    </a:p>
                  </a:txBody>
                  <a:tcPr/>
                </a:tc>
                <a:tc>
                  <a:txBody>
                    <a:bodyPr/>
                    <a:lstStyle/>
                    <a:p>
                      <a:r>
                        <a:rPr lang="en-US" sz="2400" b="0">
                          <a:latin typeface="Times New Roman" panose="02020603050405020304" pitchFamily="18" charset="0"/>
                          <a:cs typeface="Times New Roman" panose="02020603050405020304" pitchFamily="18" charset="0"/>
                        </a:rPr>
                        <a:t>5</a:t>
                      </a:r>
                    </a:p>
                  </a:txBody>
                  <a:tcPr/>
                </a:tc>
                <a:tc>
                  <a:txBody>
                    <a:bodyPr/>
                    <a:lstStyle/>
                    <a:p>
                      <a:r>
                        <a:rPr lang="en-US" sz="2400" b="0">
                          <a:latin typeface="Times New Roman" panose="02020603050405020304" pitchFamily="18" charset="0"/>
                          <a:cs typeface="Times New Roman" panose="02020603050405020304" pitchFamily="18" charset="0"/>
                        </a:rPr>
                        <a:t>5</a:t>
                      </a:r>
                    </a:p>
                  </a:txBody>
                  <a:tcPr/>
                </a:tc>
                <a:tc>
                  <a:txBody>
                    <a:bodyPr/>
                    <a:lstStyle/>
                    <a:p>
                      <a:r>
                        <a:rPr lang="en-US" sz="2400" b="0">
                          <a:latin typeface="Times New Roman" panose="02020603050405020304" pitchFamily="18" charset="0"/>
                          <a:cs typeface="Times New Roman" panose="02020603050405020304" pitchFamily="18" charset="0"/>
                        </a:rPr>
                        <a:t>0-5*1 =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1-5*(-3) = 16</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3190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The results are shown in Table 4.4. </a:t>
            </a: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r>
              <a:rPr lang="es-ES" sz="2400" err="1">
                <a:latin typeface="Times New Roman" panose="02020603050405020304" pitchFamily="18" charset="0"/>
                <a:cs typeface="Times New Roman" panose="02020603050405020304" pitchFamily="18" charset="0"/>
              </a:rPr>
              <a:t>Result</a:t>
            </a:r>
            <a:r>
              <a:rPr lang="es-ES" sz="2400">
                <a:latin typeface="Times New Roman" panose="02020603050405020304" pitchFamily="18" charset="0"/>
                <a:cs typeface="Times New Roman" panose="02020603050405020304" pitchFamily="18" charset="0"/>
              </a:rPr>
              <a:t>: d = 1; x = -111; y = 355</a:t>
            </a:r>
            <a:endParaRPr lang="en-US" sz="2400">
              <a:latin typeface="Times New Roman" panose="02020603050405020304" pitchFamily="18" charset="0"/>
              <a:cs typeface="Times New Roman" panose="02020603050405020304" pitchFamily="18" charset="0"/>
            </a:endParaRPr>
          </a:p>
          <a:p>
            <a:pPr marL="82296" indent="0">
              <a:buNone/>
            </a:pPr>
            <a:r>
              <a:rPr lang="en-US" sz="2400">
                <a:latin typeface="Times New Roman" panose="02020603050405020304" pitchFamily="18" charset="0"/>
                <a:cs typeface="Times New Roman" panose="02020603050405020304" pitchFamily="18" charset="0"/>
              </a:rPr>
              <a:t>Thus, we have 1759 * (-111) + 550 * 355= -195249 + 195250 = 1.</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4" name="Table 3"/>
          <p:cNvGraphicFramePr>
            <a:graphicFrameLocks noGrp="1"/>
          </p:cNvGraphicFramePr>
          <p:nvPr>
            <p:extLst>
              <p:ext uri="{D42A27DB-BD31-4B8C-83A1-F6EECF244321}">
                <p14:modId xmlns:p14="http://schemas.microsoft.com/office/powerpoint/2010/main" val="1017530996"/>
              </p:ext>
            </p:extLst>
          </p:nvPr>
        </p:nvGraphicFramePr>
        <p:xfrm>
          <a:off x="1676400" y="1295400"/>
          <a:ext cx="6934201" cy="3657600"/>
        </p:xfrm>
        <a:graphic>
          <a:graphicData uri="http://schemas.openxmlformats.org/drawingml/2006/table">
            <a:tbl>
              <a:tblPr firstRow="1" bandRow="1">
                <a:tableStyleId>{BDBED569-4797-4DF1-A0F4-6AAB3CD982D8}</a:tableStyleId>
              </a:tblPr>
              <a:tblGrid>
                <a:gridCol w="577850">
                  <a:extLst>
                    <a:ext uri="{9D8B030D-6E8A-4147-A177-3AD203B41FA5}">
                      <a16:colId xmlns:a16="http://schemas.microsoft.com/office/drawing/2014/main" xmlns="" val="20000"/>
                    </a:ext>
                  </a:extLst>
                </a:gridCol>
                <a:gridCol w="794544">
                  <a:extLst>
                    <a:ext uri="{9D8B030D-6E8A-4147-A177-3AD203B41FA5}">
                      <a16:colId xmlns:a16="http://schemas.microsoft.com/office/drawing/2014/main" xmlns="" val="20001"/>
                    </a:ext>
                  </a:extLst>
                </a:gridCol>
                <a:gridCol w="650082">
                  <a:extLst>
                    <a:ext uri="{9D8B030D-6E8A-4147-A177-3AD203B41FA5}">
                      <a16:colId xmlns:a16="http://schemas.microsoft.com/office/drawing/2014/main" xmlns="" val="20002"/>
                    </a:ext>
                  </a:extLst>
                </a:gridCol>
                <a:gridCol w="2311400">
                  <a:extLst>
                    <a:ext uri="{9D8B030D-6E8A-4147-A177-3AD203B41FA5}">
                      <a16:colId xmlns:a16="http://schemas.microsoft.com/office/drawing/2014/main" xmlns="" val="20003"/>
                    </a:ext>
                  </a:extLst>
                </a:gridCol>
                <a:gridCol w="2600325">
                  <a:extLst>
                    <a:ext uri="{9D8B030D-6E8A-4147-A177-3AD203B41FA5}">
                      <a16:colId xmlns:a16="http://schemas.microsoft.com/office/drawing/2014/main" xmlns="" val="20004"/>
                    </a:ext>
                  </a:extLst>
                </a:gridCol>
              </a:tblGrid>
              <a:tr h="409575">
                <a:tc>
                  <a:txBody>
                    <a:bodyPr/>
                    <a:lstStyle/>
                    <a:p>
                      <a:r>
                        <a:rPr lang="en-US" sz="2400" b="1" i="1"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err="1">
                          <a:latin typeface="Times New Roman" panose="02020603050405020304" pitchFamily="18" charset="0"/>
                          <a:cs typeface="Times New Roman" panose="02020603050405020304" pitchFamily="18" charset="0"/>
                        </a:rPr>
                        <a:t>r</a:t>
                      </a:r>
                      <a:r>
                        <a:rPr lang="en-US" sz="2400" b="1" i="1" baseline="-25000"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q</a:t>
                      </a:r>
                      <a:r>
                        <a:rPr lang="en-US" sz="2400" b="1" i="1" baseline="-25000">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err="1">
                          <a:latin typeface="Times New Roman" panose="02020603050405020304" pitchFamily="18" charset="0"/>
                          <a:cs typeface="Times New Roman" panose="02020603050405020304" pitchFamily="18" charset="0"/>
                        </a:rPr>
                        <a:t>y</a:t>
                      </a:r>
                      <a:r>
                        <a:rPr lang="en-US" sz="2400" b="1" i="1" baseline="-25000"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1759</a:t>
                      </a:r>
                    </a:p>
                  </a:txBody>
                  <a:tcPr/>
                </a:tc>
                <a:tc>
                  <a:txBody>
                    <a:bodyPr/>
                    <a:lstStyle/>
                    <a:p>
                      <a:r>
                        <a:rPr lang="en-US" sz="2400">
                          <a:latin typeface="Times New Roman" panose="02020603050405020304" pitchFamily="18" charset="0"/>
                          <a:cs typeface="Times New Roman" panose="02020603050405020304" pitchFamily="18" charset="0"/>
                        </a:rPr>
                        <a:t>-</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550</a:t>
                      </a:r>
                    </a:p>
                  </a:txBody>
                  <a:tcPr/>
                </a:tc>
                <a:tc>
                  <a:txBody>
                    <a:bodyPr/>
                    <a:lstStyle/>
                    <a:p>
                      <a:r>
                        <a:rPr lang="en-US" sz="2400">
                          <a:latin typeface="Times New Roman" panose="02020603050405020304" pitchFamily="18" charset="0"/>
                          <a:cs typeface="Times New Roman" panose="02020603050405020304" pitchFamily="18" charset="0"/>
                        </a:rPr>
                        <a:t>-</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0002"/>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109</a:t>
                      </a:r>
                    </a:p>
                  </a:txBody>
                  <a:tcPr/>
                </a:tc>
                <a:tc>
                  <a:txBody>
                    <a:bodyPr/>
                    <a:lstStyle/>
                    <a:p>
                      <a:r>
                        <a:rPr lang="en-US" sz="2400">
                          <a:latin typeface="Times New Roman" panose="02020603050405020304" pitchFamily="18" charset="0"/>
                          <a:cs typeface="Times New Roman" panose="02020603050405020304" pitchFamily="18" charset="0"/>
                        </a:rPr>
                        <a:t>3</a:t>
                      </a:r>
                    </a:p>
                  </a:txBody>
                  <a:tcPr/>
                </a:tc>
                <a:tc>
                  <a:txBody>
                    <a:bodyPr/>
                    <a:lstStyle/>
                    <a:p>
                      <a:r>
                        <a:rPr lang="en-US" sz="2400">
                          <a:latin typeface="Times New Roman" panose="02020603050405020304" pitchFamily="18" charset="0"/>
                          <a:cs typeface="Times New Roman" panose="02020603050405020304" pitchFamily="18" charset="0"/>
                        </a:rPr>
                        <a:t>1-3*0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0-3*1 = -3</a:t>
                      </a:r>
                    </a:p>
                  </a:txBody>
                  <a:tcPr/>
                </a:tc>
                <a:extLst>
                  <a:ext uri="{0D108BD9-81ED-4DB2-BD59-A6C34878D82A}">
                    <a16:rowId xmlns:a16="http://schemas.microsoft.com/office/drawing/2014/main" xmlns="" val="10003"/>
                  </a:ext>
                </a:extLst>
              </a:tr>
              <a:tr h="409575">
                <a:tc>
                  <a:txBody>
                    <a:bodyPr/>
                    <a:lstStyle/>
                    <a:p>
                      <a:r>
                        <a:rPr lang="en-US" sz="2400">
                          <a:latin typeface="Times New Roman" panose="02020603050405020304" pitchFamily="18" charset="0"/>
                          <a:cs typeface="Times New Roman" panose="02020603050405020304" pitchFamily="18" charset="0"/>
                        </a:rPr>
                        <a:t>2</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0-5*1 =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1-5*(-3) = 16</a:t>
                      </a:r>
                    </a:p>
                  </a:txBody>
                  <a:tcPr/>
                </a:tc>
                <a:extLst>
                  <a:ext uri="{0D108BD9-81ED-4DB2-BD59-A6C34878D82A}">
                    <a16:rowId xmlns:a16="http://schemas.microsoft.com/office/drawing/2014/main" xmlns="" val="10004"/>
                  </a:ext>
                </a:extLst>
              </a:tr>
              <a:tr h="409575">
                <a:tc>
                  <a:txBody>
                    <a:bodyPr/>
                    <a:lstStyle/>
                    <a:p>
                      <a:r>
                        <a:rPr lang="en-US" sz="2400">
                          <a:latin typeface="Times New Roman" panose="02020603050405020304" pitchFamily="18" charset="0"/>
                          <a:cs typeface="Times New Roman" panose="02020603050405020304" pitchFamily="18" charset="0"/>
                        </a:rPr>
                        <a:t>3</a:t>
                      </a:r>
                    </a:p>
                  </a:txBody>
                  <a:tcPr/>
                </a:tc>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21</a:t>
                      </a:r>
                    </a:p>
                  </a:txBody>
                  <a:tcPr/>
                </a:tc>
                <a:tc>
                  <a:txBody>
                    <a:bodyPr/>
                    <a:lstStyle/>
                    <a:p>
                      <a:r>
                        <a:rPr lang="en-US" sz="2400">
                          <a:latin typeface="Times New Roman" panose="02020603050405020304" pitchFamily="18" charset="0"/>
                          <a:cs typeface="Times New Roman" panose="02020603050405020304" pitchFamily="18" charset="0"/>
                        </a:rPr>
                        <a:t>1-21*(-5) = 106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-3-21*16 = -339</a:t>
                      </a:r>
                    </a:p>
                  </a:txBody>
                  <a:tcPr/>
                </a:tc>
                <a:extLst>
                  <a:ext uri="{0D108BD9-81ED-4DB2-BD59-A6C34878D82A}">
                    <a16:rowId xmlns:a16="http://schemas.microsoft.com/office/drawing/2014/main" xmlns="" val="10005"/>
                  </a:ext>
                </a:extLst>
              </a:tr>
              <a:tr h="409575">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-5-1*106</a:t>
                      </a:r>
                      <a:r>
                        <a:rPr lang="en-US" sz="2400" baseline="0">
                          <a:latin typeface="Times New Roman" panose="02020603050405020304" pitchFamily="18" charset="0"/>
                          <a:cs typeface="Times New Roman" panose="02020603050405020304" pitchFamily="18" charset="0"/>
                        </a:rPr>
                        <a:t> = -111</a:t>
                      </a:r>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16-1*(-339)</a:t>
                      </a:r>
                      <a:r>
                        <a:rPr lang="en-US" sz="2400" b="0" baseline="0">
                          <a:latin typeface="Times New Roman" panose="02020603050405020304" pitchFamily="18" charset="0"/>
                          <a:cs typeface="Times New Roman" panose="02020603050405020304" pitchFamily="18" charset="0"/>
                        </a:rPr>
                        <a:t> = 355</a:t>
                      </a: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r h="409575">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638154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ADB3E6A0-5BA4-4835-840B-D9D4C2329323}"/>
              </a:ext>
            </a:extLst>
          </p:cNvPr>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Second-Way : </a:t>
            </a:r>
          </a:p>
          <a:p>
            <a:pPr marL="82296" indent="0">
              <a:buNone/>
            </a:pPr>
            <a:r>
              <a:rPr lang="en-US" sz="2400">
                <a:latin typeface="Times New Roman" panose="02020603050405020304" pitchFamily="18" charset="0"/>
                <a:cs typeface="Times New Roman" panose="02020603050405020304" pitchFamily="18" charset="0"/>
              </a:rPr>
              <a:t>s = s</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qs</a:t>
            </a:r>
            <a:r>
              <a:rPr lang="en-US" sz="2400" baseline="-25000">
                <a:latin typeface="Times New Roman" panose="02020603050405020304" pitchFamily="18" charset="0"/>
                <a:cs typeface="Times New Roman" panose="02020603050405020304" pitchFamily="18" charset="0"/>
              </a:rPr>
              <a:t>2 </a:t>
            </a:r>
            <a:r>
              <a:rPr lang="en-US" sz="2400">
                <a:latin typeface="Times New Roman" panose="02020603050405020304" pitchFamily="18" charset="0"/>
                <a:cs typeface="Times New Roman" panose="02020603050405020304" pitchFamily="18" charset="0"/>
              </a:rPr>
              <a:t>; t = t</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qt</a:t>
            </a:r>
            <a:r>
              <a:rPr lang="en-US" sz="2400" baseline="-25000">
                <a:latin typeface="Times New Roman" panose="02020603050405020304" pitchFamily="18" charset="0"/>
                <a:cs typeface="Times New Roman" panose="02020603050405020304" pitchFamily="18" charset="0"/>
              </a:rPr>
              <a:t>2</a:t>
            </a:r>
          </a:p>
        </p:txBody>
      </p:sp>
      <p:sp>
        <p:nvSpPr>
          <p:cNvPr id="5" name="Title 1">
            <a:extLst>
              <a:ext uri="{FF2B5EF4-FFF2-40B4-BE49-F238E27FC236}">
                <a16:creationId xmlns:a16="http://schemas.microsoft.com/office/drawing/2014/main" xmlns="" id="{1D8331F4-7CE0-4739-A568-5DFF2EE8C228}"/>
              </a:ext>
            </a:extLst>
          </p:cNvPr>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6" name="Table 5">
            <a:extLst>
              <a:ext uri="{FF2B5EF4-FFF2-40B4-BE49-F238E27FC236}">
                <a16:creationId xmlns:a16="http://schemas.microsoft.com/office/drawing/2014/main" xmlns="" id="{CBCCEACA-402F-4441-9A8A-BAF051D6A720}"/>
              </a:ext>
            </a:extLst>
          </p:cNvPr>
          <p:cNvGraphicFramePr>
            <a:graphicFrameLocks noGrp="1"/>
          </p:cNvGraphicFramePr>
          <p:nvPr>
            <p:extLst>
              <p:ext uri="{D42A27DB-BD31-4B8C-83A1-F6EECF244321}">
                <p14:modId xmlns:p14="http://schemas.microsoft.com/office/powerpoint/2010/main" val="2393671553"/>
              </p:ext>
            </p:extLst>
          </p:nvPr>
        </p:nvGraphicFramePr>
        <p:xfrm>
          <a:off x="1143000" y="1767840"/>
          <a:ext cx="7924800" cy="3200400"/>
        </p:xfrm>
        <a:graphic>
          <a:graphicData uri="http://schemas.openxmlformats.org/drawingml/2006/table">
            <a:tbl>
              <a:tblPr firstRow="1" bandRow="1">
                <a:tableStyleId>{BDBED569-4797-4DF1-A0F4-6AAB3CD982D8}</a:tableStyleId>
              </a:tblPr>
              <a:tblGrid>
                <a:gridCol w="497987">
                  <a:extLst>
                    <a:ext uri="{9D8B030D-6E8A-4147-A177-3AD203B41FA5}">
                      <a16:colId xmlns:a16="http://schemas.microsoft.com/office/drawing/2014/main" xmlns="" val="20000"/>
                    </a:ext>
                  </a:extLst>
                </a:gridCol>
                <a:gridCol w="842745">
                  <a:extLst>
                    <a:ext uri="{9D8B030D-6E8A-4147-A177-3AD203B41FA5}">
                      <a16:colId xmlns:a16="http://schemas.microsoft.com/office/drawing/2014/main" xmlns="" val="20001"/>
                    </a:ext>
                  </a:extLst>
                </a:gridCol>
                <a:gridCol w="689520">
                  <a:extLst>
                    <a:ext uri="{9D8B030D-6E8A-4147-A177-3AD203B41FA5}">
                      <a16:colId xmlns:a16="http://schemas.microsoft.com/office/drawing/2014/main" xmlns="" val="20002"/>
                    </a:ext>
                  </a:extLst>
                </a:gridCol>
                <a:gridCol w="689520">
                  <a:extLst>
                    <a:ext uri="{9D8B030D-6E8A-4147-A177-3AD203B41FA5}">
                      <a16:colId xmlns:a16="http://schemas.microsoft.com/office/drawing/2014/main" xmlns="" val="4203479076"/>
                    </a:ext>
                  </a:extLst>
                </a:gridCol>
                <a:gridCol w="824250">
                  <a:extLst>
                    <a:ext uri="{9D8B030D-6E8A-4147-A177-3AD203B41FA5}">
                      <a16:colId xmlns:a16="http://schemas.microsoft.com/office/drawing/2014/main" xmlns="" val="4142524943"/>
                    </a:ext>
                  </a:extLst>
                </a:gridCol>
                <a:gridCol w="840631">
                  <a:extLst>
                    <a:ext uri="{9D8B030D-6E8A-4147-A177-3AD203B41FA5}">
                      <a16:colId xmlns:a16="http://schemas.microsoft.com/office/drawing/2014/main" xmlns="" val="1643449489"/>
                    </a:ext>
                  </a:extLst>
                </a:gridCol>
                <a:gridCol w="818425">
                  <a:extLst>
                    <a:ext uri="{9D8B030D-6E8A-4147-A177-3AD203B41FA5}">
                      <a16:colId xmlns:a16="http://schemas.microsoft.com/office/drawing/2014/main" xmlns="" val="20003"/>
                    </a:ext>
                  </a:extLst>
                </a:gridCol>
                <a:gridCol w="805459">
                  <a:extLst>
                    <a:ext uri="{9D8B030D-6E8A-4147-A177-3AD203B41FA5}">
                      <a16:colId xmlns:a16="http://schemas.microsoft.com/office/drawing/2014/main" xmlns="" val="3062691892"/>
                    </a:ext>
                  </a:extLst>
                </a:gridCol>
                <a:gridCol w="978772">
                  <a:extLst>
                    <a:ext uri="{9D8B030D-6E8A-4147-A177-3AD203B41FA5}">
                      <a16:colId xmlns:a16="http://schemas.microsoft.com/office/drawing/2014/main" xmlns="" val="1708220058"/>
                    </a:ext>
                  </a:extLst>
                </a:gridCol>
                <a:gridCol w="937491">
                  <a:extLst>
                    <a:ext uri="{9D8B030D-6E8A-4147-A177-3AD203B41FA5}">
                      <a16:colId xmlns:a16="http://schemas.microsoft.com/office/drawing/2014/main" xmlns="" val="20004"/>
                    </a:ext>
                  </a:extLst>
                </a:gridCol>
              </a:tblGrid>
              <a:tr h="409575">
                <a:tc>
                  <a:txBody>
                    <a:bodyPr/>
                    <a:lstStyle/>
                    <a:p>
                      <a:r>
                        <a:rPr lang="en-US" sz="2400" b="1" i="1">
                          <a:latin typeface="Times New Roman" panose="02020603050405020304" pitchFamily="18" charset="0"/>
                          <a:cs typeface="Times New Roman" panose="02020603050405020304" pitchFamily="18" charset="0"/>
                        </a:rPr>
                        <a:t>q</a:t>
                      </a: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p>
                  </a:txBody>
                  <a:tcPr/>
                </a:tc>
                <a:tc>
                  <a:txBody>
                    <a:bodyPr/>
                    <a:lstStyle/>
                    <a:p>
                      <a:r>
                        <a:rPr lang="en-US" sz="2400" b="1" i="1">
                          <a:latin typeface="Times New Roman" panose="02020603050405020304" pitchFamily="18" charset="0"/>
                          <a:cs typeface="Times New Roman" panose="02020603050405020304" pitchFamily="18" charset="0"/>
                        </a:rPr>
                        <a:t>s</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s</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s</a:t>
                      </a: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3</a:t>
                      </a:r>
                    </a:p>
                  </a:txBody>
                  <a:tcPr/>
                </a:tc>
                <a:tc>
                  <a:txBody>
                    <a:bodyPr/>
                    <a:lstStyle/>
                    <a:p>
                      <a:r>
                        <a:rPr lang="en-US" sz="2400">
                          <a:latin typeface="Times New Roman" panose="02020603050405020304" pitchFamily="18" charset="0"/>
                          <a:cs typeface="Times New Roman" panose="02020603050405020304" pitchFamily="18" charset="0"/>
                        </a:rPr>
                        <a:t>1759</a:t>
                      </a:r>
                    </a:p>
                  </a:txBody>
                  <a:tcPr/>
                </a:tc>
                <a:tc>
                  <a:txBody>
                    <a:bodyPr/>
                    <a:lstStyle/>
                    <a:p>
                      <a:r>
                        <a:rPr lang="en-US" sz="2400">
                          <a:latin typeface="Times New Roman" panose="02020603050405020304" pitchFamily="18" charset="0"/>
                          <a:cs typeface="Times New Roman" panose="02020603050405020304" pitchFamily="18" charset="0"/>
                        </a:rPr>
                        <a:t>550</a:t>
                      </a:r>
                    </a:p>
                  </a:txBody>
                  <a:tcPr/>
                </a:tc>
                <a:tc>
                  <a:txBody>
                    <a:bodyPr/>
                    <a:lstStyle/>
                    <a:p>
                      <a:r>
                        <a:rPr lang="en-US" sz="2400">
                          <a:latin typeface="Times New Roman" panose="02020603050405020304" pitchFamily="18" charset="0"/>
                          <a:cs typeface="Times New Roman" panose="02020603050405020304" pitchFamily="18" charset="0"/>
                        </a:rPr>
                        <a:t>109</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tc>
                  <a:txBody>
                    <a:bodyPr/>
                    <a:lstStyle/>
                    <a:p>
                      <a:r>
                        <a:rPr lang="en-US" sz="2400" b="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550</a:t>
                      </a:r>
                    </a:p>
                  </a:txBody>
                  <a:tcPr/>
                </a:tc>
                <a:tc>
                  <a:txBody>
                    <a:bodyPr/>
                    <a:lstStyle/>
                    <a:p>
                      <a:r>
                        <a:rPr lang="en-US" sz="2400">
                          <a:latin typeface="Times New Roman" panose="02020603050405020304" pitchFamily="18" charset="0"/>
                          <a:cs typeface="Times New Roman" panose="02020603050405020304" pitchFamily="18" charset="0"/>
                        </a:rPr>
                        <a:t>109</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xmlns="" val="10002"/>
                  </a:ext>
                </a:extLst>
              </a:tr>
              <a:tr h="409575">
                <a:tc>
                  <a:txBody>
                    <a:bodyPr/>
                    <a:lstStyle/>
                    <a:p>
                      <a:r>
                        <a:rPr lang="en-US" sz="2400">
                          <a:latin typeface="Times New Roman" panose="02020603050405020304" pitchFamily="18" charset="0"/>
                          <a:cs typeface="Times New Roman" panose="02020603050405020304" pitchFamily="18" charset="0"/>
                        </a:rPr>
                        <a:t>21</a:t>
                      </a:r>
                    </a:p>
                  </a:txBody>
                  <a:tcPr/>
                </a:tc>
                <a:tc>
                  <a:txBody>
                    <a:bodyPr/>
                    <a:lstStyle/>
                    <a:p>
                      <a:r>
                        <a:rPr lang="en-US" sz="2400">
                          <a:latin typeface="Times New Roman" panose="02020603050405020304" pitchFamily="18" charset="0"/>
                          <a:cs typeface="Times New Roman" panose="02020603050405020304" pitchFamily="18" charset="0"/>
                        </a:rPr>
                        <a:t>109</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106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-339</a:t>
                      </a:r>
                    </a:p>
                  </a:txBody>
                  <a:tcPr/>
                </a:tc>
                <a:extLst>
                  <a:ext uri="{0D108BD9-81ED-4DB2-BD59-A6C34878D82A}">
                    <a16:rowId xmlns:a16="http://schemas.microsoft.com/office/drawing/2014/main" xmlns="" val="10003"/>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-5</a:t>
                      </a:r>
                    </a:p>
                  </a:txBody>
                  <a:tcPr/>
                </a:tc>
                <a:tc>
                  <a:txBody>
                    <a:bodyPr/>
                    <a:lstStyle/>
                    <a:p>
                      <a:r>
                        <a:rPr lang="en-US" sz="2400">
                          <a:latin typeface="Times New Roman" panose="02020603050405020304" pitchFamily="18" charset="0"/>
                          <a:cs typeface="Times New Roman" panose="02020603050405020304" pitchFamily="18" charset="0"/>
                        </a:rPr>
                        <a:t>106</a:t>
                      </a:r>
                    </a:p>
                  </a:txBody>
                  <a:tcPr/>
                </a:tc>
                <a:tc>
                  <a:txBody>
                    <a:bodyPr/>
                    <a:lstStyle/>
                    <a:p>
                      <a:r>
                        <a:rPr lang="en-US" sz="2400">
                          <a:latin typeface="Times New Roman" panose="02020603050405020304" pitchFamily="18" charset="0"/>
                          <a:cs typeface="Times New Roman" panose="02020603050405020304" pitchFamily="18" charset="0"/>
                        </a:rPr>
                        <a:t>-111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-339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355</a:t>
                      </a:r>
                    </a:p>
                  </a:txBody>
                  <a:tcPr/>
                </a:tc>
                <a:extLst>
                  <a:ext uri="{0D108BD9-81ED-4DB2-BD59-A6C34878D82A}">
                    <a16:rowId xmlns:a16="http://schemas.microsoft.com/office/drawing/2014/main" xmlns="" val="10004"/>
                  </a:ext>
                </a:extLst>
              </a:tr>
              <a:tr h="409575">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106</a:t>
                      </a:r>
                    </a:p>
                  </a:txBody>
                  <a:tcPr/>
                </a:tc>
                <a:tc>
                  <a:txBody>
                    <a:bodyPr/>
                    <a:lstStyle/>
                    <a:p>
                      <a:r>
                        <a:rPr lang="en-US" sz="2400">
                          <a:latin typeface="Times New Roman" panose="02020603050405020304" pitchFamily="18" charset="0"/>
                          <a:cs typeface="Times New Roman" panose="02020603050405020304" pitchFamily="18" charset="0"/>
                        </a:rPr>
                        <a:t>-111</a:t>
                      </a:r>
                    </a:p>
                  </a:txBody>
                  <a:tcPr/>
                </a:tc>
                <a:tc>
                  <a:txBody>
                    <a:bodyPr/>
                    <a:lstStyle/>
                    <a:p>
                      <a:r>
                        <a:rPr lang="en-US" sz="2400">
                          <a:latin typeface="Times New Roman" panose="02020603050405020304" pitchFamily="18" charset="0"/>
                          <a:cs typeface="Times New Roman" panose="02020603050405020304" pitchFamily="18" charset="0"/>
                        </a:rPr>
                        <a:t>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-339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-1759</a:t>
                      </a:r>
                    </a:p>
                  </a:txBody>
                  <a:tcPr/>
                </a:tc>
                <a:extLst>
                  <a:ext uri="{0D108BD9-81ED-4DB2-BD59-A6C34878D82A}">
                    <a16:rowId xmlns:a16="http://schemas.microsoft.com/office/drawing/2014/main" xmlns="" val="10005"/>
                  </a:ext>
                </a:extLst>
              </a:tr>
              <a:tr h="409575">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-111</a:t>
                      </a:r>
                    </a:p>
                  </a:txBody>
                  <a:tcPr/>
                </a:tc>
                <a:tc>
                  <a:txBody>
                    <a:bodyPr/>
                    <a:lstStyle/>
                    <a:p>
                      <a:r>
                        <a:rPr lang="en-US" sz="2400">
                          <a:latin typeface="Times New Roman" panose="02020603050405020304" pitchFamily="18" charset="0"/>
                          <a:cs typeface="Times New Roman" panose="02020603050405020304" pitchFamily="18" charset="0"/>
                        </a:rPr>
                        <a:t>550</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-1759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bl>
          </a:graphicData>
        </a:graphic>
      </p:graphicFrame>
      <p:cxnSp>
        <p:nvCxnSpPr>
          <p:cNvPr id="8" name="Straight Arrow Connector 7">
            <a:extLst>
              <a:ext uri="{FF2B5EF4-FFF2-40B4-BE49-F238E27FC236}">
                <a16:creationId xmlns:a16="http://schemas.microsoft.com/office/drawing/2014/main" xmlns="" id="{15C06223-FDAD-4906-8D17-540F1202942A}"/>
              </a:ext>
            </a:extLst>
          </p:cNvPr>
          <p:cNvCxnSpPr>
            <a:cxnSpLocks/>
          </p:cNvCxnSpPr>
          <p:nvPr/>
        </p:nvCxnSpPr>
        <p:spPr>
          <a:xfrm flipH="1">
            <a:off x="2362200" y="2590800"/>
            <a:ext cx="381000" cy="228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xmlns="" id="{97101F7E-97E8-4194-A32E-7D5B0C27B522}"/>
              </a:ext>
            </a:extLst>
          </p:cNvPr>
          <p:cNvCxnSpPr>
            <a:cxnSpLocks/>
          </p:cNvCxnSpPr>
          <p:nvPr/>
        </p:nvCxnSpPr>
        <p:spPr>
          <a:xfrm flipH="1">
            <a:off x="3048000" y="2590800"/>
            <a:ext cx="381000" cy="228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3393E11-89C1-4A54-9C8E-80458B61D725}"/>
              </a:ext>
            </a:extLst>
          </p:cNvPr>
          <p:cNvCxnSpPr>
            <a:cxnSpLocks/>
          </p:cNvCxnSpPr>
          <p:nvPr/>
        </p:nvCxnSpPr>
        <p:spPr>
          <a:xfrm flipH="1">
            <a:off x="4267200" y="2514600"/>
            <a:ext cx="609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xmlns="" id="{952A6BFE-E757-44DE-AB49-AD9FE1D73E50}"/>
              </a:ext>
            </a:extLst>
          </p:cNvPr>
          <p:cNvCxnSpPr>
            <a:cxnSpLocks/>
          </p:cNvCxnSpPr>
          <p:nvPr/>
        </p:nvCxnSpPr>
        <p:spPr>
          <a:xfrm flipH="1">
            <a:off x="5105400" y="2514600"/>
            <a:ext cx="609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xmlns="" id="{DB270DBE-FAD0-4C25-B0B3-B61B8CC2BF37}"/>
              </a:ext>
            </a:extLst>
          </p:cNvPr>
          <p:cNvCxnSpPr>
            <a:cxnSpLocks/>
          </p:cNvCxnSpPr>
          <p:nvPr/>
        </p:nvCxnSpPr>
        <p:spPr>
          <a:xfrm flipH="1">
            <a:off x="6629400" y="2514600"/>
            <a:ext cx="609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xmlns="" id="{05D1C94A-4B35-4F77-8CE5-4DF06398B9A1}"/>
              </a:ext>
            </a:extLst>
          </p:cNvPr>
          <p:cNvCxnSpPr>
            <a:cxnSpLocks/>
          </p:cNvCxnSpPr>
          <p:nvPr/>
        </p:nvCxnSpPr>
        <p:spPr>
          <a:xfrm flipH="1">
            <a:off x="7543800" y="2590800"/>
            <a:ext cx="609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xmlns="" id="{EA2A906A-9519-4177-8749-7395121D72EE}"/>
              </a:ext>
            </a:extLst>
          </p:cNvPr>
          <p:cNvCxnSpPr>
            <a:cxnSpLocks/>
          </p:cNvCxnSpPr>
          <p:nvPr/>
        </p:nvCxnSpPr>
        <p:spPr>
          <a:xfrm flipH="1">
            <a:off x="2209800" y="3048000"/>
            <a:ext cx="381000" cy="228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xmlns="" id="{A5297577-5F29-4FB5-8B89-CB0B38086E42}"/>
              </a:ext>
            </a:extLst>
          </p:cNvPr>
          <p:cNvCxnSpPr>
            <a:cxnSpLocks/>
          </p:cNvCxnSpPr>
          <p:nvPr/>
        </p:nvCxnSpPr>
        <p:spPr>
          <a:xfrm flipH="1">
            <a:off x="2743200" y="2971800"/>
            <a:ext cx="5334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xmlns="" id="{FF715E94-AAC2-4114-BBEF-0F657AC1CDCA}"/>
              </a:ext>
            </a:extLst>
          </p:cNvPr>
          <p:cNvCxnSpPr>
            <a:cxnSpLocks/>
          </p:cNvCxnSpPr>
          <p:nvPr/>
        </p:nvCxnSpPr>
        <p:spPr>
          <a:xfrm flipH="1">
            <a:off x="4114800" y="2971800"/>
            <a:ext cx="609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93F5D1A-B72D-4137-90C6-F84AE6A927FB}"/>
              </a:ext>
            </a:extLst>
          </p:cNvPr>
          <p:cNvCxnSpPr>
            <a:cxnSpLocks/>
          </p:cNvCxnSpPr>
          <p:nvPr/>
        </p:nvCxnSpPr>
        <p:spPr>
          <a:xfrm flipH="1">
            <a:off x="5029200" y="3048000"/>
            <a:ext cx="609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xmlns="" id="{C63411CF-8337-4496-9427-8DDE638DDACE}"/>
              </a:ext>
            </a:extLst>
          </p:cNvPr>
          <p:cNvCxnSpPr>
            <a:cxnSpLocks/>
          </p:cNvCxnSpPr>
          <p:nvPr/>
        </p:nvCxnSpPr>
        <p:spPr>
          <a:xfrm flipH="1">
            <a:off x="6705600" y="2971800"/>
            <a:ext cx="5334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xmlns="" id="{B04A9F46-2497-493D-AE5B-21FAB537CD94}"/>
              </a:ext>
            </a:extLst>
          </p:cNvPr>
          <p:cNvCxnSpPr>
            <a:cxnSpLocks/>
          </p:cNvCxnSpPr>
          <p:nvPr/>
        </p:nvCxnSpPr>
        <p:spPr>
          <a:xfrm flipH="1">
            <a:off x="7543800" y="2971800"/>
            <a:ext cx="6858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Oval 28">
            <a:extLst>
              <a:ext uri="{FF2B5EF4-FFF2-40B4-BE49-F238E27FC236}">
                <a16:creationId xmlns:a16="http://schemas.microsoft.com/office/drawing/2014/main" xmlns="" id="{0CE15B82-0205-496E-B970-F1E42308D79C}"/>
              </a:ext>
            </a:extLst>
          </p:cNvPr>
          <p:cNvSpPr/>
          <p:nvPr/>
        </p:nvSpPr>
        <p:spPr>
          <a:xfrm>
            <a:off x="1143000" y="2743200"/>
            <a:ext cx="32004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1AD06B35-98F7-4A4D-A571-32303532FA2B}"/>
              </a:ext>
            </a:extLst>
          </p:cNvPr>
          <p:cNvSpPr/>
          <p:nvPr/>
        </p:nvSpPr>
        <p:spPr>
          <a:xfrm>
            <a:off x="3200400" y="2743200"/>
            <a:ext cx="32004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1F862E70-E764-489B-9F42-F38E194402F9}"/>
              </a:ext>
            </a:extLst>
          </p:cNvPr>
          <p:cNvSpPr/>
          <p:nvPr/>
        </p:nvSpPr>
        <p:spPr>
          <a:xfrm>
            <a:off x="5562600" y="2743200"/>
            <a:ext cx="3810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6300D15D-44DF-4DC9-B344-90F206173B47}"/>
              </a:ext>
            </a:extLst>
          </p:cNvPr>
          <p:cNvSpPr/>
          <p:nvPr/>
        </p:nvSpPr>
        <p:spPr>
          <a:xfrm>
            <a:off x="8153400" y="27432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D8021AE5-1C57-4496-88C3-4AF270D5B03A}"/>
              </a:ext>
            </a:extLst>
          </p:cNvPr>
          <p:cNvSpPr/>
          <p:nvPr/>
        </p:nvSpPr>
        <p:spPr>
          <a:xfrm>
            <a:off x="1143000" y="32004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35851D72-48F9-4DA6-A44A-894EA7DD328B}"/>
              </a:ext>
            </a:extLst>
          </p:cNvPr>
          <p:cNvSpPr/>
          <p:nvPr/>
        </p:nvSpPr>
        <p:spPr>
          <a:xfrm>
            <a:off x="3200400" y="32004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6CFA0F6F-115A-47BC-A486-1ACEAF3A5BCA}"/>
              </a:ext>
            </a:extLst>
          </p:cNvPr>
          <p:cNvSpPr/>
          <p:nvPr/>
        </p:nvSpPr>
        <p:spPr>
          <a:xfrm>
            <a:off x="5562600" y="3200400"/>
            <a:ext cx="609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10A9B60D-DA1F-4D55-9E69-47F9E822C57C}"/>
              </a:ext>
            </a:extLst>
          </p:cNvPr>
          <p:cNvSpPr/>
          <p:nvPr/>
        </p:nvSpPr>
        <p:spPr>
          <a:xfrm>
            <a:off x="8153400" y="32004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35E0D910-212E-485A-9D06-CAA7340A39B0}"/>
              </a:ext>
            </a:extLst>
          </p:cNvPr>
          <p:cNvSpPr/>
          <p:nvPr/>
        </p:nvSpPr>
        <p:spPr>
          <a:xfrm>
            <a:off x="1676400" y="4572000"/>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xmlns="" id="{AA35A781-85A5-44B7-B7BE-23734E598847}"/>
              </a:ext>
            </a:extLst>
          </p:cNvPr>
          <p:cNvCxnSpPr>
            <a:cxnSpLocks/>
          </p:cNvCxnSpPr>
          <p:nvPr/>
        </p:nvCxnSpPr>
        <p:spPr>
          <a:xfrm>
            <a:off x="1905000" y="4876800"/>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TextBox 48">
            <a:extLst>
              <a:ext uri="{FF2B5EF4-FFF2-40B4-BE49-F238E27FC236}">
                <a16:creationId xmlns:a16="http://schemas.microsoft.com/office/drawing/2014/main" xmlns="" id="{0B7E5A29-5576-448C-9216-28931B341473}"/>
              </a:ext>
            </a:extLst>
          </p:cNvPr>
          <p:cNvSpPr txBox="1"/>
          <p:nvPr/>
        </p:nvSpPr>
        <p:spPr>
          <a:xfrm>
            <a:off x="1600200" y="54102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xmlns="" id="{F9F037E7-931A-4531-8CF2-E383E1DF226A}"/>
              </a:ext>
            </a:extLst>
          </p:cNvPr>
          <p:cNvSpPr/>
          <p:nvPr/>
        </p:nvSpPr>
        <p:spPr>
          <a:xfrm>
            <a:off x="3886200" y="4495800"/>
            <a:ext cx="685800" cy="47244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xmlns="" id="{B1149C32-9FDA-41C3-BF26-288C3EF8A1B6}"/>
              </a:ext>
            </a:extLst>
          </p:cNvPr>
          <p:cNvCxnSpPr>
            <a:cxnSpLocks/>
          </p:cNvCxnSpPr>
          <p:nvPr/>
        </p:nvCxnSpPr>
        <p:spPr>
          <a:xfrm>
            <a:off x="4267200" y="4876800"/>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2" name="TextBox 51">
            <a:extLst>
              <a:ext uri="{FF2B5EF4-FFF2-40B4-BE49-F238E27FC236}">
                <a16:creationId xmlns:a16="http://schemas.microsoft.com/office/drawing/2014/main" xmlns="" id="{832CC3FA-CC47-4058-89C1-6C467FB728B5}"/>
              </a:ext>
            </a:extLst>
          </p:cNvPr>
          <p:cNvSpPr txBox="1"/>
          <p:nvPr/>
        </p:nvSpPr>
        <p:spPr>
          <a:xfrm>
            <a:off x="4191000" y="54102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a:t>
            </a: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xmlns="" id="{D908FADB-5501-4192-86AE-AF88849AB822}"/>
              </a:ext>
            </a:extLst>
          </p:cNvPr>
          <p:cNvSpPr/>
          <p:nvPr/>
        </p:nvSpPr>
        <p:spPr>
          <a:xfrm>
            <a:off x="6324600" y="4495800"/>
            <a:ext cx="685800" cy="47244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xmlns="" id="{C591383D-DA15-487D-BAE4-0F77FE572661}"/>
              </a:ext>
            </a:extLst>
          </p:cNvPr>
          <p:cNvCxnSpPr>
            <a:cxnSpLocks/>
          </p:cNvCxnSpPr>
          <p:nvPr/>
        </p:nvCxnSpPr>
        <p:spPr>
          <a:xfrm>
            <a:off x="6705600" y="4876800"/>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a:extLst>
              <a:ext uri="{FF2B5EF4-FFF2-40B4-BE49-F238E27FC236}">
                <a16:creationId xmlns:a16="http://schemas.microsoft.com/office/drawing/2014/main" xmlns="" id="{73AA6714-BCC9-4CC1-A3D9-946A7D9268CD}"/>
              </a:ext>
            </a:extLst>
          </p:cNvPr>
          <p:cNvSpPr txBox="1"/>
          <p:nvPr/>
        </p:nvSpPr>
        <p:spPr>
          <a:xfrm>
            <a:off x="6629400" y="5410200"/>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8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1000"/>
                                        <p:tgtEl>
                                          <p:spTgt spid="24"/>
                                        </p:tgtEl>
                                      </p:cBhvr>
                                    </p:animEffect>
                                    <p:anim calcmode="lin" valueType="num">
                                      <p:cBhvr>
                                        <p:cTn id="87" dur="1000" fill="hold"/>
                                        <p:tgtEl>
                                          <p:spTgt spid="24"/>
                                        </p:tgtEl>
                                        <p:attrNameLst>
                                          <p:attrName>ppt_x</p:attrName>
                                        </p:attrNameLst>
                                      </p:cBhvr>
                                      <p:tavLst>
                                        <p:tav tm="0">
                                          <p:val>
                                            <p:strVal val="#ppt_x"/>
                                          </p:val>
                                        </p:tav>
                                        <p:tav tm="100000">
                                          <p:val>
                                            <p:strVal val="#ppt_x"/>
                                          </p:val>
                                        </p:tav>
                                      </p:tavLst>
                                    </p:anim>
                                    <p:anim calcmode="lin" valueType="num">
                                      <p:cBhvr>
                                        <p:cTn id="8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1000"/>
                                        <p:tgtEl>
                                          <p:spTgt spid="40"/>
                                        </p:tgtEl>
                                      </p:cBhvr>
                                    </p:animEffect>
                                    <p:anim calcmode="lin" valueType="num">
                                      <p:cBhvr>
                                        <p:cTn id="94" dur="1000" fill="hold"/>
                                        <p:tgtEl>
                                          <p:spTgt spid="40"/>
                                        </p:tgtEl>
                                        <p:attrNameLst>
                                          <p:attrName>ppt_x</p:attrName>
                                        </p:attrNameLst>
                                      </p:cBhvr>
                                      <p:tavLst>
                                        <p:tav tm="0">
                                          <p:val>
                                            <p:strVal val="#ppt_x"/>
                                          </p:val>
                                        </p:tav>
                                        <p:tav tm="100000">
                                          <p:val>
                                            <p:strVal val="#ppt_x"/>
                                          </p:val>
                                        </p:tav>
                                      </p:tavLst>
                                    </p:anim>
                                    <p:anim calcmode="lin" valueType="num">
                                      <p:cBhvr>
                                        <p:cTn id="95" dur="1000" fill="hold"/>
                                        <p:tgtEl>
                                          <p:spTgt spid="40"/>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1000"/>
                                        <p:tgtEl>
                                          <p:spTgt spid="41"/>
                                        </p:tgtEl>
                                      </p:cBhvr>
                                    </p:animEffect>
                                    <p:anim calcmode="lin" valueType="num">
                                      <p:cBhvr>
                                        <p:cTn id="99" dur="1000" fill="hold"/>
                                        <p:tgtEl>
                                          <p:spTgt spid="41"/>
                                        </p:tgtEl>
                                        <p:attrNameLst>
                                          <p:attrName>ppt_x</p:attrName>
                                        </p:attrNameLst>
                                      </p:cBhvr>
                                      <p:tavLst>
                                        <p:tav tm="0">
                                          <p:val>
                                            <p:strVal val="#ppt_x"/>
                                          </p:val>
                                        </p:tav>
                                        <p:tav tm="100000">
                                          <p:val>
                                            <p:strVal val="#ppt_x"/>
                                          </p:val>
                                        </p:tav>
                                      </p:tavLst>
                                    </p:anim>
                                    <p:anim calcmode="lin" valueType="num">
                                      <p:cBhvr>
                                        <p:cTn id="100" dur="1000" fill="hold"/>
                                        <p:tgtEl>
                                          <p:spTgt spid="41"/>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fade">
                                      <p:cBhvr>
                                        <p:cTn id="103" dur="1000"/>
                                        <p:tgtEl>
                                          <p:spTgt spid="42"/>
                                        </p:tgtEl>
                                      </p:cBhvr>
                                    </p:animEffect>
                                    <p:anim calcmode="lin" valueType="num">
                                      <p:cBhvr>
                                        <p:cTn id="104" dur="1000" fill="hold"/>
                                        <p:tgtEl>
                                          <p:spTgt spid="42"/>
                                        </p:tgtEl>
                                        <p:attrNameLst>
                                          <p:attrName>ppt_x</p:attrName>
                                        </p:attrNameLst>
                                      </p:cBhvr>
                                      <p:tavLst>
                                        <p:tav tm="0">
                                          <p:val>
                                            <p:strVal val="#ppt_x"/>
                                          </p:val>
                                        </p:tav>
                                        <p:tav tm="100000">
                                          <p:val>
                                            <p:strVal val="#ppt_x"/>
                                          </p:val>
                                        </p:tav>
                                      </p:tavLst>
                                    </p:anim>
                                    <p:anim calcmode="lin" valueType="num">
                                      <p:cBhvr>
                                        <p:cTn id="105" dur="1000" fill="hold"/>
                                        <p:tgtEl>
                                          <p:spTgt spid="4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1000"/>
                                        <p:tgtEl>
                                          <p:spTgt spid="43"/>
                                        </p:tgtEl>
                                      </p:cBhvr>
                                    </p:animEffect>
                                    <p:anim calcmode="lin" valueType="num">
                                      <p:cBhvr>
                                        <p:cTn id="109" dur="1000" fill="hold"/>
                                        <p:tgtEl>
                                          <p:spTgt spid="43"/>
                                        </p:tgtEl>
                                        <p:attrNameLst>
                                          <p:attrName>ppt_x</p:attrName>
                                        </p:attrNameLst>
                                      </p:cBhvr>
                                      <p:tavLst>
                                        <p:tav tm="0">
                                          <p:val>
                                            <p:strVal val="#ppt_x"/>
                                          </p:val>
                                        </p:tav>
                                        <p:tav tm="100000">
                                          <p:val>
                                            <p:strVal val="#ppt_x"/>
                                          </p:val>
                                        </p:tav>
                                      </p:tavLst>
                                    </p:anim>
                                    <p:anim calcmode="lin" valueType="num">
                                      <p:cBhvr>
                                        <p:cTn id="11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1000"/>
                                        <p:tgtEl>
                                          <p:spTgt spid="44"/>
                                        </p:tgtEl>
                                      </p:cBhvr>
                                    </p:animEffect>
                                    <p:anim calcmode="lin" valueType="num">
                                      <p:cBhvr>
                                        <p:cTn id="116" dur="1000" fill="hold"/>
                                        <p:tgtEl>
                                          <p:spTgt spid="44"/>
                                        </p:tgtEl>
                                        <p:attrNameLst>
                                          <p:attrName>ppt_x</p:attrName>
                                        </p:attrNameLst>
                                      </p:cBhvr>
                                      <p:tavLst>
                                        <p:tav tm="0">
                                          <p:val>
                                            <p:strVal val="#ppt_x"/>
                                          </p:val>
                                        </p:tav>
                                        <p:tav tm="100000">
                                          <p:val>
                                            <p:strVal val="#ppt_x"/>
                                          </p:val>
                                        </p:tav>
                                      </p:tavLst>
                                    </p:anim>
                                    <p:anim calcmode="lin" valueType="num">
                                      <p:cBhvr>
                                        <p:cTn id="117" dur="1000" fill="hold"/>
                                        <p:tgtEl>
                                          <p:spTgt spid="44"/>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fade">
                                      <p:cBhvr>
                                        <p:cTn id="120" dur="1000"/>
                                        <p:tgtEl>
                                          <p:spTgt spid="45"/>
                                        </p:tgtEl>
                                      </p:cBhvr>
                                    </p:animEffect>
                                    <p:anim calcmode="lin" valueType="num">
                                      <p:cBhvr>
                                        <p:cTn id="121" dur="1000" fill="hold"/>
                                        <p:tgtEl>
                                          <p:spTgt spid="45"/>
                                        </p:tgtEl>
                                        <p:attrNameLst>
                                          <p:attrName>ppt_x</p:attrName>
                                        </p:attrNameLst>
                                      </p:cBhvr>
                                      <p:tavLst>
                                        <p:tav tm="0">
                                          <p:val>
                                            <p:strVal val="#ppt_x"/>
                                          </p:val>
                                        </p:tav>
                                        <p:tav tm="100000">
                                          <p:val>
                                            <p:strVal val="#ppt_x"/>
                                          </p:val>
                                        </p:tav>
                                      </p:tavLst>
                                    </p:anim>
                                    <p:anim calcmode="lin" valueType="num">
                                      <p:cBhvr>
                                        <p:cTn id="122" dur="1000" fill="hold"/>
                                        <p:tgtEl>
                                          <p:spTgt spid="45"/>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anim calcmode="lin" valueType="num">
                                      <p:cBhvr>
                                        <p:cTn id="126" dur="1000" fill="hold"/>
                                        <p:tgtEl>
                                          <p:spTgt spid="49"/>
                                        </p:tgtEl>
                                        <p:attrNameLst>
                                          <p:attrName>ppt_x</p:attrName>
                                        </p:attrNameLst>
                                      </p:cBhvr>
                                      <p:tavLst>
                                        <p:tav tm="0">
                                          <p:val>
                                            <p:strVal val="#ppt_x"/>
                                          </p:val>
                                        </p:tav>
                                        <p:tav tm="100000">
                                          <p:val>
                                            <p:strVal val="#ppt_x"/>
                                          </p:val>
                                        </p:tav>
                                      </p:tavLst>
                                    </p:anim>
                                    <p:anim calcmode="lin" valueType="num">
                                      <p:cBhvr>
                                        <p:cTn id="12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fade">
                                      <p:cBhvr>
                                        <p:cTn id="132" dur="1000"/>
                                        <p:tgtEl>
                                          <p:spTgt spid="50"/>
                                        </p:tgtEl>
                                      </p:cBhvr>
                                    </p:animEffect>
                                    <p:anim calcmode="lin" valueType="num">
                                      <p:cBhvr>
                                        <p:cTn id="133" dur="1000" fill="hold"/>
                                        <p:tgtEl>
                                          <p:spTgt spid="50"/>
                                        </p:tgtEl>
                                        <p:attrNameLst>
                                          <p:attrName>ppt_x</p:attrName>
                                        </p:attrNameLst>
                                      </p:cBhvr>
                                      <p:tavLst>
                                        <p:tav tm="0">
                                          <p:val>
                                            <p:strVal val="#ppt_x"/>
                                          </p:val>
                                        </p:tav>
                                        <p:tav tm="100000">
                                          <p:val>
                                            <p:strVal val="#ppt_x"/>
                                          </p:val>
                                        </p:tav>
                                      </p:tavLst>
                                    </p:anim>
                                    <p:anim calcmode="lin" valueType="num">
                                      <p:cBhvr>
                                        <p:cTn id="134" dur="1000" fill="hold"/>
                                        <p:tgtEl>
                                          <p:spTgt spid="50"/>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51"/>
                                        </p:tgtEl>
                                        <p:attrNameLst>
                                          <p:attrName>style.visibility</p:attrName>
                                        </p:attrNameLst>
                                      </p:cBhvr>
                                      <p:to>
                                        <p:strVal val="visible"/>
                                      </p:to>
                                    </p:set>
                                    <p:animEffect transition="in" filter="fade">
                                      <p:cBhvr>
                                        <p:cTn id="137" dur="1000"/>
                                        <p:tgtEl>
                                          <p:spTgt spid="51"/>
                                        </p:tgtEl>
                                      </p:cBhvr>
                                    </p:animEffect>
                                    <p:anim calcmode="lin" valueType="num">
                                      <p:cBhvr>
                                        <p:cTn id="138" dur="1000" fill="hold"/>
                                        <p:tgtEl>
                                          <p:spTgt spid="51"/>
                                        </p:tgtEl>
                                        <p:attrNameLst>
                                          <p:attrName>ppt_x</p:attrName>
                                        </p:attrNameLst>
                                      </p:cBhvr>
                                      <p:tavLst>
                                        <p:tav tm="0">
                                          <p:val>
                                            <p:strVal val="#ppt_x"/>
                                          </p:val>
                                        </p:tav>
                                        <p:tav tm="100000">
                                          <p:val>
                                            <p:strVal val="#ppt_x"/>
                                          </p:val>
                                        </p:tav>
                                      </p:tavLst>
                                    </p:anim>
                                    <p:anim calcmode="lin" valueType="num">
                                      <p:cBhvr>
                                        <p:cTn id="139" dur="1000" fill="hold"/>
                                        <p:tgtEl>
                                          <p:spTgt spid="5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fade">
                                      <p:cBhvr>
                                        <p:cTn id="142" dur="1000"/>
                                        <p:tgtEl>
                                          <p:spTgt spid="52"/>
                                        </p:tgtEl>
                                      </p:cBhvr>
                                    </p:animEffect>
                                    <p:anim calcmode="lin" valueType="num">
                                      <p:cBhvr>
                                        <p:cTn id="143" dur="1000" fill="hold"/>
                                        <p:tgtEl>
                                          <p:spTgt spid="52"/>
                                        </p:tgtEl>
                                        <p:attrNameLst>
                                          <p:attrName>ppt_x</p:attrName>
                                        </p:attrNameLst>
                                      </p:cBhvr>
                                      <p:tavLst>
                                        <p:tav tm="0">
                                          <p:val>
                                            <p:strVal val="#ppt_x"/>
                                          </p:val>
                                        </p:tav>
                                        <p:tav tm="100000">
                                          <p:val>
                                            <p:strVal val="#ppt_x"/>
                                          </p:val>
                                        </p:tav>
                                      </p:tavLst>
                                    </p:anim>
                                    <p:anim calcmode="lin" valueType="num">
                                      <p:cBhvr>
                                        <p:cTn id="1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grpId="0" nodeType="clickEffect">
                                  <p:stCondLst>
                                    <p:cond delay="0"/>
                                  </p:stCondLst>
                                  <p:childTnLst>
                                    <p:set>
                                      <p:cBhvr>
                                        <p:cTn id="148" dur="1" fill="hold">
                                          <p:stCondLst>
                                            <p:cond delay="0"/>
                                          </p:stCondLst>
                                        </p:cTn>
                                        <p:tgtEl>
                                          <p:spTgt spid="53"/>
                                        </p:tgtEl>
                                        <p:attrNameLst>
                                          <p:attrName>style.visibility</p:attrName>
                                        </p:attrNameLst>
                                      </p:cBhvr>
                                      <p:to>
                                        <p:strVal val="visible"/>
                                      </p:to>
                                    </p:set>
                                    <p:animEffect transition="in" filter="fade">
                                      <p:cBhvr>
                                        <p:cTn id="149" dur="1000"/>
                                        <p:tgtEl>
                                          <p:spTgt spid="53"/>
                                        </p:tgtEl>
                                      </p:cBhvr>
                                    </p:animEffect>
                                    <p:anim calcmode="lin" valueType="num">
                                      <p:cBhvr>
                                        <p:cTn id="150" dur="1000" fill="hold"/>
                                        <p:tgtEl>
                                          <p:spTgt spid="53"/>
                                        </p:tgtEl>
                                        <p:attrNameLst>
                                          <p:attrName>ppt_x</p:attrName>
                                        </p:attrNameLst>
                                      </p:cBhvr>
                                      <p:tavLst>
                                        <p:tav tm="0">
                                          <p:val>
                                            <p:strVal val="#ppt_x"/>
                                          </p:val>
                                        </p:tav>
                                        <p:tav tm="100000">
                                          <p:val>
                                            <p:strVal val="#ppt_x"/>
                                          </p:val>
                                        </p:tav>
                                      </p:tavLst>
                                    </p:anim>
                                    <p:anim calcmode="lin" valueType="num">
                                      <p:cBhvr>
                                        <p:cTn id="151" dur="1000" fill="hold"/>
                                        <p:tgtEl>
                                          <p:spTgt spid="53"/>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fade">
                                      <p:cBhvr>
                                        <p:cTn id="154" dur="1000"/>
                                        <p:tgtEl>
                                          <p:spTgt spid="54"/>
                                        </p:tgtEl>
                                      </p:cBhvr>
                                    </p:animEffect>
                                    <p:anim calcmode="lin" valueType="num">
                                      <p:cBhvr>
                                        <p:cTn id="155" dur="1000" fill="hold"/>
                                        <p:tgtEl>
                                          <p:spTgt spid="54"/>
                                        </p:tgtEl>
                                        <p:attrNameLst>
                                          <p:attrName>ppt_x</p:attrName>
                                        </p:attrNameLst>
                                      </p:cBhvr>
                                      <p:tavLst>
                                        <p:tav tm="0">
                                          <p:val>
                                            <p:strVal val="#ppt_x"/>
                                          </p:val>
                                        </p:tav>
                                        <p:tav tm="100000">
                                          <p:val>
                                            <p:strVal val="#ppt_x"/>
                                          </p:val>
                                        </p:tav>
                                      </p:tavLst>
                                    </p:anim>
                                    <p:anim calcmode="lin" valueType="num">
                                      <p:cBhvr>
                                        <p:cTn id="156" dur="1000" fill="hold"/>
                                        <p:tgtEl>
                                          <p:spTgt spid="5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fade">
                                      <p:cBhvr>
                                        <p:cTn id="159" dur="1000"/>
                                        <p:tgtEl>
                                          <p:spTgt spid="55"/>
                                        </p:tgtEl>
                                      </p:cBhvr>
                                    </p:animEffect>
                                    <p:anim calcmode="lin" valueType="num">
                                      <p:cBhvr>
                                        <p:cTn id="160" dur="1000" fill="hold"/>
                                        <p:tgtEl>
                                          <p:spTgt spid="55"/>
                                        </p:tgtEl>
                                        <p:attrNameLst>
                                          <p:attrName>ppt_x</p:attrName>
                                        </p:attrNameLst>
                                      </p:cBhvr>
                                      <p:tavLst>
                                        <p:tav tm="0">
                                          <p:val>
                                            <p:strVal val="#ppt_x"/>
                                          </p:val>
                                        </p:tav>
                                        <p:tav tm="100000">
                                          <p:val>
                                            <p:strVal val="#ppt_x"/>
                                          </p:val>
                                        </p:tav>
                                      </p:tavLst>
                                    </p:anim>
                                    <p:anim calcmode="lin" valueType="num">
                                      <p:cBhvr>
                                        <p:cTn id="16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40" grpId="0" animBg="1"/>
      <p:bldP spid="41" grpId="0" animBg="1"/>
      <p:bldP spid="42" grpId="0" animBg="1"/>
      <p:bldP spid="43" grpId="0" animBg="1"/>
      <p:bldP spid="44" grpId="0" animBg="1"/>
      <p:bldP spid="49" grpId="0"/>
      <p:bldP spid="50" grpId="0" animBg="1"/>
      <p:bldP spid="52" grpId="0"/>
      <p:bldP spid="53" grpId="0" animBg="1"/>
      <p:bldP spid="5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Third-Way :</a:t>
            </a: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pic>
        <p:nvPicPr>
          <p:cNvPr id="9" name="Picture 5" descr="D:\Khalid Ansari\CSS\PPT's\Module_1_ppts\164205566489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2560" y="1143000"/>
            <a:ext cx="702564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2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As an example, let us use a = 1914 and b = 899 and solve for 1914x + 899y =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(1914, 899). </a:t>
            </a: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r>
              <a:rPr lang="es-ES" sz="2400" err="1">
                <a:latin typeface="Times New Roman" panose="02020603050405020304" pitchFamily="18" charset="0"/>
                <a:cs typeface="Times New Roman" panose="02020603050405020304" pitchFamily="18" charset="0"/>
              </a:rPr>
              <a:t>Result</a:t>
            </a:r>
            <a:r>
              <a:rPr lang="es-ES" sz="2400">
                <a:latin typeface="Times New Roman" panose="02020603050405020304" pitchFamily="18" charset="0"/>
                <a:cs typeface="Times New Roman" panose="02020603050405020304" pitchFamily="18" charset="0"/>
              </a:rPr>
              <a:t>: d = 29; x = 8; y = -17</a:t>
            </a:r>
            <a:endParaRPr lang="en-US" sz="2400">
              <a:latin typeface="Times New Roman" panose="02020603050405020304" pitchFamily="18" charset="0"/>
              <a:cs typeface="Times New Roman" panose="02020603050405020304" pitchFamily="18" charset="0"/>
            </a:endParaRPr>
          </a:p>
          <a:p>
            <a:pPr marL="82296" indent="0">
              <a:buNone/>
            </a:pPr>
            <a:r>
              <a:rPr lang="en-US" sz="2400">
                <a:latin typeface="Times New Roman" panose="02020603050405020304" pitchFamily="18" charset="0"/>
                <a:cs typeface="Times New Roman" panose="02020603050405020304" pitchFamily="18" charset="0"/>
              </a:rPr>
              <a:t>Thus, we have 1914 * 8 + 899 * (-17) =  15312 - 15283 = 29.</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4" name="Table 3"/>
          <p:cNvGraphicFramePr>
            <a:graphicFrameLocks noGrp="1"/>
          </p:cNvGraphicFramePr>
          <p:nvPr>
            <p:extLst>
              <p:ext uri="{D42A27DB-BD31-4B8C-83A1-F6EECF244321}">
                <p14:modId xmlns:p14="http://schemas.microsoft.com/office/powerpoint/2010/main" val="3435965989"/>
              </p:ext>
            </p:extLst>
          </p:nvPr>
        </p:nvGraphicFramePr>
        <p:xfrm>
          <a:off x="1676400" y="1752600"/>
          <a:ext cx="6934201" cy="3200400"/>
        </p:xfrm>
        <a:graphic>
          <a:graphicData uri="http://schemas.openxmlformats.org/drawingml/2006/table">
            <a:tbl>
              <a:tblPr firstRow="1" bandRow="1">
                <a:tableStyleId>{BDBED569-4797-4DF1-A0F4-6AAB3CD982D8}</a:tableStyleId>
              </a:tblPr>
              <a:tblGrid>
                <a:gridCol w="577850">
                  <a:extLst>
                    <a:ext uri="{9D8B030D-6E8A-4147-A177-3AD203B41FA5}">
                      <a16:colId xmlns:a16="http://schemas.microsoft.com/office/drawing/2014/main" xmlns="" val="20000"/>
                    </a:ext>
                  </a:extLst>
                </a:gridCol>
                <a:gridCol w="794544">
                  <a:extLst>
                    <a:ext uri="{9D8B030D-6E8A-4147-A177-3AD203B41FA5}">
                      <a16:colId xmlns:a16="http://schemas.microsoft.com/office/drawing/2014/main" xmlns="" val="20001"/>
                    </a:ext>
                  </a:extLst>
                </a:gridCol>
                <a:gridCol w="650082">
                  <a:extLst>
                    <a:ext uri="{9D8B030D-6E8A-4147-A177-3AD203B41FA5}">
                      <a16:colId xmlns:a16="http://schemas.microsoft.com/office/drawing/2014/main" xmlns="" val="20002"/>
                    </a:ext>
                  </a:extLst>
                </a:gridCol>
                <a:gridCol w="2311400">
                  <a:extLst>
                    <a:ext uri="{9D8B030D-6E8A-4147-A177-3AD203B41FA5}">
                      <a16:colId xmlns:a16="http://schemas.microsoft.com/office/drawing/2014/main" xmlns="" val="20003"/>
                    </a:ext>
                  </a:extLst>
                </a:gridCol>
                <a:gridCol w="2600325">
                  <a:extLst>
                    <a:ext uri="{9D8B030D-6E8A-4147-A177-3AD203B41FA5}">
                      <a16:colId xmlns:a16="http://schemas.microsoft.com/office/drawing/2014/main" xmlns="" val="20004"/>
                    </a:ext>
                  </a:extLst>
                </a:gridCol>
              </a:tblGrid>
              <a:tr h="409575">
                <a:tc>
                  <a:txBody>
                    <a:bodyPr/>
                    <a:lstStyle/>
                    <a:p>
                      <a:r>
                        <a:rPr lang="en-US" sz="2400" b="1" i="1"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err="1">
                          <a:latin typeface="Times New Roman" panose="02020603050405020304" pitchFamily="18" charset="0"/>
                          <a:cs typeface="Times New Roman" panose="02020603050405020304" pitchFamily="18" charset="0"/>
                        </a:rPr>
                        <a:t>r</a:t>
                      </a:r>
                      <a:r>
                        <a:rPr lang="en-US" sz="2400" b="1" i="1" baseline="-25000"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q</a:t>
                      </a:r>
                      <a:r>
                        <a:rPr lang="en-US" sz="2400" b="1" i="1" baseline="-25000">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err="1">
                          <a:latin typeface="Times New Roman" panose="02020603050405020304" pitchFamily="18" charset="0"/>
                          <a:cs typeface="Times New Roman" panose="02020603050405020304" pitchFamily="18" charset="0"/>
                        </a:rPr>
                        <a:t>y</a:t>
                      </a:r>
                      <a:r>
                        <a:rPr lang="en-US" sz="2400" b="1" i="1" baseline="-25000" err="1">
                          <a:latin typeface="Times New Roman" panose="02020603050405020304" pitchFamily="18" charset="0"/>
                          <a:cs typeface="Times New Roman" panose="02020603050405020304" pitchFamily="18" charset="0"/>
                        </a:rPr>
                        <a:t>i</a:t>
                      </a:r>
                      <a:endParaRPr lang="en-US" sz="2400" b="1" i="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1914</a:t>
                      </a:r>
                    </a:p>
                  </a:txBody>
                  <a:tcPr/>
                </a:tc>
                <a:tc>
                  <a:txBody>
                    <a:bodyPr/>
                    <a:lstStyle/>
                    <a:p>
                      <a:r>
                        <a:rPr lang="en-US" sz="2400">
                          <a:latin typeface="Times New Roman" panose="02020603050405020304" pitchFamily="18" charset="0"/>
                          <a:cs typeface="Times New Roman" panose="02020603050405020304" pitchFamily="18" charset="0"/>
                        </a:rPr>
                        <a:t>-</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899</a:t>
                      </a:r>
                    </a:p>
                  </a:txBody>
                  <a:tcPr/>
                </a:tc>
                <a:tc>
                  <a:txBody>
                    <a:bodyPr/>
                    <a:lstStyle/>
                    <a:p>
                      <a:r>
                        <a:rPr lang="en-US" sz="2400">
                          <a:latin typeface="Times New Roman" panose="02020603050405020304" pitchFamily="18" charset="0"/>
                          <a:cs typeface="Times New Roman" panose="02020603050405020304" pitchFamily="18" charset="0"/>
                        </a:rPr>
                        <a:t>-</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0002"/>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116</a:t>
                      </a:r>
                    </a:p>
                  </a:txBody>
                  <a:tcPr/>
                </a:tc>
                <a:tc>
                  <a:txBody>
                    <a:bodyPr/>
                    <a:lstStyle/>
                    <a:p>
                      <a:r>
                        <a:rPr lang="en-US" sz="2400">
                          <a:latin typeface="Times New Roman" panose="02020603050405020304" pitchFamily="18" charset="0"/>
                          <a:cs typeface="Times New Roman" panose="02020603050405020304" pitchFamily="18" charset="0"/>
                        </a:rPr>
                        <a:t>2</a:t>
                      </a:r>
                    </a:p>
                  </a:txBody>
                  <a:tcPr/>
                </a:tc>
                <a:tc>
                  <a:txBody>
                    <a:bodyPr/>
                    <a:lstStyle/>
                    <a:p>
                      <a:r>
                        <a:rPr lang="en-US" sz="2400">
                          <a:latin typeface="Times New Roman" panose="02020603050405020304" pitchFamily="18" charset="0"/>
                          <a:cs typeface="Times New Roman" panose="02020603050405020304" pitchFamily="18" charset="0"/>
                        </a:rPr>
                        <a:t>1-2*0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0-2*1 = -2</a:t>
                      </a:r>
                    </a:p>
                  </a:txBody>
                  <a:tcPr/>
                </a:tc>
                <a:extLst>
                  <a:ext uri="{0D108BD9-81ED-4DB2-BD59-A6C34878D82A}">
                    <a16:rowId xmlns:a16="http://schemas.microsoft.com/office/drawing/2014/main" xmlns="" val="10003"/>
                  </a:ext>
                </a:extLst>
              </a:tr>
              <a:tr h="409575">
                <a:tc>
                  <a:txBody>
                    <a:bodyPr/>
                    <a:lstStyle/>
                    <a:p>
                      <a:r>
                        <a:rPr lang="en-US" sz="2400">
                          <a:latin typeface="Times New Roman" panose="02020603050405020304" pitchFamily="18" charset="0"/>
                          <a:cs typeface="Times New Roman" panose="02020603050405020304" pitchFamily="18" charset="0"/>
                        </a:rPr>
                        <a:t>2</a:t>
                      </a:r>
                    </a:p>
                  </a:txBody>
                  <a:tcPr/>
                </a:tc>
                <a:tc>
                  <a:txBody>
                    <a:bodyPr/>
                    <a:lstStyle/>
                    <a:p>
                      <a:r>
                        <a:rPr lang="en-US" sz="2400">
                          <a:latin typeface="Times New Roman" panose="02020603050405020304" pitchFamily="18" charset="0"/>
                          <a:cs typeface="Times New Roman" panose="02020603050405020304" pitchFamily="18" charset="0"/>
                        </a:rPr>
                        <a:t>87</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0-7*1 = -7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1-7*(-2) = 15</a:t>
                      </a:r>
                    </a:p>
                  </a:txBody>
                  <a:tcPr/>
                </a:tc>
                <a:extLst>
                  <a:ext uri="{0D108BD9-81ED-4DB2-BD59-A6C34878D82A}">
                    <a16:rowId xmlns:a16="http://schemas.microsoft.com/office/drawing/2014/main" xmlns="" val="10004"/>
                  </a:ext>
                </a:extLst>
              </a:tr>
              <a:tr h="409575">
                <a:tc>
                  <a:txBody>
                    <a:bodyPr/>
                    <a:lstStyle/>
                    <a:p>
                      <a:r>
                        <a:rPr lang="en-US" sz="2400">
                          <a:latin typeface="Times New Roman" panose="02020603050405020304" pitchFamily="18" charset="0"/>
                          <a:cs typeface="Times New Roman" panose="02020603050405020304" pitchFamily="18" charset="0"/>
                        </a:rPr>
                        <a:t>3</a:t>
                      </a:r>
                    </a:p>
                  </a:txBody>
                  <a:tcPr/>
                </a:tc>
                <a:tc>
                  <a:txBody>
                    <a:bodyPr/>
                    <a:lstStyle/>
                    <a:p>
                      <a:r>
                        <a:rPr lang="en-US" sz="2400">
                          <a:latin typeface="Times New Roman" panose="02020603050405020304" pitchFamily="18" charset="0"/>
                          <a:cs typeface="Times New Roman" panose="02020603050405020304" pitchFamily="18" charset="0"/>
                        </a:rPr>
                        <a:t>29</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1-1*(-7) = 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-2-1*15 = -17</a:t>
                      </a:r>
                    </a:p>
                  </a:txBody>
                  <a:tcPr/>
                </a:tc>
                <a:extLst>
                  <a:ext uri="{0D108BD9-81ED-4DB2-BD59-A6C34878D82A}">
                    <a16:rowId xmlns:a16="http://schemas.microsoft.com/office/drawing/2014/main" xmlns="" val="10005"/>
                  </a:ext>
                </a:extLst>
              </a:tr>
              <a:tr h="409575">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3</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9977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9" end="9"/>
                                            </p:txEl>
                                          </p:spTgt>
                                        </p:tgtEl>
                                        <p:attrNameLst>
                                          <p:attrName>style.visibility</p:attrName>
                                        </p:attrNameLst>
                                      </p:cBhvr>
                                      <p:to>
                                        <p:strVal val="visible"/>
                                      </p:to>
                                    </p:set>
                                    <p:animEffect transition="in" filter="fade">
                                      <p:cBhvr>
                                        <p:cTn id="14" dur="1000"/>
                                        <p:tgtEl>
                                          <p:spTgt spid="6">
                                            <p:txEl>
                                              <p:pRg st="9" end="9"/>
                                            </p:txEl>
                                          </p:spTgt>
                                        </p:tgtEl>
                                      </p:cBhvr>
                                    </p:animEffect>
                                    <p:anim calcmode="lin" valueType="num">
                                      <p:cBhvr>
                                        <p:cTn id="1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animEffect transition="in" filter="fade">
                                      <p:cBhvr>
                                        <p:cTn id="19" dur="1000"/>
                                        <p:tgtEl>
                                          <p:spTgt spid="6">
                                            <p:txEl>
                                              <p:pRg st="10" end="10"/>
                                            </p:txEl>
                                          </p:spTgt>
                                        </p:tgtEl>
                                      </p:cBhvr>
                                    </p:animEffect>
                                    <p:anim calcmode="lin" valueType="num">
                                      <p:cBhvr>
                                        <p:cTn id="2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5" name="Table 4">
            <a:extLst>
              <a:ext uri="{FF2B5EF4-FFF2-40B4-BE49-F238E27FC236}">
                <a16:creationId xmlns:a16="http://schemas.microsoft.com/office/drawing/2014/main" xmlns="" id="{0B3A9737-DE9A-4C5A-8FE1-0F7D0F337008}"/>
              </a:ext>
            </a:extLst>
          </p:cNvPr>
          <p:cNvGraphicFramePr>
            <a:graphicFrameLocks noGrp="1"/>
          </p:cNvGraphicFramePr>
          <p:nvPr>
            <p:extLst>
              <p:ext uri="{D42A27DB-BD31-4B8C-83A1-F6EECF244321}">
                <p14:modId xmlns:p14="http://schemas.microsoft.com/office/powerpoint/2010/main" val="77263317"/>
              </p:ext>
            </p:extLst>
          </p:nvPr>
        </p:nvGraphicFramePr>
        <p:xfrm>
          <a:off x="1143000" y="1767840"/>
          <a:ext cx="7924800" cy="2743200"/>
        </p:xfrm>
        <a:graphic>
          <a:graphicData uri="http://schemas.openxmlformats.org/drawingml/2006/table">
            <a:tbl>
              <a:tblPr firstRow="1" bandRow="1">
                <a:tableStyleId>{BDBED569-4797-4DF1-A0F4-6AAB3CD982D8}</a:tableStyleId>
              </a:tblPr>
              <a:tblGrid>
                <a:gridCol w="497987">
                  <a:extLst>
                    <a:ext uri="{9D8B030D-6E8A-4147-A177-3AD203B41FA5}">
                      <a16:colId xmlns:a16="http://schemas.microsoft.com/office/drawing/2014/main" xmlns="" val="20000"/>
                    </a:ext>
                  </a:extLst>
                </a:gridCol>
                <a:gridCol w="842745">
                  <a:extLst>
                    <a:ext uri="{9D8B030D-6E8A-4147-A177-3AD203B41FA5}">
                      <a16:colId xmlns:a16="http://schemas.microsoft.com/office/drawing/2014/main" xmlns="" val="20001"/>
                    </a:ext>
                  </a:extLst>
                </a:gridCol>
                <a:gridCol w="689520">
                  <a:extLst>
                    <a:ext uri="{9D8B030D-6E8A-4147-A177-3AD203B41FA5}">
                      <a16:colId xmlns:a16="http://schemas.microsoft.com/office/drawing/2014/main" xmlns="" val="20002"/>
                    </a:ext>
                  </a:extLst>
                </a:gridCol>
                <a:gridCol w="689520">
                  <a:extLst>
                    <a:ext uri="{9D8B030D-6E8A-4147-A177-3AD203B41FA5}">
                      <a16:colId xmlns:a16="http://schemas.microsoft.com/office/drawing/2014/main" xmlns="" val="4203479076"/>
                    </a:ext>
                  </a:extLst>
                </a:gridCol>
                <a:gridCol w="824250">
                  <a:extLst>
                    <a:ext uri="{9D8B030D-6E8A-4147-A177-3AD203B41FA5}">
                      <a16:colId xmlns:a16="http://schemas.microsoft.com/office/drawing/2014/main" xmlns="" val="4142524943"/>
                    </a:ext>
                  </a:extLst>
                </a:gridCol>
                <a:gridCol w="840631">
                  <a:extLst>
                    <a:ext uri="{9D8B030D-6E8A-4147-A177-3AD203B41FA5}">
                      <a16:colId xmlns:a16="http://schemas.microsoft.com/office/drawing/2014/main" xmlns="" val="1643449489"/>
                    </a:ext>
                  </a:extLst>
                </a:gridCol>
                <a:gridCol w="818425">
                  <a:extLst>
                    <a:ext uri="{9D8B030D-6E8A-4147-A177-3AD203B41FA5}">
                      <a16:colId xmlns:a16="http://schemas.microsoft.com/office/drawing/2014/main" xmlns="" val="20003"/>
                    </a:ext>
                  </a:extLst>
                </a:gridCol>
                <a:gridCol w="805459">
                  <a:extLst>
                    <a:ext uri="{9D8B030D-6E8A-4147-A177-3AD203B41FA5}">
                      <a16:colId xmlns:a16="http://schemas.microsoft.com/office/drawing/2014/main" xmlns="" val="3062691892"/>
                    </a:ext>
                  </a:extLst>
                </a:gridCol>
                <a:gridCol w="978772">
                  <a:extLst>
                    <a:ext uri="{9D8B030D-6E8A-4147-A177-3AD203B41FA5}">
                      <a16:colId xmlns:a16="http://schemas.microsoft.com/office/drawing/2014/main" xmlns="" val="1708220058"/>
                    </a:ext>
                  </a:extLst>
                </a:gridCol>
                <a:gridCol w="937491">
                  <a:extLst>
                    <a:ext uri="{9D8B030D-6E8A-4147-A177-3AD203B41FA5}">
                      <a16:colId xmlns:a16="http://schemas.microsoft.com/office/drawing/2014/main" xmlns="" val="20004"/>
                    </a:ext>
                  </a:extLst>
                </a:gridCol>
              </a:tblGrid>
              <a:tr h="409575">
                <a:tc>
                  <a:txBody>
                    <a:bodyPr/>
                    <a:lstStyle/>
                    <a:p>
                      <a:r>
                        <a:rPr lang="en-US" sz="2400" b="1" i="1">
                          <a:latin typeface="Times New Roman" panose="02020603050405020304" pitchFamily="18" charset="0"/>
                          <a:cs typeface="Times New Roman" panose="02020603050405020304" pitchFamily="18" charset="0"/>
                        </a:rPr>
                        <a:t>q</a:t>
                      </a: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p>
                  </a:txBody>
                  <a:tcPr/>
                </a:tc>
                <a:tc>
                  <a:txBody>
                    <a:bodyPr/>
                    <a:lstStyle/>
                    <a:p>
                      <a:r>
                        <a:rPr lang="en-US" sz="2400" b="1" i="1">
                          <a:latin typeface="Times New Roman" panose="02020603050405020304" pitchFamily="18" charset="0"/>
                          <a:cs typeface="Times New Roman" panose="02020603050405020304" pitchFamily="18" charset="0"/>
                        </a:rPr>
                        <a:t>s</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s</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s</a:t>
                      </a: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2</a:t>
                      </a:r>
                    </a:p>
                  </a:txBody>
                  <a:tcPr/>
                </a:tc>
                <a:tc>
                  <a:txBody>
                    <a:bodyPr/>
                    <a:lstStyle/>
                    <a:p>
                      <a:r>
                        <a:rPr lang="en-US" sz="2400">
                          <a:latin typeface="Times New Roman" panose="02020603050405020304" pitchFamily="18" charset="0"/>
                          <a:cs typeface="Times New Roman" panose="02020603050405020304" pitchFamily="18" charset="0"/>
                        </a:rPr>
                        <a:t>1914</a:t>
                      </a:r>
                    </a:p>
                  </a:txBody>
                  <a:tcPr/>
                </a:tc>
                <a:tc>
                  <a:txBody>
                    <a:bodyPr/>
                    <a:lstStyle/>
                    <a:p>
                      <a:r>
                        <a:rPr lang="en-US" sz="2400">
                          <a:latin typeface="Times New Roman" panose="02020603050405020304" pitchFamily="18" charset="0"/>
                          <a:cs typeface="Times New Roman" panose="02020603050405020304" pitchFamily="18" charset="0"/>
                        </a:rPr>
                        <a:t>899</a:t>
                      </a:r>
                    </a:p>
                  </a:txBody>
                  <a:tcPr/>
                </a:tc>
                <a:tc>
                  <a:txBody>
                    <a:bodyPr/>
                    <a:lstStyle/>
                    <a:p>
                      <a:r>
                        <a:rPr lang="en-US" sz="2400">
                          <a:latin typeface="Times New Roman" panose="02020603050405020304" pitchFamily="18" charset="0"/>
                          <a:cs typeface="Times New Roman" panose="02020603050405020304" pitchFamily="18" charset="0"/>
                        </a:rPr>
                        <a:t>116</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tc>
                  <a:txBody>
                    <a:bodyPr/>
                    <a:lstStyle/>
                    <a:p>
                      <a:r>
                        <a:rPr lang="en-US" sz="2400" b="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899</a:t>
                      </a:r>
                    </a:p>
                  </a:txBody>
                  <a:tcPr/>
                </a:tc>
                <a:tc>
                  <a:txBody>
                    <a:bodyPr/>
                    <a:lstStyle/>
                    <a:p>
                      <a:r>
                        <a:rPr lang="en-US" sz="2400">
                          <a:latin typeface="Times New Roman" panose="02020603050405020304" pitchFamily="18" charset="0"/>
                          <a:cs typeface="Times New Roman" panose="02020603050405020304" pitchFamily="18" charset="0"/>
                        </a:rPr>
                        <a:t>116</a:t>
                      </a:r>
                    </a:p>
                  </a:txBody>
                  <a:tcPr/>
                </a:tc>
                <a:tc>
                  <a:txBody>
                    <a:bodyPr/>
                    <a:lstStyle/>
                    <a:p>
                      <a:r>
                        <a:rPr lang="en-US" sz="2400">
                          <a:latin typeface="Times New Roman" panose="02020603050405020304" pitchFamily="18" charset="0"/>
                          <a:cs typeface="Times New Roman" panose="02020603050405020304" pitchFamily="18" charset="0"/>
                        </a:rPr>
                        <a:t>87</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xmlns="" val="10002"/>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116</a:t>
                      </a:r>
                    </a:p>
                  </a:txBody>
                  <a:tcPr/>
                </a:tc>
                <a:tc>
                  <a:txBody>
                    <a:bodyPr/>
                    <a:lstStyle/>
                    <a:p>
                      <a:r>
                        <a:rPr lang="en-US" sz="2400">
                          <a:latin typeface="Times New Roman" panose="02020603050405020304" pitchFamily="18" charset="0"/>
                          <a:cs typeface="Times New Roman" panose="02020603050405020304" pitchFamily="18" charset="0"/>
                        </a:rPr>
                        <a:t>87</a:t>
                      </a:r>
                    </a:p>
                  </a:txBody>
                  <a:tcPr/>
                </a:tc>
                <a:tc>
                  <a:txBody>
                    <a:bodyPr/>
                    <a:lstStyle/>
                    <a:p>
                      <a:r>
                        <a:rPr lang="en-US" sz="2400">
                          <a:latin typeface="Times New Roman" panose="02020603050405020304" pitchFamily="18" charset="0"/>
                          <a:cs typeface="Times New Roman" panose="02020603050405020304" pitchFamily="18" charset="0"/>
                        </a:rPr>
                        <a:t>29</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xmlns="" val="10003"/>
                  </a:ext>
                </a:extLst>
              </a:tr>
              <a:tr h="409575">
                <a:tc>
                  <a:txBody>
                    <a:bodyPr/>
                    <a:lstStyle/>
                    <a:p>
                      <a:r>
                        <a:rPr lang="en-US" sz="2400">
                          <a:latin typeface="Times New Roman" panose="02020603050405020304" pitchFamily="18" charset="0"/>
                          <a:cs typeface="Times New Roman" panose="02020603050405020304" pitchFamily="18" charset="0"/>
                        </a:rPr>
                        <a:t>3</a:t>
                      </a:r>
                    </a:p>
                  </a:txBody>
                  <a:tcPr/>
                </a:tc>
                <a:tc>
                  <a:txBody>
                    <a:bodyPr/>
                    <a:lstStyle/>
                    <a:p>
                      <a:r>
                        <a:rPr lang="en-US" sz="2400">
                          <a:latin typeface="Times New Roman" panose="02020603050405020304" pitchFamily="18" charset="0"/>
                          <a:cs typeface="Times New Roman" panose="02020603050405020304" pitchFamily="18" charset="0"/>
                        </a:rPr>
                        <a:t>87</a:t>
                      </a:r>
                    </a:p>
                  </a:txBody>
                  <a:tcPr/>
                </a:tc>
                <a:tc>
                  <a:txBody>
                    <a:bodyPr/>
                    <a:lstStyle/>
                    <a:p>
                      <a:r>
                        <a:rPr lang="en-US" sz="2400">
                          <a:latin typeface="Times New Roman" panose="02020603050405020304" pitchFamily="18" charset="0"/>
                          <a:cs typeface="Times New Roman" panose="02020603050405020304" pitchFamily="18" charset="0"/>
                        </a:rPr>
                        <a:t>29</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60</a:t>
                      </a:r>
                    </a:p>
                  </a:txBody>
                  <a:tcPr/>
                </a:tc>
                <a:extLst>
                  <a:ext uri="{0D108BD9-81ED-4DB2-BD59-A6C34878D82A}">
                    <a16:rowId xmlns:a16="http://schemas.microsoft.com/office/drawing/2014/main" xmlns="" val="10004"/>
                  </a:ext>
                </a:extLst>
              </a:tr>
              <a:tr h="409575">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29</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-31</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-1759</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57385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
        <p:nvSpPr>
          <p:cNvPr id="5" name="Rectangle 4"/>
          <p:cNvSpPr/>
          <p:nvPr/>
        </p:nvSpPr>
        <p:spPr>
          <a:xfrm>
            <a:off x="3352800" y="1143000"/>
            <a:ext cx="28194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Security Attacks </a:t>
            </a:r>
          </a:p>
        </p:txBody>
      </p:sp>
      <p:sp>
        <p:nvSpPr>
          <p:cNvPr id="6" name="Rectangle 5"/>
          <p:cNvSpPr/>
          <p:nvPr/>
        </p:nvSpPr>
        <p:spPr>
          <a:xfrm>
            <a:off x="1295400" y="3124200"/>
            <a:ext cx="20574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3733800" y="3103418"/>
            <a:ext cx="2438400" cy="2992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 </a:t>
            </a:r>
          </a:p>
        </p:txBody>
      </p:sp>
      <p:sp>
        <p:nvSpPr>
          <p:cNvPr id="8" name="Rectangle 7"/>
          <p:cNvSpPr/>
          <p:nvPr/>
        </p:nvSpPr>
        <p:spPr>
          <a:xfrm>
            <a:off x="6553201" y="3124200"/>
            <a:ext cx="2057399"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latin typeface="Times New Roman" panose="02020603050405020304" pitchFamily="18" charset="0"/>
              <a:cs typeface="Times New Roman" panose="02020603050405020304" pitchFamily="18" charset="0"/>
            </a:endParaRPr>
          </a:p>
        </p:txBody>
      </p:sp>
      <p:cxnSp>
        <p:nvCxnSpPr>
          <p:cNvPr id="9" name="Elbow Connector 8"/>
          <p:cNvCxnSpPr>
            <a:stCxn id="5" idx="2"/>
            <a:endCxn id="6" idx="0"/>
          </p:cNvCxnSpPr>
          <p:nvPr/>
        </p:nvCxnSpPr>
        <p:spPr>
          <a:xfrm rot="5400000">
            <a:off x="2895600" y="1257300"/>
            <a:ext cx="1295400" cy="2438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4762500" y="2476500"/>
            <a:ext cx="2857500" cy="626918"/>
          </a:xfrm>
          <a:prstGeom prst="bentConnector3">
            <a:avLst>
              <a:gd name="adj1" fmla="val 99455"/>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29200" y="2476500"/>
            <a:ext cx="0" cy="62691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47800" y="3276600"/>
            <a:ext cx="17145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Snooping</a:t>
            </a:r>
          </a:p>
        </p:txBody>
      </p:sp>
      <p:sp>
        <p:nvSpPr>
          <p:cNvPr id="15" name="Rectangle 14"/>
          <p:cNvSpPr/>
          <p:nvPr/>
        </p:nvSpPr>
        <p:spPr>
          <a:xfrm>
            <a:off x="1447800" y="4191000"/>
            <a:ext cx="17145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Traffic Analysis</a:t>
            </a:r>
          </a:p>
        </p:txBody>
      </p:sp>
      <p:sp>
        <p:nvSpPr>
          <p:cNvPr id="18" name="TextBox 17"/>
          <p:cNvSpPr txBox="1"/>
          <p:nvPr/>
        </p:nvSpPr>
        <p:spPr>
          <a:xfrm>
            <a:off x="1371600" y="5181600"/>
            <a:ext cx="1981200"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Threat to confidentiality</a:t>
            </a:r>
          </a:p>
        </p:txBody>
      </p:sp>
      <p:sp>
        <p:nvSpPr>
          <p:cNvPr id="19" name="Rectangle 18"/>
          <p:cNvSpPr/>
          <p:nvPr/>
        </p:nvSpPr>
        <p:spPr>
          <a:xfrm>
            <a:off x="3924300" y="3276600"/>
            <a:ext cx="20955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Modification</a:t>
            </a:r>
          </a:p>
        </p:txBody>
      </p:sp>
      <p:sp>
        <p:nvSpPr>
          <p:cNvPr id="20" name="Rectangle 19"/>
          <p:cNvSpPr/>
          <p:nvPr/>
        </p:nvSpPr>
        <p:spPr>
          <a:xfrm>
            <a:off x="3924300" y="3962400"/>
            <a:ext cx="2095500" cy="523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Masquerading</a:t>
            </a:r>
          </a:p>
        </p:txBody>
      </p:sp>
      <p:sp>
        <p:nvSpPr>
          <p:cNvPr id="23" name="Rectangle 22"/>
          <p:cNvSpPr/>
          <p:nvPr/>
        </p:nvSpPr>
        <p:spPr>
          <a:xfrm>
            <a:off x="3924300" y="4658591"/>
            <a:ext cx="20955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50000"/>
                  </a:schemeClr>
                </a:solidFill>
                <a:latin typeface="Times New Roman" panose="02020603050405020304" pitchFamily="18" charset="0"/>
                <a:cs typeface="Times New Roman" panose="02020603050405020304" pitchFamily="18" charset="0"/>
              </a:rPr>
              <a:t>Replaying</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924300" y="5344391"/>
            <a:ext cx="2095500" cy="523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50000"/>
                  </a:schemeClr>
                </a:solidFill>
                <a:latin typeface="Times New Roman" panose="02020603050405020304" pitchFamily="18" charset="0"/>
                <a:cs typeface="Times New Roman" panose="02020603050405020304" pitchFamily="18" charset="0"/>
              </a:rPr>
              <a:t>Repudiation</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543300" y="6150114"/>
            <a:ext cx="2647950" cy="400110"/>
          </a:xfrm>
          <a:prstGeom prst="rect">
            <a:avLst/>
          </a:prstGeom>
          <a:no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Threat to integrity</a:t>
            </a:r>
          </a:p>
        </p:txBody>
      </p:sp>
      <p:sp>
        <p:nvSpPr>
          <p:cNvPr id="26" name="Rectangle 25"/>
          <p:cNvSpPr/>
          <p:nvPr/>
        </p:nvSpPr>
        <p:spPr>
          <a:xfrm>
            <a:off x="6705600" y="3276600"/>
            <a:ext cx="17145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latin typeface="Times New Roman" panose="02020603050405020304" pitchFamily="18" charset="0"/>
                <a:cs typeface="Times New Roman" panose="02020603050405020304" pitchFamily="18" charset="0"/>
              </a:rPr>
              <a:t>Denial of Service</a:t>
            </a:r>
          </a:p>
        </p:txBody>
      </p:sp>
      <p:sp>
        <p:nvSpPr>
          <p:cNvPr id="27" name="TextBox 26"/>
          <p:cNvSpPr txBox="1"/>
          <p:nvPr/>
        </p:nvSpPr>
        <p:spPr>
          <a:xfrm>
            <a:off x="6324600" y="4324290"/>
            <a:ext cx="2647950" cy="400110"/>
          </a:xfrm>
          <a:prstGeom prst="rect">
            <a:avLst/>
          </a:prstGeom>
          <a:no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Threat to availability</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anim calcmode="lin" valueType="num">
                                      <p:cBhvr>
                                        <p:cTn id="60" dur="1000" fill="hold"/>
                                        <p:tgtEl>
                                          <p:spTgt spid="25"/>
                                        </p:tgtEl>
                                        <p:attrNameLst>
                                          <p:attrName>ppt_x</p:attrName>
                                        </p:attrNameLst>
                                      </p:cBhvr>
                                      <p:tavLst>
                                        <p:tav tm="0">
                                          <p:val>
                                            <p:strVal val="#ppt_x"/>
                                          </p:val>
                                        </p:tav>
                                        <p:tav tm="100000">
                                          <p:val>
                                            <p:strVal val="#ppt_x"/>
                                          </p:val>
                                        </p:tav>
                                      </p:tavLst>
                                    </p:anim>
                                    <p:anim calcmode="lin" valueType="num">
                                      <p:cBhvr>
                                        <p:cTn id="61" dur="1000" fill="hold"/>
                                        <p:tgtEl>
                                          <p:spTgt spid="2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1000"/>
                                        <p:tgtEl>
                                          <p:spTgt spid="10"/>
                                        </p:tgtEl>
                                      </p:cBhvr>
                                    </p:animEffect>
                                    <p:anim calcmode="lin" valueType="num">
                                      <p:cBhvr>
                                        <p:cTn id="72" dur="1000" fill="hold"/>
                                        <p:tgtEl>
                                          <p:spTgt spid="10"/>
                                        </p:tgtEl>
                                        <p:attrNameLst>
                                          <p:attrName>ppt_x</p:attrName>
                                        </p:attrNameLst>
                                      </p:cBhvr>
                                      <p:tavLst>
                                        <p:tav tm="0">
                                          <p:val>
                                            <p:strVal val="#ppt_x"/>
                                          </p:val>
                                        </p:tav>
                                        <p:tav tm="100000">
                                          <p:val>
                                            <p:strVal val="#ppt_x"/>
                                          </p:val>
                                        </p:tav>
                                      </p:tavLst>
                                    </p:anim>
                                    <p:anim calcmode="lin" valueType="num">
                                      <p:cBhvr>
                                        <p:cTn id="73" dur="1000" fill="hold"/>
                                        <p:tgtEl>
                                          <p:spTgt spid="1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animBg="1"/>
      <p:bldP spid="15" grpId="0" animBg="1"/>
      <p:bldP spid="18" grpId="0"/>
      <p:bldP spid="19" grpId="0" animBg="1"/>
      <p:bldP spid="20" grpId="0" animBg="1"/>
      <p:bldP spid="23" grpId="0" animBg="1"/>
      <p:bldP spid="24" grpId="0" animBg="1"/>
      <p:bldP spid="25" grpId="0"/>
      <p:bldP spid="26" grpId="0" animBg="1"/>
      <p:bldP spid="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Extended Euclidean Algorithm can also be to calculate Multiplicative Inverse.</a:t>
            </a:r>
          </a:p>
          <a:p>
            <a:pPr marL="82296" indent="0">
              <a:buNone/>
            </a:pPr>
            <a:r>
              <a:rPr lang="en-US" sz="2400">
                <a:latin typeface="Times New Roman" panose="02020603050405020304" pitchFamily="18" charset="0"/>
                <a:cs typeface="Times New Roman" panose="02020603050405020304" pitchFamily="18" charset="0"/>
              </a:rPr>
              <a:t>A multiplicative inverse or reciprocal for a number x, denoted by 1/x or x</a:t>
            </a:r>
            <a:r>
              <a:rPr lang="en-US" sz="2400" baseline="30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is a number which when multiplied by x yields the multiplicative identity, 1. </a:t>
            </a:r>
          </a:p>
          <a:p>
            <a:pPr marL="82296" indent="0">
              <a:buNone/>
            </a:pPr>
            <a:r>
              <a:rPr lang="en-US" sz="2400">
                <a:latin typeface="Times New Roman" panose="02020603050405020304" pitchFamily="18" charset="0"/>
                <a:cs typeface="Times New Roman" panose="02020603050405020304" pitchFamily="18" charset="0"/>
              </a:rPr>
              <a:t>The multiplicative inverse of a fraction a/b is b/a.</a:t>
            </a:r>
          </a:p>
          <a:p>
            <a:pPr marL="82296" indent="0">
              <a:buNone/>
            </a:pPr>
            <a:r>
              <a:rPr lang="en-US" sz="2400">
                <a:latin typeface="Times New Roman" panose="02020603050405020304" pitchFamily="18" charset="0"/>
                <a:cs typeface="Times New Roman" panose="02020603050405020304" pitchFamily="18" charset="0"/>
              </a:rPr>
              <a:t>Example : 3 mod 17</a:t>
            </a:r>
          </a:p>
          <a:p>
            <a:pPr marL="82296" indent="0">
              <a:buNone/>
            </a:pPr>
            <a:r>
              <a:rPr lang="en-US" sz="2400">
                <a:latin typeface="Times New Roman" panose="02020603050405020304" pitchFamily="18" charset="0"/>
                <a:cs typeface="Times New Roman" panose="02020603050405020304" pitchFamily="18" charset="0"/>
              </a:rPr>
              <a:t>	      3 *               ≡ 1 mod 17</a:t>
            </a:r>
            <a:endParaRPr lang="en-US" sz="1800">
              <a:latin typeface="Times New Roman" panose="02020603050405020304" pitchFamily="18" charset="0"/>
              <a:cs typeface="Times New Roman" panose="02020603050405020304" pitchFamily="18" charset="0"/>
            </a:endParaRPr>
          </a:p>
          <a:p>
            <a:pPr marL="82296" indent="0">
              <a:buNone/>
            </a:pPr>
            <a:r>
              <a:rPr lang="en-US" sz="18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3</a:t>
            </a:r>
            <a:r>
              <a:rPr lang="en-US" sz="2400" b="1" baseline="30000">
                <a:latin typeface="Times New Roman" panose="02020603050405020304" pitchFamily="18" charset="0"/>
                <a:cs typeface="Times New Roman" panose="02020603050405020304" pitchFamily="18" charset="0"/>
              </a:rPr>
              <a:t>-1</a:t>
            </a:r>
            <a:endParaRPr lang="en-US" sz="2400">
              <a:latin typeface="Times New Roman" panose="02020603050405020304" pitchFamily="18" charset="0"/>
              <a:cs typeface="Times New Roman" panose="02020603050405020304" pitchFamily="18" charset="0"/>
            </a:endParaRPr>
          </a:p>
          <a:p>
            <a:pPr marL="82296" indent="0">
              <a:buNone/>
            </a:pPr>
            <a:r>
              <a:rPr lang="en-US" sz="2400">
                <a:latin typeface="Times New Roman" panose="02020603050405020304" pitchFamily="18" charset="0"/>
                <a:cs typeface="Times New Roman" panose="02020603050405020304" pitchFamily="18" charset="0"/>
              </a:rPr>
              <a:t>Note: We can only compute or find the multiplicate inverse when the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a:t>
            </a:r>
            <a:r>
              <a:rPr lang="en-US" sz="2400" err="1">
                <a:latin typeface="Times New Roman" panose="02020603050405020304" pitchFamily="18" charset="0"/>
                <a:cs typeface="Times New Roman" panose="02020603050405020304" pitchFamily="18" charset="0"/>
              </a:rPr>
              <a:t>a,b</a:t>
            </a:r>
            <a:r>
              <a:rPr lang="en-US" sz="2400">
                <a:latin typeface="Times New Roman" panose="02020603050405020304" pitchFamily="18" charset="0"/>
                <a:cs typeface="Times New Roman" panose="02020603050405020304" pitchFamily="18" charset="0"/>
              </a:rPr>
              <a:t>) = 1, or the numbers are relatively prime.</a:t>
            </a: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sp>
        <p:nvSpPr>
          <p:cNvPr id="2" name="Rectangle 1">
            <a:extLst>
              <a:ext uri="{FF2B5EF4-FFF2-40B4-BE49-F238E27FC236}">
                <a16:creationId xmlns:a16="http://schemas.microsoft.com/office/drawing/2014/main" xmlns="" id="{91AB45EF-76AA-4FCE-99F1-1811F41090F2}"/>
              </a:ext>
            </a:extLst>
          </p:cNvPr>
          <p:cNvSpPr/>
          <p:nvPr/>
        </p:nvSpPr>
        <p:spPr>
          <a:xfrm>
            <a:off x="3429000" y="3657600"/>
            <a:ext cx="838200"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16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1000"/>
                                        <p:tgtEl>
                                          <p:spTgt spid="6">
                                            <p:txEl>
                                              <p:pRg st="6" end="6"/>
                                            </p:txEl>
                                          </p:spTgt>
                                        </p:tgtEl>
                                      </p:cBhvr>
                                    </p:animEffect>
                                    <p:anim calcmode="lin" valueType="num">
                                      <p:cBhvr>
                                        <p:cTn id="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Example: Multiplicative inverse of 23 in </a:t>
            </a:r>
            <a:r>
              <a:rPr lang="en-US" altLang="en-US" sz="2400">
                <a:latin typeface="Times New Roman" panose="02020603050405020304" pitchFamily="18" charset="0"/>
                <a:cs typeface="Times New Roman" panose="02020603050405020304" pitchFamily="18" charset="0"/>
              </a:rPr>
              <a:t>Z</a:t>
            </a:r>
            <a:r>
              <a:rPr lang="en-US" altLang="en-US" sz="2400" baseline="-20000">
                <a:latin typeface="Arial" pitchFamily="34" charset="0"/>
                <a:cs typeface="Times New Roman" panose="02020603050405020304" pitchFamily="18" charset="0"/>
              </a:rPr>
              <a:t>100</a:t>
            </a:r>
            <a:endParaRPr lang="en-US" sz="18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8" name="Table 7">
            <a:extLst>
              <a:ext uri="{FF2B5EF4-FFF2-40B4-BE49-F238E27FC236}">
                <a16:creationId xmlns:a16="http://schemas.microsoft.com/office/drawing/2014/main" xmlns="" id="{C7DAA906-DD20-4D5E-A0A8-5D76D9B392AD}"/>
              </a:ext>
            </a:extLst>
          </p:cNvPr>
          <p:cNvGraphicFramePr>
            <a:graphicFrameLocks noGrp="1"/>
          </p:cNvGraphicFramePr>
          <p:nvPr>
            <p:extLst>
              <p:ext uri="{D42A27DB-BD31-4B8C-83A1-F6EECF244321}">
                <p14:modId xmlns:p14="http://schemas.microsoft.com/office/powerpoint/2010/main" val="2374010858"/>
              </p:ext>
            </p:extLst>
          </p:nvPr>
        </p:nvGraphicFramePr>
        <p:xfrm>
          <a:off x="1676400" y="1295400"/>
          <a:ext cx="6553200" cy="2743200"/>
        </p:xfrm>
        <a:graphic>
          <a:graphicData uri="http://schemas.openxmlformats.org/drawingml/2006/table">
            <a:tbl>
              <a:tblPr firstRow="1" bandRow="1">
                <a:tableStyleId>{BDBED569-4797-4DF1-A0F4-6AAB3CD982D8}</a:tableStyleId>
              </a:tblPr>
              <a:tblGrid>
                <a:gridCol w="599726">
                  <a:extLst>
                    <a:ext uri="{9D8B030D-6E8A-4147-A177-3AD203B41FA5}">
                      <a16:colId xmlns:a16="http://schemas.microsoft.com/office/drawing/2014/main" xmlns="" val="20000"/>
                    </a:ext>
                  </a:extLst>
                </a:gridCol>
                <a:gridCol w="1014919">
                  <a:extLst>
                    <a:ext uri="{9D8B030D-6E8A-4147-A177-3AD203B41FA5}">
                      <a16:colId xmlns:a16="http://schemas.microsoft.com/office/drawing/2014/main" xmlns="" val="20001"/>
                    </a:ext>
                  </a:extLst>
                </a:gridCol>
                <a:gridCol w="830390">
                  <a:extLst>
                    <a:ext uri="{9D8B030D-6E8A-4147-A177-3AD203B41FA5}">
                      <a16:colId xmlns:a16="http://schemas.microsoft.com/office/drawing/2014/main" xmlns="" val="20002"/>
                    </a:ext>
                  </a:extLst>
                </a:gridCol>
                <a:gridCol w="830390">
                  <a:extLst>
                    <a:ext uri="{9D8B030D-6E8A-4147-A177-3AD203B41FA5}">
                      <a16:colId xmlns:a16="http://schemas.microsoft.com/office/drawing/2014/main" xmlns="" val="4203479076"/>
                    </a:ext>
                  </a:extLst>
                </a:gridCol>
                <a:gridCol w="970016">
                  <a:extLst>
                    <a:ext uri="{9D8B030D-6E8A-4147-A177-3AD203B41FA5}">
                      <a16:colId xmlns:a16="http://schemas.microsoft.com/office/drawing/2014/main" xmlns="" val="3062691892"/>
                    </a:ext>
                  </a:extLst>
                </a:gridCol>
                <a:gridCol w="1178738">
                  <a:extLst>
                    <a:ext uri="{9D8B030D-6E8A-4147-A177-3AD203B41FA5}">
                      <a16:colId xmlns:a16="http://schemas.microsoft.com/office/drawing/2014/main" xmlns="" val="1708220058"/>
                    </a:ext>
                  </a:extLst>
                </a:gridCol>
                <a:gridCol w="1129021">
                  <a:extLst>
                    <a:ext uri="{9D8B030D-6E8A-4147-A177-3AD203B41FA5}">
                      <a16:colId xmlns:a16="http://schemas.microsoft.com/office/drawing/2014/main" xmlns="" val="20004"/>
                    </a:ext>
                  </a:extLst>
                </a:gridCol>
              </a:tblGrid>
              <a:tr h="409575">
                <a:tc>
                  <a:txBody>
                    <a:bodyPr/>
                    <a:lstStyle/>
                    <a:p>
                      <a:r>
                        <a:rPr lang="en-US" sz="2400" b="1" i="1">
                          <a:latin typeface="Times New Roman" panose="02020603050405020304" pitchFamily="18" charset="0"/>
                          <a:cs typeface="Times New Roman" panose="02020603050405020304" pitchFamily="18" charset="0"/>
                        </a:rPr>
                        <a:t>q</a:t>
                      </a: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4</a:t>
                      </a:r>
                    </a:p>
                  </a:txBody>
                  <a:tcPr/>
                </a:tc>
                <a:tc>
                  <a:txBody>
                    <a:bodyPr/>
                    <a:lstStyle/>
                    <a:p>
                      <a:r>
                        <a:rPr lang="en-US" sz="2400">
                          <a:latin typeface="Times New Roman" panose="02020603050405020304" pitchFamily="18" charset="0"/>
                          <a:cs typeface="Times New Roman" panose="02020603050405020304" pitchFamily="18" charset="0"/>
                        </a:rPr>
                        <a:t>100</a:t>
                      </a:r>
                    </a:p>
                  </a:txBody>
                  <a:tcPr/>
                </a:tc>
                <a:tc>
                  <a:txBody>
                    <a:bodyPr/>
                    <a:lstStyle/>
                    <a:p>
                      <a:r>
                        <a:rPr lang="en-US" sz="2400">
                          <a:latin typeface="Times New Roman" panose="02020603050405020304" pitchFamily="18" charset="0"/>
                          <a:cs typeface="Times New Roman" panose="02020603050405020304" pitchFamily="18" charset="0"/>
                        </a:rPr>
                        <a:t>23</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tc>
                  <a:txBody>
                    <a:bodyPr/>
                    <a:lstStyle/>
                    <a:p>
                      <a:r>
                        <a:rPr lang="en-US" sz="2400" b="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2</a:t>
                      </a:r>
                    </a:p>
                  </a:txBody>
                  <a:tcPr/>
                </a:tc>
                <a:tc>
                  <a:txBody>
                    <a:bodyPr/>
                    <a:lstStyle/>
                    <a:p>
                      <a:r>
                        <a:rPr lang="en-US" sz="2400">
                          <a:latin typeface="Times New Roman" panose="02020603050405020304" pitchFamily="18" charset="0"/>
                          <a:cs typeface="Times New Roman" panose="02020603050405020304" pitchFamily="18" charset="0"/>
                        </a:rPr>
                        <a:t>23</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10002"/>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xmlns="" val="10003"/>
                  </a:ext>
                </a:extLst>
              </a:tr>
              <a:tr h="409575">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7</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xmlns="" val="10004"/>
                  </a:ext>
                </a:extLst>
              </a:tr>
              <a:tr h="409575">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5" name="Oval 4">
            <a:extLst>
              <a:ext uri="{FF2B5EF4-FFF2-40B4-BE49-F238E27FC236}">
                <a16:creationId xmlns:a16="http://schemas.microsoft.com/office/drawing/2014/main" xmlns="" id="{EEEA7E5B-B366-4C75-BB02-938C027F7CCE}"/>
              </a:ext>
            </a:extLst>
          </p:cNvPr>
          <p:cNvSpPr/>
          <p:nvPr/>
        </p:nvSpPr>
        <p:spPr>
          <a:xfrm>
            <a:off x="2286000" y="3653135"/>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xmlns="" id="{4E96F338-9D3B-4F3F-8270-B76830822C87}"/>
              </a:ext>
            </a:extLst>
          </p:cNvPr>
          <p:cNvCxnSpPr>
            <a:cxnSpLocks/>
          </p:cNvCxnSpPr>
          <p:nvPr/>
        </p:nvCxnSpPr>
        <p:spPr>
          <a:xfrm>
            <a:off x="2514600" y="3957935"/>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xmlns="" id="{022C0549-9C2B-45FD-A3D1-A015E4162F8E}"/>
              </a:ext>
            </a:extLst>
          </p:cNvPr>
          <p:cNvSpPr txBox="1"/>
          <p:nvPr/>
        </p:nvSpPr>
        <p:spPr>
          <a:xfrm>
            <a:off x="2209800" y="4491335"/>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xmlns="" id="{A8A9D32B-52D1-401B-B03C-757C23D522A9}"/>
              </a:ext>
            </a:extLst>
          </p:cNvPr>
          <p:cNvSpPr/>
          <p:nvPr/>
        </p:nvSpPr>
        <p:spPr>
          <a:xfrm>
            <a:off x="4953000" y="3653135"/>
            <a:ext cx="609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xmlns="" id="{07F17131-8ACC-45E2-B71E-CC0F9EFC64B4}"/>
              </a:ext>
            </a:extLst>
          </p:cNvPr>
          <p:cNvCxnSpPr>
            <a:cxnSpLocks/>
          </p:cNvCxnSpPr>
          <p:nvPr/>
        </p:nvCxnSpPr>
        <p:spPr>
          <a:xfrm>
            <a:off x="5181600" y="3957935"/>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xmlns="" id="{588D3286-B1E1-4BAC-B453-1326C763E6B4}"/>
              </a:ext>
            </a:extLst>
          </p:cNvPr>
          <p:cNvSpPr txBox="1"/>
          <p:nvPr/>
        </p:nvSpPr>
        <p:spPr>
          <a:xfrm>
            <a:off x="4876800" y="4491335"/>
            <a:ext cx="13208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M.I.</a:t>
            </a: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A4BD4D33-3CB5-4F08-8309-20D6D0C27AC6}"/>
              </a:ext>
            </a:extLst>
          </p:cNvPr>
          <p:cNvSpPr txBox="1"/>
          <p:nvPr/>
        </p:nvSpPr>
        <p:spPr>
          <a:xfrm>
            <a:off x="5638800" y="4495800"/>
            <a:ext cx="34290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OR M.I. = -13 +100 = 87</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0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P spid="13"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762000"/>
            <a:ext cx="7406640" cy="5943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latin typeface="Times New Roman" panose="02020603050405020304" pitchFamily="18" charset="0"/>
                <a:cs typeface="Times New Roman" panose="02020603050405020304" pitchFamily="18" charset="0"/>
              </a:rPr>
              <a:t>Example: Calculate Multiplicative inverse for 17</a:t>
            </a:r>
            <a:r>
              <a:rPr lang="en-US" sz="2400" baseline="30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in </a:t>
            </a:r>
            <a:r>
              <a:rPr lang="en-US" altLang="en-US" sz="2400">
                <a:latin typeface="Times New Roman" panose="02020603050405020304" pitchFamily="18" charset="0"/>
                <a:cs typeface="Times New Roman" panose="02020603050405020304" pitchFamily="18" charset="0"/>
              </a:rPr>
              <a:t>Z</a:t>
            </a:r>
            <a:r>
              <a:rPr lang="en-US" altLang="en-US" sz="2400" baseline="-20000">
                <a:latin typeface="Arial" pitchFamily="34" charset="0"/>
                <a:cs typeface="Times New Roman" panose="02020603050405020304" pitchFamily="18" charset="0"/>
              </a:rPr>
              <a:t>43</a:t>
            </a:r>
            <a:endParaRPr lang="en-US" sz="18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Extended Euclidean Algorithm</a:t>
            </a:r>
          </a:p>
        </p:txBody>
      </p:sp>
      <p:graphicFrame>
        <p:nvGraphicFramePr>
          <p:cNvPr id="8" name="Table 7">
            <a:extLst>
              <a:ext uri="{FF2B5EF4-FFF2-40B4-BE49-F238E27FC236}">
                <a16:creationId xmlns:a16="http://schemas.microsoft.com/office/drawing/2014/main" xmlns="" id="{C7DAA906-DD20-4D5E-A0A8-5D76D9B392AD}"/>
              </a:ext>
            </a:extLst>
          </p:cNvPr>
          <p:cNvGraphicFramePr>
            <a:graphicFrameLocks noGrp="1"/>
          </p:cNvGraphicFramePr>
          <p:nvPr>
            <p:extLst>
              <p:ext uri="{D42A27DB-BD31-4B8C-83A1-F6EECF244321}">
                <p14:modId xmlns:p14="http://schemas.microsoft.com/office/powerpoint/2010/main" val="1231095616"/>
              </p:ext>
            </p:extLst>
          </p:nvPr>
        </p:nvGraphicFramePr>
        <p:xfrm>
          <a:off x="1676400" y="1295400"/>
          <a:ext cx="6553200" cy="2743200"/>
        </p:xfrm>
        <a:graphic>
          <a:graphicData uri="http://schemas.openxmlformats.org/drawingml/2006/table">
            <a:tbl>
              <a:tblPr firstRow="1" bandRow="1">
                <a:tableStyleId>{BDBED569-4797-4DF1-A0F4-6AAB3CD982D8}</a:tableStyleId>
              </a:tblPr>
              <a:tblGrid>
                <a:gridCol w="599726">
                  <a:extLst>
                    <a:ext uri="{9D8B030D-6E8A-4147-A177-3AD203B41FA5}">
                      <a16:colId xmlns:a16="http://schemas.microsoft.com/office/drawing/2014/main" xmlns="" val="20000"/>
                    </a:ext>
                  </a:extLst>
                </a:gridCol>
                <a:gridCol w="1014919">
                  <a:extLst>
                    <a:ext uri="{9D8B030D-6E8A-4147-A177-3AD203B41FA5}">
                      <a16:colId xmlns:a16="http://schemas.microsoft.com/office/drawing/2014/main" xmlns="" val="20001"/>
                    </a:ext>
                  </a:extLst>
                </a:gridCol>
                <a:gridCol w="830390">
                  <a:extLst>
                    <a:ext uri="{9D8B030D-6E8A-4147-A177-3AD203B41FA5}">
                      <a16:colId xmlns:a16="http://schemas.microsoft.com/office/drawing/2014/main" xmlns="" val="20002"/>
                    </a:ext>
                  </a:extLst>
                </a:gridCol>
                <a:gridCol w="830390">
                  <a:extLst>
                    <a:ext uri="{9D8B030D-6E8A-4147-A177-3AD203B41FA5}">
                      <a16:colId xmlns:a16="http://schemas.microsoft.com/office/drawing/2014/main" xmlns="" val="4203479076"/>
                    </a:ext>
                  </a:extLst>
                </a:gridCol>
                <a:gridCol w="970016">
                  <a:extLst>
                    <a:ext uri="{9D8B030D-6E8A-4147-A177-3AD203B41FA5}">
                      <a16:colId xmlns:a16="http://schemas.microsoft.com/office/drawing/2014/main" xmlns="" val="3062691892"/>
                    </a:ext>
                  </a:extLst>
                </a:gridCol>
                <a:gridCol w="1178738">
                  <a:extLst>
                    <a:ext uri="{9D8B030D-6E8A-4147-A177-3AD203B41FA5}">
                      <a16:colId xmlns:a16="http://schemas.microsoft.com/office/drawing/2014/main" xmlns="" val="1708220058"/>
                    </a:ext>
                  </a:extLst>
                </a:gridCol>
                <a:gridCol w="1129021">
                  <a:extLst>
                    <a:ext uri="{9D8B030D-6E8A-4147-A177-3AD203B41FA5}">
                      <a16:colId xmlns:a16="http://schemas.microsoft.com/office/drawing/2014/main" xmlns="" val="20004"/>
                    </a:ext>
                  </a:extLst>
                </a:gridCol>
              </a:tblGrid>
              <a:tr h="409575">
                <a:tc>
                  <a:txBody>
                    <a:bodyPr/>
                    <a:lstStyle/>
                    <a:p>
                      <a:r>
                        <a:rPr lang="en-US" sz="2400" b="1" i="1">
                          <a:latin typeface="Times New Roman" panose="02020603050405020304" pitchFamily="18" charset="0"/>
                          <a:cs typeface="Times New Roman" panose="02020603050405020304" pitchFamily="18" charset="0"/>
                        </a:rPr>
                        <a:t>q</a:t>
                      </a: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r</a:t>
                      </a: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r>
                        <a:rPr lang="en-US" sz="2400" b="1" i="1" baseline="-25000">
                          <a:latin typeface="Times New Roman" panose="02020603050405020304" pitchFamily="18" charset="0"/>
                          <a:cs typeface="Times New Roman" panose="02020603050405020304" pitchFamily="18" charset="0"/>
                        </a:rPr>
                        <a:t>2</a:t>
                      </a:r>
                      <a:endParaRPr lang="en-US" sz="2400" b="1" i="1">
                        <a:latin typeface="Times New Roman" panose="02020603050405020304" pitchFamily="18" charset="0"/>
                        <a:cs typeface="Times New Roman" panose="02020603050405020304" pitchFamily="18" charset="0"/>
                      </a:endParaRPr>
                    </a:p>
                  </a:txBody>
                  <a:tcPr/>
                </a:tc>
                <a:tc>
                  <a:txBody>
                    <a:bodyPr/>
                    <a:lstStyle/>
                    <a:p>
                      <a:r>
                        <a:rPr lang="en-US" sz="2400" b="1" i="1">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xmlns="" val="10000"/>
                  </a:ext>
                </a:extLst>
              </a:tr>
              <a:tr h="409575">
                <a:tc>
                  <a:txBody>
                    <a:bodyPr/>
                    <a:lstStyle/>
                    <a:p>
                      <a:r>
                        <a:rPr lang="en-US" sz="2400">
                          <a:latin typeface="Times New Roman" panose="02020603050405020304" pitchFamily="18" charset="0"/>
                          <a:cs typeface="Times New Roman" panose="02020603050405020304" pitchFamily="18" charset="0"/>
                        </a:rPr>
                        <a:t>2</a:t>
                      </a:r>
                    </a:p>
                  </a:txBody>
                  <a:tcPr/>
                </a:tc>
                <a:tc>
                  <a:txBody>
                    <a:bodyPr/>
                    <a:lstStyle/>
                    <a:p>
                      <a:r>
                        <a:rPr lang="en-US" sz="2400">
                          <a:latin typeface="Times New Roman" panose="02020603050405020304" pitchFamily="18" charset="0"/>
                          <a:cs typeface="Times New Roman" panose="02020603050405020304" pitchFamily="18" charset="0"/>
                        </a:rPr>
                        <a:t>43</a:t>
                      </a:r>
                    </a:p>
                  </a:txBody>
                  <a:tcPr/>
                </a:tc>
                <a:tc>
                  <a:txBody>
                    <a:bodyPr/>
                    <a:lstStyle/>
                    <a:p>
                      <a:r>
                        <a:rPr lang="en-US" sz="2400">
                          <a:latin typeface="Times New Roman" panose="02020603050405020304" pitchFamily="18" charset="0"/>
                          <a:cs typeface="Times New Roman" panose="02020603050405020304" pitchFamily="18" charset="0"/>
                        </a:rPr>
                        <a:t>17</a:t>
                      </a:r>
                    </a:p>
                  </a:txBody>
                  <a:tcPr/>
                </a:tc>
                <a:tc>
                  <a:txBody>
                    <a:bodyPr/>
                    <a:lstStyle/>
                    <a:p>
                      <a:r>
                        <a:rPr lang="en-US" sz="2400">
                          <a:latin typeface="Times New Roman" panose="02020603050405020304" pitchFamily="18" charset="0"/>
                          <a:cs typeface="Times New Roman" panose="02020603050405020304" pitchFamily="18" charset="0"/>
                        </a:rPr>
                        <a:t>9</a:t>
                      </a:r>
                    </a:p>
                  </a:txBody>
                  <a:tcPr/>
                </a:tc>
                <a:tc>
                  <a:txBody>
                    <a:bodyPr/>
                    <a:lstStyle/>
                    <a:p>
                      <a:r>
                        <a:rPr lang="en-US" sz="2400" b="0">
                          <a:latin typeface="Times New Roman" panose="02020603050405020304" pitchFamily="18" charset="0"/>
                          <a:cs typeface="Times New Roman" panose="02020603050405020304" pitchFamily="18" charset="0"/>
                        </a:rPr>
                        <a:t>0</a:t>
                      </a:r>
                    </a:p>
                  </a:txBody>
                  <a:tcPr/>
                </a:tc>
                <a:tc>
                  <a:txBody>
                    <a:bodyPr/>
                    <a:lstStyle/>
                    <a:p>
                      <a:r>
                        <a:rPr lang="en-US" sz="2400" b="0">
                          <a:latin typeface="Times New Roman" panose="02020603050405020304" pitchFamily="18" charset="0"/>
                          <a:cs typeface="Times New Roman" panose="02020603050405020304" pitchFamily="18" charset="0"/>
                        </a:rPr>
                        <a:t>1</a:t>
                      </a:r>
                    </a:p>
                  </a:txBody>
                  <a:tcPr/>
                </a:tc>
                <a:tc>
                  <a:txBody>
                    <a:bodyPr/>
                    <a:lstStyle/>
                    <a:p>
                      <a:r>
                        <a:rPr lang="en-US" sz="2400" b="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0001"/>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17</a:t>
                      </a:r>
                    </a:p>
                  </a:txBody>
                  <a:tcPr/>
                </a:tc>
                <a:tc>
                  <a:txBody>
                    <a:bodyPr/>
                    <a:lstStyle/>
                    <a:p>
                      <a:r>
                        <a:rPr lang="en-US" sz="2400">
                          <a:latin typeface="Times New Roman" panose="02020603050405020304" pitchFamily="18" charset="0"/>
                          <a:cs typeface="Times New Roman" panose="02020603050405020304" pitchFamily="18" charset="0"/>
                        </a:rPr>
                        <a:t>9</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10002"/>
                  </a:ext>
                </a:extLst>
              </a:tr>
              <a:tr h="409575">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9</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xmlns="" val="10003"/>
                  </a:ext>
                </a:extLst>
              </a:tr>
              <a:tr h="409575">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8</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xmlns="" val="10004"/>
                  </a:ext>
                </a:extLst>
              </a:tr>
              <a:tr h="409575">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0</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latin typeface="Times New Roman" panose="02020603050405020304" pitchFamily="18" charset="0"/>
                          <a:cs typeface="Times New Roman" panose="02020603050405020304" pitchFamily="18" charset="0"/>
                        </a:rPr>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5" name="Oval 4">
            <a:extLst>
              <a:ext uri="{FF2B5EF4-FFF2-40B4-BE49-F238E27FC236}">
                <a16:creationId xmlns:a16="http://schemas.microsoft.com/office/drawing/2014/main" xmlns="" id="{EEEA7E5B-B366-4C75-BB02-938C027F7CCE}"/>
              </a:ext>
            </a:extLst>
          </p:cNvPr>
          <p:cNvSpPr/>
          <p:nvPr/>
        </p:nvSpPr>
        <p:spPr>
          <a:xfrm>
            <a:off x="2286000" y="3653135"/>
            <a:ext cx="457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xmlns="" id="{4E96F338-9D3B-4F3F-8270-B76830822C87}"/>
              </a:ext>
            </a:extLst>
          </p:cNvPr>
          <p:cNvCxnSpPr>
            <a:cxnSpLocks/>
          </p:cNvCxnSpPr>
          <p:nvPr/>
        </p:nvCxnSpPr>
        <p:spPr>
          <a:xfrm>
            <a:off x="2514600" y="3957935"/>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xmlns="" id="{022C0549-9C2B-45FD-A3D1-A015E4162F8E}"/>
              </a:ext>
            </a:extLst>
          </p:cNvPr>
          <p:cNvSpPr txBox="1"/>
          <p:nvPr/>
        </p:nvSpPr>
        <p:spPr>
          <a:xfrm>
            <a:off x="2209800" y="4491335"/>
            <a:ext cx="990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GCD</a:t>
            </a: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xmlns="" id="{A8A9D32B-52D1-401B-B03C-757C23D522A9}"/>
              </a:ext>
            </a:extLst>
          </p:cNvPr>
          <p:cNvSpPr/>
          <p:nvPr/>
        </p:nvSpPr>
        <p:spPr>
          <a:xfrm>
            <a:off x="4953000" y="3653135"/>
            <a:ext cx="609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xmlns="" id="{07F17131-8ACC-45E2-B71E-CC0F9EFC64B4}"/>
              </a:ext>
            </a:extLst>
          </p:cNvPr>
          <p:cNvCxnSpPr>
            <a:cxnSpLocks/>
          </p:cNvCxnSpPr>
          <p:nvPr/>
        </p:nvCxnSpPr>
        <p:spPr>
          <a:xfrm>
            <a:off x="5181600" y="3957935"/>
            <a:ext cx="762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xmlns="" id="{588D3286-B1E1-4BAC-B453-1326C763E6B4}"/>
              </a:ext>
            </a:extLst>
          </p:cNvPr>
          <p:cNvSpPr txBox="1"/>
          <p:nvPr/>
        </p:nvSpPr>
        <p:spPr>
          <a:xfrm>
            <a:off x="4876800" y="4491335"/>
            <a:ext cx="13208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M.I.</a:t>
            </a: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A4BD4D33-3CB5-4F08-8309-20D6D0C27AC6}"/>
              </a:ext>
            </a:extLst>
          </p:cNvPr>
          <p:cNvSpPr txBox="1"/>
          <p:nvPr/>
        </p:nvSpPr>
        <p:spPr>
          <a:xfrm>
            <a:off x="5638800" y="4495800"/>
            <a:ext cx="34290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OR M.I. = -5 +43 = 38</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10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P spid="13"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Fermat’s Theorem</a:t>
            </a:r>
          </a:p>
        </p:txBody>
      </p:sp>
      <p:sp>
        <p:nvSpPr>
          <p:cNvPr id="2" name="Rounded Rectangle 1"/>
          <p:cNvSpPr/>
          <p:nvPr/>
        </p:nvSpPr>
        <p:spPr>
          <a:xfrm>
            <a:off x="2133600" y="9144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If ‘p’ is prime and ‘a’ is an integer not divisible by ‘p’ then</a:t>
            </a:r>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752600" y="1340757"/>
            <a:ext cx="6324600" cy="1021443"/>
          </a:xfrm>
          <a:custGeom>
            <a:avLst/>
            <a:gdLst>
              <a:gd name="connsiteX0" fmla="*/ 0 w 6477000"/>
              <a:gd name="connsiteY0" fmla="*/ 0 h 1143000"/>
              <a:gd name="connsiteX1" fmla="*/ 6477000 w 6477000"/>
              <a:gd name="connsiteY1" fmla="*/ 0 h 1143000"/>
              <a:gd name="connsiteX2" fmla="*/ 6477000 w 6477000"/>
              <a:gd name="connsiteY2" fmla="*/ 1143000 h 1143000"/>
              <a:gd name="connsiteX3" fmla="*/ 0 w 6477000"/>
              <a:gd name="connsiteY3" fmla="*/ 1143000 h 1143000"/>
              <a:gd name="connsiteX4" fmla="*/ 0 w 6477000"/>
              <a:gd name="connsiteY4" fmla="*/ 0 h 1143000"/>
              <a:gd name="connsiteX0" fmla="*/ 0 w 6477000"/>
              <a:gd name="connsiteY0" fmla="*/ 7 h 1143007"/>
              <a:gd name="connsiteX1" fmla="*/ 2895600 w 6477000"/>
              <a:gd name="connsiteY1" fmla="*/ 533407 h 1143007"/>
              <a:gd name="connsiteX2" fmla="*/ 6477000 w 6477000"/>
              <a:gd name="connsiteY2" fmla="*/ 7 h 1143007"/>
              <a:gd name="connsiteX3" fmla="*/ 6477000 w 6477000"/>
              <a:gd name="connsiteY3" fmla="*/ 1143007 h 1143007"/>
              <a:gd name="connsiteX4" fmla="*/ 0 w 6477000"/>
              <a:gd name="connsiteY4" fmla="*/ 1143007 h 1143007"/>
              <a:gd name="connsiteX5" fmla="*/ 0 w 6477000"/>
              <a:gd name="connsiteY5" fmla="*/ 7 h 1143007"/>
              <a:gd name="connsiteX0" fmla="*/ 0 w 6477000"/>
              <a:gd name="connsiteY0" fmla="*/ 11 h 1143011"/>
              <a:gd name="connsiteX1" fmla="*/ 2895600 w 6477000"/>
              <a:gd name="connsiteY1" fmla="*/ 339447 h 1143011"/>
              <a:gd name="connsiteX2" fmla="*/ 6477000 w 6477000"/>
              <a:gd name="connsiteY2" fmla="*/ 11 h 1143011"/>
              <a:gd name="connsiteX3" fmla="*/ 6477000 w 6477000"/>
              <a:gd name="connsiteY3" fmla="*/ 1143011 h 1143011"/>
              <a:gd name="connsiteX4" fmla="*/ 0 w 6477000"/>
              <a:gd name="connsiteY4" fmla="*/ 1143011 h 1143011"/>
              <a:gd name="connsiteX5" fmla="*/ 0 w 6477000"/>
              <a:gd name="connsiteY5" fmla="*/ 11 h 1143011"/>
              <a:gd name="connsiteX0" fmla="*/ 0 w 6477000"/>
              <a:gd name="connsiteY0" fmla="*/ 41206 h 1184206"/>
              <a:gd name="connsiteX1" fmla="*/ 1219200 w 6477000"/>
              <a:gd name="connsiteY1" fmla="*/ 339080 h 1184206"/>
              <a:gd name="connsiteX2" fmla="*/ 2895600 w 6477000"/>
              <a:gd name="connsiteY2" fmla="*/ 380642 h 1184206"/>
              <a:gd name="connsiteX3" fmla="*/ 6477000 w 6477000"/>
              <a:gd name="connsiteY3" fmla="*/ 41206 h 1184206"/>
              <a:gd name="connsiteX4" fmla="*/ 6477000 w 6477000"/>
              <a:gd name="connsiteY4" fmla="*/ 1184206 h 1184206"/>
              <a:gd name="connsiteX5" fmla="*/ 0 w 6477000"/>
              <a:gd name="connsiteY5" fmla="*/ 1184206 h 1184206"/>
              <a:gd name="connsiteX6" fmla="*/ 0 w 6477000"/>
              <a:gd name="connsiteY6" fmla="*/ 41206 h 1184206"/>
              <a:gd name="connsiteX0" fmla="*/ 0 w 6477000"/>
              <a:gd name="connsiteY0" fmla="*/ 41206 h 1184206"/>
              <a:gd name="connsiteX1" fmla="*/ 1219200 w 6477000"/>
              <a:gd name="connsiteY1" fmla="*/ 339080 h 1184206"/>
              <a:gd name="connsiteX2" fmla="*/ 2895600 w 6477000"/>
              <a:gd name="connsiteY2" fmla="*/ 380642 h 1184206"/>
              <a:gd name="connsiteX3" fmla="*/ 5278582 w 6477000"/>
              <a:gd name="connsiteY3" fmla="*/ 477625 h 1184206"/>
              <a:gd name="connsiteX4" fmla="*/ 6477000 w 6477000"/>
              <a:gd name="connsiteY4" fmla="*/ 41206 h 1184206"/>
              <a:gd name="connsiteX5" fmla="*/ 6477000 w 6477000"/>
              <a:gd name="connsiteY5" fmla="*/ 1184206 h 1184206"/>
              <a:gd name="connsiteX6" fmla="*/ 0 w 6477000"/>
              <a:gd name="connsiteY6" fmla="*/ 1184206 h 1184206"/>
              <a:gd name="connsiteX7" fmla="*/ 0 w 6477000"/>
              <a:gd name="connsiteY7" fmla="*/ 41206 h 1184206"/>
              <a:gd name="connsiteX0" fmla="*/ 0 w 6477000"/>
              <a:gd name="connsiteY0" fmla="*/ 41206 h 1184206"/>
              <a:gd name="connsiteX1" fmla="*/ 1219200 w 6477000"/>
              <a:gd name="connsiteY1" fmla="*/ 339080 h 1184206"/>
              <a:gd name="connsiteX2" fmla="*/ 2895600 w 6477000"/>
              <a:gd name="connsiteY2" fmla="*/ 380642 h 1184206"/>
              <a:gd name="connsiteX3" fmla="*/ 3117273 w 6477000"/>
              <a:gd name="connsiteY3" fmla="*/ 519189 h 1184206"/>
              <a:gd name="connsiteX4" fmla="*/ 5278582 w 6477000"/>
              <a:gd name="connsiteY4" fmla="*/ 477625 h 1184206"/>
              <a:gd name="connsiteX5" fmla="*/ 6477000 w 6477000"/>
              <a:gd name="connsiteY5" fmla="*/ 41206 h 1184206"/>
              <a:gd name="connsiteX6" fmla="*/ 6477000 w 6477000"/>
              <a:gd name="connsiteY6" fmla="*/ 1184206 h 1184206"/>
              <a:gd name="connsiteX7" fmla="*/ 0 w 6477000"/>
              <a:gd name="connsiteY7" fmla="*/ 1184206 h 1184206"/>
              <a:gd name="connsiteX8" fmla="*/ 0 w 6477000"/>
              <a:gd name="connsiteY8" fmla="*/ 41206 h 1184206"/>
              <a:gd name="connsiteX0" fmla="*/ 0 w 6477000"/>
              <a:gd name="connsiteY0" fmla="*/ 30842 h 1173842"/>
              <a:gd name="connsiteX1" fmla="*/ 1205345 w 6477000"/>
              <a:gd name="connsiteY1" fmla="*/ 508825 h 1173842"/>
              <a:gd name="connsiteX2" fmla="*/ 2895600 w 6477000"/>
              <a:gd name="connsiteY2" fmla="*/ 370278 h 1173842"/>
              <a:gd name="connsiteX3" fmla="*/ 3117273 w 6477000"/>
              <a:gd name="connsiteY3" fmla="*/ 508825 h 1173842"/>
              <a:gd name="connsiteX4" fmla="*/ 5278582 w 6477000"/>
              <a:gd name="connsiteY4" fmla="*/ 467261 h 1173842"/>
              <a:gd name="connsiteX5" fmla="*/ 6477000 w 6477000"/>
              <a:gd name="connsiteY5" fmla="*/ 30842 h 1173842"/>
              <a:gd name="connsiteX6" fmla="*/ 6477000 w 6477000"/>
              <a:gd name="connsiteY6" fmla="*/ 1173842 h 1173842"/>
              <a:gd name="connsiteX7" fmla="*/ 0 w 6477000"/>
              <a:gd name="connsiteY7" fmla="*/ 1173842 h 1173842"/>
              <a:gd name="connsiteX8" fmla="*/ 0 w 6477000"/>
              <a:gd name="connsiteY8" fmla="*/ 30842 h 1173842"/>
              <a:gd name="connsiteX0" fmla="*/ 0 w 6477000"/>
              <a:gd name="connsiteY0" fmla="*/ 30842 h 1173842"/>
              <a:gd name="connsiteX1" fmla="*/ 1205345 w 6477000"/>
              <a:gd name="connsiteY1" fmla="*/ 508825 h 1173842"/>
              <a:gd name="connsiteX2" fmla="*/ 2840182 w 6477000"/>
              <a:gd name="connsiteY2" fmla="*/ 481116 h 1173842"/>
              <a:gd name="connsiteX3" fmla="*/ 2895600 w 6477000"/>
              <a:gd name="connsiteY3" fmla="*/ 370278 h 1173842"/>
              <a:gd name="connsiteX4" fmla="*/ 3117273 w 6477000"/>
              <a:gd name="connsiteY4" fmla="*/ 508825 h 1173842"/>
              <a:gd name="connsiteX5" fmla="*/ 5278582 w 6477000"/>
              <a:gd name="connsiteY5" fmla="*/ 467261 h 1173842"/>
              <a:gd name="connsiteX6" fmla="*/ 6477000 w 6477000"/>
              <a:gd name="connsiteY6" fmla="*/ 30842 h 1173842"/>
              <a:gd name="connsiteX7" fmla="*/ 6477000 w 6477000"/>
              <a:gd name="connsiteY7" fmla="*/ 1173842 h 1173842"/>
              <a:gd name="connsiteX8" fmla="*/ 0 w 6477000"/>
              <a:gd name="connsiteY8" fmla="*/ 1173842 h 1173842"/>
              <a:gd name="connsiteX9" fmla="*/ 0 w 6477000"/>
              <a:gd name="connsiteY9" fmla="*/ 30842 h 117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0" h="1173842">
                <a:moveTo>
                  <a:pt x="0" y="30842"/>
                </a:moveTo>
                <a:cubicBezTo>
                  <a:pt x="205509" y="-140031"/>
                  <a:pt x="722745" y="452252"/>
                  <a:pt x="1205345" y="508825"/>
                </a:cubicBezTo>
                <a:cubicBezTo>
                  <a:pt x="1671781" y="570016"/>
                  <a:pt x="2558473" y="504207"/>
                  <a:pt x="2840182" y="481116"/>
                </a:cubicBezTo>
                <a:cubicBezTo>
                  <a:pt x="3121891" y="458025"/>
                  <a:pt x="2842491" y="351805"/>
                  <a:pt x="2895600" y="370278"/>
                </a:cubicBezTo>
                <a:cubicBezTo>
                  <a:pt x="2948709" y="388751"/>
                  <a:pt x="2720109" y="492661"/>
                  <a:pt x="3117273" y="508825"/>
                </a:cubicBezTo>
                <a:cubicBezTo>
                  <a:pt x="3514437" y="524989"/>
                  <a:pt x="4718628" y="526143"/>
                  <a:pt x="5278582" y="467261"/>
                </a:cubicBezTo>
                <a:lnTo>
                  <a:pt x="6477000" y="30842"/>
                </a:lnTo>
                <a:lnTo>
                  <a:pt x="6477000" y="1173842"/>
                </a:lnTo>
                <a:lnTo>
                  <a:pt x="0" y="1173842"/>
                </a:lnTo>
                <a:lnTo>
                  <a:pt x="0" y="30842"/>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solidFill>
                <a:schemeClr val="tx1">
                  <a:lumMod val="75000"/>
                  <a:lumOff val="25000"/>
                </a:schemeClr>
              </a:solidFill>
            </a:endParaRPr>
          </a:p>
          <a:p>
            <a:pPr algn="ctr"/>
            <a:r>
              <a:rPr lang="en-US" sz="2400">
                <a:solidFill>
                  <a:schemeClr val="tx1"/>
                </a:solidFill>
                <a:latin typeface="Times New Roman" panose="02020603050405020304" pitchFamily="18" charset="0"/>
                <a:cs typeface="Times New Roman" panose="02020603050405020304" pitchFamily="18" charset="0"/>
              </a:rPr>
              <a:t>a</a:t>
            </a:r>
            <a:r>
              <a:rPr lang="en-US" sz="2400" baseline="30000">
                <a:solidFill>
                  <a:schemeClr val="tx1"/>
                </a:solidFill>
                <a:latin typeface="Times New Roman" panose="02020603050405020304" pitchFamily="18" charset="0"/>
                <a:cs typeface="Times New Roman" panose="02020603050405020304" pitchFamily="18" charset="0"/>
              </a:rPr>
              <a:t>p-1 </a:t>
            </a:r>
            <a:r>
              <a:rPr lang="en-US" sz="2400">
                <a:solidFill>
                  <a:schemeClr val="tx1"/>
                </a:solidFill>
                <a:latin typeface="Times New Roman" panose="02020603050405020304" pitchFamily="18" charset="0"/>
                <a:cs typeface="Times New Roman" panose="02020603050405020304" pitchFamily="18" charset="0"/>
              </a:rPr>
              <a:t>≡ 1 (mod p)</a:t>
            </a:r>
          </a:p>
          <a:p>
            <a:pPr algn="ctr"/>
            <a:endParaRPr lang="en-US">
              <a:solidFill>
                <a:schemeClr val="tx1">
                  <a:lumMod val="75000"/>
                  <a:lumOff val="25000"/>
                </a:schemeClr>
              </a:solidFill>
            </a:endParaRPr>
          </a:p>
        </p:txBody>
      </p:sp>
      <p:sp>
        <p:nvSpPr>
          <p:cNvPr id="8" name="Rounded Rectangle 7"/>
          <p:cNvSpPr/>
          <p:nvPr/>
        </p:nvSpPr>
        <p:spPr>
          <a:xfrm>
            <a:off x="2133600" y="25146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If ‘p’ is prime and ‘a’ is a positive integer, then</a:t>
            </a:r>
            <a:endParaRPr lang="en-US">
              <a:latin typeface="Times New Roman" panose="02020603050405020304" pitchFamily="18" charset="0"/>
              <a:cs typeface="Times New Roman" panose="02020603050405020304" pitchFamily="18" charset="0"/>
            </a:endParaRPr>
          </a:p>
        </p:txBody>
      </p:sp>
      <p:sp>
        <p:nvSpPr>
          <p:cNvPr id="9" name="Rectangle 3"/>
          <p:cNvSpPr/>
          <p:nvPr/>
        </p:nvSpPr>
        <p:spPr>
          <a:xfrm>
            <a:off x="1752600" y="2940957"/>
            <a:ext cx="6324600" cy="1021443"/>
          </a:xfrm>
          <a:custGeom>
            <a:avLst/>
            <a:gdLst>
              <a:gd name="connsiteX0" fmla="*/ 0 w 6477000"/>
              <a:gd name="connsiteY0" fmla="*/ 0 h 1143000"/>
              <a:gd name="connsiteX1" fmla="*/ 6477000 w 6477000"/>
              <a:gd name="connsiteY1" fmla="*/ 0 h 1143000"/>
              <a:gd name="connsiteX2" fmla="*/ 6477000 w 6477000"/>
              <a:gd name="connsiteY2" fmla="*/ 1143000 h 1143000"/>
              <a:gd name="connsiteX3" fmla="*/ 0 w 6477000"/>
              <a:gd name="connsiteY3" fmla="*/ 1143000 h 1143000"/>
              <a:gd name="connsiteX4" fmla="*/ 0 w 6477000"/>
              <a:gd name="connsiteY4" fmla="*/ 0 h 1143000"/>
              <a:gd name="connsiteX0" fmla="*/ 0 w 6477000"/>
              <a:gd name="connsiteY0" fmla="*/ 7 h 1143007"/>
              <a:gd name="connsiteX1" fmla="*/ 2895600 w 6477000"/>
              <a:gd name="connsiteY1" fmla="*/ 533407 h 1143007"/>
              <a:gd name="connsiteX2" fmla="*/ 6477000 w 6477000"/>
              <a:gd name="connsiteY2" fmla="*/ 7 h 1143007"/>
              <a:gd name="connsiteX3" fmla="*/ 6477000 w 6477000"/>
              <a:gd name="connsiteY3" fmla="*/ 1143007 h 1143007"/>
              <a:gd name="connsiteX4" fmla="*/ 0 w 6477000"/>
              <a:gd name="connsiteY4" fmla="*/ 1143007 h 1143007"/>
              <a:gd name="connsiteX5" fmla="*/ 0 w 6477000"/>
              <a:gd name="connsiteY5" fmla="*/ 7 h 1143007"/>
              <a:gd name="connsiteX0" fmla="*/ 0 w 6477000"/>
              <a:gd name="connsiteY0" fmla="*/ 11 h 1143011"/>
              <a:gd name="connsiteX1" fmla="*/ 2895600 w 6477000"/>
              <a:gd name="connsiteY1" fmla="*/ 339447 h 1143011"/>
              <a:gd name="connsiteX2" fmla="*/ 6477000 w 6477000"/>
              <a:gd name="connsiteY2" fmla="*/ 11 h 1143011"/>
              <a:gd name="connsiteX3" fmla="*/ 6477000 w 6477000"/>
              <a:gd name="connsiteY3" fmla="*/ 1143011 h 1143011"/>
              <a:gd name="connsiteX4" fmla="*/ 0 w 6477000"/>
              <a:gd name="connsiteY4" fmla="*/ 1143011 h 1143011"/>
              <a:gd name="connsiteX5" fmla="*/ 0 w 6477000"/>
              <a:gd name="connsiteY5" fmla="*/ 11 h 1143011"/>
              <a:gd name="connsiteX0" fmla="*/ 0 w 6477000"/>
              <a:gd name="connsiteY0" fmla="*/ 41206 h 1184206"/>
              <a:gd name="connsiteX1" fmla="*/ 1219200 w 6477000"/>
              <a:gd name="connsiteY1" fmla="*/ 339080 h 1184206"/>
              <a:gd name="connsiteX2" fmla="*/ 2895600 w 6477000"/>
              <a:gd name="connsiteY2" fmla="*/ 380642 h 1184206"/>
              <a:gd name="connsiteX3" fmla="*/ 6477000 w 6477000"/>
              <a:gd name="connsiteY3" fmla="*/ 41206 h 1184206"/>
              <a:gd name="connsiteX4" fmla="*/ 6477000 w 6477000"/>
              <a:gd name="connsiteY4" fmla="*/ 1184206 h 1184206"/>
              <a:gd name="connsiteX5" fmla="*/ 0 w 6477000"/>
              <a:gd name="connsiteY5" fmla="*/ 1184206 h 1184206"/>
              <a:gd name="connsiteX6" fmla="*/ 0 w 6477000"/>
              <a:gd name="connsiteY6" fmla="*/ 41206 h 1184206"/>
              <a:gd name="connsiteX0" fmla="*/ 0 w 6477000"/>
              <a:gd name="connsiteY0" fmla="*/ 41206 h 1184206"/>
              <a:gd name="connsiteX1" fmla="*/ 1219200 w 6477000"/>
              <a:gd name="connsiteY1" fmla="*/ 339080 h 1184206"/>
              <a:gd name="connsiteX2" fmla="*/ 2895600 w 6477000"/>
              <a:gd name="connsiteY2" fmla="*/ 380642 h 1184206"/>
              <a:gd name="connsiteX3" fmla="*/ 5278582 w 6477000"/>
              <a:gd name="connsiteY3" fmla="*/ 477625 h 1184206"/>
              <a:gd name="connsiteX4" fmla="*/ 6477000 w 6477000"/>
              <a:gd name="connsiteY4" fmla="*/ 41206 h 1184206"/>
              <a:gd name="connsiteX5" fmla="*/ 6477000 w 6477000"/>
              <a:gd name="connsiteY5" fmla="*/ 1184206 h 1184206"/>
              <a:gd name="connsiteX6" fmla="*/ 0 w 6477000"/>
              <a:gd name="connsiteY6" fmla="*/ 1184206 h 1184206"/>
              <a:gd name="connsiteX7" fmla="*/ 0 w 6477000"/>
              <a:gd name="connsiteY7" fmla="*/ 41206 h 1184206"/>
              <a:gd name="connsiteX0" fmla="*/ 0 w 6477000"/>
              <a:gd name="connsiteY0" fmla="*/ 41206 h 1184206"/>
              <a:gd name="connsiteX1" fmla="*/ 1219200 w 6477000"/>
              <a:gd name="connsiteY1" fmla="*/ 339080 h 1184206"/>
              <a:gd name="connsiteX2" fmla="*/ 2895600 w 6477000"/>
              <a:gd name="connsiteY2" fmla="*/ 380642 h 1184206"/>
              <a:gd name="connsiteX3" fmla="*/ 3117273 w 6477000"/>
              <a:gd name="connsiteY3" fmla="*/ 519189 h 1184206"/>
              <a:gd name="connsiteX4" fmla="*/ 5278582 w 6477000"/>
              <a:gd name="connsiteY4" fmla="*/ 477625 h 1184206"/>
              <a:gd name="connsiteX5" fmla="*/ 6477000 w 6477000"/>
              <a:gd name="connsiteY5" fmla="*/ 41206 h 1184206"/>
              <a:gd name="connsiteX6" fmla="*/ 6477000 w 6477000"/>
              <a:gd name="connsiteY6" fmla="*/ 1184206 h 1184206"/>
              <a:gd name="connsiteX7" fmla="*/ 0 w 6477000"/>
              <a:gd name="connsiteY7" fmla="*/ 1184206 h 1184206"/>
              <a:gd name="connsiteX8" fmla="*/ 0 w 6477000"/>
              <a:gd name="connsiteY8" fmla="*/ 41206 h 1184206"/>
              <a:gd name="connsiteX0" fmla="*/ 0 w 6477000"/>
              <a:gd name="connsiteY0" fmla="*/ 30842 h 1173842"/>
              <a:gd name="connsiteX1" fmla="*/ 1205345 w 6477000"/>
              <a:gd name="connsiteY1" fmla="*/ 508825 h 1173842"/>
              <a:gd name="connsiteX2" fmla="*/ 2895600 w 6477000"/>
              <a:gd name="connsiteY2" fmla="*/ 370278 h 1173842"/>
              <a:gd name="connsiteX3" fmla="*/ 3117273 w 6477000"/>
              <a:gd name="connsiteY3" fmla="*/ 508825 h 1173842"/>
              <a:gd name="connsiteX4" fmla="*/ 5278582 w 6477000"/>
              <a:gd name="connsiteY4" fmla="*/ 467261 h 1173842"/>
              <a:gd name="connsiteX5" fmla="*/ 6477000 w 6477000"/>
              <a:gd name="connsiteY5" fmla="*/ 30842 h 1173842"/>
              <a:gd name="connsiteX6" fmla="*/ 6477000 w 6477000"/>
              <a:gd name="connsiteY6" fmla="*/ 1173842 h 1173842"/>
              <a:gd name="connsiteX7" fmla="*/ 0 w 6477000"/>
              <a:gd name="connsiteY7" fmla="*/ 1173842 h 1173842"/>
              <a:gd name="connsiteX8" fmla="*/ 0 w 6477000"/>
              <a:gd name="connsiteY8" fmla="*/ 30842 h 1173842"/>
              <a:gd name="connsiteX0" fmla="*/ 0 w 6477000"/>
              <a:gd name="connsiteY0" fmla="*/ 30842 h 1173842"/>
              <a:gd name="connsiteX1" fmla="*/ 1205345 w 6477000"/>
              <a:gd name="connsiteY1" fmla="*/ 508825 h 1173842"/>
              <a:gd name="connsiteX2" fmla="*/ 2840182 w 6477000"/>
              <a:gd name="connsiteY2" fmla="*/ 481116 h 1173842"/>
              <a:gd name="connsiteX3" fmla="*/ 2895600 w 6477000"/>
              <a:gd name="connsiteY3" fmla="*/ 370278 h 1173842"/>
              <a:gd name="connsiteX4" fmla="*/ 3117273 w 6477000"/>
              <a:gd name="connsiteY4" fmla="*/ 508825 h 1173842"/>
              <a:gd name="connsiteX5" fmla="*/ 5278582 w 6477000"/>
              <a:gd name="connsiteY5" fmla="*/ 467261 h 1173842"/>
              <a:gd name="connsiteX6" fmla="*/ 6477000 w 6477000"/>
              <a:gd name="connsiteY6" fmla="*/ 30842 h 1173842"/>
              <a:gd name="connsiteX7" fmla="*/ 6477000 w 6477000"/>
              <a:gd name="connsiteY7" fmla="*/ 1173842 h 1173842"/>
              <a:gd name="connsiteX8" fmla="*/ 0 w 6477000"/>
              <a:gd name="connsiteY8" fmla="*/ 1173842 h 1173842"/>
              <a:gd name="connsiteX9" fmla="*/ 0 w 6477000"/>
              <a:gd name="connsiteY9" fmla="*/ 30842 h 117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0" h="1173842">
                <a:moveTo>
                  <a:pt x="0" y="30842"/>
                </a:moveTo>
                <a:cubicBezTo>
                  <a:pt x="205509" y="-140031"/>
                  <a:pt x="722745" y="452252"/>
                  <a:pt x="1205345" y="508825"/>
                </a:cubicBezTo>
                <a:cubicBezTo>
                  <a:pt x="1671781" y="570016"/>
                  <a:pt x="2558473" y="504207"/>
                  <a:pt x="2840182" y="481116"/>
                </a:cubicBezTo>
                <a:cubicBezTo>
                  <a:pt x="3121891" y="458025"/>
                  <a:pt x="2842491" y="351805"/>
                  <a:pt x="2895600" y="370278"/>
                </a:cubicBezTo>
                <a:cubicBezTo>
                  <a:pt x="2948709" y="388751"/>
                  <a:pt x="2720109" y="492661"/>
                  <a:pt x="3117273" y="508825"/>
                </a:cubicBezTo>
                <a:cubicBezTo>
                  <a:pt x="3514437" y="524989"/>
                  <a:pt x="4718628" y="526143"/>
                  <a:pt x="5278582" y="467261"/>
                </a:cubicBezTo>
                <a:lnTo>
                  <a:pt x="6477000" y="30842"/>
                </a:lnTo>
                <a:lnTo>
                  <a:pt x="6477000" y="1173842"/>
                </a:lnTo>
                <a:lnTo>
                  <a:pt x="0" y="1173842"/>
                </a:lnTo>
                <a:lnTo>
                  <a:pt x="0" y="30842"/>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solidFill>
                <a:schemeClr val="tx1">
                  <a:lumMod val="75000"/>
                  <a:lumOff val="25000"/>
                </a:schemeClr>
              </a:solidFill>
            </a:endParaRPr>
          </a:p>
          <a:p>
            <a:pPr algn="ctr"/>
            <a:r>
              <a:rPr lang="en-US" sz="2400" err="1">
                <a:solidFill>
                  <a:schemeClr val="tx1"/>
                </a:solidFill>
                <a:latin typeface="Times New Roman" panose="02020603050405020304" pitchFamily="18" charset="0"/>
                <a:cs typeface="Times New Roman" panose="02020603050405020304" pitchFamily="18" charset="0"/>
              </a:rPr>
              <a:t>a</a:t>
            </a:r>
            <a:r>
              <a:rPr lang="en-US" sz="2400" baseline="30000" err="1">
                <a:solidFill>
                  <a:schemeClr val="tx1"/>
                </a:solidFill>
                <a:latin typeface="Times New Roman" panose="02020603050405020304" pitchFamily="18" charset="0"/>
                <a:cs typeface="Times New Roman" panose="02020603050405020304" pitchFamily="18" charset="0"/>
              </a:rPr>
              <a:t>p</a:t>
            </a:r>
            <a:r>
              <a:rPr lang="en-US" sz="2400">
                <a:solidFill>
                  <a:schemeClr val="tx1"/>
                </a:solidFill>
                <a:latin typeface="Times New Roman" panose="02020603050405020304" pitchFamily="18" charset="0"/>
                <a:cs typeface="Times New Roman" panose="02020603050405020304" pitchFamily="18" charset="0"/>
              </a:rPr>
              <a:t> </a:t>
            </a:r>
            <a:r>
              <a:rPr lang="en-US" sz="2400" baseline="3000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 a (mod p)</a:t>
            </a:r>
          </a:p>
          <a:p>
            <a:pPr algn="ctr"/>
            <a:endParaRPr lang="en-US">
              <a:solidFill>
                <a:schemeClr val="tx1">
                  <a:lumMod val="75000"/>
                  <a:lumOff val="25000"/>
                </a:schemeClr>
              </a:solidFill>
            </a:endParaRPr>
          </a:p>
        </p:txBody>
      </p:sp>
      <p:sp>
        <p:nvSpPr>
          <p:cNvPr id="10" name="Subtitle 2"/>
          <p:cNvSpPr txBox="1">
            <a:spLocks/>
          </p:cNvSpPr>
          <p:nvPr/>
        </p:nvSpPr>
        <p:spPr>
          <a:xfrm>
            <a:off x="1584960" y="10668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NOTE:</a:t>
            </a:r>
            <a:r>
              <a:rPr lang="en-US" sz="2400">
                <a:latin typeface="Times New Roman" panose="02020603050405020304" pitchFamily="18" charset="0"/>
                <a:cs typeface="Times New Roman" panose="02020603050405020304" pitchFamily="18" charset="0"/>
              </a:rPr>
              <a:t> 1. The first form of the theorem [Equation (8.2)] requires that a be relatively prime to p, but this form does not.</a:t>
            </a:r>
          </a:p>
          <a:p>
            <a:pPr algn="just"/>
            <a:r>
              <a:rPr lang="en-US" sz="2400">
                <a:latin typeface="Times New Roman" panose="02020603050405020304" pitchFamily="18" charset="0"/>
                <a:cs typeface="Times New Roman" panose="02020603050405020304" pitchFamily="18" charset="0"/>
              </a:rPr>
              <a:t>2. This theorem is also known as Fermat’s Little Theorem.</a:t>
            </a: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137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Fermat’s Theorem</a:t>
            </a:r>
          </a:p>
        </p:txBody>
      </p:sp>
      <p:sp>
        <p:nvSpPr>
          <p:cNvPr id="11" name="Subtitle 2"/>
          <p:cNvSpPr txBox="1">
            <a:spLocks/>
          </p:cNvSpPr>
          <p:nvPr/>
        </p:nvSpPr>
        <p:spPr>
          <a:xfrm>
            <a:off x="1584960" y="10668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n-US" sz="2400" b="1">
                <a:latin typeface="Times New Roman" panose="02020603050405020304" pitchFamily="18" charset="0"/>
                <a:cs typeface="Times New Roman" panose="02020603050405020304" pitchFamily="18" charset="0"/>
              </a:rPr>
              <a:t>Proof:</a:t>
            </a:r>
          </a:p>
          <a:p>
            <a:pPr algn="just"/>
            <a:r>
              <a:rPr lang="en-US" sz="2400">
                <a:latin typeface="Times New Roman" panose="02020603050405020304" pitchFamily="18" charset="0"/>
                <a:cs typeface="Times New Roman" panose="02020603050405020304" pitchFamily="18" charset="0"/>
              </a:rPr>
              <a:t>Consider the set of positive integers less than p: {1, 2, …, p-1} and multiply each element by a, modulo p, to get the set </a:t>
            </a:r>
          </a:p>
          <a:p>
            <a:pPr marL="82296" indent="0" algn="just">
              <a:buNone/>
            </a:pPr>
            <a:r>
              <a:rPr lang="en-US" sz="2400">
                <a:latin typeface="Times New Roman" panose="02020603050405020304" pitchFamily="18" charset="0"/>
                <a:cs typeface="Times New Roman" panose="02020603050405020304" pitchFamily="18" charset="0"/>
              </a:rPr>
              <a:t>	X = {a mod p, 2a mod p, …, (p-1)a mod p}</a:t>
            </a:r>
          </a:p>
          <a:p>
            <a:pPr algn="just"/>
            <a:r>
              <a:rPr lang="en-US" sz="2400">
                <a:latin typeface="Times New Roman" panose="02020603050405020304" pitchFamily="18" charset="0"/>
                <a:cs typeface="Times New Roman" panose="02020603050405020304" pitchFamily="18" charset="0"/>
              </a:rPr>
              <a:t>None of the elements of X is equal to zero because p does not divide a. </a:t>
            </a:r>
          </a:p>
          <a:p>
            <a:pPr algn="just"/>
            <a:r>
              <a:rPr lang="en-US" sz="2400">
                <a:latin typeface="Times New Roman" panose="02020603050405020304" pitchFamily="18" charset="0"/>
                <a:cs typeface="Times New Roman" panose="02020603050405020304" pitchFamily="18" charset="0"/>
              </a:rPr>
              <a:t>Multiplying the numbers in both sets (p and X) and taking the result mod ‘p’ yields</a:t>
            </a:r>
          </a:p>
          <a:p>
            <a:pPr marL="82296" indent="0" algn="just">
              <a:buNone/>
            </a:pPr>
            <a:r>
              <a:rPr lang="en-US" sz="2400">
                <a:latin typeface="Times New Roman" panose="02020603050405020304" pitchFamily="18" charset="0"/>
                <a:cs typeface="Times New Roman" panose="02020603050405020304" pitchFamily="18" charset="0"/>
              </a:rPr>
              <a:t>	a * 2a * … * (p-1)a ≡ [(1 * 2 * … * (p-1)](mod p) 	a</a:t>
            </a:r>
            <a:r>
              <a:rPr lang="en-US" sz="2400" baseline="30000">
                <a:latin typeface="Times New Roman" panose="02020603050405020304" pitchFamily="18" charset="0"/>
                <a:cs typeface="Times New Roman" panose="02020603050405020304" pitchFamily="18" charset="0"/>
              </a:rPr>
              <a:t>p-1</a:t>
            </a:r>
            <a:r>
              <a:rPr lang="en-US" sz="2400">
                <a:latin typeface="Times New Roman" panose="02020603050405020304" pitchFamily="18" charset="0"/>
                <a:cs typeface="Times New Roman" panose="02020603050405020304" pitchFamily="18" charset="0"/>
              </a:rPr>
              <a:t> (p -1)! ≡ (p-1)!(mod p)</a:t>
            </a:r>
          </a:p>
          <a:p>
            <a:pPr algn="just"/>
            <a:r>
              <a:rPr lang="en-US" sz="2400">
                <a:latin typeface="Times New Roman" panose="02020603050405020304" pitchFamily="18" charset="0"/>
                <a:cs typeface="Times New Roman" panose="02020603050405020304" pitchFamily="18" charset="0"/>
              </a:rPr>
              <a:t>Thus on equating (p-1)! term from both the sides, since it is relatively prime to p,</a:t>
            </a:r>
          </a:p>
          <a:p>
            <a:pPr marL="82296" indent="0" algn="just">
              <a:buNone/>
            </a:pPr>
            <a:r>
              <a:rPr lang="en-US" sz="2400">
                <a:latin typeface="Times New Roman" panose="02020603050405020304" pitchFamily="18" charset="0"/>
                <a:cs typeface="Times New Roman" panose="02020603050405020304" pitchFamily="18" charset="0"/>
              </a:rPr>
              <a:t>	a</a:t>
            </a:r>
            <a:r>
              <a:rPr lang="en-US" sz="2400" baseline="30000">
                <a:latin typeface="Times New Roman" panose="02020603050405020304" pitchFamily="18" charset="0"/>
                <a:cs typeface="Times New Roman" panose="02020603050405020304" pitchFamily="18" charset="0"/>
              </a:rPr>
              <a:t>p-1 </a:t>
            </a:r>
            <a:r>
              <a:rPr lang="en-US" sz="2400">
                <a:latin typeface="Times New Roman" panose="02020603050405020304" pitchFamily="18" charset="0"/>
                <a:cs typeface="Times New Roman" panose="02020603050405020304" pitchFamily="18" charset="0"/>
              </a:rPr>
              <a:t>≡ 1 (mod p)</a:t>
            </a:r>
          </a:p>
          <a:p>
            <a:pPr marL="82296" indent="0" algn="just">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99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Euler’s Totient Function</a:t>
            </a:r>
          </a:p>
        </p:txBody>
      </p:sp>
      <p:sp>
        <p:nvSpPr>
          <p:cNvPr id="11" name="Subtitle 2"/>
          <p:cNvSpPr txBox="1">
            <a:spLocks/>
          </p:cNvSpPr>
          <p:nvPr/>
        </p:nvSpPr>
        <p:spPr>
          <a:xfrm>
            <a:off x="1584960" y="1066800"/>
            <a:ext cx="7406640" cy="52578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US" sz="2400">
                <a:latin typeface="Times New Roman" panose="02020603050405020304" pitchFamily="18" charset="0"/>
                <a:cs typeface="Times New Roman" panose="02020603050405020304" pitchFamily="18" charset="0"/>
              </a:rPr>
              <a:t>Euler’s totient function, written ɸ(n), and defined as the number of positive integers less than n and relatively prime to n. By convention, ɸ(1) = 1.</a:t>
            </a:r>
          </a:p>
          <a:p>
            <a:pPr algn="just"/>
            <a:r>
              <a:rPr lang="en-US" sz="2400">
                <a:latin typeface="Times New Roman" panose="02020603050405020304" pitchFamily="18" charset="0"/>
                <a:cs typeface="Times New Roman" panose="02020603050405020304" pitchFamily="18" charset="0"/>
              </a:rPr>
              <a:t>It should be clear that, for a prime number p, </a:t>
            </a:r>
          </a:p>
          <a:p>
            <a:pPr marL="82296" indent="0" algn="just">
              <a:buNone/>
            </a:pPr>
            <a:r>
              <a:rPr lang="en-US" sz="2400">
                <a:latin typeface="Times New Roman" panose="02020603050405020304" pitchFamily="18" charset="0"/>
                <a:cs typeface="Times New Roman" panose="02020603050405020304" pitchFamily="18" charset="0"/>
              </a:rPr>
              <a:t>		ɸ(p) = p – 1</a:t>
            </a:r>
          </a:p>
          <a:p>
            <a:pPr algn="just"/>
            <a:r>
              <a:rPr lang="en-US" sz="2400">
                <a:latin typeface="Times New Roman" panose="02020603050405020304" pitchFamily="18" charset="0"/>
                <a:cs typeface="Times New Roman" panose="02020603050405020304" pitchFamily="18" charset="0"/>
              </a:rPr>
              <a:t>Determine ɸ(37) and ɸ(35). </a:t>
            </a:r>
          </a:p>
          <a:p>
            <a:pPr algn="just"/>
            <a:r>
              <a:rPr lang="en-US" sz="2400">
                <a:latin typeface="Times New Roman" panose="02020603050405020304" pitchFamily="18" charset="0"/>
                <a:cs typeface="Times New Roman" panose="02020603050405020304" pitchFamily="18" charset="0"/>
              </a:rPr>
              <a:t>Because 37 is prime, all of the positive integers from 1 through 36 are relatively prime to 37. Thus ɸ(37) = 36.</a:t>
            </a:r>
          </a:p>
          <a:p>
            <a:pPr algn="just"/>
            <a:r>
              <a:rPr lang="en-US" sz="2400">
                <a:latin typeface="Times New Roman" panose="02020603050405020304" pitchFamily="18" charset="0"/>
                <a:cs typeface="Times New Roman" panose="02020603050405020304" pitchFamily="18" charset="0"/>
              </a:rPr>
              <a:t>To determine ɸ(35), we list all of the positive integers less than 35 that are relatively prime {</a:t>
            </a:r>
            <a:r>
              <a:rPr lang="en-US" sz="2400" err="1">
                <a:latin typeface="Times New Roman" panose="02020603050405020304" pitchFamily="18" charset="0"/>
                <a:cs typeface="Times New Roman" panose="02020603050405020304" pitchFamily="18" charset="0"/>
              </a:rPr>
              <a:t>gcd</a:t>
            </a:r>
            <a:r>
              <a:rPr lang="en-US" sz="2400">
                <a:latin typeface="Times New Roman" panose="02020603050405020304" pitchFamily="18" charset="0"/>
                <a:cs typeface="Times New Roman" panose="02020603050405020304" pitchFamily="18" charset="0"/>
              </a:rPr>
              <a:t> = 1} to it: </a:t>
            </a:r>
          </a:p>
          <a:p>
            <a:pPr marL="82296" indent="0" algn="just">
              <a:buNone/>
            </a:pPr>
            <a:r>
              <a:rPr lang="en-US" sz="2400">
                <a:latin typeface="Times New Roman" panose="02020603050405020304" pitchFamily="18" charset="0"/>
                <a:cs typeface="Times New Roman" panose="02020603050405020304" pitchFamily="18" charset="0"/>
              </a:rPr>
              <a:t>	1, 2, 3, 4, 6, 8, 9, 11, 12, 13, 16, 17, 18 19, 22, 23, 	24, 26, 27, 29, 31, 32, 33, 34 </a:t>
            </a:r>
          </a:p>
          <a:p>
            <a:pPr marL="82296" indent="0" algn="just">
              <a:buNone/>
            </a:pPr>
            <a:r>
              <a:rPr lang="en-US" sz="2400">
                <a:latin typeface="Times New Roman" panose="02020603050405020304" pitchFamily="18" charset="0"/>
                <a:cs typeface="Times New Roman" panose="02020603050405020304" pitchFamily="18" charset="0"/>
              </a:rPr>
              <a:t>There are 24 numbers on the list, so ɸ(35) = 24.</a:t>
            </a:r>
          </a:p>
        </p:txBody>
      </p:sp>
    </p:spTree>
    <p:extLst>
      <p:ext uri="{BB962C8B-B14F-4D97-AF65-F5344CB8AC3E}">
        <p14:creationId xmlns:p14="http://schemas.microsoft.com/office/powerpoint/2010/main" val="1233827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Euler’s Totient Function</a:t>
            </a:r>
          </a:p>
        </p:txBody>
      </p:sp>
      <p:sp>
        <p:nvSpPr>
          <p:cNvPr id="11" name="Subtitle 2"/>
          <p:cNvSpPr txBox="1">
            <a:spLocks/>
          </p:cNvSpPr>
          <p:nvPr/>
        </p:nvSpPr>
        <p:spPr>
          <a:xfrm>
            <a:off x="1584960" y="107696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US" sz="2400">
                <a:latin typeface="Times New Roman" panose="02020603050405020304" pitchFamily="18" charset="0"/>
                <a:cs typeface="Times New Roman" panose="02020603050405020304" pitchFamily="18" charset="0"/>
              </a:rPr>
              <a:t>Now suppose that we have two prime numbers p and q with p ≠ q. Then we can show that, for n = </a:t>
            </a:r>
            <a:r>
              <a:rPr lang="en-US" sz="2400" err="1">
                <a:latin typeface="Times New Roman" panose="02020603050405020304" pitchFamily="18" charset="0"/>
                <a:cs typeface="Times New Roman" panose="02020603050405020304" pitchFamily="18" charset="0"/>
              </a:rPr>
              <a:t>pq</a:t>
            </a:r>
            <a:r>
              <a:rPr lang="en-US" sz="2400">
                <a:latin typeface="Times New Roman" panose="02020603050405020304" pitchFamily="18" charset="0"/>
                <a:cs typeface="Times New Roman" panose="02020603050405020304" pitchFamily="18" charset="0"/>
              </a:rPr>
              <a:t>,</a:t>
            </a:r>
          </a:p>
          <a:p>
            <a:pPr marL="82296" indent="0" algn="just">
              <a:buNone/>
            </a:pPr>
            <a:r>
              <a:rPr lang="en-US" sz="2400">
                <a:latin typeface="Times New Roman" panose="02020603050405020304" pitchFamily="18" charset="0"/>
                <a:cs typeface="Times New Roman" panose="02020603050405020304" pitchFamily="18" charset="0"/>
              </a:rPr>
              <a:t>	 ɸ(n) = ɸ(</a:t>
            </a:r>
            <a:r>
              <a:rPr lang="en-US" sz="2400" err="1">
                <a:latin typeface="Times New Roman" panose="02020603050405020304" pitchFamily="18" charset="0"/>
                <a:cs typeface="Times New Roman" panose="02020603050405020304" pitchFamily="18" charset="0"/>
              </a:rPr>
              <a:t>pq</a:t>
            </a:r>
            <a:r>
              <a:rPr lang="en-US" sz="2400">
                <a:latin typeface="Times New Roman" panose="02020603050405020304" pitchFamily="18" charset="0"/>
                <a:cs typeface="Times New Roman" panose="02020603050405020304" pitchFamily="18" charset="0"/>
              </a:rPr>
              <a:t>) = ɸ(p) * ɸ(q) = (p - 1) * (q - 1) </a:t>
            </a:r>
          </a:p>
          <a:p>
            <a:pPr algn="just"/>
            <a:r>
              <a:rPr lang="en-US" sz="2400">
                <a:latin typeface="Times New Roman" panose="02020603050405020304" pitchFamily="18" charset="0"/>
                <a:cs typeface="Times New Roman" panose="02020603050405020304" pitchFamily="18" charset="0"/>
              </a:rPr>
              <a:t>To see that ɸ(n) = ɸ(p) * ɸ(q), consider that the set of positive integers less that n is the set {1, …, (</a:t>
            </a:r>
            <a:r>
              <a:rPr lang="en-US" sz="2400" err="1">
                <a:latin typeface="Times New Roman" panose="02020603050405020304" pitchFamily="18" charset="0"/>
                <a:cs typeface="Times New Roman" panose="02020603050405020304" pitchFamily="18" charset="0"/>
              </a:rPr>
              <a:t>pq</a:t>
            </a:r>
            <a:r>
              <a:rPr lang="en-US" sz="2400">
                <a:latin typeface="Times New Roman" panose="02020603050405020304" pitchFamily="18" charset="0"/>
                <a:cs typeface="Times New Roman" panose="02020603050405020304" pitchFamily="18" charset="0"/>
              </a:rPr>
              <a:t> - 1)}. The integers in this set that are not relatively prime to n are the set {p, 2p, …, (q - 1)p} and the set {q, 2q, …,  (p - 1)q}. Accordingly, </a:t>
            </a:r>
          </a:p>
          <a:p>
            <a:pPr marL="82296" indent="0" algn="just">
              <a:buNone/>
            </a:pPr>
            <a:r>
              <a:rPr lang="en-US" sz="2400">
                <a:latin typeface="Times New Roman" panose="02020603050405020304" pitchFamily="18" charset="0"/>
                <a:cs typeface="Times New Roman" panose="02020603050405020304" pitchFamily="18" charset="0"/>
              </a:rPr>
              <a:t>		ɸ(n) = (</a:t>
            </a:r>
            <a:r>
              <a:rPr lang="en-US" sz="2400" err="1">
                <a:latin typeface="Times New Roman" panose="02020603050405020304" pitchFamily="18" charset="0"/>
                <a:cs typeface="Times New Roman" panose="02020603050405020304" pitchFamily="18" charset="0"/>
              </a:rPr>
              <a:t>pq</a:t>
            </a:r>
            <a:r>
              <a:rPr lang="en-US" sz="2400">
                <a:latin typeface="Times New Roman" panose="02020603050405020304" pitchFamily="18" charset="0"/>
                <a:cs typeface="Times New Roman" panose="02020603050405020304" pitchFamily="18" charset="0"/>
              </a:rPr>
              <a:t> - 1) - [(q - 1) + (p - 1)] </a:t>
            </a:r>
          </a:p>
          <a:p>
            <a:pPr marL="82296" indent="0" algn="just">
              <a:buNone/>
            </a:pP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pq</a:t>
            </a:r>
            <a:r>
              <a:rPr lang="en-US" sz="2400">
                <a:latin typeface="Times New Roman" panose="02020603050405020304" pitchFamily="18" charset="0"/>
                <a:cs typeface="Times New Roman" panose="02020603050405020304" pitchFamily="18" charset="0"/>
              </a:rPr>
              <a:t> - (p + q) + 1 </a:t>
            </a:r>
          </a:p>
          <a:p>
            <a:pPr marL="82296" indent="0" algn="just">
              <a:buNone/>
            </a:pPr>
            <a:r>
              <a:rPr lang="en-US" sz="2400">
                <a:latin typeface="Times New Roman" panose="02020603050405020304" pitchFamily="18" charset="0"/>
                <a:cs typeface="Times New Roman" panose="02020603050405020304" pitchFamily="18" charset="0"/>
              </a:rPr>
              <a:t>		        = (p - 1) * (q - 1) </a:t>
            </a:r>
          </a:p>
          <a:p>
            <a:pPr marL="82296" indent="0" algn="just">
              <a:buNone/>
            </a:pPr>
            <a:r>
              <a:rPr lang="en-US" sz="2400">
                <a:latin typeface="Times New Roman" panose="02020603050405020304" pitchFamily="18" charset="0"/>
                <a:cs typeface="Times New Roman" panose="02020603050405020304" pitchFamily="18" charset="0"/>
              </a:rPr>
              <a:t>		        = ɸ(p) * ɸ(q) </a:t>
            </a:r>
          </a:p>
        </p:txBody>
      </p:sp>
    </p:spTree>
    <p:extLst>
      <p:ext uri="{BB962C8B-B14F-4D97-AF65-F5344CB8AC3E}">
        <p14:creationId xmlns:p14="http://schemas.microsoft.com/office/powerpoint/2010/main" val="2334830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Euler’s Totient Function</a:t>
            </a:r>
          </a:p>
        </p:txBody>
      </p:sp>
      <p:sp>
        <p:nvSpPr>
          <p:cNvPr id="11" name="Subtitle 2"/>
          <p:cNvSpPr txBox="1">
            <a:spLocks/>
          </p:cNvSpPr>
          <p:nvPr/>
        </p:nvSpPr>
        <p:spPr>
          <a:xfrm>
            <a:off x="1584960" y="10668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n-US" sz="2400">
                <a:latin typeface="Times New Roman" panose="02020603050405020304" pitchFamily="18" charset="0"/>
                <a:cs typeface="Times New Roman" panose="02020603050405020304" pitchFamily="18" charset="0"/>
              </a:rPr>
              <a:t>	ɸ(21) = ɸ(3) * ɸ(7) </a:t>
            </a:r>
          </a:p>
          <a:p>
            <a:pPr marL="82296" indent="0" algn="just">
              <a:buNone/>
            </a:pPr>
            <a:r>
              <a:rPr lang="en-US" sz="2400">
                <a:latin typeface="Times New Roman" panose="02020603050405020304" pitchFamily="18" charset="0"/>
                <a:cs typeface="Times New Roman" panose="02020603050405020304" pitchFamily="18" charset="0"/>
              </a:rPr>
              <a:t>	          = (3 - 1) * (7 - 1) </a:t>
            </a:r>
          </a:p>
          <a:p>
            <a:pPr marL="82296" indent="0" algn="just">
              <a:buNone/>
            </a:pPr>
            <a:r>
              <a:rPr lang="en-US" sz="2400">
                <a:latin typeface="Times New Roman" panose="02020603050405020304" pitchFamily="18" charset="0"/>
                <a:cs typeface="Times New Roman" panose="02020603050405020304" pitchFamily="18" charset="0"/>
              </a:rPr>
              <a:t>	          = 2 * 6 = 12 </a:t>
            </a:r>
          </a:p>
          <a:p>
            <a:pPr marL="82296" indent="0" algn="just">
              <a:buNone/>
            </a:pPr>
            <a:r>
              <a:rPr lang="en-US" sz="2400">
                <a:latin typeface="Times New Roman" panose="02020603050405020304" pitchFamily="18" charset="0"/>
                <a:cs typeface="Times New Roman" panose="02020603050405020304" pitchFamily="18" charset="0"/>
              </a:rPr>
              <a:t>where the 12 integers are {1, 2, 4, 5, 8, 10, 11, 13, 16, 17, 19, 20}. </a:t>
            </a:r>
          </a:p>
          <a:p>
            <a:pPr marL="82296" indent="0" algn="just">
              <a:buNone/>
            </a:pPr>
            <a:r>
              <a:rPr lang="en-US" sz="2400">
                <a:latin typeface="Times New Roman" panose="02020603050405020304" pitchFamily="18" charset="0"/>
                <a:cs typeface="Times New Roman" panose="02020603050405020304" pitchFamily="18" charset="0"/>
              </a:rPr>
              <a:t>	ɸ(240) </a:t>
            </a:r>
          </a:p>
          <a:p>
            <a:pPr marL="82296" indent="0" algn="just">
              <a:buNone/>
            </a:pPr>
            <a:r>
              <a:rPr lang="en-US" sz="2400">
                <a:latin typeface="Times New Roman" panose="02020603050405020304" pitchFamily="18" charset="0"/>
                <a:cs typeface="Times New Roman" panose="02020603050405020304" pitchFamily="18" charset="0"/>
              </a:rPr>
              <a:t>		= ɸ(2</a:t>
            </a:r>
            <a:r>
              <a:rPr lang="en-US" sz="2400" baseline="30000">
                <a:latin typeface="Times New Roman" panose="02020603050405020304" pitchFamily="18" charset="0"/>
                <a:cs typeface="Times New Roman" panose="02020603050405020304" pitchFamily="18" charset="0"/>
              </a:rPr>
              <a:t>4</a:t>
            </a:r>
            <a:r>
              <a:rPr lang="en-US" sz="2400">
                <a:latin typeface="Times New Roman" panose="02020603050405020304" pitchFamily="18" charset="0"/>
                <a:cs typeface="Times New Roman" panose="02020603050405020304" pitchFamily="18" charset="0"/>
              </a:rPr>
              <a:t> * 5</a:t>
            </a:r>
            <a:r>
              <a:rPr lang="en-US" sz="2400" baseline="30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 3</a:t>
            </a:r>
            <a:r>
              <a:rPr lang="en-US" sz="2400" baseline="300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 </a:t>
            </a:r>
          </a:p>
          <a:p>
            <a:pPr marL="82296" indent="0" algn="just">
              <a:buNone/>
            </a:pPr>
            <a:r>
              <a:rPr lang="en-US" sz="2400">
                <a:latin typeface="Times New Roman" panose="02020603050405020304" pitchFamily="18" charset="0"/>
                <a:cs typeface="Times New Roman" panose="02020603050405020304" pitchFamily="18" charset="0"/>
              </a:rPr>
              <a:t>		= ɸ(2</a:t>
            </a:r>
            <a:r>
              <a:rPr lang="en-US" sz="2400" baseline="30000">
                <a:latin typeface="Times New Roman" panose="02020603050405020304" pitchFamily="18" charset="0"/>
                <a:cs typeface="Times New Roman" panose="02020603050405020304" pitchFamily="18" charset="0"/>
              </a:rPr>
              <a:t>4</a:t>
            </a:r>
            <a:r>
              <a:rPr lang="en-US" sz="2400">
                <a:latin typeface="Times New Roman" panose="02020603050405020304" pitchFamily="18" charset="0"/>
                <a:cs typeface="Times New Roman" panose="02020603050405020304" pitchFamily="18" charset="0"/>
              </a:rPr>
              <a:t>) * ɸ(5) * ɸ(3) </a:t>
            </a:r>
          </a:p>
          <a:p>
            <a:pPr marL="82296" indent="0" algn="just">
              <a:buNone/>
            </a:pPr>
            <a:r>
              <a:rPr lang="en-US" sz="2400">
                <a:latin typeface="Times New Roman" panose="02020603050405020304" pitchFamily="18" charset="0"/>
                <a:cs typeface="Times New Roman" panose="02020603050405020304" pitchFamily="18" charset="0"/>
              </a:rPr>
              <a:t>ɸ(</a:t>
            </a:r>
            <a:r>
              <a:rPr lang="en-US" sz="2400" err="1">
                <a:latin typeface="Times New Roman" panose="02020603050405020304" pitchFamily="18" charset="0"/>
                <a:cs typeface="Times New Roman" panose="02020603050405020304" pitchFamily="18" charset="0"/>
              </a:rPr>
              <a:t>p</a:t>
            </a:r>
            <a:r>
              <a:rPr lang="en-US" sz="2400" baseline="30000" err="1">
                <a:latin typeface="Times New Roman" panose="02020603050405020304" pitchFamily="18" charset="0"/>
                <a:cs typeface="Times New Roman" panose="02020603050405020304" pitchFamily="18" charset="0"/>
              </a:rPr>
              <a:t>e</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p</a:t>
            </a:r>
            <a:r>
              <a:rPr lang="en-US" sz="2400" baseline="30000" err="1">
                <a:latin typeface="Times New Roman" panose="02020603050405020304" pitchFamily="18" charset="0"/>
                <a:cs typeface="Times New Roman" panose="02020603050405020304" pitchFamily="18" charset="0"/>
              </a:rPr>
              <a:t>e</a:t>
            </a:r>
            <a:r>
              <a:rPr lang="en-US" sz="2400" baseline="300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 p</a:t>
            </a:r>
            <a:r>
              <a:rPr lang="en-US" sz="2400" baseline="30000">
                <a:latin typeface="Times New Roman" panose="02020603050405020304" pitchFamily="18" charset="0"/>
                <a:cs typeface="Times New Roman" panose="02020603050405020304" pitchFamily="18" charset="0"/>
              </a:rPr>
              <a:t>e-1</a:t>
            </a:r>
            <a:endParaRPr lang="en-US" sz="2400">
              <a:latin typeface="Times New Roman" panose="02020603050405020304" pitchFamily="18" charset="0"/>
              <a:cs typeface="Times New Roman" panose="02020603050405020304" pitchFamily="18" charset="0"/>
            </a:endParaRPr>
          </a:p>
          <a:p>
            <a:pPr marL="82296" indent="0" algn="just">
              <a:buNone/>
            </a:pPr>
            <a:r>
              <a:rPr lang="en-US" sz="2400">
                <a:latin typeface="Times New Roman" panose="02020603050405020304" pitchFamily="18" charset="0"/>
                <a:cs typeface="Times New Roman" panose="02020603050405020304" pitchFamily="18" charset="0"/>
              </a:rPr>
              <a:t>	          = (2</a:t>
            </a:r>
            <a:r>
              <a:rPr lang="en-US" sz="2400" baseline="30000">
                <a:latin typeface="Times New Roman" panose="02020603050405020304" pitchFamily="18" charset="0"/>
                <a:cs typeface="Times New Roman" panose="02020603050405020304" pitchFamily="18" charset="0"/>
              </a:rPr>
              <a:t>4</a:t>
            </a:r>
            <a:r>
              <a:rPr lang="en-US" sz="2400">
                <a:latin typeface="Times New Roman" panose="02020603050405020304" pitchFamily="18" charset="0"/>
                <a:cs typeface="Times New Roman" panose="02020603050405020304" pitchFamily="18" charset="0"/>
              </a:rPr>
              <a:t> - 2</a:t>
            </a:r>
            <a:r>
              <a:rPr lang="en-US" sz="2400" baseline="30000">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 (5 - 1) * (3 - 1) </a:t>
            </a:r>
          </a:p>
          <a:p>
            <a:pPr marL="82296" indent="0" algn="just">
              <a:buNone/>
            </a:pPr>
            <a:r>
              <a:rPr lang="en-US" sz="2400">
                <a:latin typeface="Times New Roman" panose="02020603050405020304" pitchFamily="18" charset="0"/>
                <a:cs typeface="Times New Roman" panose="02020603050405020304" pitchFamily="18" charset="0"/>
              </a:rPr>
              <a:t>	          = (16 - 8) * 4 * 2</a:t>
            </a:r>
          </a:p>
          <a:p>
            <a:pPr marL="82296" indent="0" algn="just">
              <a:buNone/>
            </a:pPr>
            <a:r>
              <a:rPr lang="en-US" sz="2400">
                <a:latin typeface="Times New Roman" panose="02020603050405020304" pitchFamily="18" charset="0"/>
                <a:cs typeface="Times New Roman" panose="02020603050405020304" pitchFamily="18" charset="0"/>
              </a:rPr>
              <a:t>	          = 8 * 8 = 64</a:t>
            </a:r>
          </a:p>
          <a:p>
            <a:pPr marL="82296" indent="0" algn="just">
              <a:buNone/>
            </a:pPr>
            <a:endParaRPr lang="en-US" sz="240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585" y="2971800"/>
            <a:ext cx="2116015" cy="3269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Elbow Connector 2"/>
          <p:cNvCxnSpPr/>
          <p:nvPr/>
        </p:nvCxnSpPr>
        <p:spPr>
          <a:xfrm flipV="1">
            <a:off x="3886200" y="914400"/>
            <a:ext cx="2590800" cy="228600"/>
          </a:xfrm>
          <a:prstGeom prst="bentConnector3">
            <a:avLst>
              <a:gd name="adj1" fmla="val 1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12" idx="1"/>
          </p:cNvCxnSpPr>
          <p:nvPr/>
        </p:nvCxnSpPr>
        <p:spPr>
          <a:xfrm flipV="1">
            <a:off x="4724400" y="992833"/>
            <a:ext cx="1752600" cy="226367"/>
          </a:xfrm>
          <a:prstGeom prst="bentConnector3">
            <a:avLst>
              <a:gd name="adj1" fmla="val 3846"/>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733800" y="1066800"/>
            <a:ext cx="457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Rounded Rectangle 12"/>
          <p:cNvSpPr/>
          <p:nvPr/>
        </p:nvSpPr>
        <p:spPr>
          <a:xfrm>
            <a:off x="4572000" y="1066800"/>
            <a:ext cx="457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TextBox 11"/>
          <p:cNvSpPr txBox="1"/>
          <p:nvPr/>
        </p:nvSpPr>
        <p:spPr>
          <a:xfrm>
            <a:off x="6477000" y="762000"/>
            <a:ext cx="25146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Needs to be prime</a:t>
            </a:r>
          </a:p>
        </p:txBody>
      </p:sp>
    </p:spTree>
    <p:extLst>
      <p:ext uri="{BB962C8B-B14F-4D97-AF65-F5344CB8AC3E}">
        <p14:creationId xmlns:p14="http://schemas.microsoft.com/office/powerpoint/2010/main" val="4203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fade">
                                      <p:cBhvr>
                                        <p:cTn id="34" dur="1000"/>
                                        <p:tgtEl>
                                          <p:spTgt spid="11">
                                            <p:txEl>
                                              <p:pRg st="1" end="1"/>
                                            </p:txEl>
                                          </p:spTgt>
                                        </p:tgtEl>
                                      </p:cBhvr>
                                    </p:animEffect>
                                    <p:anim calcmode="lin" valueType="num">
                                      <p:cBhvr>
                                        <p:cTn id="3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animEffect transition="in" filter="fade">
                                      <p:cBhvr>
                                        <p:cTn id="41" dur="1000"/>
                                        <p:tgtEl>
                                          <p:spTgt spid="11">
                                            <p:txEl>
                                              <p:pRg st="2" end="2"/>
                                            </p:txEl>
                                          </p:spTgt>
                                        </p:tgtEl>
                                      </p:cBhvr>
                                    </p:animEffect>
                                    <p:anim calcmode="lin" valueType="num">
                                      <p:cBhvr>
                                        <p:cTn id="4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1">
                                            <p:txEl>
                                              <p:pRg st="3" end="3"/>
                                            </p:txEl>
                                          </p:spTgt>
                                        </p:tgtEl>
                                        <p:attrNameLst>
                                          <p:attrName>style.visibility</p:attrName>
                                        </p:attrNameLst>
                                      </p:cBhvr>
                                      <p:to>
                                        <p:strVal val="visible"/>
                                      </p:to>
                                    </p:set>
                                    <p:animEffect transition="in" filter="fade">
                                      <p:cBhvr>
                                        <p:cTn id="46" dur="1000"/>
                                        <p:tgtEl>
                                          <p:spTgt spid="11">
                                            <p:txEl>
                                              <p:pRg st="3" end="3"/>
                                            </p:txEl>
                                          </p:spTgt>
                                        </p:tgtEl>
                                      </p:cBhvr>
                                    </p:animEffect>
                                    <p:anim calcmode="lin" valueType="num">
                                      <p:cBhvr>
                                        <p:cTn id="4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xEl>
                                              <p:pRg st="4" end="4"/>
                                            </p:txEl>
                                          </p:spTgt>
                                        </p:tgtEl>
                                        <p:attrNameLst>
                                          <p:attrName>style.visibility</p:attrName>
                                        </p:attrNameLst>
                                      </p:cBhvr>
                                      <p:to>
                                        <p:strVal val="visible"/>
                                      </p:to>
                                    </p:set>
                                    <p:animEffect transition="in" filter="fade">
                                      <p:cBhvr>
                                        <p:cTn id="53" dur="1000"/>
                                        <p:tgtEl>
                                          <p:spTgt spid="11">
                                            <p:txEl>
                                              <p:pRg st="4" end="4"/>
                                            </p:txEl>
                                          </p:spTgt>
                                        </p:tgtEl>
                                      </p:cBhvr>
                                    </p:animEffect>
                                    <p:anim calcmode="lin" valueType="num">
                                      <p:cBhvr>
                                        <p:cTn id="54"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1000"/>
                                        <p:tgtEl>
                                          <p:spTgt spid="1026"/>
                                        </p:tgtEl>
                                      </p:cBhvr>
                                    </p:animEffect>
                                    <p:anim calcmode="lin" valueType="num">
                                      <p:cBhvr>
                                        <p:cTn id="61" dur="1000" fill="hold"/>
                                        <p:tgtEl>
                                          <p:spTgt spid="1026"/>
                                        </p:tgtEl>
                                        <p:attrNameLst>
                                          <p:attrName>ppt_x</p:attrName>
                                        </p:attrNameLst>
                                      </p:cBhvr>
                                      <p:tavLst>
                                        <p:tav tm="0">
                                          <p:val>
                                            <p:strVal val="#ppt_x"/>
                                          </p:val>
                                        </p:tav>
                                        <p:tav tm="100000">
                                          <p:val>
                                            <p:strVal val="#ppt_x"/>
                                          </p:val>
                                        </p:tav>
                                      </p:tavLst>
                                    </p:anim>
                                    <p:anim calcmode="lin" valueType="num">
                                      <p:cBhvr>
                                        <p:cTn id="6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animEffect transition="in" filter="fade">
                                      <p:cBhvr>
                                        <p:cTn id="67" dur="1000"/>
                                        <p:tgtEl>
                                          <p:spTgt spid="11">
                                            <p:txEl>
                                              <p:pRg st="5" end="5"/>
                                            </p:txEl>
                                          </p:spTgt>
                                        </p:tgtEl>
                                      </p:cBhvr>
                                    </p:animEffect>
                                    <p:anim calcmode="lin" valueType="num">
                                      <p:cBhvr>
                                        <p:cTn id="6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1">
                                            <p:txEl>
                                              <p:pRg st="6" end="6"/>
                                            </p:txEl>
                                          </p:spTgt>
                                        </p:tgtEl>
                                        <p:attrNameLst>
                                          <p:attrName>style.visibility</p:attrName>
                                        </p:attrNameLst>
                                      </p:cBhvr>
                                      <p:to>
                                        <p:strVal val="visible"/>
                                      </p:to>
                                    </p:set>
                                    <p:animEffect transition="in" filter="fade">
                                      <p:cBhvr>
                                        <p:cTn id="74" dur="1000"/>
                                        <p:tgtEl>
                                          <p:spTgt spid="11">
                                            <p:txEl>
                                              <p:pRg st="6" end="6"/>
                                            </p:txEl>
                                          </p:spTgt>
                                        </p:tgtEl>
                                      </p:cBhvr>
                                    </p:animEffect>
                                    <p:anim calcmode="lin" valueType="num">
                                      <p:cBhvr>
                                        <p:cTn id="75"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76"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1">
                                            <p:txEl>
                                              <p:pRg st="7" end="7"/>
                                            </p:txEl>
                                          </p:spTgt>
                                        </p:tgtEl>
                                        <p:attrNameLst>
                                          <p:attrName>style.visibility</p:attrName>
                                        </p:attrNameLst>
                                      </p:cBhvr>
                                      <p:to>
                                        <p:strVal val="visible"/>
                                      </p:to>
                                    </p:set>
                                    <p:animEffect transition="in" filter="fade">
                                      <p:cBhvr>
                                        <p:cTn id="81" dur="1000"/>
                                        <p:tgtEl>
                                          <p:spTgt spid="11">
                                            <p:txEl>
                                              <p:pRg st="7" end="7"/>
                                            </p:txEl>
                                          </p:spTgt>
                                        </p:tgtEl>
                                      </p:cBhvr>
                                    </p:animEffect>
                                    <p:anim calcmode="lin" valueType="num">
                                      <p:cBhvr>
                                        <p:cTn id="82"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83"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1">
                                            <p:txEl>
                                              <p:pRg st="8" end="8"/>
                                            </p:txEl>
                                          </p:spTgt>
                                        </p:tgtEl>
                                        <p:attrNameLst>
                                          <p:attrName>style.visibility</p:attrName>
                                        </p:attrNameLst>
                                      </p:cBhvr>
                                      <p:to>
                                        <p:strVal val="visible"/>
                                      </p:to>
                                    </p:set>
                                    <p:animEffect transition="in" filter="fade">
                                      <p:cBhvr>
                                        <p:cTn id="88" dur="1000"/>
                                        <p:tgtEl>
                                          <p:spTgt spid="11">
                                            <p:txEl>
                                              <p:pRg st="8" end="8"/>
                                            </p:txEl>
                                          </p:spTgt>
                                        </p:tgtEl>
                                      </p:cBhvr>
                                    </p:animEffect>
                                    <p:anim calcmode="lin" valueType="num">
                                      <p:cBhvr>
                                        <p:cTn id="89"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90"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1">
                                            <p:txEl>
                                              <p:pRg st="9" end="9"/>
                                            </p:txEl>
                                          </p:spTgt>
                                        </p:tgtEl>
                                        <p:attrNameLst>
                                          <p:attrName>style.visibility</p:attrName>
                                        </p:attrNameLst>
                                      </p:cBhvr>
                                      <p:to>
                                        <p:strVal val="visible"/>
                                      </p:to>
                                    </p:set>
                                    <p:animEffect transition="in" filter="fade">
                                      <p:cBhvr>
                                        <p:cTn id="95" dur="1000"/>
                                        <p:tgtEl>
                                          <p:spTgt spid="11">
                                            <p:txEl>
                                              <p:pRg st="9" end="9"/>
                                            </p:txEl>
                                          </p:spTgt>
                                        </p:tgtEl>
                                      </p:cBhvr>
                                    </p:animEffect>
                                    <p:anim calcmode="lin" valueType="num">
                                      <p:cBhvr>
                                        <p:cTn id="96"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97"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11">
                                            <p:txEl>
                                              <p:pRg st="10" end="10"/>
                                            </p:txEl>
                                          </p:spTgt>
                                        </p:tgtEl>
                                        <p:attrNameLst>
                                          <p:attrName>style.visibility</p:attrName>
                                        </p:attrNameLst>
                                      </p:cBhvr>
                                      <p:to>
                                        <p:strVal val="visible"/>
                                      </p:to>
                                    </p:set>
                                    <p:animEffect transition="in" filter="fade">
                                      <p:cBhvr>
                                        <p:cTn id="102" dur="1000"/>
                                        <p:tgtEl>
                                          <p:spTgt spid="11">
                                            <p:txEl>
                                              <p:pRg st="10" end="10"/>
                                            </p:txEl>
                                          </p:spTgt>
                                        </p:tgtEl>
                                      </p:cBhvr>
                                    </p:animEffect>
                                    <p:anim calcmode="lin" valueType="num">
                                      <p:cBhvr>
                                        <p:cTn id="103"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104"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fontScale="92500"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pPr marL="82296" indent="0">
              <a:buNone/>
            </a:pPr>
            <a:endParaRPr lang="en-US" sz="24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Above equation is true if n is prime, because in that case, ɸ(n) = (n - 1) and Fermat’s theorem holds. </a:t>
            </a:r>
          </a:p>
          <a:p>
            <a:r>
              <a:rPr lang="en-US" sz="2600">
                <a:latin typeface="Times New Roman" panose="02020603050405020304" pitchFamily="18" charset="0"/>
                <a:cs typeface="Times New Roman" panose="02020603050405020304" pitchFamily="18" charset="0"/>
              </a:rPr>
              <a:t>Consider the set of such integers, labeled as </a:t>
            </a:r>
          </a:p>
          <a:p>
            <a:pPr marL="82296" indent="0">
              <a:buNone/>
            </a:pPr>
            <a:r>
              <a:rPr lang="en-US" sz="2600">
                <a:latin typeface="Times New Roman" panose="02020603050405020304" pitchFamily="18" charset="0"/>
                <a:cs typeface="Times New Roman" panose="02020603050405020304" pitchFamily="18" charset="0"/>
              </a:rPr>
              <a:t>		R = {x1, x2, c, </a:t>
            </a:r>
            <a:r>
              <a:rPr lang="en-US" sz="2600" err="1">
                <a:latin typeface="Times New Roman" panose="02020603050405020304" pitchFamily="18" charset="0"/>
                <a:cs typeface="Times New Roman" panose="02020603050405020304" pitchFamily="18" charset="0"/>
              </a:rPr>
              <a:t>xf</a:t>
            </a:r>
            <a:r>
              <a:rPr lang="en-US" sz="2600">
                <a:latin typeface="Times New Roman" panose="02020603050405020304" pitchFamily="18" charset="0"/>
                <a:cs typeface="Times New Roman" panose="02020603050405020304" pitchFamily="18" charset="0"/>
              </a:rPr>
              <a:t>(n)} </a:t>
            </a:r>
          </a:p>
          <a:p>
            <a:pPr marL="82296" indent="0">
              <a:buNone/>
            </a:pPr>
            <a:r>
              <a:rPr lang="en-US" sz="2600">
                <a:latin typeface="Times New Roman" panose="02020603050405020304" pitchFamily="18" charset="0"/>
                <a:cs typeface="Times New Roman" panose="02020603050405020304" pitchFamily="18" charset="0"/>
              </a:rPr>
              <a:t>That is, each element xi of R is a unique positive integer less than n with </a:t>
            </a:r>
            <a:r>
              <a:rPr lang="en-US" sz="2600" err="1">
                <a:latin typeface="Times New Roman" panose="02020603050405020304" pitchFamily="18" charset="0"/>
                <a:cs typeface="Times New Roman" panose="02020603050405020304" pitchFamily="18" charset="0"/>
              </a:rPr>
              <a:t>gcd</a:t>
            </a:r>
            <a:r>
              <a:rPr lang="en-US" sz="2600">
                <a:latin typeface="Times New Roman" panose="02020603050405020304" pitchFamily="18" charset="0"/>
                <a:cs typeface="Times New Roman" panose="02020603050405020304" pitchFamily="18" charset="0"/>
              </a:rPr>
              <a:t>(xi , n) = 1. </a:t>
            </a:r>
          </a:p>
          <a:p>
            <a:pPr marL="82296" indent="0">
              <a:buNone/>
            </a:pPr>
            <a:r>
              <a:rPr lang="en-US" sz="2600">
                <a:latin typeface="Times New Roman" panose="02020603050405020304" pitchFamily="18" charset="0"/>
                <a:cs typeface="Times New Roman" panose="02020603050405020304" pitchFamily="18" charset="0"/>
              </a:rPr>
              <a:t>Now multiply each element by a, modulo n: </a:t>
            </a:r>
          </a:p>
          <a:p>
            <a:pPr marL="82296" indent="0">
              <a:buNone/>
            </a:pPr>
            <a:r>
              <a:rPr lang="en-US" sz="2600">
                <a:latin typeface="Times New Roman" panose="02020603050405020304" pitchFamily="18" charset="0"/>
                <a:cs typeface="Times New Roman" panose="02020603050405020304" pitchFamily="18" charset="0"/>
              </a:rPr>
              <a:t>		S = {(ax1 mod n), (ax2 mod n), c, (</a:t>
            </a:r>
            <a:r>
              <a:rPr lang="en-US" sz="2600" err="1">
                <a:latin typeface="Times New Roman" panose="02020603050405020304" pitchFamily="18" charset="0"/>
                <a:cs typeface="Times New Roman" panose="02020603050405020304" pitchFamily="18" charset="0"/>
              </a:rPr>
              <a:t>axf</a:t>
            </a:r>
            <a:r>
              <a:rPr lang="en-US" sz="2600">
                <a:latin typeface="Times New Roman" panose="02020603050405020304" pitchFamily="18" charset="0"/>
                <a:cs typeface="Times New Roman" panose="02020603050405020304" pitchFamily="18" charset="0"/>
              </a:rPr>
              <a:t>(n) mod n)} </a:t>
            </a: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Euler’s Theorem</a:t>
            </a:r>
          </a:p>
        </p:txBody>
      </p:sp>
      <p:sp>
        <p:nvSpPr>
          <p:cNvPr id="11" name="Subtitle 2"/>
          <p:cNvSpPr txBox="1">
            <a:spLocks/>
          </p:cNvSpPr>
          <p:nvPr/>
        </p:nvSpPr>
        <p:spPr>
          <a:xfrm>
            <a:off x="1584960" y="10668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n-US" sz="2400">
                <a:latin typeface="Times New Roman" panose="02020603050405020304" pitchFamily="18" charset="0"/>
                <a:cs typeface="Times New Roman" panose="02020603050405020304" pitchFamily="18" charset="0"/>
              </a:rPr>
              <a:t>	</a:t>
            </a:r>
          </a:p>
        </p:txBody>
      </p:sp>
      <p:sp>
        <p:nvSpPr>
          <p:cNvPr id="5" name="Rounded Rectangle 4"/>
          <p:cNvSpPr/>
          <p:nvPr/>
        </p:nvSpPr>
        <p:spPr>
          <a:xfrm>
            <a:off x="2133600" y="9144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For every ‘a’ and ‘n’ that are relatively prime</a:t>
            </a:r>
            <a:endParaRPr lang="en-US">
              <a:latin typeface="Times New Roman" panose="02020603050405020304" pitchFamily="18" charset="0"/>
              <a:cs typeface="Times New Roman" panose="02020603050405020304" pitchFamily="18" charset="0"/>
            </a:endParaRPr>
          </a:p>
        </p:txBody>
      </p:sp>
      <p:sp>
        <p:nvSpPr>
          <p:cNvPr id="8" name="Rectangle 3"/>
          <p:cNvSpPr/>
          <p:nvPr/>
        </p:nvSpPr>
        <p:spPr>
          <a:xfrm>
            <a:off x="1752600" y="1340757"/>
            <a:ext cx="6324600" cy="1021443"/>
          </a:xfrm>
          <a:custGeom>
            <a:avLst/>
            <a:gdLst>
              <a:gd name="connsiteX0" fmla="*/ 0 w 6477000"/>
              <a:gd name="connsiteY0" fmla="*/ 0 h 1143000"/>
              <a:gd name="connsiteX1" fmla="*/ 6477000 w 6477000"/>
              <a:gd name="connsiteY1" fmla="*/ 0 h 1143000"/>
              <a:gd name="connsiteX2" fmla="*/ 6477000 w 6477000"/>
              <a:gd name="connsiteY2" fmla="*/ 1143000 h 1143000"/>
              <a:gd name="connsiteX3" fmla="*/ 0 w 6477000"/>
              <a:gd name="connsiteY3" fmla="*/ 1143000 h 1143000"/>
              <a:gd name="connsiteX4" fmla="*/ 0 w 6477000"/>
              <a:gd name="connsiteY4" fmla="*/ 0 h 1143000"/>
              <a:gd name="connsiteX0" fmla="*/ 0 w 6477000"/>
              <a:gd name="connsiteY0" fmla="*/ 7 h 1143007"/>
              <a:gd name="connsiteX1" fmla="*/ 2895600 w 6477000"/>
              <a:gd name="connsiteY1" fmla="*/ 533407 h 1143007"/>
              <a:gd name="connsiteX2" fmla="*/ 6477000 w 6477000"/>
              <a:gd name="connsiteY2" fmla="*/ 7 h 1143007"/>
              <a:gd name="connsiteX3" fmla="*/ 6477000 w 6477000"/>
              <a:gd name="connsiteY3" fmla="*/ 1143007 h 1143007"/>
              <a:gd name="connsiteX4" fmla="*/ 0 w 6477000"/>
              <a:gd name="connsiteY4" fmla="*/ 1143007 h 1143007"/>
              <a:gd name="connsiteX5" fmla="*/ 0 w 6477000"/>
              <a:gd name="connsiteY5" fmla="*/ 7 h 1143007"/>
              <a:gd name="connsiteX0" fmla="*/ 0 w 6477000"/>
              <a:gd name="connsiteY0" fmla="*/ 11 h 1143011"/>
              <a:gd name="connsiteX1" fmla="*/ 2895600 w 6477000"/>
              <a:gd name="connsiteY1" fmla="*/ 339447 h 1143011"/>
              <a:gd name="connsiteX2" fmla="*/ 6477000 w 6477000"/>
              <a:gd name="connsiteY2" fmla="*/ 11 h 1143011"/>
              <a:gd name="connsiteX3" fmla="*/ 6477000 w 6477000"/>
              <a:gd name="connsiteY3" fmla="*/ 1143011 h 1143011"/>
              <a:gd name="connsiteX4" fmla="*/ 0 w 6477000"/>
              <a:gd name="connsiteY4" fmla="*/ 1143011 h 1143011"/>
              <a:gd name="connsiteX5" fmla="*/ 0 w 6477000"/>
              <a:gd name="connsiteY5" fmla="*/ 11 h 1143011"/>
              <a:gd name="connsiteX0" fmla="*/ 0 w 6477000"/>
              <a:gd name="connsiteY0" fmla="*/ 41206 h 1184206"/>
              <a:gd name="connsiteX1" fmla="*/ 1219200 w 6477000"/>
              <a:gd name="connsiteY1" fmla="*/ 339080 h 1184206"/>
              <a:gd name="connsiteX2" fmla="*/ 2895600 w 6477000"/>
              <a:gd name="connsiteY2" fmla="*/ 380642 h 1184206"/>
              <a:gd name="connsiteX3" fmla="*/ 6477000 w 6477000"/>
              <a:gd name="connsiteY3" fmla="*/ 41206 h 1184206"/>
              <a:gd name="connsiteX4" fmla="*/ 6477000 w 6477000"/>
              <a:gd name="connsiteY4" fmla="*/ 1184206 h 1184206"/>
              <a:gd name="connsiteX5" fmla="*/ 0 w 6477000"/>
              <a:gd name="connsiteY5" fmla="*/ 1184206 h 1184206"/>
              <a:gd name="connsiteX6" fmla="*/ 0 w 6477000"/>
              <a:gd name="connsiteY6" fmla="*/ 41206 h 1184206"/>
              <a:gd name="connsiteX0" fmla="*/ 0 w 6477000"/>
              <a:gd name="connsiteY0" fmla="*/ 41206 h 1184206"/>
              <a:gd name="connsiteX1" fmla="*/ 1219200 w 6477000"/>
              <a:gd name="connsiteY1" fmla="*/ 339080 h 1184206"/>
              <a:gd name="connsiteX2" fmla="*/ 2895600 w 6477000"/>
              <a:gd name="connsiteY2" fmla="*/ 380642 h 1184206"/>
              <a:gd name="connsiteX3" fmla="*/ 5278582 w 6477000"/>
              <a:gd name="connsiteY3" fmla="*/ 477625 h 1184206"/>
              <a:gd name="connsiteX4" fmla="*/ 6477000 w 6477000"/>
              <a:gd name="connsiteY4" fmla="*/ 41206 h 1184206"/>
              <a:gd name="connsiteX5" fmla="*/ 6477000 w 6477000"/>
              <a:gd name="connsiteY5" fmla="*/ 1184206 h 1184206"/>
              <a:gd name="connsiteX6" fmla="*/ 0 w 6477000"/>
              <a:gd name="connsiteY6" fmla="*/ 1184206 h 1184206"/>
              <a:gd name="connsiteX7" fmla="*/ 0 w 6477000"/>
              <a:gd name="connsiteY7" fmla="*/ 41206 h 1184206"/>
              <a:gd name="connsiteX0" fmla="*/ 0 w 6477000"/>
              <a:gd name="connsiteY0" fmla="*/ 41206 h 1184206"/>
              <a:gd name="connsiteX1" fmla="*/ 1219200 w 6477000"/>
              <a:gd name="connsiteY1" fmla="*/ 339080 h 1184206"/>
              <a:gd name="connsiteX2" fmla="*/ 2895600 w 6477000"/>
              <a:gd name="connsiteY2" fmla="*/ 380642 h 1184206"/>
              <a:gd name="connsiteX3" fmla="*/ 3117273 w 6477000"/>
              <a:gd name="connsiteY3" fmla="*/ 519189 h 1184206"/>
              <a:gd name="connsiteX4" fmla="*/ 5278582 w 6477000"/>
              <a:gd name="connsiteY4" fmla="*/ 477625 h 1184206"/>
              <a:gd name="connsiteX5" fmla="*/ 6477000 w 6477000"/>
              <a:gd name="connsiteY5" fmla="*/ 41206 h 1184206"/>
              <a:gd name="connsiteX6" fmla="*/ 6477000 w 6477000"/>
              <a:gd name="connsiteY6" fmla="*/ 1184206 h 1184206"/>
              <a:gd name="connsiteX7" fmla="*/ 0 w 6477000"/>
              <a:gd name="connsiteY7" fmla="*/ 1184206 h 1184206"/>
              <a:gd name="connsiteX8" fmla="*/ 0 w 6477000"/>
              <a:gd name="connsiteY8" fmla="*/ 41206 h 1184206"/>
              <a:gd name="connsiteX0" fmla="*/ 0 w 6477000"/>
              <a:gd name="connsiteY0" fmla="*/ 30842 h 1173842"/>
              <a:gd name="connsiteX1" fmla="*/ 1205345 w 6477000"/>
              <a:gd name="connsiteY1" fmla="*/ 508825 h 1173842"/>
              <a:gd name="connsiteX2" fmla="*/ 2895600 w 6477000"/>
              <a:gd name="connsiteY2" fmla="*/ 370278 h 1173842"/>
              <a:gd name="connsiteX3" fmla="*/ 3117273 w 6477000"/>
              <a:gd name="connsiteY3" fmla="*/ 508825 h 1173842"/>
              <a:gd name="connsiteX4" fmla="*/ 5278582 w 6477000"/>
              <a:gd name="connsiteY4" fmla="*/ 467261 h 1173842"/>
              <a:gd name="connsiteX5" fmla="*/ 6477000 w 6477000"/>
              <a:gd name="connsiteY5" fmla="*/ 30842 h 1173842"/>
              <a:gd name="connsiteX6" fmla="*/ 6477000 w 6477000"/>
              <a:gd name="connsiteY6" fmla="*/ 1173842 h 1173842"/>
              <a:gd name="connsiteX7" fmla="*/ 0 w 6477000"/>
              <a:gd name="connsiteY7" fmla="*/ 1173842 h 1173842"/>
              <a:gd name="connsiteX8" fmla="*/ 0 w 6477000"/>
              <a:gd name="connsiteY8" fmla="*/ 30842 h 1173842"/>
              <a:gd name="connsiteX0" fmla="*/ 0 w 6477000"/>
              <a:gd name="connsiteY0" fmla="*/ 30842 h 1173842"/>
              <a:gd name="connsiteX1" fmla="*/ 1205345 w 6477000"/>
              <a:gd name="connsiteY1" fmla="*/ 508825 h 1173842"/>
              <a:gd name="connsiteX2" fmla="*/ 2840182 w 6477000"/>
              <a:gd name="connsiteY2" fmla="*/ 481116 h 1173842"/>
              <a:gd name="connsiteX3" fmla="*/ 2895600 w 6477000"/>
              <a:gd name="connsiteY3" fmla="*/ 370278 h 1173842"/>
              <a:gd name="connsiteX4" fmla="*/ 3117273 w 6477000"/>
              <a:gd name="connsiteY4" fmla="*/ 508825 h 1173842"/>
              <a:gd name="connsiteX5" fmla="*/ 5278582 w 6477000"/>
              <a:gd name="connsiteY5" fmla="*/ 467261 h 1173842"/>
              <a:gd name="connsiteX6" fmla="*/ 6477000 w 6477000"/>
              <a:gd name="connsiteY6" fmla="*/ 30842 h 1173842"/>
              <a:gd name="connsiteX7" fmla="*/ 6477000 w 6477000"/>
              <a:gd name="connsiteY7" fmla="*/ 1173842 h 1173842"/>
              <a:gd name="connsiteX8" fmla="*/ 0 w 6477000"/>
              <a:gd name="connsiteY8" fmla="*/ 1173842 h 1173842"/>
              <a:gd name="connsiteX9" fmla="*/ 0 w 6477000"/>
              <a:gd name="connsiteY9" fmla="*/ 30842 h 117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0" h="1173842">
                <a:moveTo>
                  <a:pt x="0" y="30842"/>
                </a:moveTo>
                <a:cubicBezTo>
                  <a:pt x="205509" y="-140031"/>
                  <a:pt x="722745" y="452252"/>
                  <a:pt x="1205345" y="508825"/>
                </a:cubicBezTo>
                <a:cubicBezTo>
                  <a:pt x="1671781" y="570016"/>
                  <a:pt x="2558473" y="504207"/>
                  <a:pt x="2840182" y="481116"/>
                </a:cubicBezTo>
                <a:cubicBezTo>
                  <a:pt x="3121891" y="458025"/>
                  <a:pt x="2842491" y="351805"/>
                  <a:pt x="2895600" y="370278"/>
                </a:cubicBezTo>
                <a:cubicBezTo>
                  <a:pt x="2948709" y="388751"/>
                  <a:pt x="2720109" y="492661"/>
                  <a:pt x="3117273" y="508825"/>
                </a:cubicBezTo>
                <a:cubicBezTo>
                  <a:pt x="3514437" y="524989"/>
                  <a:pt x="4718628" y="526143"/>
                  <a:pt x="5278582" y="467261"/>
                </a:cubicBezTo>
                <a:lnTo>
                  <a:pt x="6477000" y="30842"/>
                </a:lnTo>
                <a:lnTo>
                  <a:pt x="6477000" y="1173842"/>
                </a:lnTo>
                <a:lnTo>
                  <a:pt x="0" y="1173842"/>
                </a:lnTo>
                <a:lnTo>
                  <a:pt x="0" y="30842"/>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solidFill>
                <a:schemeClr val="tx1">
                  <a:lumMod val="75000"/>
                  <a:lumOff val="25000"/>
                </a:schemeClr>
              </a:solidFill>
            </a:endParaRPr>
          </a:p>
          <a:p>
            <a:pPr algn="ctr"/>
            <a:r>
              <a:rPr lang="en-US" sz="2400" err="1">
                <a:solidFill>
                  <a:schemeClr val="tx1"/>
                </a:solidFill>
                <a:latin typeface="Times New Roman" panose="02020603050405020304" pitchFamily="18" charset="0"/>
                <a:cs typeface="Times New Roman" panose="02020603050405020304" pitchFamily="18" charset="0"/>
              </a:rPr>
              <a:t>a</a:t>
            </a:r>
            <a:r>
              <a:rPr lang="en-US" sz="2400" baseline="30000" err="1">
                <a:solidFill>
                  <a:schemeClr val="tx1"/>
                </a:solidFill>
              </a:rPr>
              <a:t>ɸ</a:t>
            </a:r>
            <a:r>
              <a:rPr lang="en-US" sz="2400" baseline="30000">
                <a:solidFill>
                  <a:schemeClr val="tx1"/>
                </a:solidFill>
              </a:rPr>
              <a:t>(n)</a:t>
            </a:r>
            <a:r>
              <a:rPr lang="en-US" sz="2400">
                <a:solidFill>
                  <a:schemeClr val="tx1"/>
                </a:solidFill>
              </a:rPr>
              <a:t> </a:t>
            </a:r>
            <a:r>
              <a:rPr lang="en-US" sz="2400" baseline="3000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 1 (mod n)</a:t>
            </a:r>
          </a:p>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1866943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Euler’s Theorem</a:t>
            </a:r>
          </a:p>
        </p:txBody>
      </p:sp>
      <p:sp>
        <p:nvSpPr>
          <p:cNvPr id="11" name="Subtitle 2"/>
          <p:cNvSpPr txBox="1">
            <a:spLocks/>
          </p:cNvSpPr>
          <p:nvPr/>
        </p:nvSpPr>
        <p:spPr>
          <a:xfrm>
            <a:off x="1584960" y="10668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n-US" sz="2400">
                <a:latin typeface="Times New Roman" panose="02020603050405020304" pitchFamily="18" charset="0"/>
                <a:cs typeface="Times New Roman" panose="02020603050405020304" pitchFamily="18" charset="0"/>
              </a:rPr>
              <a:t>The set S is a permutation of R: </a:t>
            </a:r>
          </a:p>
          <a:p>
            <a:pPr marL="82296" indent="0" algn="just">
              <a:buNone/>
            </a:pPr>
            <a:r>
              <a:rPr lang="en-US" sz="2400">
                <a:latin typeface="Times New Roman" panose="02020603050405020304" pitchFamily="18" charset="0"/>
                <a:cs typeface="Times New Roman" panose="02020603050405020304" pitchFamily="18" charset="0"/>
              </a:rPr>
              <a:t>1. Because a is relatively prime to n and x</a:t>
            </a:r>
            <a:r>
              <a:rPr lang="en-US" sz="2400" baseline="-25000">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is relatively prime to n, </a:t>
            </a:r>
            <a:r>
              <a:rPr lang="en-US" sz="2400" err="1">
                <a:latin typeface="Times New Roman" panose="02020603050405020304" pitchFamily="18" charset="0"/>
                <a:cs typeface="Times New Roman" panose="02020603050405020304" pitchFamily="18" charset="0"/>
              </a:rPr>
              <a:t>ax</a:t>
            </a:r>
            <a:r>
              <a:rPr lang="en-US" sz="2400" baseline="-250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must also be relatively prime to n. Thus, all the members of S are integers that are less than n and that are relatively prime to n. </a:t>
            </a:r>
          </a:p>
          <a:p>
            <a:pPr marL="82296" indent="0" algn="just">
              <a:buNone/>
            </a:pPr>
            <a:r>
              <a:rPr lang="en-US" sz="2400">
                <a:latin typeface="Times New Roman" panose="02020603050405020304" pitchFamily="18" charset="0"/>
                <a:cs typeface="Times New Roman" panose="02020603050405020304" pitchFamily="18" charset="0"/>
              </a:rPr>
              <a:t>2. There are no duplicates in S. If </a:t>
            </a:r>
            <a:r>
              <a:rPr lang="en-US" sz="2400" err="1">
                <a:latin typeface="Times New Roman" panose="02020603050405020304" pitchFamily="18" charset="0"/>
                <a:cs typeface="Times New Roman" panose="02020603050405020304" pitchFamily="18" charset="0"/>
              </a:rPr>
              <a:t>ax</a:t>
            </a:r>
            <a:r>
              <a:rPr lang="en-US" sz="2400" baseline="-250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mod n = </a:t>
            </a:r>
            <a:r>
              <a:rPr lang="en-US" sz="2400" err="1">
                <a:latin typeface="Times New Roman" panose="02020603050405020304" pitchFamily="18" charset="0"/>
                <a:cs typeface="Times New Roman" panose="02020603050405020304" pitchFamily="18" charset="0"/>
              </a:rPr>
              <a:t>ax</a:t>
            </a:r>
            <a:r>
              <a:rPr lang="en-US" sz="2400" baseline="-25000" err="1">
                <a:latin typeface="Times New Roman" panose="02020603050405020304" pitchFamily="18" charset="0"/>
                <a:cs typeface="Times New Roman" panose="02020603050405020304" pitchFamily="18" charset="0"/>
              </a:rPr>
              <a:t>j</a:t>
            </a:r>
            <a:r>
              <a:rPr lang="en-US" sz="2400">
                <a:latin typeface="Times New Roman" panose="02020603050405020304" pitchFamily="18" charset="0"/>
                <a:cs typeface="Times New Roman" panose="02020603050405020304" pitchFamily="18" charset="0"/>
              </a:rPr>
              <a:t> mod n, then x</a:t>
            </a:r>
            <a:r>
              <a:rPr lang="en-US" sz="2400" baseline="-25000">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x</a:t>
            </a:r>
            <a:r>
              <a:rPr lang="en-US" sz="2400" baseline="-25000" err="1">
                <a:latin typeface="Times New Roman" panose="02020603050405020304" pitchFamily="18" charset="0"/>
                <a:cs typeface="Times New Roman" panose="02020603050405020304" pitchFamily="18" charset="0"/>
              </a:rPr>
              <a:t>j</a:t>
            </a:r>
            <a:r>
              <a:rPr lang="en-US" sz="2400">
                <a:latin typeface="Times New Roman" panose="02020603050405020304" pitchFamily="18" charset="0"/>
                <a:cs typeface="Times New Roman" panose="02020603050405020304" pitchFamily="18" charset="0"/>
              </a:rPr>
              <a:t> .</a:t>
            </a:r>
          </a:p>
          <a:p>
            <a:pPr marL="82296" indent="0" algn="just">
              <a:buNone/>
            </a:pPr>
            <a:endParaRPr lang="en-US" sz="240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693" y="3952875"/>
            <a:ext cx="4802907"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244" y="5410200"/>
            <a:ext cx="4145756"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2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219200"/>
            <a:ext cx="7406640" cy="5257800"/>
          </a:xfrm>
        </p:spPr>
        <p:txBody>
          <a:bodyPr/>
          <a:lstStyle/>
          <a:p>
            <a:r>
              <a:rPr lang="en-US" sz="3200" b="1">
                <a:latin typeface="Times New Roman" panose="02020603050405020304" pitchFamily="18" charset="0"/>
                <a:cs typeface="Times New Roman" panose="02020603050405020304" pitchFamily="18" charset="0"/>
              </a:rPr>
              <a:t>Attacks Threatening Confidentiality</a:t>
            </a:r>
          </a:p>
          <a:p>
            <a:r>
              <a:rPr lang="en-US" sz="2400" b="1">
                <a:latin typeface="Times New Roman" panose="02020603050405020304" pitchFamily="18" charset="0"/>
                <a:cs typeface="Times New Roman" panose="02020603050405020304" pitchFamily="18" charset="0"/>
              </a:rPr>
              <a:t>1. Snooping </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Snooping is unauthorized access to data or interception of data.</a:t>
            </a:r>
          </a:p>
          <a:p>
            <a:r>
              <a:rPr lang="en-US" sz="2400" b="1">
                <a:latin typeface="Times New Roman" panose="02020603050405020304" pitchFamily="18" charset="0"/>
                <a:cs typeface="Times New Roman" panose="02020603050405020304" pitchFamily="18" charset="0"/>
              </a:rPr>
              <a:t>2. Traffic Analysis</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Traffic analysis refers to monitoring online traffic to obtain information.</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can be used to collect pairs of requests and responses to guess the nature of transaction.</a:t>
            </a:r>
          </a:p>
        </p:txBody>
      </p:sp>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432560" y="9144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2560" y="131298"/>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a:latin typeface="Times New Roman" panose="02020603050405020304" pitchFamily="18" charset="0"/>
                <a:cs typeface="Times New Roman" panose="02020603050405020304" pitchFamily="18" charset="0"/>
              </a:rPr>
              <a:t>Euler’s Theorem</a:t>
            </a:r>
          </a:p>
        </p:txBody>
      </p:sp>
      <p:sp>
        <p:nvSpPr>
          <p:cNvPr id="11" name="Subtitle 2"/>
          <p:cNvSpPr txBox="1">
            <a:spLocks/>
          </p:cNvSpPr>
          <p:nvPr/>
        </p:nvSpPr>
        <p:spPr>
          <a:xfrm>
            <a:off x="1584960" y="1066800"/>
            <a:ext cx="7406640" cy="5257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da-DK" sz="2400">
                <a:latin typeface="Times New Roman" panose="02020603050405020304" pitchFamily="18" charset="0"/>
                <a:cs typeface="Times New Roman" panose="02020603050405020304" pitchFamily="18" charset="0"/>
              </a:rPr>
              <a:t>Example: </a:t>
            </a:r>
          </a:p>
          <a:p>
            <a:pPr marL="82296" indent="0" algn="just">
              <a:buNone/>
            </a:pPr>
            <a:r>
              <a:rPr lang="da-DK" sz="2400">
                <a:latin typeface="Times New Roman" panose="02020603050405020304" pitchFamily="18" charset="0"/>
                <a:cs typeface="Times New Roman" panose="02020603050405020304" pitchFamily="18" charset="0"/>
              </a:rPr>
              <a:t>1. If a = 3; n = 10; </a:t>
            </a:r>
            <a:r>
              <a:rPr lang="en-US" sz="2400">
                <a:latin typeface="Times New Roman" panose="02020603050405020304" pitchFamily="18" charset="0"/>
                <a:cs typeface="Times New Roman" panose="02020603050405020304" pitchFamily="18" charset="0"/>
              </a:rPr>
              <a:t>ɸ</a:t>
            </a:r>
            <a:r>
              <a:rPr lang="da-DK" sz="2400">
                <a:latin typeface="Times New Roman" panose="02020603050405020304" pitchFamily="18" charset="0"/>
                <a:cs typeface="Times New Roman" panose="02020603050405020304" pitchFamily="18" charset="0"/>
              </a:rPr>
              <a:t>(10) = 4, </a:t>
            </a:r>
          </a:p>
          <a:p>
            <a:pPr marL="82296" indent="0" algn="just">
              <a:buNone/>
            </a:pP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a</a:t>
            </a:r>
            <a:r>
              <a:rPr lang="en-US" sz="2400" baseline="30000" err="1">
                <a:latin typeface="Times New Roman" panose="02020603050405020304" pitchFamily="18" charset="0"/>
                <a:cs typeface="Times New Roman" panose="02020603050405020304" pitchFamily="18" charset="0"/>
              </a:rPr>
              <a:t>ɸ</a:t>
            </a:r>
            <a:r>
              <a:rPr lang="en-US" sz="2400" baseline="30000">
                <a:latin typeface="Times New Roman" panose="02020603050405020304" pitchFamily="18" charset="0"/>
                <a:cs typeface="Times New Roman" panose="02020603050405020304" pitchFamily="18" charset="0"/>
              </a:rPr>
              <a:t>(n)</a:t>
            </a:r>
            <a:r>
              <a:rPr lang="da-DK" sz="2400">
                <a:latin typeface="Times New Roman" panose="02020603050405020304" pitchFamily="18" charset="0"/>
                <a:cs typeface="Times New Roman" panose="02020603050405020304" pitchFamily="18" charset="0"/>
              </a:rPr>
              <a:t> = 3</a:t>
            </a:r>
            <a:r>
              <a:rPr lang="en-US" sz="2400" baseline="30000">
                <a:latin typeface="Times New Roman" panose="02020603050405020304" pitchFamily="18" charset="0"/>
                <a:cs typeface="Times New Roman" panose="02020603050405020304" pitchFamily="18" charset="0"/>
              </a:rPr>
              <a:t>4</a:t>
            </a:r>
            <a:r>
              <a:rPr lang="da-DK" sz="2400">
                <a:latin typeface="Times New Roman" panose="02020603050405020304" pitchFamily="18" charset="0"/>
                <a:cs typeface="Times New Roman" panose="02020603050405020304" pitchFamily="18" charset="0"/>
              </a:rPr>
              <a:t> = 81 = 1 (mod 10) = 1 (mod n) </a:t>
            </a:r>
          </a:p>
          <a:p>
            <a:pPr marL="82296" indent="0" algn="just">
              <a:buNone/>
            </a:pPr>
            <a:r>
              <a:rPr lang="da-DK" sz="2400">
                <a:latin typeface="Times New Roman" panose="02020603050405020304" pitchFamily="18" charset="0"/>
                <a:cs typeface="Times New Roman" panose="02020603050405020304" pitchFamily="18" charset="0"/>
              </a:rPr>
              <a:t>2. a = 2; n = 11; </a:t>
            </a:r>
            <a:r>
              <a:rPr lang="en-US" sz="2400">
                <a:latin typeface="Times New Roman" panose="02020603050405020304" pitchFamily="18" charset="0"/>
                <a:cs typeface="Times New Roman" panose="02020603050405020304" pitchFamily="18" charset="0"/>
              </a:rPr>
              <a:t>ɸ</a:t>
            </a:r>
            <a:r>
              <a:rPr lang="da-DK" sz="2400">
                <a:latin typeface="Times New Roman" panose="02020603050405020304" pitchFamily="18" charset="0"/>
                <a:cs typeface="Times New Roman" panose="02020603050405020304" pitchFamily="18" charset="0"/>
              </a:rPr>
              <a:t>(11) = 10,</a:t>
            </a:r>
          </a:p>
          <a:p>
            <a:pPr marL="82296" indent="0" algn="just">
              <a:buNone/>
            </a:pP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a</a:t>
            </a:r>
            <a:r>
              <a:rPr lang="en-US" sz="2400" baseline="30000" err="1">
                <a:latin typeface="Times New Roman" panose="02020603050405020304" pitchFamily="18" charset="0"/>
                <a:cs typeface="Times New Roman" panose="02020603050405020304" pitchFamily="18" charset="0"/>
              </a:rPr>
              <a:t>ɸ</a:t>
            </a:r>
            <a:r>
              <a:rPr lang="en-US" sz="2400" baseline="30000">
                <a:latin typeface="Times New Roman" panose="02020603050405020304" pitchFamily="18" charset="0"/>
                <a:cs typeface="Times New Roman" panose="02020603050405020304" pitchFamily="18" charset="0"/>
              </a:rPr>
              <a:t>(n)</a:t>
            </a:r>
            <a:r>
              <a:rPr lang="da-DK" sz="2400">
                <a:latin typeface="Times New Roman" panose="02020603050405020304" pitchFamily="18" charset="0"/>
                <a:cs typeface="Times New Roman" panose="02020603050405020304" pitchFamily="18" charset="0"/>
              </a:rPr>
              <a:t> = 2</a:t>
            </a:r>
            <a:r>
              <a:rPr lang="en-US" sz="2400" baseline="30000">
                <a:latin typeface="Times New Roman" panose="02020603050405020304" pitchFamily="18" charset="0"/>
                <a:cs typeface="Times New Roman" panose="02020603050405020304" pitchFamily="18" charset="0"/>
              </a:rPr>
              <a:t>10 </a:t>
            </a:r>
            <a:r>
              <a:rPr lang="da-DK" sz="2400">
                <a:latin typeface="Times New Roman" panose="02020603050405020304" pitchFamily="18" charset="0"/>
                <a:cs typeface="Times New Roman" panose="02020603050405020304" pitchFamily="18" charset="0"/>
              </a:rPr>
              <a:t>= 1024 = 1 (mod 11) = 1 (mod n)</a:t>
            </a:r>
          </a:p>
        </p:txBody>
      </p:sp>
    </p:spTree>
    <p:extLst>
      <p:ext uri="{BB962C8B-B14F-4D97-AF65-F5344CB8AC3E}">
        <p14:creationId xmlns:p14="http://schemas.microsoft.com/office/powerpoint/2010/main" val="255223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219200"/>
            <a:ext cx="7406640" cy="5257800"/>
          </a:xfrm>
        </p:spPr>
        <p:txBody>
          <a:bodyPr/>
          <a:lstStyle/>
          <a:p>
            <a:r>
              <a:rPr lang="en-US" sz="3200" b="1">
                <a:latin typeface="Times New Roman" panose="02020603050405020304" pitchFamily="18" charset="0"/>
                <a:cs typeface="Times New Roman" panose="02020603050405020304" pitchFamily="18" charset="0"/>
              </a:rPr>
              <a:t>Attacks Threatening Integrity</a:t>
            </a:r>
          </a:p>
          <a:p>
            <a:r>
              <a:rPr lang="en-US" sz="2400" b="1">
                <a:latin typeface="Times New Roman" panose="02020603050405020304" pitchFamily="18" charset="0"/>
                <a:cs typeface="Times New Roman" panose="02020603050405020304" pitchFamily="18" charset="0"/>
              </a:rPr>
              <a:t>1. Modification </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After accessing the information, the attacker  can modify or delete the information.</a:t>
            </a:r>
          </a:p>
          <a:p>
            <a:r>
              <a:rPr lang="en-US" sz="2400" b="1">
                <a:latin typeface="Times New Roman" panose="02020603050405020304" pitchFamily="18" charset="0"/>
                <a:cs typeface="Times New Roman" panose="02020603050405020304" pitchFamily="18" charset="0"/>
              </a:rPr>
              <a:t>2. Masquerading</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 masquerade attack is an attack that uses a fake identity, such as a network identity, to gain unauthorized access to personal computer information through legitimate access identification.</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Masquerade attacks can be perpetrated using stolen passwords and log-</a:t>
            </a:r>
            <a:r>
              <a:rPr lang="en-US" sz="2400" err="1">
                <a:latin typeface="Times New Roman" panose="02020603050405020304" pitchFamily="18" charset="0"/>
                <a:cs typeface="Times New Roman" panose="02020603050405020304" pitchFamily="18" charset="0"/>
              </a:rPr>
              <a:t>ons</a:t>
            </a:r>
            <a:r>
              <a:rPr lang="en-US" sz="2400">
                <a:latin typeface="Times New Roman" panose="02020603050405020304" pitchFamily="18" charset="0"/>
                <a:cs typeface="Times New Roman" panose="02020603050405020304" pitchFamily="18" charset="0"/>
              </a:rPr>
              <a:t>, or by finding a way around the authentication process.</a:t>
            </a:r>
          </a:p>
          <a:p>
            <a:endParaRPr lang="en-US" sz="2400" b="1"/>
          </a:p>
        </p:txBody>
      </p:sp>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3799365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219200"/>
            <a:ext cx="7406640" cy="5257800"/>
          </a:xfrm>
        </p:spPr>
        <p:txBody>
          <a:bodyPr/>
          <a:lstStyle/>
          <a:p>
            <a:r>
              <a:rPr lang="en-US" sz="2400" b="1">
                <a:latin typeface="Times New Roman" panose="02020603050405020304" pitchFamily="18" charset="0"/>
                <a:cs typeface="Times New Roman" panose="02020603050405020304" pitchFamily="18" charset="0"/>
              </a:rPr>
              <a:t>3. Replaying </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attackers obtains a copy of a message sent by a user and later tries to replay it.</a:t>
            </a:r>
          </a:p>
          <a:p>
            <a:r>
              <a:rPr lang="en-US" sz="2400" b="1">
                <a:latin typeface="Times New Roman" panose="02020603050405020304" pitchFamily="18" charset="0"/>
                <a:cs typeface="Times New Roman" panose="02020603050405020304" pitchFamily="18" charset="0"/>
              </a:rPr>
              <a:t>4. Repudiation</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 repudiation attack happens when an application or system does not adopt controls to properly track and log users' actions, thus permitting malicious manipulation or forging the identification of new actions.</a:t>
            </a:r>
          </a:p>
          <a:p>
            <a:pPr marL="370332"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This attack is performed either by the sender or the receiver.</a:t>
            </a:r>
          </a:p>
        </p:txBody>
      </p:sp>
      <p:sp>
        <p:nvSpPr>
          <p:cNvPr id="4" name="Title 1"/>
          <p:cNvSpPr>
            <a:spLocks noGrp="1"/>
          </p:cNvSpPr>
          <p:nvPr>
            <p:ph type="ctrTitle"/>
          </p:nvPr>
        </p:nvSpPr>
        <p:spPr>
          <a:xfrm>
            <a:off x="1432560" y="228600"/>
            <a:ext cx="7406640" cy="783102"/>
          </a:xfrm>
        </p:spPr>
        <p:txBody>
          <a:bodyPr>
            <a:normAutofit/>
          </a:bodyPr>
          <a:lstStyle/>
          <a:p>
            <a:r>
              <a:rPr lang="en-US" sz="4000">
                <a:latin typeface="Times New Roman" panose="02020603050405020304" pitchFamily="18" charset="0"/>
                <a:cs typeface="Times New Roman" panose="02020603050405020304" pitchFamily="18" charset="0"/>
              </a:rPr>
              <a:t>Security Attacks </a:t>
            </a:r>
          </a:p>
        </p:txBody>
      </p:sp>
    </p:spTree>
    <p:extLst>
      <p:ext uri="{BB962C8B-B14F-4D97-AF65-F5344CB8AC3E}">
        <p14:creationId xmlns:p14="http://schemas.microsoft.com/office/powerpoint/2010/main" val="944188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B57E6589E1484F96EA1AE2DD3539FC" ma:contentTypeVersion="8" ma:contentTypeDescription="Create a new document." ma:contentTypeScope="" ma:versionID="7eb9679b9213c27381de4c967e483d51">
  <xsd:schema xmlns:xsd="http://www.w3.org/2001/XMLSchema" xmlns:xs="http://www.w3.org/2001/XMLSchema" xmlns:p="http://schemas.microsoft.com/office/2006/metadata/properties" xmlns:ns2="1dc245d4-6514-4de7-b5e2-80c281680b67" targetNamespace="http://schemas.microsoft.com/office/2006/metadata/properties" ma:root="true" ma:fieldsID="608c9533104fa636697cae5f02ed689f" ns2:_="">
    <xsd:import namespace="1dc245d4-6514-4de7-b5e2-80c281680b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245d4-6514-4de7-b5e2-80c281680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A67E8F-D24F-4A6D-90AD-98A6A6013DFD}">
  <ds:schemaRefs>
    <ds:schemaRef ds:uri="1dc245d4-6514-4de7-b5e2-80c281680b6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B00A91-8E86-451C-963B-B29AE8D9021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AF4B577-D569-40B5-A42E-2608D3D456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TotalTime>38</TotalTime>
  <Words>4474</Words>
  <Application>Microsoft Office PowerPoint</Application>
  <PresentationFormat>On-screen Show (4:3)</PresentationFormat>
  <Paragraphs>1014</Paragraphs>
  <Slides>70</Slides>
  <Notes>2</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Solstice</vt:lpstr>
      <vt:lpstr>  Module 1  Introduction to number theory and basic cryptography</vt:lpstr>
      <vt:lpstr>Security Goals </vt:lpstr>
      <vt:lpstr>Security Goals </vt:lpstr>
      <vt:lpstr>Security Goals </vt:lpstr>
      <vt:lpstr>Security Attacks </vt:lpstr>
      <vt:lpstr>Security Attacks </vt:lpstr>
      <vt:lpstr>Security Attacks </vt:lpstr>
      <vt:lpstr>Security Attacks </vt:lpstr>
      <vt:lpstr>Security Attacks </vt:lpstr>
      <vt:lpstr>Security Attacks </vt:lpstr>
      <vt:lpstr>Security Attacks </vt:lpstr>
      <vt:lpstr>Security Attacks </vt:lpstr>
      <vt:lpstr>Security Attacks </vt:lpstr>
      <vt:lpstr>Security Attacks </vt:lpstr>
      <vt:lpstr>Security Attacks </vt:lpstr>
      <vt:lpstr>Security Services </vt:lpstr>
      <vt:lpstr>Security Services </vt:lpstr>
      <vt:lpstr>Security Services </vt:lpstr>
      <vt:lpstr>Security Services </vt:lpstr>
      <vt:lpstr>Security Mechanisms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Practical Exam 28</cp:lastModifiedBy>
  <cp:revision>6</cp:revision>
  <dcterms:created xsi:type="dcterms:W3CDTF">2021-12-17T06:22:08Z</dcterms:created>
  <dcterms:modified xsi:type="dcterms:W3CDTF">2023-01-11T06:36:46Z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0x010100AAB57E6589E1484F96EA1AE2DD3539FC</vt:lpwstr>
  </property>
</Properties>
</file>