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0" r:id="rId7"/>
    <p:sldId id="259" r:id="rId8"/>
    <p:sldId id="265" r:id="rId9"/>
    <p:sldId id="266" r:id="rId10"/>
    <p:sldId id="262" r:id="rId11"/>
    <p:sldId id="264" r:id="rId12"/>
    <p:sldId id="269" r:id="rId13"/>
    <p:sldId id="263" r:id="rId14"/>
    <p:sldId id="268" r:id="rId15"/>
    <p:sldId id="258" r:id="rId16"/>
    <p:sldId id="270" r:id="rId17"/>
    <p:sldId id="271" r:id="rId18"/>
    <p:sldId id="272" r:id="rId19"/>
    <p:sldId id="273" r:id="rId20"/>
    <p:sldId id="274" r:id="rId21"/>
    <p:sldId id="275" r:id="rId22"/>
    <p:sldId id="280" r:id="rId23"/>
    <p:sldId id="276" r:id="rId24"/>
    <p:sldId id="277" r:id="rId25"/>
    <p:sldId id="278" r:id="rId26"/>
    <p:sldId id="299" r:id="rId27"/>
    <p:sldId id="279" r:id="rId28"/>
    <p:sldId id="30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8" r:id="rId46"/>
    <p:sldId id="29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3D58C-7C01-4380-AEFA-E08B11770793}" v="2" dt="2022-05-02T13:59:11.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jaj Rohan" userId="S::bajaj16493@tsecedu.org::3a9f45b0-8df8-45b3-830d-7c354d15fbf3" providerId="AD" clId="Web-{0EB3D58C-7C01-4380-AEFA-E08B11770793}"/>
    <pc:docChg chg="addSld delSld">
      <pc:chgData name="Bajaj Rohan" userId="S::bajaj16493@tsecedu.org::3a9f45b0-8df8-45b3-830d-7c354d15fbf3" providerId="AD" clId="Web-{0EB3D58C-7C01-4380-AEFA-E08B11770793}" dt="2022-05-02T13:59:11.975" v="1"/>
      <pc:docMkLst>
        <pc:docMk/>
      </pc:docMkLst>
      <pc:sldChg chg="new del">
        <pc:chgData name="Bajaj Rohan" userId="S::bajaj16493@tsecedu.org::3a9f45b0-8df8-45b3-830d-7c354d15fbf3" providerId="AD" clId="Web-{0EB3D58C-7C01-4380-AEFA-E08B11770793}" dt="2022-05-02T13:59:11.975" v="1"/>
        <pc:sldMkLst>
          <pc:docMk/>
          <pc:sldMk cId="600675538"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2/25/2023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crypto.interactive-maths.com/uploads/1/1/3/4/11345755/3703653_orig.jpg" TargetMode="External"/><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rypto.interactive-maths.com/uploads/1/1/3/4/11345755/3703653_orig.jp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60" y="1828800"/>
            <a:ext cx="7406640" cy="2133600"/>
          </a:xfrm>
        </p:spPr>
        <p:txBody>
          <a:bodyPr>
            <a:noAutofit/>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Module 1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Introduction to number theory and basic cryptography</a:t>
            </a:r>
          </a:p>
        </p:txBody>
      </p:sp>
    </p:spTree>
    <p:extLst>
      <p:ext uri="{BB962C8B-B14F-4D97-AF65-F5344CB8AC3E}">
        <p14:creationId xmlns:p14="http://schemas.microsoft.com/office/powerpoint/2010/main" val="63116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Brute-force attack: </a:t>
            </a:r>
            <a:r>
              <a:rPr lang="en-US" sz="2400" dirty="0">
                <a:latin typeface="Times New Roman" panose="02020603050405020304" pitchFamily="18" charset="0"/>
                <a:cs typeface="Times New Roman" panose="02020603050405020304" pitchFamily="18" charset="0"/>
              </a:rPr>
              <a:t>The attacker tries every possible key on a piece of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until an intelligible translation into plaintext is obtained. On average, half of all possible keys must be tried to achieve success.</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either type of attack succeeds in deducing the key, the effect is catastrophic: All future and past messages encrypted with that key are compromised.</a:t>
            </a:r>
          </a:p>
        </p:txBody>
      </p:sp>
      <p:sp>
        <p:nvSpPr>
          <p:cNvPr id="7" name="Title 1"/>
          <p:cNvSpPr>
            <a:spLocks noGrp="1"/>
          </p:cNvSpPr>
          <p:nvPr>
            <p:ph type="ctrTitle"/>
          </p:nvPr>
        </p:nvSpPr>
        <p:spPr>
          <a:xfrm>
            <a:off x="1143000" y="228600"/>
            <a:ext cx="8001000" cy="783102"/>
          </a:xfrm>
        </p:spPr>
        <p:txBody>
          <a:bodyPr>
            <a:noAutofit/>
          </a:bodyPr>
          <a:lstStyle/>
          <a:p>
            <a:r>
              <a:rPr lang="en-US" sz="4000" dirty="0">
                <a:latin typeface="Times New Roman" panose="02020603050405020304" pitchFamily="18" charset="0"/>
                <a:cs typeface="Times New Roman" panose="02020603050405020304" pitchFamily="18" charset="0"/>
              </a:rPr>
              <a:t>Brute-force</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Attacks</a:t>
            </a:r>
          </a:p>
        </p:txBody>
      </p:sp>
    </p:spTree>
    <p:extLst>
      <p:ext uri="{BB962C8B-B14F-4D97-AF65-F5344CB8AC3E}">
        <p14:creationId xmlns:p14="http://schemas.microsoft.com/office/powerpoint/2010/main" val="176117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Dictionary attacks –</a:t>
            </a:r>
            <a:r>
              <a:rPr lang="en-US" sz="2400" dirty="0">
                <a:latin typeface="Times New Roman" panose="02020603050405020304" pitchFamily="18" charset="0"/>
                <a:cs typeface="Times New Roman" panose="02020603050405020304" pitchFamily="18" charset="0"/>
              </a:rPr>
              <a:t> surmises usernames or passwords utilizing a dictionary of potential strings or phrases.</a:t>
            </a: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Reverse brute force attack –</a:t>
            </a:r>
            <a:r>
              <a:rPr lang="en-US" sz="2400" dirty="0">
                <a:latin typeface="Times New Roman" panose="02020603050405020304" pitchFamily="18" charset="0"/>
                <a:cs typeface="Times New Roman" panose="02020603050405020304" pitchFamily="18" charset="0"/>
              </a:rPr>
              <a:t> utilizes a typical password or assortment of passwords against numerous conceivable usernames. Focuses on a network of clients for which the attackers have recently acquired information.</a:t>
            </a: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Hybrid brute force attacks –</a:t>
            </a:r>
            <a:r>
              <a:rPr lang="en-US" sz="2400" dirty="0">
                <a:latin typeface="Times New Roman" panose="02020603050405020304" pitchFamily="18" charset="0"/>
                <a:cs typeface="Times New Roman" panose="02020603050405020304" pitchFamily="18" charset="0"/>
              </a:rPr>
              <a:t> begins from outer rationale to figure out which password variety might be destined to succeed, and afterward proceeds with the simple way to deal with attempt numerous potential varieties.</a:t>
            </a: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brute force attack –</a:t>
            </a:r>
            <a:r>
              <a:rPr lang="en-US" sz="2400" dirty="0">
                <a:latin typeface="Times New Roman" panose="02020603050405020304" pitchFamily="18" charset="0"/>
                <a:cs typeface="Times New Roman" panose="02020603050405020304" pitchFamily="18" charset="0"/>
              </a:rPr>
              <a:t> utilizes an efficient way to deal with ‘surmise’ that doesn’t depend on outside rationale.</a:t>
            </a:r>
          </a:p>
          <a:p>
            <a:pPr fontAlgn="base"/>
            <a:endParaRPr lang="en-US" sz="2200" b="1" dirty="0"/>
          </a:p>
        </p:txBody>
      </p:sp>
      <p:sp>
        <p:nvSpPr>
          <p:cNvPr id="7" name="Title 1"/>
          <p:cNvSpPr>
            <a:spLocks noGrp="1"/>
          </p:cNvSpPr>
          <p:nvPr>
            <p:ph type="ctrTitle"/>
          </p:nvPr>
        </p:nvSpPr>
        <p:spPr>
          <a:xfrm>
            <a:off x="1432560" y="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Types of Brute-force Attacks</a:t>
            </a:r>
          </a:p>
        </p:txBody>
      </p:sp>
    </p:spTree>
    <p:extLst>
      <p:ext uri="{BB962C8B-B14F-4D97-AF65-F5344CB8AC3E}">
        <p14:creationId xmlns:p14="http://schemas.microsoft.com/office/powerpoint/2010/main" val="102419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two basic building blocks of all encryption techniques are substitution and transposition.</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substitution technique is one in which the letters of plaintext are replaced by other letters or by numbers or symbols.1 If the plaintext is viewed as a sequence of bits, then substitution involves replacing plaintext bit patterns with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bit patterns.</a:t>
            </a: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Substitution Techniques</a:t>
            </a:r>
          </a:p>
        </p:txBody>
      </p:sp>
    </p:spTree>
    <p:extLst>
      <p:ext uri="{BB962C8B-B14F-4D97-AF65-F5344CB8AC3E}">
        <p14:creationId xmlns:p14="http://schemas.microsoft.com/office/powerpoint/2010/main" val="150964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The simplest substitution cipher is the </a:t>
            </a:r>
            <a:r>
              <a:rPr lang="en-US" altLang="en-US" sz="2400" dirty="0" err="1">
                <a:latin typeface="Times New Roman" panose="02020603050405020304" pitchFamily="18" charset="0"/>
                <a:cs typeface="Times New Roman" panose="02020603050405020304" pitchFamily="18" charset="0"/>
              </a:rPr>
              <a:t>caesar</a:t>
            </a:r>
            <a:r>
              <a:rPr lang="en-US" altLang="en-US" sz="2400" dirty="0">
                <a:latin typeface="Times New Roman" panose="02020603050405020304" pitchFamily="18" charset="0"/>
                <a:cs typeface="Times New Roman" panose="02020603050405020304" pitchFamily="18" charset="0"/>
              </a:rPr>
              <a:t> cipher. This cipher is sometimes called a </a:t>
            </a:r>
            <a:r>
              <a:rPr lang="en-US" altLang="en-US" sz="2400" dirty="0">
                <a:solidFill>
                  <a:schemeClr val="tx1"/>
                </a:solidFill>
                <a:latin typeface="Times New Roman" panose="02020603050405020304" pitchFamily="18" charset="0"/>
                <a:cs typeface="Times New Roman" panose="02020603050405020304" pitchFamily="18" charset="0"/>
              </a:rPr>
              <a:t>shift cipher </a:t>
            </a:r>
            <a:r>
              <a:rPr lang="en-US" altLang="en-US" sz="2400" dirty="0">
                <a:latin typeface="Times New Roman" panose="02020603050405020304" pitchFamily="18" charset="0"/>
                <a:cs typeface="Times New Roman" panose="02020603050405020304" pitchFamily="18" charset="0"/>
              </a:rPr>
              <a:t>and sometimes a additive</a:t>
            </a:r>
            <a:r>
              <a:rPr lang="en-US" altLang="en-US" sz="2400" dirty="0">
                <a:solidFill>
                  <a:schemeClr val="hlink"/>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cipher.</a:t>
            </a:r>
            <a:r>
              <a:rPr lang="en-US" alt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Caesar cipher involves replacing each letter of the alphabet with the letter standing three places further down the alphabet.</a:t>
            </a:r>
          </a:p>
          <a:p>
            <a:pPr algn="just"/>
            <a:endParaRPr lang="en-US" altLang="en-US" sz="2400" dirty="0"/>
          </a:p>
          <a:p>
            <a:pPr algn="just"/>
            <a:endParaRPr lang="en-US" altLang="en-US" sz="2400" dirty="0"/>
          </a:p>
          <a:p>
            <a:pPr algn="just"/>
            <a:endParaRPr lang="en-US" altLang="en-US" sz="2400" dirty="0"/>
          </a:p>
          <a:p>
            <a:pPr algn="just"/>
            <a:r>
              <a:rPr lang="en-US" altLang="en-US" sz="2400" dirty="0">
                <a:latin typeface="Times New Roman" panose="02020603050405020304" pitchFamily="18" charset="0"/>
                <a:cs typeface="Times New Roman" panose="02020603050405020304" pitchFamily="18" charset="0"/>
              </a:rPr>
              <a:t>		Fig.4. Plaintext in Z</a:t>
            </a:r>
            <a:r>
              <a:rPr lang="en-US" altLang="en-US" sz="2400" baseline="-20000" dirty="0">
                <a:latin typeface="Arial" pitchFamily="34" charset="0"/>
              </a:rPr>
              <a:t>26</a:t>
            </a:r>
            <a:endParaRPr lang="en-US" alt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Caesar Cipher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52825"/>
            <a:ext cx="64008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43000" y="3581400"/>
            <a:ext cx="1295400" cy="1200329"/>
          </a:xfrm>
          <a:prstGeom prst="rect">
            <a:avLst/>
          </a:prstGeom>
          <a:noFill/>
        </p:spPr>
        <p:txBody>
          <a:bodyPr wrap="square" rtlCol="0">
            <a:spAutoFit/>
          </a:bodyPr>
          <a:lstStyle/>
          <a:p>
            <a:pPr algn="just"/>
            <a:r>
              <a:rPr lang="en-US" altLang="en-US" sz="2400" dirty="0">
                <a:latin typeface="Times New Roman" panose="02020603050405020304" pitchFamily="18" charset="0"/>
                <a:cs typeface="Times New Roman" panose="02020603050405020304" pitchFamily="18" charset="0"/>
              </a:rPr>
              <a:t>Plaintext</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     Value</a:t>
            </a:r>
          </a:p>
        </p:txBody>
      </p:sp>
    </p:spTree>
    <p:extLst>
      <p:ext uri="{BB962C8B-B14F-4D97-AF65-F5344CB8AC3E}">
        <p14:creationId xmlns:p14="http://schemas.microsoft.com/office/powerpoint/2010/main" val="172467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algn="just"/>
            <a:endParaRPr lang="en-US" altLang="en-US" sz="2400" dirty="0"/>
          </a:p>
          <a:p>
            <a:pPr algn="just"/>
            <a:endParaRPr lang="en-US" altLang="en-US" sz="2400" dirty="0"/>
          </a:p>
          <a:p>
            <a:pPr algn="just"/>
            <a:endParaRPr lang="en-US" altLang="en-US" sz="2400" dirty="0"/>
          </a:p>
          <a:p>
            <a:pPr algn="just"/>
            <a:r>
              <a:rPr lang="en-US" altLang="en-US" sz="2400" dirty="0">
                <a:latin typeface="Times New Roman" panose="02020603050405020304" pitchFamily="18" charset="0"/>
                <a:cs typeface="Times New Roman" panose="02020603050405020304" pitchFamily="18" charset="0"/>
              </a:rPr>
              <a:t>		</a:t>
            </a: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		Fig.5. Caesar Cipher</a:t>
            </a:r>
          </a:p>
          <a:p>
            <a:pPr algn="just"/>
            <a:r>
              <a:rPr lang="en-US" altLang="en-US" sz="2400" b="1" dirty="0">
                <a:latin typeface="Times New Roman" panose="02020603050405020304" pitchFamily="18" charset="0"/>
                <a:cs typeface="Times New Roman" panose="02020603050405020304" pitchFamily="18" charset="0"/>
              </a:rPr>
              <a:t>Note:</a:t>
            </a:r>
          </a:p>
          <a:p>
            <a:pPr algn="just"/>
            <a:r>
              <a:rPr lang="en-US" altLang="en-US" sz="2400" dirty="0">
                <a:latin typeface="Arial" pitchFamily="34" charset="0"/>
              </a:rPr>
              <a:t>When the cipher is additive, the plaintext, </a:t>
            </a:r>
            <a:r>
              <a:rPr lang="en-US" altLang="en-US" sz="2400" dirty="0" err="1">
                <a:latin typeface="Arial" pitchFamily="34" charset="0"/>
              </a:rPr>
              <a:t>ciphertext</a:t>
            </a:r>
            <a:r>
              <a:rPr lang="en-US" altLang="en-US" sz="2400" dirty="0">
                <a:latin typeface="Arial" pitchFamily="34" charset="0"/>
              </a:rPr>
              <a:t>, and key are integers in Z</a:t>
            </a:r>
            <a:r>
              <a:rPr lang="en-US" altLang="en-US" sz="2400" baseline="-20000" dirty="0">
                <a:latin typeface="Times New Roman" panose="02020603050405020304" pitchFamily="18" charset="0"/>
                <a:cs typeface="Times New Roman" panose="02020603050405020304" pitchFamily="18" charset="0"/>
              </a:rPr>
              <a:t>26</a:t>
            </a:r>
            <a:r>
              <a:rPr lang="en-US" altLang="en-US" sz="2400" dirty="0">
                <a:latin typeface="Arial" pitchFamily="34" charset="0"/>
              </a:rPr>
              <a:t>.</a:t>
            </a: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Caesar Cipher</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73945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02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algn="just"/>
            <a:r>
              <a:rPr lang="en-US" sz="2400" dirty="0">
                <a:latin typeface="Times New Roman" panose="02020603050405020304" pitchFamily="18" charset="0"/>
                <a:cs typeface="Times New Roman" panose="02020603050405020304" pitchFamily="18" charset="0"/>
              </a:rPr>
              <a:t>Example: </a:t>
            </a:r>
          </a:p>
          <a:p>
            <a:pPr algn="just"/>
            <a:r>
              <a:rPr lang="en-US" sz="2400" dirty="0">
                <a:latin typeface="Times New Roman" panose="02020603050405020304" pitchFamily="18" charset="0"/>
                <a:cs typeface="Times New Roman" panose="02020603050405020304" pitchFamily="18" charset="0"/>
              </a:rPr>
              <a:t>Use the </a:t>
            </a:r>
            <a:r>
              <a:rPr lang="en-US" sz="2400" dirty="0" err="1">
                <a:latin typeface="Times New Roman" panose="02020603050405020304" pitchFamily="18" charset="0"/>
                <a:cs typeface="Times New Roman" panose="02020603050405020304" pitchFamily="18" charset="0"/>
              </a:rPr>
              <a:t>caesar</a:t>
            </a:r>
            <a:r>
              <a:rPr lang="en-US" sz="2400" dirty="0">
                <a:latin typeface="Times New Roman" panose="02020603050405020304" pitchFamily="18" charset="0"/>
                <a:cs typeface="Times New Roman" panose="02020603050405020304" pitchFamily="18" charset="0"/>
              </a:rPr>
              <a:t> cipher with k = 15 to encrypt the message “hello”.</a:t>
            </a:r>
          </a:p>
          <a:p>
            <a:pPr algn="just"/>
            <a:r>
              <a:rPr lang="en-US" sz="2400" dirty="0">
                <a:latin typeface="Times New Roman" panose="02020603050405020304" pitchFamily="18" charset="0"/>
                <a:cs typeface="Times New Roman" panose="02020603050405020304" pitchFamily="18" charset="0"/>
              </a:rPr>
              <a:t>Solution:</a:t>
            </a:r>
          </a:p>
          <a:p>
            <a:pPr algn="just"/>
            <a:r>
              <a:rPr lang="en-US" sz="2400" dirty="0">
                <a:latin typeface="Times New Roman" panose="02020603050405020304" pitchFamily="18" charset="0"/>
                <a:cs typeface="Times New Roman" panose="02020603050405020304" pitchFamily="18" charset="0"/>
              </a:rPr>
              <a:t>We apply encryption algorithm to the plaintext, character by character:</a:t>
            </a:r>
          </a:p>
          <a:p>
            <a:pPr algn="just"/>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Caesar Cipher</a:t>
            </a:r>
          </a:p>
        </p:txBody>
      </p:sp>
      <p:pic>
        <p:nvPicPr>
          <p:cNvPr id="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657600"/>
            <a:ext cx="7315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algn="just"/>
            <a:r>
              <a:rPr lang="en-US" sz="2400" dirty="0">
                <a:latin typeface="Times New Roman" panose="02020603050405020304" pitchFamily="18" charset="0"/>
                <a:cs typeface="Times New Roman" panose="02020603050405020304" pitchFamily="18" charset="0"/>
              </a:rPr>
              <a:t>Example: </a:t>
            </a:r>
          </a:p>
          <a:p>
            <a:pPr algn="just"/>
            <a:r>
              <a:rPr lang="en-US" sz="2400" dirty="0">
                <a:latin typeface="Times New Roman" panose="02020603050405020304" pitchFamily="18" charset="0"/>
                <a:cs typeface="Times New Roman" panose="02020603050405020304" pitchFamily="18" charset="0"/>
              </a:rPr>
              <a:t>Use the </a:t>
            </a:r>
            <a:r>
              <a:rPr lang="en-US" sz="2400" dirty="0" err="1">
                <a:latin typeface="Times New Roman" panose="02020603050405020304" pitchFamily="18" charset="0"/>
                <a:cs typeface="Times New Roman" panose="02020603050405020304" pitchFamily="18" charset="0"/>
              </a:rPr>
              <a:t>caesar</a:t>
            </a:r>
            <a:r>
              <a:rPr lang="en-US" sz="2400" dirty="0">
                <a:latin typeface="Times New Roman" panose="02020603050405020304" pitchFamily="18" charset="0"/>
                <a:cs typeface="Times New Roman" panose="02020603050405020304" pitchFamily="18" charset="0"/>
              </a:rPr>
              <a:t> cipher with k = 15 to decrypt the message “WTAAD”.</a:t>
            </a:r>
          </a:p>
          <a:p>
            <a:pPr algn="just"/>
            <a:r>
              <a:rPr lang="en-US" sz="2400" dirty="0">
                <a:latin typeface="Times New Roman" panose="02020603050405020304" pitchFamily="18" charset="0"/>
                <a:cs typeface="Times New Roman" panose="02020603050405020304" pitchFamily="18" charset="0"/>
              </a:rPr>
              <a:t>Solution:</a:t>
            </a:r>
          </a:p>
          <a:p>
            <a:pPr algn="just"/>
            <a:r>
              <a:rPr lang="en-US" sz="2400" dirty="0">
                <a:latin typeface="Times New Roman" panose="02020603050405020304" pitchFamily="18" charset="0"/>
                <a:cs typeface="Times New Roman" panose="02020603050405020304" pitchFamily="18" charset="0"/>
              </a:rPr>
              <a:t>We apply decryption algorithm to the cipher text, character by character:</a:t>
            </a:r>
          </a:p>
          <a:p>
            <a:pPr algn="just"/>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Caesar Cipher</a:t>
            </a:r>
          </a:p>
        </p:txBody>
      </p:sp>
      <p:pic>
        <p:nvPicPr>
          <p:cNvPr id="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657600"/>
            <a:ext cx="7315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62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marL="370332"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monoalphabetic</a:t>
            </a:r>
            <a:r>
              <a:rPr lang="en-US" altLang="en-US" sz="2400" dirty="0">
                <a:latin typeface="Times New Roman" panose="02020603050405020304" pitchFamily="18" charset="0"/>
                <a:cs typeface="Times New Roman" panose="02020603050405020304" pitchFamily="18" charset="0"/>
              </a:rPr>
              <a:t> substitution, the relationship between a symbol in the plaintext to a symbol in the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is always one-to-one.</a:t>
            </a: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only 25 possible keys, the Caesar cipher is far from secure.</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increase in the key space can be achieved by allowing an arbitrary substitution.</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instead, the “cipher” line can be any permutation of the 26 alphabetic characters, then there are 26! or greater than 4 * 10</a:t>
            </a:r>
            <a:r>
              <a:rPr lang="en-US" sz="2400" baseline="30000" dirty="0"/>
              <a:t>26</a:t>
            </a:r>
            <a:r>
              <a:rPr lang="en-US" sz="2400" dirty="0">
                <a:latin typeface="Times New Roman" panose="02020603050405020304" pitchFamily="18" charset="0"/>
                <a:cs typeface="Times New Roman" panose="02020603050405020304" pitchFamily="18" charset="0"/>
              </a:rPr>
              <a:t> possible keys.</a:t>
            </a:r>
          </a:p>
        </p:txBody>
      </p:sp>
      <p:sp>
        <p:nvSpPr>
          <p:cNvPr id="7" name="Title 1"/>
          <p:cNvSpPr>
            <a:spLocks noGrp="1"/>
          </p:cNvSpPr>
          <p:nvPr>
            <p:ph type="ctrTitle"/>
          </p:nvPr>
        </p:nvSpPr>
        <p:spPr>
          <a:xfrm>
            <a:off x="1432560" y="2286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Monoalphabetic</a:t>
            </a:r>
            <a:r>
              <a:rPr lang="en-US" sz="3800" dirty="0">
                <a:latin typeface="Times New Roman" panose="02020603050405020304" pitchFamily="18" charset="0"/>
                <a:cs typeface="Times New Roman" panose="02020603050405020304" pitchFamily="18" charset="0"/>
              </a:rPr>
              <a:t> Substitution Cipher</a:t>
            </a:r>
          </a:p>
        </p:txBody>
      </p:sp>
    </p:spTree>
    <p:extLst>
      <p:ext uri="{BB962C8B-B14F-4D97-AF65-F5344CB8AC3E}">
        <p14:creationId xmlns:p14="http://schemas.microsoft.com/office/powerpoint/2010/main" val="1288274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Fig.6. An example key for </a:t>
            </a:r>
            <a:r>
              <a:rPr lang="en-US" sz="2400" dirty="0" err="1">
                <a:latin typeface="Times New Roman" panose="02020603050405020304" pitchFamily="18" charset="0"/>
                <a:cs typeface="Times New Roman" panose="02020603050405020304" pitchFamily="18" charset="0"/>
              </a:rPr>
              <a:t>monoalphabetic</a:t>
            </a:r>
            <a:r>
              <a:rPr lang="en-US" sz="2400" dirty="0">
                <a:latin typeface="Times New Roman" panose="02020603050405020304" pitchFamily="18" charset="0"/>
                <a:cs typeface="Times New Roman" panose="02020603050405020304" pitchFamily="18" charset="0"/>
              </a:rPr>
              <a:t> cipher</a:t>
            </a:r>
          </a:p>
          <a:p>
            <a:pPr algn="just"/>
            <a:r>
              <a:rPr lang="en-US" sz="2400" b="1" dirty="0">
                <a:latin typeface="Times New Roman" panose="02020603050405020304" pitchFamily="18" charset="0"/>
                <a:cs typeface="Times New Roman" panose="02020603050405020304" pitchFamily="18" charset="0"/>
              </a:rPr>
              <a:t>Example:</a:t>
            </a:r>
          </a:p>
          <a:p>
            <a:pPr algn="just"/>
            <a:r>
              <a:rPr lang="en-US" sz="2400" dirty="0">
                <a:latin typeface="Times New Roman" panose="02020603050405020304" pitchFamily="18" charset="0"/>
                <a:cs typeface="Times New Roman" panose="02020603050405020304" pitchFamily="18" charset="0"/>
              </a:rPr>
              <a:t>Encrypt the below message using the key in Fig.6.</a:t>
            </a:r>
          </a:p>
          <a:p>
            <a:pPr algn="just"/>
            <a:r>
              <a:rPr lang="en-US" sz="2400" dirty="0">
                <a:latin typeface="Times New Roman" panose="02020603050405020304" pitchFamily="18" charset="0"/>
                <a:cs typeface="Times New Roman" panose="02020603050405020304" pitchFamily="18" charset="0"/>
              </a:rPr>
              <a:t>Plaintext: this message is easy to encrypt but hard to find the key.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ICFV QRVVNER FV RNVS IY RGAHSLI OJI CNHT IY BFGT ICR XRS. </a:t>
            </a:r>
          </a:p>
          <a:p>
            <a:pPr algn="just"/>
            <a:r>
              <a:rPr lang="en-US" sz="2400" dirty="0">
                <a:latin typeface="Times New Roman" panose="02020603050405020304" pitchFamily="18" charset="0"/>
                <a:cs typeface="Times New Roman" panose="02020603050405020304" pitchFamily="18" charset="0"/>
              </a:rPr>
              <a:t> </a:t>
            </a:r>
          </a:p>
        </p:txBody>
      </p:sp>
      <p:sp>
        <p:nvSpPr>
          <p:cNvPr id="7" name="Title 1"/>
          <p:cNvSpPr>
            <a:spLocks noGrp="1"/>
          </p:cNvSpPr>
          <p:nvPr>
            <p:ph type="ctrTitle"/>
          </p:nvPr>
        </p:nvSpPr>
        <p:spPr>
          <a:xfrm>
            <a:off x="1432560" y="2286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Monoalphabetic</a:t>
            </a:r>
            <a:r>
              <a:rPr lang="en-US" sz="3800" dirty="0">
                <a:latin typeface="Times New Roman" panose="02020603050405020304" pitchFamily="18" charset="0"/>
                <a:cs typeface="Times New Roman" panose="02020603050405020304" pitchFamily="18" charset="0"/>
              </a:rPr>
              <a:t> Substitution Cipher</a:t>
            </a:r>
          </a:p>
        </p:txBody>
      </p:sp>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7239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75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marL="370332"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 polyalphabetic substitution, each occurrence of a character may have a different substitute. The relationship between a character in the plaintext to a character in the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is one-to-many. </a:t>
            </a:r>
          </a:p>
          <a:p>
            <a:pPr marL="370332" indent="-342900"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r>
              <a:rPr lang="en-US" altLang="en-US" sz="2400" dirty="0" err="1">
                <a:latin typeface="Times New Roman" panose="02020603050405020304" pitchFamily="18" charset="0"/>
                <a:cs typeface="Times New Roman" panose="02020603050405020304" pitchFamily="18" charset="0"/>
              </a:rPr>
              <a:t>Playfair</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Vignere</a:t>
            </a:r>
            <a:r>
              <a:rPr lang="en-US" altLang="en-US" sz="2400" dirty="0">
                <a:latin typeface="Times New Roman" panose="02020603050405020304" pitchFamily="18" charset="0"/>
                <a:cs typeface="Times New Roman" panose="02020603050405020304" pitchFamily="18" charset="0"/>
              </a:rPr>
              <a:t> cipher are polyalphabetic substitution ciphers.</a:t>
            </a:r>
          </a:p>
        </p:txBody>
      </p:sp>
      <p:sp>
        <p:nvSpPr>
          <p:cNvPr id="7" name="Title 1"/>
          <p:cNvSpPr>
            <a:spLocks noGrp="1"/>
          </p:cNvSpPr>
          <p:nvPr>
            <p:ph type="ctrTitle"/>
          </p:nvPr>
        </p:nvSpPr>
        <p:spPr>
          <a:xfrm>
            <a:off x="1432560" y="2286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Polyalphabetic Substitution Cipher</a:t>
            </a:r>
          </a:p>
        </p:txBody>
      </p:sp>
      <p:pic>
        <p:nvPicPr>
          <p:cNvPr id="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90850"/>
            <a:ext cx="78486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62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Symmetric Cipher Model</a:t>
            </a:r>
          </a:p>
        </p:txBody>
      </p:sp>
      <p:sp>
        <p:nvSpPr>
          <p:cNvPr id="8" name="Subtitle 2"/>
          <p:cNvSpPr>
            <a:spLocks noGrp="1"/>
          </p:cNvSpPr>
          <p:nvPr>
            <p:ph type="subTitle" idx="1"/>
          </p:nvPr>
        </p:nvSpPr>
        <p:spPr>
          <a:xfrm>
            <a:off x="1432560" y="1905000"/>
            <a:ext cx="7406640" cy="3962400"/>
          </a:xfrm>
        </p:spPr>
        <p:txBody>
          <a:bodyPr>
            <a:no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Fig.1. Simplified Model of Symmetric Encryption</a:t>
            </a: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77184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11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rmAutofit/>
          </a:bodyPr>
          <a:lstStyle/>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best-known multiple-letter encryption cipher is the Playfair, which treats </a:t>
            </a:r>
            <a:r>
              <a:rPr lang="en-US" sz="2400" dirty="0" err="1">
                <a:latin typeface="Times New Roman" panose="02020603050405020304" pitchFamily="18" charset="0"/>
                <a:cs typeface="Times New Roman" panose="02020603050405020304" pitchFamily="18" charset="0"/>
              </a:rPr>
              <a:t>diagraps</a:t>
            </a:r>
            <a:r>
              <a:rPr lang="en-US" sz="2400" dirty="0">
                <a:latin typeface="Times New Roman" panose="02020603050405020304" pitchFamily="18" charset="0"/>
                <a:cs typeface="Times New Roman" panose="02020603050405020304" pitchFamily="18" charset="0"/>
              </a:rPr>
              <a:t> in the plaintext as single units and translates these units into ciphertext digrams.3 The Playfair algorithm is based on the use of a 5 * 5 matrix of letters constructed using a keyword.</a:t>
            </a: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70332"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Table.1. Example of secret key in </a:t>
            </a:r>
            <a:r>
              <a:rPr lang="en-US" sz="2400" dirty="0" err="1">
                <a:latin typeface="Times New Roman" panose="02020603050405020304" pitchFamily="18" charset="0"/>
                <a:cs typeface="Times New Roman" panose="02020603050405020304" pitchFamily="18" charset="0"/>
              </a:rPr>
              <a:t>Playfair</a:t>
            </a:r>
            <a:r>
              <a:rPr lang="en-US" sz="2400" dirty="0">
                <a:latin typeface="Times New Roman" panose="02020603050405020304" pitchFamily="18" charset="0"/>
                <a:cs typeface="Times New Roman" panose="02020603050405020304" pitchFamily="18" charset="0"/>
              </a:rPr>
              <a:t> cipher</a:t>
            </a:r>
          </a:p>
        </p:txBody>
      </p:sp>
      <p:sp>
        <p:nvSpPr>
          <p:cNvPr id="7" name="Title 1"/>
          <p:cNvSpPr>
            <a:spLocks noGrp="1"/>
          </p:cNvSpPr>
          <p:nvPr>
            <p:ph type="ctrTitle"/>
          </p:nvPr>
        </p:nvSpPr>
        <p:spPr>
          <a:xfrm>
            <a:off x="1432560" y="2286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Playfair</a:t>
            </a:r>
            <a:r>
              <a:rPr lang="en-US" sz="3800" dirty="0">
                <a:latin typeface="Times New Roman" panose="02020603050405020304" pitchFamily="18" charset="0"/>
                <a:cs typeface="Times New Roman" panose="02020603050405020304" pitchFamily="18" charset="0"/>
              </a:rPr>
              <a:t> Cipher</a:t>
            </a:r>
          </a:p>
        </p:txBody>
      </p:sp>
      <p:graphicFrame>
        <p:nvGraphicFramePr>
          <p:cNvPr id="8" name="Table 7"/>
          <p:cNvGraphicFramePr>
            <a:graphicFrameLocks noGrp="1"/>
          </p:cNvGraphicFramePr>
          <p:nvPr>
            <p:extLst>
              <p:ext uri="{D42A27DB-BD31-4B8C-83A1-F6EECF244321}">
                <p14:modId xmlns:p14="http://schemas.microsoft.com/office/powerpoint/2010/main" val="2942316901"/>
              </p:ext>
            </p:extLst>
          </p:nvPr>
        </p:nvGraphicFramePr>
        <p:xfrm>
          <a:off x="2895600" y="3317240"/>
          <a:ext cx="3810000" cy="2286000"/>
        </p:xfrm>
        <a:graphic>
          <a:graphicData uri="http://schemas.openxmlformats.org/drawingml/2006/table">
            <a:tbl>
              <a:tblPr firstRow="1" bandRow="1">
                <a:tableStyleId>{BDBED569-4797-4DF1-A0F4-6AAB3CD982D8}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r>
                        <a:rPr lang="en-US" sz="2400" b="1" i="1" dirty="0">
                          <a:latin typeface="Times New Roman" panose="02020603050405020304" pitchFamily="18" charset="0"/>
                          <a:cs typeface="Times New Roman" panose="02020603050405020304" pitchFamily="18" charset="0"/>
                        </a:rPr>
                        <a:t>M</a:t>
                      </a:r>
                    </a:p>
                  </a:txBody>
                  <a:tcPr/>
                </a:tc>
                <a:tc>
                  <a:txBody>
                    <a:bodyPr/>
                    <a:lstStyle/>
                    <a:p>
                      <a:r>
                        <a:rPr lang="en-US" sz="2400" b="1" i="1" dirty="0">
                          <a:latin typeface="Times New Roman" panose="02020603050405020304" pitchFamily="18" charset="0"/>
                          <a:cs typeface="Times New Roman" panose="02020603050405020304" pitchFamily="18" charset="0"/>
                        </a:rPr>
                        <a:t>O</a:t>
                      </a:r>
                    </a:p>
                  </a:txBody>
                  <a:tcPr/>
                </a:tc>
                <a:tc>
                  <a:txBody>
                    <a:bodyPr/>
                    <a:lstStyle/>
                    <a:p>
                      <a:r>
                        <a:rPr lang="en-US" sz="2400" b="1" i="1" dirty="0">
                          <a:latin typeface="Times New Roman" panose="02020603050405020304" pitchFamily="18" charset="0"/>
                          <a:cs typeface="Times New Roman" panose="02020603050405020304" pitchFamily="18" charset="0"/>
                        </a:rPr>
                        <a:t>N</a:t>
                      </a:r>
                    </a:p>
                  </a:txBody>
                  <a:tcPr/>
                </a:tc>
                <a:tc>
                  <a:txBody>
                    <a:bodyPr/>
                    <a:lstStyle/>
                    <a:p>
                      <a:r>
                        <a:rPr lang="en-US" sz="2400" b="1" i="1" dirty="0">
                          <a:latin typeface="Times New Roman" panose="02020603050405020304" pitchFamily="18" charset="0"/>
                          <a:cs typeface="Times New Roman" panose="02020603050405020304" pitchFamily="18" charset="0"/>
                        </a:rPr>
                        <a:t>A</a:t>
                      </a:r>
                    </a:p>
                  </a:txBody>
                  <a:tcPr/>
                </a:tc>
                <a:tc>
                  <a:txBody>
                    <a:bodyPr/>
                    <a:lstStyle/>
                    <a:p>
                      <a:r>
                        <a:rPr lang="en-US" sz="2400" b="1" i="1" dirty="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10000"/>
                  </a:ext>
                </a:extLst>
              </a:tr>
              <a:tr h="370840">
                <a:tc>
                  <a:txBody>
                    <a:bodyPr/>
                    <a:lstStyle/>
                    <a:p>
                      <a:r>
                        <a:rPr lang="en-US" sz="2400" b="1" i="1" dirty="0">
                          <a:latin typeface="Times New Roman" panose="02020603050405020304" pitchFamily="18" charset="0"/>
                          <a:cs typeface="Times New Roman" panose="02020603050405020304" pitchFamily="18" charset="0"/>
                        </a:rPr>
                        <a:t>C</a:t>
                      </a:r>
                    </a:p>
                  </a:txBody>
                  <a:tcPr/>
                </a:tc>
                <a:tc>
                  <a:txBody>
                    <a:bodyPr/>
                    <a:lstStyle/>
                    <a:p>
                      <a:r>
                        <a:rPr lang="en-US" sz="2400" b="1" i="1" dirty="0">
                          <a:latin typeface="Times New Roman" panose="02020603050405020304" pitchFamily="18" charset="0"/>
                          <a:cs typeface="Times New Roman" panose="02020603050405020304" pitchFamily="18" charset="0"/>
                        </a:rPr>
                        <a:t>H</a:t>
                      </a:r>
                    </a:p>
                  </a:txBody>
                  <a:tcPr/>
                </a:tc>
                <a:tc>
                  <a:txBody>
                    <a:bodyPr/>
                    <a:lstStyle/>
                    <a:p>
                      <a:r>
                        <a:rPr lang="en-US" sz="2400" b="1" i="1" dirty="0">
                          <a:latin typeface="Times New Roman" panose="02020603050405020304" pitchFamily="18" charset="0"/>
                          <a:cs typeface="Times New Roman" panose="02020603050405020304" pitchFamily="18" charset="0"/>
                        </a:rPr>
                        <a:t>Y</a:t>
                      </a:r>
                    </a:p>
                  </a:txBody>
                  <a:tcPr/>
                </a:tc>
                <a:tc>
                  <a:txBody>
                    <a:bodyPr/>
                    <a:lstStyle/>
                    <a:p>
                      <a:r>
                        <a:rPr lang="en-US" sz="2400" dirty="0">
                          <a:latin typeface="Times New Roman" panose="02020603050405020304" pitchFamily="18" charset="0"/>
                          <a:cs typeface="Times New Roman" panose="02020603050405020304" pitchFamily="18" charset="0"/>
                        </a:rPr>
                        <a:t>B</a:t>
                      </a:r>
                    </a:p>
                  </a:txBody>
                  <a:tcPr/>
                </a:tc>
                <a:tc>
                  <a:txBody>
                    <a:bodyPr/>
                    <a:lstStyle/>
                    <a:p>
                      <a:r>
                        <a:rPr lang="en-US" sz="2400" dirty="0">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E</a:t>
                      </a:r>
                    </a:p>
                  </a:txBody>
                  <a:tcPr/>
                </a:tc>
                <a:tc>
                  <a:txBody>
                    <a:bodyPr/>
                    <a:lstStyle/>
                    <a:p>
                      <a:r>
                        <a:rPr lang="en-US" sz="2400" dirty="0">
                          <a:latin typeface="Times New Roman" panose="02020603050405020304" pitchFamily="18" charset="0"/>
                          <a:cs typeface="Times New Roman" panose="02020603050405020304" pitchFamily="18" charset="0"/>
                        </a:rPr>
                        <a:t>F</a:t>
                      </a:r>
                    </a:p>
                  </a:txBody>
                  <a:tcPr/>
                </a:tc>
                <a:tc>
                  <a:txBody>
                    <a:bodyPr/>
                    <a:lstStyle/>
                    <a:p>
                      <a:r>
                        <a:rPr lang="en-US" sz="2400" dirty="0">
                          <a:latin typeface="Times New Roman" panose="02020603050405020304" pitchFamily="18" charset="0"/>
                          <a:cs typeface="Times New Roman" panose="02020603050405020304" pitchFamily="18" charset="0"/>
                        </a:rPr>
                        <a:t>G</a:t>
                      </a:r>
                    </a:p>
                  </a:txBody>
                  <a:tcPr/>
                </a:tc>
                <a:tc>
                  <a:txBody>
                    <a:bodyPr/>
                    <a:lstStyle/>
                    <a:p>
                      <a:r>
                        <a:rPr lang="en-US" sz="2400" dirty="0">
                          <a:latin typeface="Times New Roman" panose="02020603050405020304" pitchFamily="18" charset="0"/>
                          <a:cs typeface="Times New Roman" panose="02020603050405020304" pitchFamily="18" charset="0"/>
                        </a:rPr>
                        <a:t>I/J</a:t>
                      </a:r>
                    </a:p>
                  </a:txBody>
                  <a:tcPr/>
                </a:tc>
                <a:tc>
                  <a:txBody>
                    <a:bodyPr/>
                    <a:lstStyle/>
                    <a:p>
                      <a:r>
                        <a:rPr lang="en-US" sz="2400" dirty="0">
                          <a:latin typeface="Times New Roman" panose="02020603050405020304" pitchFamily="18" charset="0"/>
                          <a:cs typeface="Times New Roman" panose="02020603050405020304" pitchFamily="18" charset="0"/>
                        </a:rPr>
                        <a:t>K</a:t>
                      </a:r>
                    </a:p>
                  </a:txBody>
                  <a:tcPr/>
                </a:tc>
                <a:extLst>
                  <a:ext uri="{0D108BD9-81ED-4DB2-BD59-A6C34878D82A}">
                    <a16:rowId xmlns:a16="http://schemas.microsoft.com/office/drawing/2014/main" val="10002"/>
                  </a:ext>
                </a:extLst>
              </a:tr>
              <a:tr h="370840">
                <a:tc>
                  <a:txBody>
                    <a:bodyPr/>
                    <a:lstStyle/>
                    <a:p>
                      <a:r>
                        <a:rPr lang="en-US" sz="2400" dirty="0">
                          <a:latin typeface="Times New Roman" panose="02020603050405020304" pitchFamily="18" charset="0"/>
                          <a:cs typeface="Times New Roman" panose="02020603050405020304" pitchFamily="18" charset="0"/>
                        </a:rPr>
                        <a:t>L</a:t>
                      </a:r>
                    </a:p>
                  </a:txBody>
                  <a:tcPr/>
                </a:tc>
                <a:tc>
                  <a:txBody>
                    <a:bodyPr/>
                    <a:lstStyle/>
                    <a:p>
                      <a:r>
                        <a:rPr lang="en-US" sz="2400" dirty="0">
                          <a:latin typeface="Times New Roman" panose="02020603050405020304" pitchFamily="18" charset="0"/>
                          <a:cs typeface="Times New Roman" panose="02020603050405020304" pitchFamily="18" charset="0"/>
                        </a:rPr>
                        <a:t>P</a:t>
                      </a:r>
                    </a:p>
                  </a:txBody>
                  <a:tcPr/>
                </a:tc>
                <a:tc>
                  <a:txBody>
                    <a:bodyPr/>
                    <a:lstStyle/>
                    <a:p>
                      <a:r>
                        <a:rPr lang="en-US" sz="2400" dirty="0">
                          <a:latin typeface="Times New Roman" panose="02020603050405020304" pitchFamily="18" charset="0"/>
                          <a:cs typeface="Times New Roman" panose="02020603050405020304" pitchFamily="18" charset="0"/>
                        </a:rPr>
                        <a:t>Q</a:t>
                      </a:r>
                    </a:p>
                  </a:txBody>
                  <a:tcPr/>
                </a:tc>
                <a:tc>
                  <a:txBody>
                    <a:bodyPr/>
                    <a:lstStyle/>
                    <a:p>
                      <a:r>
                        <a:rPr lang="en-US" sz="2400" dirty="0">
                          <a:latin typeface="Times New Roman" panose="02020603050405020304" pitchFamily="18" charset="0"/>
                          <a:cs typeface="Times New Roman" panose="02020603050405020304" pitchFamily="18" charset="0"/>
                        </a:rPr>
                        <a:t>S</a:t>
                      </a:r>
                    </a:p>
                  </a:txBody>
                  <a:tcPr/>
                </a:tc>
                <a:tc>
                  <a:txBody>
                    <a:bodyPr/>
                    <a:lstStyle/>
                    <a:p>
                      <a:r>
                        <a:rPr lang="en-US" sz="2400" dirty="0">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val="10003"/>
                  </a:ext>
                </a:extLst>
              </a:tr>
              <a:tr h="370840">
                <a:tc>
                  <a:txBody>
                    <a:bodyPr/>
                    <a:lstStyle/>
                    <a:p>
                      <a:r>
                        <a:rPr lang="en-US" sz="2400" dirty="0">
                          <a:latin typeface="Times New Roman" panose="02020603050405020304" pitchFamily="18" charset="0"/>
                          <a:cs typeface="Times New Roman" panose="02020603050405020304" pitchFamily="18" charset="0"/>
                        </a:rPr>
                        <a:t>U</a:t>
                      </a:r>
                    </a:p>
                  </a:txBody>
                  <a:tcPr/>
                </a:tc>
                <a:tc>
                  <a:txBody>
                    <a:bodyPr/>
                    <a:lstStyle/>
                    <a:p>
                      <a:r>
                        <a:rPr lang="en-US" sz="2400" dirty="0">
                          <a:latin typeface="Times New Roman" panose="02020603050405020304" pitchFamily="18" charset="0"/>
                          <a:cs typeface="Times New Roman" panose="02020603050405020304" pitchFamily="18" charset="0"/>
                        </a:rPr>
                        <a:t>V</a:t>
                      </a:r>
                    </a:p>
                  </a:txBody>
                  <a:tcPr/>
                </a:tc>
                <a:tc>
                  <a:txBody>
                    <a:bodyPr/>
                    <a:lstStyle/>
                    <a:p>
                      <a:r>
                        <a:rPr lang="en-US" sz="2400" dirty="0">
                          <a:latin typeface="Times New Roman" panose="02020603050405020304" pitchFamily="18" charset="0"/>
                          <a:cs typeface="Times New Roman" panose="02020603050405020304" pitchFamily="18" charset="0"/>
                        </a:rPr>
                        <a:t>W </a:t>
                      </a:r>
                    </a:p>
                  </a:txBody>
                  <a:tcPr/>
                </a:tc>
                <a:tc>
                  <a:txBody>
                    <a:bodyPr/>
                    <a:lstStyle/>
                    <a:p>
                      <a:r>
                        <a:rPr lang="en-US" sz="2400" dirty="0">
                          <a:latin typeface="Times New Roman" panose="02020603050405020304" pitchFamily="18" charset="0"/>
                          <a:cs typeface="Times New Roman" panose="02020603050405020304" pitchFamily="18" charset="0"/>
                        </a:rPr>
                        <a:t>X</a:t>
                      </a:r>
                    </a:p>
                  </a:txBody>
                  <a:tcPr/>
                </a:tc>
                <a:tc>
                  <a:txBody>
                    <a:bodyPr/>
                    <a:lstStyle/>
                    <a:p>
                      <a:r>
                        <a:rPr lang="en-US" sz="2400" dirty="0">
                          <a:latin typeface="Times New Roman" panose="02020603050405020304" pitchFamily="18" charset="0"/>
                          <a:cs typeface="Times New Roman" panose="02020603050405020304" pitchFamily="18" charset="0"/>
                        </a:rPr>
                        <a:t>Z</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8191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case, the keyword is monarchy. The matrix is constructed by filling in the letters of the keyword (minus duplicates) from left to right and from top to bottom, and then filling in the remainder of the matrix with the remaining letters in alphabetic order.</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letters I and J count as one letter.</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Plaintext is encrypted two letters at a time, according to the following rules: </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 Repeating plaintext letters that are in the same pair are separated with a filler letter, such as x, so that balloon would be treated as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lx lo on.</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Two plaintext letters that fall in the same row of the matrix are each replaced by the letter to the right, with the first element of the row circularly following the last. For example, </a:t>
            </a:r>
            <a:r>
              <a:rPr lang="en-US" sz="2400" dirty="0" err="1">
                <a:latin typeface="Times New Roman" panose="02020603050405020304" pitchFamily="18" charset="0"/>
                <a:cs typeface="Times New Roman" panose="02020603050405020304" pitchFamily="18" charset="0"/>
              </a:rPr>
              <a:t>ar</a:t>
            </a:r>
            <a:r>
              <a:rPr lang="en-US" sz="2400" dirty="0">
                <a:latin typeface="Times New Roman" panose="02020603050405020304" pitchFamily="18" charset="0"/>
                <a:cs typeface="Times New Roman" panose="02020603050405020304" pitchFamily="18" charset="0"/>
              </a:rPr>
              <a:t> is encrypted as RM. </a:t>
            </a:r>
          </a:p>
        </p:txBody>
      </p:sp>
      <p:sp>
        <p:nvSpPr>
          <p:cNvPr id="7" name="Title 1"/>
          <p:cNvSpPr>
            <a:spLocks noGrp="1"/>
          </p:cNvSpPr>
          <p:nvPr>
            <p:ph type="ctrTitle"/>
          </p:nvPr>
        </p:nvSpPr>
        <p:spPr>
          <a:xfrm>
            <a:off x="1432560" y="762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Playfair</a:t>
            </a:r>
            <a:r>
              <a:rPr lang="en-US" sz="3800" dirty="0">
                <a:latin typeface="Times New Roman" panose="02020603050405020304" pitchFamily="18" charset="0"/>
                <a:cs typeface="Times New Roman" panose="02020603050405020304" pitchFamily="18" charset="0"/>
              </a:rPr>
              <a:t> Cipher</a:t>
            </a:r>
          </a:p>
        </p:txBody>
      </p:sp>
    </p:spTree>
    <p:extLst>
      <p:ext uri="{BB962C8B-B14F-4D97-AF65-F5344CB8AC3E}">
        <p14:creationId xmlns:p14="http://schemas.microsoft.com/office/powerpoint/2010/main" val="31196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Two plaintext letters that fall in the same column are each replaced by the letter beneath, with the top element of the column circularly following the last. For example, mu is encrypted as CM.</a:t>
            </a:r>
          </a:p>
          <a:p>
            <a:pPr marL="37033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Otherwise, each plaintext letter in a pair is replaced by the letter that lies in its own row and the column occupied by the other plaintext letter. Thus, </a:t>
            </a:r>
            <a:r>
              <a:rPr lang="en-US" sz="2400" dirty="0" err="1">
                <a:latin typeface="Times New Roman" panose="02020603050405020304" pitchFamily="18" charset="0"/>
                <a:cs typeface="Times New Roman" panose="02020603050405020304" pitchFamily="18" charset="0"/>
              </a:rPr>
              <a:t>hs</a:t>
            </a:r>
            <a:r>
              <a:rPr lang="en-US" sz="2400" dirty="0">
                <a:latin typeface="Times New Roman" panose="02020603050405020304" pitchFamily="18" charset="0"/>
                <a:cs typeface="Times New Roman" panose="02020603050405020304" pitchFamily="18" charset="0"/>
              </a:rPr>
              <a:t> becomes BP and </a:t>
            </a:r>
            <a:r>
              <a:rPr lang="en-US" sz="2400" dirty="0" err="1">
                <a:latin typeface="Times New Roman" panose="02020603050405020304" pitchFamily="18" charset="0"/>
                <a:cs typeface="Times New Roman" panose="02020603050405020304" pitchFamily="18" charset="0"/>
              </a:rPr>
              <a:t>ea</a:t>
            </a:r>
            <a:r>
              <a:rPr lang="en-US" sz="2400" dirty="0">
                <a:latin typeface="Times New Roman" panose="02020603050405020304" pitchFamily="18" charset="0"/>
                <a:cs typeface="Times New Roman" panose="02020603050405020304" pitchFamily="18" charset="0"/>
              </a:rPr>
              <a:t> becomes IM (or JM, as the </a:t>
            </a:r>
            <a:r>
              <a:rPr lang="en-US" sz="2400" dirty="0" err="1">
                <a:latin typeface="Times New Roman" panose="02020603050405020304" pitchFamily="18" charset="0"/>
                <a:cs typeface="Times New Roman" panose="02020603050405020304" pitchFamily="18" charset="0"/>
              </a:rPr>
              <a:t>encipherer</a:t>
            </a:r>
            <a:r>
              <a:rPr lang="en-US" sz="2400" dirty="0">
                <a:latin typeface="Times New Roman" panose="02020603050405020304" pitchFamily="18" charset="0"/>
                <a:cs typeface="Times New Roman" panose="02020603050405020304" pitchFamily="18" charset="0"/>
              </a:rPr>
              <a:t> wishes).</a:t>
            </a:r>
          </a:p>
        </p:txBody>
      </p:sp>
      <p:sp>
        <p:nvSpPr>
          <p:cNvPr id="7" name="Title 1"/>
          <p:cNvSpPr>
            <a:spLocks noGrp="1"/>
          </p:cNvSpPr>
          <p:nvPr>
            <p:ph type="ctrTitle"/>
          </p:nvPr>
        </p:nvSpPr>
        <p:spPr>
          <a:xfrm>
            <a:off x="1432560" y="762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Playfair</a:t>
            </a:r>
            <a:r>
              <a:rPr lang="en-US" sz="3800" dirty="0">
                <a:latin typeface="Times New Roman" panose="02020603050405020304" pitchFamily="18" charset="0"/>
                <a:cs typeface="Times New Roman" panose="02020603050405020304" pitchFamily="18" charset="0"/>
              </a:rPr>
              <a:t> Cipher</a:t>
            </a:r>
          </a:p>
        </p:txBody>
      </p:sp>
    </p:spTree>
    <p:extLst>
      <p:ext uri="{BB962C8B-B14F-4D97-AF65-F5344CB8AC3E}">
        <p14:creationId xmlns:p14="http://schemas.microsoft.com/office/powerpoint/2010/main" val="394608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B9DDD1E-3A6A-49DA-A292-D3DCA28ECC3D}"/>
              </a:ext>
            </a:extLst>
          </p:cNvPr>
          <p:cNvSpPr txBox="1">
            <a:spLocks/>
          </p:cNvSpPr>
          <p:nvPr/>
        </p:nvSpPr>
        <p:spPr>
          <a:xfrm>
            <a:off x="1432560" y="914400"/>
            <a:ext cx="7406640" cy="52578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sz="2400" b="1">
                <a:latin typeface="Times New Roman" panose="02020603050405020304" pitchFamily="18" charset="0"/>
                <a:cs typeface="Times New Roman" panose="02020603050405020304" pitchFamily="18" charset="0"/>
              </a:rPr>
              <a:t>Example: </a:t>
            </a:r>
            <a:endParaRPr lang="en-US" sz="2400">
              <a:latin typeface="Times New Roman" panose="02020603050405020304" pitchFamily="18" charset="0"/>
              <a:cs typeface="Times New Roman" panose="02020603050405020304" pitchFamily="18" charset="0"/>
            </a:endParaRPr>
          </a:p>
          <a:p>
            <a:pPr algn="just"/>
            <a:r>
              <a:rPr lang="pt-BR" sz="2400">
                <a:latin typeface="Times New Roman" panose="02020603050405020304" pitchFamily="18" charset="0"/>
                <a:cs typeface="Times New Roman" panose="02020603050405020304" pitchFamily="18" charset="0"/>
              </a:rPr>
              <a:t>Plaintext : jazz</a:t>
            </a:r>
          </a:p>
          <a:p>
            <a:pPr algn="just"/>
            <a:endParaRPr lang="pt-BR" sz="2400">
              <a:latin typeface="Times New Roman" panose="02020603050405020304" pitchFamily="18" charset="0"/>
              <a:cs typeface="Times New Roman" panose="02020603050405020304" pitchFamily="18" charset="0"/>
            </a:endParaRPr>
          </a:p>
          <a:p>
            <a:pPr algn="just"/>
            <a:endParaRPr lang="pt-BR" sz="2400">
              <a:latin typeface="Times New Roman" panose="02020603050405020304" pitchFamily="18" charset="0"/>
              <a:cs typeface="Times New Roman" panose="02020603050405020304" pitchFamily="18" charset="0"/>
            </a:endParaRPr>
          </a:p>
          <a:p>
            <a:pPr algn="just"/>
            <a:r>
              <a:rPr lang="pt-BR" sz="2400">
                <a:latin typeface="Times New Roman" panose="02020603050405020304" pitchFamily="18" charset="0"/>
                <a:cs typeface="Times New Roman" panose="02020603050405020304" pitchFamily="18" charset="0"/>
              </a:rPr>
              <a:t>Plaintext : greet </a:t>
            </a:r>
          </a:p>
          <a:p>
            <a:pPr algn="just"/>
            <a:endParaRPr lang="pt-BR" sz="2400">
              <a:latin typeface="Times New Roman" panose="02020603050405020304" pitchFamily="18" charset="0"/>
              <a:cs typeface="Times New Roman" panose="02020603050405020304" pitchFamily="18" charset="0"/>
            </a:endParaRPr>
          </a:p>
          <a:p>
            <a:pPr algn="just"/>
            <a:endParaRPr lang="pt-BR" sz="2400">
              <a:latin typeface="Times New Roman" panose="02020603050405020304" pitchFamily="18" charset="0"/>
              <a:cs typeface="Times New Roman" panose="02020603050405020304" pitchFamily="18" charset="0"/>
            </a:endParaRPr>
          </a:p>
          <a:p>
            <a:pPr algn="just"/>
            <a:r>
              <a:rPr lang="pt-BR" sz="2400">
                <a:latin typeface="Times New Roman" panose="02020603050405020304" pitchFamily="18" charset="0"/>
                <a:cs typeface="Times New Roman" panose="02020603050405020304" pitchFamily="18" charset="0"/>
              </a:rPr>
              <a:t> Plaintext : playing</a:t>
            </a:r>
            <a:endParaRPr lang="en-US"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E9C32A4-EF57-4048-841D-61C132F238D0}"/>
              </a:ext>
            </a:extLst>
          </p:cNvPr>
          <p:cNvSpPr txBox="1">
            <a:spLocks/>
          </p:cNvSpPr>
          <p:nvPr/>
        </p:nvSpPr>
        <p:spPr>
          <a:xfrm>
            <a:off x="1432560" y="762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800">
                <a:latin typeface="Times New Roman" panose="02020603050405020304" pitchFamily="18" charset="0"/>
                <a:cs typeface="Times New Roman" panose="02020603050405020304" pitchFamily="18" charset="0"/>
              </a:rPr>
              <a:t>Playfair Cipher</a:t>
            </a:r>
            <a:endParaRPr lang="en-US" sz="3800" dirty="0">
              <a:latin typeface="Times New Roman" panose="02020603050405020304" pitchFamily="18" charset="0"/>
              <a:cs typeface="Times New Roman" panose="02020603050405020304" pitchFamily="18" charset="0"/>
            </a:endParaRPr>
          </a:p>
        </p:txBody>
      </p:sp>
      <p:cxnSp>
        <p:nvCxnSpPr>
          <p:cNvPr id="6" name="Connector: Elbow 5">
            <a:extLst>
              <a:ext uri="{FF2B5EF4-FFF2-40B4-BE49-F238E27FC236}">
                <a16:creationId xmlns:a16="http://schemas.microsoft.com/office/drawing/2014/main" id="{498ECD26-0420-4F25-894E-A801B0164922}"/>
              </a:ext>
            </a:extLst>
          </p:cNvPr>
          <p:cNvCxnSpPr/>
          <p:nvPr/>
        </p:nvCxnSpPr>
        <p:spPr>
          <a:xfrm flipV="1">
            <a:off x="3810000" y="1295400"/>
            <a:ext cx="685800" cy="304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nector: Elbow 6">
            <a:extLst>
              <a:ext uri="{FF2B5EF4-FFF2-40B4-BE49-F238E27FC236}">
                <a16:creationId xmlns:a16="http://schemas.microsoft.com/office/drawing/2014/main" id="{8F5CB0E9-A784-4342-BEAE-5C8FAF8FA215}"/>
              </a:ext>
            </a:extLst>
          </p:cNvPr>
          <p:cNvCxnSpPr>
            <a:cxnSpLocks/>
          </p:cNvCxnSpPr>
          <p:nvPr/>
        </p:nvCxnSpPr>
        <p:spPr>
          <a:xfrm>
            <a:off x="3810000" y="1600200"/>
            <a:ext cx="685800" cy="304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A11465A-20C0-4780-97F8-6804CAFF5F3E}"/>
              </a:ext>
            </a:extLst>
          </p:cNvPr>
          <p:cNvSpPr txBox="1"/>
          <p:nvPr/>
        </p:nvSpPr>
        <p:spPr>
          <a:xfrm>
            <a:off x="4572000" y="1066800"/>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ja</a:t>
            </a:r>
          </a:p>
        </p:txBody>
      </p:sp>
      <p:sp>
        <p:nvSpPr>
          <p:cNvPr id="9" name="TextBox 8">
            <a:extLst>
              <a:ext uri="{FF2B5EF4-FFF2-40B4-BE49-F238E27FC236}">
                <a16:creationId xmlns:a16="http://schemas.microsoft.com/office/drawing/2014/main" id="{F763246B-A073-4C05-B419-8B8A78B74E8D}"/>
              </a:ext>
            </a:extLst>
          </p:cNvPr>
          <p:cNvSpPr txBox="1"/>
          <p:nvPr/>
        </p:nvSpPr>
        <p:spPr>
          <a:xfrm>
            <a:off x="4495800" y="1676400"/>
            <a:ext cx="8382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zz</a:t>
            </a:r>
            <a:endParaRPr lang="en-US" sz="2400" dirty="0">
              <a:latin typeface="Times New Roman" panose="02020603050405020304" pitchFamily="18" charset="0"/>
              <a:cs typeface="Times New Roman" panose="02020603050405020304" pitchFamily="18" charset="0"/>
            </a:endParaRPr>
          </a:p>
        </p:txBody>
      </p:sp>
      <p:cxnSp>
        <p:nvCxnSpPr>
          <p:cNvPr id="10" name="Connector: Elbow 9">
            <a:extLst>
              <a:ext uri="{FF2B5EF4-FFF2-40B4-BE49-F238E27FC236}">
                <a16:creationId xmlns:a16="http://schemas.microsoft.com/office/drawing/2014/main" id="{77555256-3B52-4A0E-B7B7-F897C2ADFCE4}"/>
              </a:ext>
            </a:extLst>
          </p:cNvPr>
          <p:cNvCxnSpPr/>
          <p:nvPr/>
        </p:nvCxnSpPr>
        <p:spPr>
          <a:xfrm flipV="1">
            <a:off x="4953000" y="1676400"/>
            <a:ext cx="685800" cy="304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E93FCB57-1CC7-4B94-AAB8-D2315589E0AB}"/>
              </a:ext>
            </a:extLst>
          </p:cNvPr>
          <p:cNvCxnSpPr>
            <a:cxnSpLocks/>
          </p:cNvCxnSpPr>
          <p:nvPr/>
        </p:nvCxnSpPr>
        <p:spPr>
          <a:xfrm>
            <a:off x="4953000" y="1981200"/>
            <a:ext cx="685800" cy="304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DED5E68-4D14-4DEF-A6CE-ED3AB0DC42C8}"/>
              </a:ext>
            </a:extLst>
          </p:cNvPr>
          <p:cNvSpPr txBox="1"/>
          <p:nvPr/>
        </p:nvSpPr>
        <p:spPr>
          <a:xfrm>
            <a:off x="5715000" y="1443335"/>
            <a:ext cx="8382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zx</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D12967A-46A4-4C7F-9DE1-F7E74EE2C09C}"/>
              </a:ext>
            </a:extLst>
          </p:cNvPr>
          <p:cNvSpPr txBox="1"/>
          <p:nvPr/>
        </p:nvSpPr>
        <p:spPr>
          <a:xfrm>
            <a:off x="5715000" y="2052935"/>
            <a:ext cx="8382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zx</a:t>
            </a:r>
            <a:endParaRPr lang="en-US" sz="2400" dirty="0">
              <a:latin typeface="Times New Roman" panose="02020603050405020304" pitchFamily="18" charset="0"/>
              <a:cs typeface="Times New Roman" panose="02020603050405020304" pitchFamily="18" charset="0"/>
            </a:endParaRPr>
          </a:p>
        </p:txBody>
      </p:sp>
      <p:cxnSp>
        <p:nvCxnSpPr>
          <p:cNvPr id="14" name="Connector: Elbow 13">
            <a:extLst>
              <a:ext uri="{FF2B5EF4-FFF2-40B4-BE49-F238E27FC236}">
                <a16:creationId xmlns:a16="http://schemas.microsoft.com/office/drawing/2014/main" id="{30DC270B-4F52-4186-ACDB-F7C92941C6A4}"/>
              </a:ext>
            </a:extLst>
          </p:cNvPr>
          <p:cNvCxnSpPr/>
          <p:nvPr/>
        </p:nvCxnSpPr>
        <p:spPr>
          <a:xfrm flipV="1">
            <a:off x="3962400" y="2658070"/>
            <a:ext cx="685800" cy="304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764527D5-B260-4E51-AE8B-37A4C8E7DB77}"/>
              </a:ext>
            </a:extLst>
          </p:cNvPr>
          <p:cNvCxnSpPr>
            <a:cxnSpLocks/>
          </p:cNvCxnSpPr>
          <p:nvPr/>
        </p:nvCxnSpPr>
        <p:spPr>
          <a:xfrm>
            <a:off x="3962400" y="2962870"/>
            <a:ext cx="685800" cy="304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5187B75-211B-46DF-B692-42B92513E8D3}"/>
              </a:ext>
            </a:extLst>
          </p:cNvPr>
          <p:cNvSpPr txBox="1"/>
          <p:nvPr/>
        </p:nvSpPr>
        <p:spPr>
          <a:xfrm>
            <a:off x="4724400" y="2429470"/>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t>
            </a:r>
          </a:p>
        </p:txBody>
      </p:sp>
      <p:sp>
        <p:nvSpPr>
          <p:cNvPr id="17" name="TextBox 16">
            <a:extLst>
              <a:ext uri="{FF2B5EF4-FFF2-40B4-BE49-F238E27FC236}">
                <a16:creationId xmlns:a16="http://schemas.microsoft.com/office/drawing/2014/main" id="{7DCBDC48-0109-4955-B98E-80294B79E462}"/>
              </a:ext>
            </a:extLst>
          </p:cNvPr>
          <p:cNvSpPr txBox="1"/>
          <p:nvPr/>
        </p:nvSpPr>
        <p:spPr>
          <a:xfrm>
            <a:off x="4648200" y="3039070"/>
            <a:ext cx="8382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ee</a:t>
            </a:r>
            <a:endParaRPr lang="en-US" sz="2400" dirty="0">
              <a:latin typeface="Times New Roman" panose="02020603050405020304" pitchFamily="18" charset="0"/>
              <a:cs typeface="Times New Roman" panose="02020603050405020304" pitchFamily="18" charset="0"/>
            </a:endParaRPr>
          </a:p>
        </p:txBody>
      </p:sp>
      <p:cxnSp>
        <p:nvCxnSpPr>
          <p:cNvPr id="18" name="Connector: Elbow 17">
            <a:extLst>
              <a:ext uri="{FF2B5EF4-FFF2-40B4-BE49-F238E27FC236}">
                <a16:creationId xmlns:a16="http://schemas.microsoft.com/office/drawing/2014/main" id="{FE471F6F-DD1A-416E-B6FD-2D164E684E21}"/>
              </a:ext>
            </a:extLst>
          </p:cNvPr>
          <p:cNvCxnSpPr>
            <a:cxnSpLocks/>
          </p:cNvCxnSpPr>
          <p:nvPr/>
        </p:nvCxnSpPr>
        <p:spPr>
          <a:xfrm rot="16200000" flipH="1">
            <a:off x="4280669" y="3292301"/>
            <a:ext cx="392162" cy="342900"/>
          </a:xfrm>
          <a:prstGeom prst="bentConnector3">
            <a:avLst>
              <a:gd name="adj1" fmla="val 10433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9284A43-85CA-4FA5-BDFF-A689AB183AD9}"/>
              </a:ext>
            </a:extLst>
          </p:cNvPr>
          <p:cNvSpPr txBox="1"/>
          <p:nvPr/>
        </p:nvSpPr>
        <p:spPr>
          <a:xfrm>
            <a:off x="4648200" y="3420070"/>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t>
            </a:r>
          </a:p>
        </p:txBody>
      </p:sp>
      <p:cxnSp>
        <p:nvCxnSpPr>
          <p:cNvPr id="20" name="Connector: Elbow 19">
            <a:extLst>
              <a:ext uri="{FF2B5EF4-FFF2-40B4-BE49-F238E27FC236}">
                <a16:creationId xmlns:a16="http://schemas.microsoft.com/office/drawing/2014/main" id="{137BA6F3-99D1-4E45-9B43-B91CA0C445FE}"/>
              </a:ext>
            </a:extLst>
          </p:cNvPr>
          <p:cNvCxnSpPr/>
          <p:nvPr/>
        </p:nvCxnSpPr>
        <p:spPr>
          <a:xfrm flipV="1">
            <a:off x="5029200" y="2662535"/>
            <a:ext cx="685800" cy="304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AF760FFD-2771-424A-83E8-32918E0EA9FC}"/>
              </a:ext>
            </a:extLst>
          </p:cNvPr>
          <p:cNvCxnSpPr>
            <a:cxnSpLocks/>
          </p:cNvCxnSpPr>
          <p:nvPr/>
        </p:nvCxnSpPr>
        <p:spPr>
          <a:xfrm>
            <a:off x="5029200" y="2967335"/>
            <a:ext cx="685800" cy="304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4BF3B9-A9CC-4342-A0A3-FD452E08350D}"/>
              </a:ext>
            </a:extLst>
          </p:cNvPr>
          <p:cNvSpPr txBox="1"/>
          <p:nvPr/>
        </p:nvSpPr>
        <p:spPr>
          <a:xfrm>
            <a:off x="5791200" y="24339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t>
            </a:r>
          </a:p>
        </p:txBody>
      </p:sp>
      <p:sp>
        <p:nvSpPr>
          <p:cNvPr id="23" name="TextBox 22">
            <a:extLst>
              <a:ext uri="{FF2B5EF4-FFF2-40B4-BE49-F238E27FC236}">
                <a16:creationId xmlns:a16="http://schemas.microsoft.com/office/drawing/2014/main" id="{8F6CD1D3-31DF-4EDA-96AB-E558CD8F5D90}"/>
              </a:ext>
            </a:extLst>
          </p:cNvPr>
          <p:cNvSpPr txBox="1"/>
          <p:nvPr/>
        </p:nvSpPr>
        <p:spPr>
          <a:xfrm>
            <a:off x="5715000" y="30435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t>
            </a:r>
          </a:p>
        </p:txBody>
      </p:sp>
      <p:cxnSp>
        <p:nvCxnSpPr>
          <p:cNvPr id="24" name="Connector: Elbow 23">
            <a:extLst>
              <a:ext uri="{FF2B5EF4-FFF2-40B4-BE49-F238E27FC236}">
                <a16:creationId xmlns:a16="http://schemas.microsoft.com/office/drawing/2014/main" id="{C723658C-BBB8-42A2-AE85-70031AA4041F}"/>
              </a:ext>
            </a:extLst>
          </p:cNvPr>
          <p:cNvCxnSpPr>
            <a:cxnSpLocks/>
          </p:cNvCxnSpPr>
          <p:nvPr/>
        </p:nvCxnSpPr>
        <p:spPr>
          <a:xfrm rot="16200000" flipH="1">
            <a:off x="5347469" y="3296766"/>
            <a:ext cx="392162" cy="342900"/>
          </a:xfrm>
          <a:prstGeom prst="bentConnector3">
            <a:avLst>
              <a:gd name="adj1" fmla="val 10433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068AB39-6B09-437A-B1A9-0D74CD786769}"/>
              </a:ext>
            </a:extLst>
          </p:cNvPr>
          <p:cNvSpPr txBox="1"/>
          <p:nvPr/>
        </p:nvSpPr>
        <p:spPr>
          <a:xfrm>
            <a:off x="5715000" y="34245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et</a:t>
            </a:r>
          </a:p>
        </p:txBody>
      </p:sp>
      <p:cxnSp>
        <p:nvCxnSpPr>
          <p:cNvPr id="26" name="Connector: Elbow 25">
            <a:extLst>
              <a:ext uri="{FF2B5EF4-FFF2-40B4-BE49-F238E27FC236}">
                <a16:creationId xmlns:a16="http://schemas.microsoft.com/office/drawing/2014/main" id="{C972E881-82F6-4EC5-8B4D-395A8BAE3748}"/>
              </a:ext>
            </a:extLst>
          </p:cNvPr>
          <p:cNvCxnSpPr/>
          <p:nvPr/>
        </p:nvCxnSpPr>
        <p:spPr>
          <a:xfrm flipV="1">
            <a:off x="4267200" y="4034135"/>
            <a:ext cx="685800" cy="3048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5E582ECF-E64C-4B99-BFC8-B5A1601903A0}"/>
              </a:ext>
            </a:extLst>
          </p:cNvPr>
          <p:cNvCxnSpPr>
            <a:cxnSpLocks/>
          </p:cNvCxnSpPr>
          <p:nvPr/>
        </p:nvCxnSpPr>
        <p:spPr>
          <a:xfrm>
            <a:off x="4267200" y="4338935"/>
            <a:ext cx="685800" cy="3048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01C7936-9D53-4BF4-946A-CF708092DD24}"/>
              </a:ext>
            </a:extLst>
          </p:cNvPr>
          <p:cNvSpPr txBox="1"/>
          <p:nvPr/>
        </p:nvSpPr>
        <p:spPr>
          <a:xfrm>
            <a:off x="5029200" y="38055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pl</a:t>
            </a:r>
          </a:p>
        </p:txBody>
      </p:sp>
      <p:sp>
        <p:nvSpPr>
          <p:cNvPr id="29" name="TextBox 28">
            <a:extLst>
              <a:ext uri="{FF2B5EF4-FFF2-40B4-BE49-F238E27FC236}">
                <a16:creationId xmlns:a16="http://schemas.microsoft.com/office/drawing/2014/main" id="{53E8C8C9-33EE-496C-8FC5-0C8534B7478E}"/>
              </a:ext>
            </a:extLst>
          </p:cNvPr>
          <p:cNvSpPr txBox="1"/>
          <p:nvPr/>
        </p:nvSpPr>
        <p:spPr>
          <a:xfrm>
            <a:off x="4953000" y="44151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ay</a:t>
            </a:r>
          </a:p>
        </p:txBody>
      </p:sp>
      <p:cxnSp>
        <p:nvCxnSpPr>
          <p:cNvPr id="30" name="Connector: Elbow 29">
            <a:extLst>
              <a:ext uri="{FF2B5EF4-FFF2-40B4-BE49-F238E27FC236}">
                <a16:creationId xmlns:a16="http://schemas.microsoft.com/office/drawing/2014/main" id="{EF03E68E-65D3-4C15-89B5-65A33C24C394}"/>
              </a:ext>
            </a:extLst>
          </p:cNvPr>
          <p:cNvCxnSpPr>
            <a:cxnSpLocks/>
          </p:cNvCxnSpPr>
          <p:nvPr/>
        </p:nvCxnSpPr>
        <p:spPr>
          <a:xfrm rot="16200000" flipH="1">
            <a:off x="4585469" y="4668366"/>
            <a:ext cx="392162" cy="342900"/>
          </a:xfrm>
          <a:prstGeom prst="bentConnector3">
            <a:avLst>
              <a:gd name="adj1" fmla="val 10433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1546706C-8F34-4C76-B751-6CFBA1C50139}"/>
              </a:ext>
            </a:extLst>
          </p:cNvPr>
          <p:cNvSpPr txBox="1"/>
          <p:nvPr/>
        </p:nvSpPr>
        <p:spPr>
          <a:xfrm>
            <a:off x="4953000" y="4796135"/>
            <a:ext cx="838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a:t>
            </a:r>
          </a:p>
        </p:txBody>
      </p:sp>
      <p:cxnSp>
        <p:nvCxnSpPr>
          <p:cNvPr id="32" name="Connector: Elbow 31">
            <a:extLst>
              <a:ext uri="{FF2B5EF4-FFF2-40B4-BE49-F238E27FC236}">
                <a16:creationId xmlns:a16="http://schemas.microsoft.com/office/drawing/2014/main" id="{D1AE5E36-3FE1-422A-8CD0-C8959169184C}"/>
              </a:ext>
            </a:extLst>
          </p:cNvPr>
          <p:cNvCxnSpPr>
            <a:cxnSpLocks/>
          </p:cNvCxnSpPr>
          <p:nvPr/>
        </p:nvCxnSpPr>
        <p:spPr>
          <a:xfrm rot="16200000" flipH="1">
            <a:off x="4585469" y="5053832"/>
            <a:ext cx="392162" cy="342900"/>
          </a:xfrm>
          <a:prstGeom prst="bentConnector3">
            <a:avLst>
              <a:gd name="adj1" fmla="val 10433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E03B14F-4EAD-4CA7-93F3-03F729A4F4E1}"/>
              </a:ext>
            </a:extLst>
          </p:cNvPr>
          <p:cNvSpPr txBox="1"/>
          <p:nvPr/>
        </p:nvSpPr>
        <p:spPr>
          <a:xfrm>
            <a:off x="4953000" y="5253335"/>
            <a:ext cx="838200"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gz</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06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1000"/>
                                        <p:tgtEl>
                                          <p:spTgt spid="4">
                                            <p:txEl>
                                              <p:pRg st="4" end="4"/>
                                            </p:txEl>
                                          </p:spTgt>
                                        </p:tgtEl>
                                      </p:cBhvr>
                                    </p:animEffect>
                                    <p:anim calcmode="lin" valueType="num">
                                      <p:cBhvr>
                                        <p:cTn id="5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1000" fill="hold"/>
                                        <p:tgtEl>
                                          <p:spTgt spid="2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1000"/>
                                        <p:tgtEl>
                                          <p:spTgt spid="22"/>
                                        </p:tgtEl>
                                      </p:cBhvr>
                                    </p:animEffect>
                                    <p:anim calcmode="lin" valueType="num">
                                      <p:cBhvr>
                                        <p:cTn id="113" dur="1000" fill="hold"/>
                                        <p:tgtEl>
                                          <p:spTgt spid="22"/>
                                        </p:tgtEl>
                                        <p:attrNameLst>
                                          <p:attrName>ppt_x</p:attrName>
                                        </p:attrNameLst>
                                      </p:cBhvr>
                                      <p:tavLst>
                                        <p:tav tm="0">
                                          <p:val>
                                            <p:strVal val="#ppt_x"/>
                                          </p:val>
                                        </p:tav>
                                        <p:tav tm="100000">
                                          <p:val>
                                            <p:strVal val="#ppt_x"/>
                                          </p:val>
                                        </p:tav>
                                      </p:tavLst>
                                    </p:anim>
                                    <p:anim calcmode="lin" valueType="num">
                                      <p:cBhvr>
                                        <p:cTn id="114" dur="1000" fill="hold"/>
                                        <p:tgtEl>
                                          <p:spTgt spid="2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1000"/>
                                        <p:tgtEl>
                                          <p:spTgt spid="23"/>
                                        </p:tgtEl>
                                      </p:cBhvr>
                                    </p:animEffect>
                                    <p:anim calcmode="lin" valueType="num">
                                      <p:cBhvr>
                                        <p:cTn id="118" dur="1000" fill="hold"/>
                                        <p:tgtEl>
                                          <p:spTgt spid="23"/>
                                        </p:tgtEl>
                                        <p:attrNameLst>
                                          <p:attrName>ppt_x</p:attrName>
                                        </p:attrNameLst>
                                      </p:cBhvr>
                                      <p:tavLst>
                                        <p:tav tm="0">
                                          <p:val>
                                            <p:strVal val="#ppt_x"/>
                                          </p:val>
                                        </p:tav>
                                        <p:tav tm="100000">
                                          <p:val>
                                            <p:strVal val="#ppt_x"/>
                                          </p:val>
                                        </p:tav>
                                      </p:tavLst>
                                    </p:anim>
                                    <p:anim calcmode="lin" valueType="num">
                                      <p:cBhvr>
                                        <p:cTn id="119" dur="1000" fill="hold"/>
                                        <p:tgtEl>
                                          <p:spTgt spid="23"/>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1000"/>
                                        <p:tgtEl>
                                          <p:spTgt spid="25"/>
                                        </p:tgtEl>
                                      </p:cBhvr>
                                    </p:animEffect>
                                    <p:anim calcmode="lin" valueType="num">
                                      <p:cBhvr>
                                        <p:cTn id="123" dur="1000" fill="hold"/>
                                        <p:tgtEl>
                                          <p:spTgt spid="25"/>
                                        </p:tgtEl>
                                        <p:attrNameLst>
                                          <p:attrName>ppt_x</p:attrName>
                                        </p:attrNameLst>
                                      </p:cBhvr>
                                      <p:tavLst>
                                        <p:tav tm="0">
                                          <p:val>
                                            <p:strVal val="#ppt_x"/>
                                          </p:val>
                                        </p:tav>
                                        <p:tav tm="100000">
                                          <p:val>
                                            <p:strVal val="#ppt_x"/>
                                          </p:val>
                                        </p:tav>
                                      </p:tavLst>
                                    </p:anim>
                                    <p:anim calcmode="lin" valueType="num">
                                      <p:cBhvr>
                                        <p:cTn id="1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4">
                                            <p:txEl>
                                              <p:pRg st="7" end="7"/>
                                            </p:txEl>
                                          </p:spTgt>
                                        </p:tgtEl>
                                        <p:attrNameLst>
                                          <p:attrName>style.visibility</p:attrName>
                                        </p:attrNameLst>
                                      </p:cBhvr>
                                      <p:to>
                                        <p:strVal val="visible"/>
                                      </p:to>
                                    </p:set>
                                    <p:animEffect transition="in" filter="fade">
                                      <p:cBhvr>
                                        <p:cTn id="129" dur="1000"/>
                                        <p:tgtEl>
                                          <p:spTgt spid="4">
                                            <p:txEl>
                                              <p:pRg st="7" end="7"/>
                                            </p:txEl>
                                          </p:spTgt>
                                        </p:tgtEl>
                                      </p:cBhvr>
                                    </p:animEffect>
                                    <p:anim calcmode="lin" valueType="num">
                                      <p:cBhvr>
                                        <p:cTn id="13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7"/>
                                        </p:tgtEl>
                                        <p:attrNameLst>
                                          <p:attrName>style.visibility</p:attrName>
                                        </p:attrNameLst>
                                      </p:cBhvr>
                                      <p:to>
                                        <p:strVal val="visible"/>
                                      </p:to>
                                    </p:set>
                                    <p:animEffect transition="in" filter="fade">
                                      <p:cBhvr>
                                        <p:cTn id="136" dur="1000"/>
                                        <p:tgtEl>
                                          <p:spTgt spid="27"/>
                                        </p:tgtEl>
                                      </p:cBhvr>
                                    </p:animEffect>
                                    <p:anim calcmode="lin" valueType="num">
                                      <p:cBhvr>
                                        <p:cTn id="137" dur="1000" fill="hold"/>
                                        <p:tgtEl>
                                          <p:spTgt spid="27"/>
                                        </p:tgtEl>
                                        <p:attrNameLst>
                                          <p:attrName>ppt_x</p:attrName>
                                        </p:attrNameLst>
                                      </p:cBhvr>
                                      <p:tavLst>
                                        <p:tav tm="0">
                                          <p:val>
                                            <p:strVal val="#ppt_x"/>
                                          </p:val>
                                        </p:tav>
                                        <p:tav tm="100000">
                                          <p:val>
                                            <p:strVal val="#ppt_x"/>
                                          </p:val>
                                        </p:tav>
                                      </p:tavLst>
                                    </p:anim>
                                    <p:anim calcmode="lin" valueType="num">
                                      <p:cBhvr>
                                        <p:cTn id="138" dur="1000" fill="hold"/>
                                        <p:tgtEl>
                                          <p:spTgt spid="27"/>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fade">
                                      <p:cBhvr>
                                        <p:cTn id="141" dur="1000"/>
                                        <p:tgtEl>
                                          <p:spTgt spid="26"/>
                                        </p:tgtEl>
                                      </p:cBhvr>
                                    </p:animEffect>
                                    <p:anim calcmode="lin" valueType="num">
                                      <p:cBhvr>
                                        <p:cTn id="142" dur="1000" fill="hold"/>
                                        <p:tgtEl>
                                          <p:spTgt spid="26"/>
                                        </p:tgtEl>
                                        <p:attrNameLst>
                                          <p:attrName>ppt_x</p:attrName>
                                        </p:attrNameLst>
                                      </p:cBhvr>
                                      <p:tavLst>
                                        <p:tav tm="0">
                                          <p:val>
                                            <p:strVal val="#ppt_x"/>
                                          </p:val>
                                        </p:tav>
                                        <p:tav tm="100000">
                                          <p:val>
                                            <p:strVal val="#ppt_x"/>
                                          </p:val>
                                        </p:tav>
                                      </p:tavLst>
                                    </p:anim>
                                    <p:anim calcmode="lin" valueType="num">
                                      <p:cBhvr>
                                        <p:cTn id="143" dur="1000" fill="hold"/>
                                        <p:tgtEl>
                                          <p:spTgt spid="26"/>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fade">
                                      <p:cBhvr>
                                        <p:cTn id="146" dur="1000"/>
                                        <p:tgtEl>
                                          <p:spTgt spid="28"/>
                                        </p:tgtEl>
                                      </p:cBhvr>
                                    </p:animEffect>
                                    <p:anim calcmode="lin" valueType="num">
                                      <p:cBhvr>
                                        <p:cTn id="147" dur="1000" fill="hold"/>
                                        <p:tgtEl>
                                          <p:spTgt spid="28"/>
                                        </p:tgtEl>
                                        <p:attrNameLst>
                                          <p:attrName>ppt_x</p:attrName>
                                        </p:attrNameLst>
                                      </p:cBhvr>
                                      <p:tavLst>
                                        <p:tav tm="0">
                                          <p:val>
                                            <p:strVal val="#ppt_x"/>
                                          </p:val>
                                        </p:tav>
                                        <p:tav tm="100000">
                                          <p:val>
                                            <p:strVal val="#ppt_x"/>
                                          </p:val>
                                        </p:tav>
                                      </p:tavLst>
                                    </p:anim>
                                    <p:anim calcmode="lin" valueType="num">
                                      <p:cBhvr>
                                        <p:cTn id="148" dur="1000" fill="hold"/>
                                        <p:tgtEl>
                                          <p:spTgt spid="28"/>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29"/>
                                        </p:tgtEl>
                                        <p:attrNameLst>
                                          <p:attrName>style.visibility</p:attrName>
                                        </p:attrNameLst>
                                      </p:cBhvr>
                                      <p:to>
                                        <p:strVal val="visible"/>
                                      </p:to>
                                    </p:set>
                                    <p:animEffect transition="in" filter="fade">
                                      <p:cBhvr>
                                        <p:cTn id="151" dur="1000"/>
                                        <p:tgtEl>
                                          <p:spTgt spid="29"/>
                                        </p:tgtEl>
                                      </p:cBhvr>
                                    </p:animEffect>
                                    <p:anim calcmode="lin" valueType="num">
                                      <p:cBhvr>
                                        <p:cTn id="152" dur="1000" fill="hold"/>
                                        <p:tgtEl>
                                          <p:spTgt spid="29"/>
                                        </p:tgtEl>
                                        <p:attrNameLst>
                                          <p:attrName>ppt_x</p:attrName>
                                        </p:attrNameLst>
                                      </p:cBhvr>
                                      <p:tavLst>
                                        <p:tav tm="0">
                                          <p:val>
                                            <p:strVal val="#ppt_x"/>
                                          </p:val>
                                        </p:tav>
                                        <p:tav tm="100000">
                                          <p:val>
                                            <p:strVal val="#ppt_x"/>
                                          </p:val>
                                        </p:tav>
                                      </p:tavLst>
                                    </p:anim>
                                    <p:anim calcmode="lin" valueType="num">
                                      <p:cBhvr>
                                        <p:cTn id="153" dur="1000" fill="hold"/>
                                        <p:tgtEl>
                                          <p:spTgt spid="29"/>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30"/>
                                        </p:tgtEl>
                                        <p:attrNameLst>
                                          <p:attrName>style.visibility</p:attrName>
                                        </p:attrNameLst>
                                      </p:cBhvr>
                                      <p:to>
                                        <p:strVal val="visible"/>
                                      </p:to>
                                    </p:set>
                                    <p:animEffect transition="in" filter="fade">
                                      <p:cBhvr>
                                        <p:cTn id="156" dur="1000"/>
                                        <p:tgtEl>
                                          <p:spTgt spid="30"/>
                                        </p:tgtEl>
                                      </p:cBhvr>
                                    </p:animEffect>
                                    <p:anim calcmode="lin" valueType="num">
                                      <p:cBhvr>
                                        <p:cTn id="157" dur="1000" fill="hold"/>
                                        <p:tgtEl>
                                          <p:spTgt spid="30"/>
                                        </p:tgtEl>
                                        <p:attrNameLst>
                                          <p:attrName>ppt_x</p:attrName>
                                        </p:attrNameLst>
                                      </p:cBhvr>
                                      <p:tavLst>
                                        <p:tav tm="0">
                                          <p:val>
                                            <p:strVal val="#ppt_x"/>
                                          </p:val>
                                        </p:tav>
                                        <p:tav tm="100000">
                                          <p:val>
                                            <p:strVal val="#ppt_x"/>
                                          </p:val>
                                        </p:tav>
                                      </p:tavLst>
                                    </p:anim>
                                    <p:anim calcmode="lin" valueType="num">
                                      <p:cBhvr>
                                        <p:cTn id="158" dur="1000" fill="hold"/>
                                        <p:tgtEl>
                                          <p:spTgt spid="30"/>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fade">
                                      <p:cBhvr>
                                        <p:cTn id="161" dur="1000"/>
                                        <p:tgtEl>
                                          <p:spTgt spid="31"/>
                                        </p:tgtEl>
                                      </p:cBhvr>
                                    </p:animEffect>
                                    <p:anim calcmode="lin" valueType="num">
                                      <p:cBhvr>
                                        <p:cTn id="162" dur="1000" fill="hold"/>
                                        <p:tgtEl>
                                          <p:spTgt spid="31"/>
                                        </p:tgtEl>
                                        <p:attrNameLst>
                                          <p:attrName>ppt_x</p:attrName>
                                        </p:attrNameLst>
                                      </p:cBhvr>
                                      <p:tavLst>
                                        <p:tav tm="0">
                                          <p:val>
                                            <p:strVal val="#ppt_x"/>
                                          </p:val>
                                        </p:tav>
                                        <p:tav tm="100000">
                                          <p:val>
                                            <p:strVal val="#ppt_x"/>
                                          </p:val>
                                        </p:tav>
                                      </p:tavLst>
                                    </p:anim>
                                    <p:anim calcmode="lin" valueType="num">
                                      <p:cBhvr>
                                        <p:cTn id="163" dur="1000" fill="hold"/>
                                        <p:tgtEl>
                                          <p:spTgt spid="31"/>
                                        </p:tgtEl>
                                        <p:attrNameLst>
                                          <p:attrName>ppt_y</p:attrName>
                                        </p:attrNameLst>
                                      </p:cBhvr>
                                      <p:tavLst>
                                        <p:tav tm="0">
                                          <p:val>
                                            <p:strVal val="#ppt_y+.1"/>
                                          </p:val>
                                        </p:tav>
                                        <p:tav tm="100000">
                                          <p:val>
                                            <p:strVal val="#ppt_y"/>
                                          </p:val>
                                        </p:tav>
                                      </p:tavLst>
                                    </p:anim>
                                  </p:childTnLst>
                                </p:cTn>
                              </p:par>
                              <p:par>
                                <p:cTn id="164" presetID="42" presetClass="entr" presetSubtype="0" fill="hold" nodeType="withEffect">
                                  <p:stCondLst>
                                    <p:cond delay="0"/>
                                  </p:stCondLst>
                                  <p:childTnLst>
                                    <p:set>
                                      <p:cBhvr>
                                        <p:cTn id="165" dur="1" fill="hold">
                                          <p:stCondLst>
                                            <p:cond delay="0"/>
                                          </p:stCondLst>
                                        </p:cTn>
                                        <p:tgtEl>
                                          <p:spTgt spid="32"/>
                                        </p:tgtEl>
                                        <p:attrNameLst>
                                          <p:attrName>style.visibility</p:attrName>
                                        </p:attrNameLst>
                                      </p:cBhvr>
                                      <p:to>
                                        <p:strVal val="visible"/>
                                      </p:to>
                                    </p:set>
                                    <p:animEffect transition="in" filter="fade">
                                      <p:cBhvr>
                                        <p:cTn id="166" dur="1000"/>
                                        <p:tgtEl>
                                          <p:spTgt spid="32"/>
                                        </p:tgtEl>
                                      </p:cBhvr>
                                    </p:animEffect>
                                    <p:anim calcmode="lin" valueType="num">
                                      <p:cBhvr>
                                        <p:cTn id="167" dur="1000" fill="hold"/>
                                        <p:tgtEl>
                                          <p:spTgt spid="32"/>
                                        </p:tgtEl>
                                        <p:attrNameLst>
                                          <p:attrName>ppt_x</p:attrName>
                                        </p:attrNameLst>
                                      </p:cBhvr>
                                      <p:tavLst>
                                        <p:tav tm="0">
                                          <p:val>
                                            <p:strVal val="#ppt_x"/>
                                          </p:val>
                                        </p:tav>
                                        <p:tav tm="100000">
                                          <p:val>
                                            <p:strVal val="#ppt_x"/>
                                          </p:val>
                                        </p:tav>
                                      </p:tavLst>
                                    </p:anim>
                                    <p:anim calcmode="lin" valueType="num">
                                      <p:cBhvr>
                                        <p:cTn id="168" dur="1000" fill="hold"/>
                                        <p:tgtEl>
                                          <p:spTgt spid="32"/>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33"/>
                                        </p:tgtEl>
                                        <p:attrNameLst>
                                          <p:attrName>style.visibility</p:attrName>
                                        </p:attrNameLst>
                                      </p:cBhvr>
                                      <p:to>
                                        <p:strVal val="visible"/>
                                      </p:to>
                                    </p:set>
                                    <p:animEffect transition="in" filter="fade">
                                      <p:cBhvr>
                                        <p:cTn id="171" dur="1000"/>
                                        <p:tgtEl>
                                          <p:spTgt spid="33"/>
                                        </p:tgtEl>
                                      </p:cBhvr>
                                    </p:animEffect>
                                    <p:anim calcmode="lin" valueType="num">
                                      <p:cBhvr>
                                        <p:cTn id="172" dur="1000" fill="hold"/>
                                        <p:tgtEl>
                                          <p:spTgt spid="33"/>
                                        </p:tgtEl>
                                        <p:attrNameLst>
                                          <p:attrName>ppt_x</p:attrName>
                                        </p:attrNameLst>
                                      </p:cBhvr>
                                      <p:tavLst>
                                        <p:tav tm="0">
                                          <p:val>
                                            <p:strVal val="#ppt_x"/>
                                          </p:val>
                                        </p:tav>
                                        <p:tav tm="100000">
                                          <p:val>
                                            <p:strVal val="#ppt_x"/>
                                          </p:val>
                                        </p:tav>
                                      </p:tavLst>
                                    </p:anim>
                                    <p:anim calcmode="lin" valueType="num">
                                      <p:cBhvr>
                                        <p:cTn id="17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6" grpId="0"/>
      <p:bldP spid="17" grpId="0"/>
      <p:bldP spid="19" grpId="0"/>
      <p:bldP spid="22" grpId="0"/>
      <p:bldP spid="23" grpId="0"/>
      <p:bldP spid="25" grpId="0"/>
      <p:bldP spid="28" grpId="0"/>
      <p:bldP spid="29" grpId="0"/>
      <p:bldP spid="31"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algn="just"/>
            <a:r>
              <a:rPr lang="en-US" sz="2400" b="1" dirty="0">
                <a:latin typeface="Times New Roman" panose="02020603050405020304" pitchFamily="18" charset="0"/>
                <a:cs typeface="Times New Roman" panose="02020603050405020304" pitchFamily="18" charset="0"/>
              </a:rPr>
              <a:t>Example: </a:t>
            </a:r>
          </a:p>
          <a:p>
            <a:pPr algn="just"/>
            <a:r>
              <a:rPr lang="en-US" sz="2400" dirty="0">
                <a:latin typeface="Times New Roman" panose="02020603050405020304" pitchFamily="18" charset="0"/>
                <a:cs typeface="Times New Roman" panose="02020603050405020304" pitchFamily="18" charset="0"/>
              </a:rPr>
              <a:t>Let us encrypt the plaintext “instruments” using the key in table.1 </a:t>
            </a:r>
          </a:p>
          <a:p>
            <a:pPr algn="just"/>
            <a:r>
              <a:rPr lang="pt-BR" sz="2400" dirty="0">
                <a:latin typeface="Times New Roman" panose="02020603050405020304" pitchFamily="18" charset="0"/>
                <a:cs typeface="Times New Roman" panose="02020603050405020304" pitchFamily="18" charset="0"/>
              </a:rPr>
              <a:t>in -&gt; ga 	st -&gt; tl 	ru -&gt; mz 	me -&gt; cl </a:t>
            </a:r>
          </a:p>
          <a:p>
            <a:pPr algn="just"/>
            <a:r>
              <a:rPr lang="pt-BR" sz="2400" dirty="0">
                <a:latin typeface="Times New Roman" panose="02020603050405020304" pitchFamily="18" charset="0"/>
                <a:cs typeface="Times New Roman" panose="02020603050405020304" pitchFamily="18" charset="0"/>
              </a:rPr>
              <a:t>nt -&gt; rq 	sz -&gt; tx</a:t>
            </a:r>
          </a:p>
          <a:p>
            <a:pPr algn="just"/>
            <a:r>
              <a:rPr lang="pt-BR" sz="2400" dirty="0">
                <a:latin typeface="Times New Roman" panose="02020603050405020304" pitchFamily="18" charset="0"/>
                <a:cs typeface="Times New Roman" panose="02020603050405020304" pitchFamily="18" charset="0"/>
              </a:rPr>
              <a:t>Plaintext : instruments 	Ciphertext : gatlmzclrqtx</a:t>
            </a:r>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762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Playfair</a:t>
            </a:r>
            <a:r>
              <a:rPr lang="en-US" sz="3800" dirty="0">
                <a:latin typeface="Times New Roman" panose="02020603050405020304" pitchFamily="18" charset="0"/>
                <a:cs typeface="Times New Roman" panose="02020603050405020304" pitchFamily="18" charset="0"/>
              </a:rPr>
              <a:t> Cipher</a:t>
            </a:r>
          </a:p>
        </p:txBody>
      </p:sp>
      <p:graphicFrame>
        <p:nvGraphicFramePr>
          <p:cNvPr id="8" name="Table 7"/>
          <p:cNvGraphicFramePr>
            <a:graphicFrameLocks noGrp="1"/>
          </p:cNvGraphicFramePr>
          <p:nvPr>
            <p:extLst>
              <p:ext uri="{D42A27DB-BD31-4B8C-83A1-F6EECF244321}">
                <p14:modId xmlns:p14="http://schemas.microsoft.com/office/powerpoint/2010/main" val="2698650823"/>
              </p:ext>
            </p:extLst>
          </p:nvPr>
        </p:nvGraphicFramePr>
        <p:xfrm>
          <a:off x="2895600" y="3657600"/>
          <a:ext cx="3810000" cy="2286000"/>
        </p:xfrm>
        <a:graphic>
          <a:graphicData uri="http://schemas.openxmlformats.org/drawingml/2006/table">
            <a:tbl>
              <a:tblPr firstRow="1" bandRow="1">
                <a:tableStyleId>{BDBED569-4797-4DF1-A0F4-6AAB3CD982D8}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r>
                        <a:rPr lang="en-US" sz="2400" b="1" i="1" dirty="0">
                          <a:latin typeface="Times New Roman" panose="02020603050405020304" pitchFamily="18" charset="0"/>
                          <a:cs typeface="Times New Roman" panose="02020603050405020304" pitchFamily="18" charset="0"/>
                        </a:rPr>
                        <a:t>M</a:t>
                      </a:r>
                    </a:p>
                  </a:txBody>
                  <a:tcPr/>
                </a:tc>
                <a:tc>
                  <a:txBody>
                    <a:bodyPr/>
                    <a:lstStyle/>
                    <a:p>
                      <a:r>
                        <a:rPr lang="en-US" sz="2400" b="1" i="1" dirty="0">
                          <a:latin typeface="Times New Roman" panose="02020603050405020304" pitchFamily="18" charset="0"/>
                          <a:cs typeface="Times New Roman" panose="02020603050405020304" pitchFamily="18" charset="0"/>
                        </a:rPr>
                        <a:t>O</a:t>
                      </a:r>
                    </a:p>
                  </a:txBody>
                  <a:tcPr/>
                </a:tc>
                <a:tc>
                  <a:txBody>
                    <a:bodyPr/>
                    <a:lstStyle/>
                    <a:p>
                      <a:r>
                        <a:rPr lang="en-US" sz="2400" b="1" i="1" dirty="0">
                          <a:latin typeface="Times New Roman" panose="02020603050405020304" pitchFamily="18" charset="0"/>
                          <a:cs typeface="Times New Roman" panose="02020603050405020304" pitchFamily="18" charset="0"/>
                        </a:rPr>
                        <a:t>N</a:t>
                      </a:r>
                    </a:p>
                  </a:txBody>
                  <a:tcPr/>
                </a:tc>
                <a:tc>
                  <a:txBody>
                    <a:bodyPr/>
                    <a:lstStyle/>
                    <a:p>
                      <a:r>
                        <a:rPr lang="en-US" sz="2400" b="1" i="1" dirty="0">
                          <a:latin typeface="Times New Roman" panose="02020603050405020304" pitchFamily="18" charset="0"/>
                          <a:cs typeface="Times New Roman" panose="02020603050405020304" pitchFamily="18" charset="0"/>
                        </a:rPr>
                        <a:t>A</a:t>
                      </a:r>
                    </a:p>
                  </a:txBody>
                  <a:tcPr/>
                </a:tc>
                <a:tc>
                  <a:txBody>
                    <a:bodyPr/>
                    <a:lstStyle/>
                    <a:p>
                      <a:r>
                        <a:rPr lang="en-US" sz="2400" b="1" i="1" dirty="0">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10000"/>
                  </a:ext>
                </a:extLst>
              </a:tr>
              <a:tr h="370840">
                <a:tc>
                  <a:txBody>
                    <a:bodyPr/>
                    <a:lstStyle/>
                    <a:p>
                      <a:r>
                        <a:rPr lang="en-US" sz="2400" b="1" i="1" dirty="0">
                          <a:latin typeface="Times New Roman" panose="02020603050405020304" pitchFamily="18" charset="0"/>
                          <a:cs typeface="Times New Roman" panose="02020603050405020304" pitchFamily="18" charset="0"/>
                        </a:rPr>
                        <a:t>C</a:t>
                      </a:r>
                    </a:p>
                  </a:txBody>
                  <a:tcPr/>
                </a:tc>
                <a:tc>
                  <a:txBody>
                    <a:bodyPr/>
                    <a:lstStyle/>
                    <a:p>
                      <a:r>
                        <a:rPr lang="en-US" sz="2400" b="1" i="1" dirty="0">
                          <a:latin typeface="Times New Roman" panose="02020603050405020304" pitchFamily="18" charset="0"/>
                          <a:cs typeface="Times New Roman" panose="02020603050405020304" pitchFamily="18" charset="0"/>
                        </a:rPr>
                        <a:t>H</a:t>
                      </a:r>
                    </a:p>
                  </a:txBody>
                  <a:tcPr/>
                </a:tc>
                <a:tc>
                  <a:txBody>
                    <a:bodyPr/>
                    <a:lstStyle/>
                    <a:p>
                      <a:r>
                        <a:rPr lang="en-US" sz="2400" b="1" i="1" dirty="0">
                          <a:latin typeface="Times New Roman" panose="02020603050405020304" pitchFamily="18" charset="0"/>
                          <a:cs typeface="Times New Roman" panose="02020603050405020304" pitchFamily="18" charset="0"/>
                        </a:rPr>
                        <a:t>Y</a:t>
                      </a:r>
                    </a:p>
                  </a:txBody>
                  <a:tcPr/>
                </a:tc>
                <a:tc>
                  <a:txBody>
                    <a:bodyPr/>
                    <a:lstStyle/>
                    <a:p>
                      <a:r>
                        <a:rPr lang="en-US" sz="2400" dirty="0">
                          <a:latin typeface="Times New Roman" panose="02020603050405020304" pitchFamily="18" charset="0"/>
                          <a:cs typeface="Times New Roman" panose="02020603050405020304" pitchFamily="18" charset="0"/>
                        </a:rPr>
                        <a:t>B</a:t>
                      </a:r>
                    </a:p>
                  </a:txBody>
                  <a:tcPr/>
                </a:tc>
                <a:tc>
                  <a:txBody>
                    <a:bodyPr/>
                    <a:lstStyle/>
                    <a:p>
                      <a:r>
                        <a:rPr lang="en-US" sz="2400" dirty="0">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E</a:t>
                      </a:r>
                    </a:p>
                  </a:txBody>
                  <a:tcPr/>
                </a:tc>
                <a:tc>
                  <a:txBody>
                    <a:bodyPr/>
                    <a:lstStyle/>
                    <a:p>
                      <a:r>
                        <a:rPr lang="en-US" sz="2400" dirty="0">
                          <a:latin typeface="Times New Roman" panose="02020603050405020304" pitchFamily="18" charset="0"/>
                          <a:cs typeface="Times New Roman" panose="02020603050405020304" pitchFamily="18" charset="0"/>
                        </a:rPr>
                        <a:t>F</a:t>
                      </a:r>
                    </a:p>
                  </a:txBody>
                  <a:tcPr/>
                </a:tc>
                <a:tc>
                  <a:txBody>
                    <a:bodyPr/>
                    <a:lstStyle/>
                    <a:p>
                      <a:r>
                        <a:rPr lang="en-US" sz="2400" dirty="0">
                          <a:latin typeface="Times New Roman" panose="02020603050405020304" pitchFamily="18" charset="0"/>
                          <a:cs typeface="Times New Roman" panose="02020603050405020304" pitchFamily="18" charset="0"/>
                        </a:rPr>
                        <a:t>G</a:t>
                      </a:r>
                    </a:p>
                  </a:txBody>
                  <a:tcPr/>
                </a:tc>
                <a:tc>
                  <a:txBody>
                    <a:bodyPr/>
                    <a:lstStyle/>
                    <a:p>
                      <a:r>
                        <a:rPr lang="en-US" sz="2400" dirty="0">
                          <a:latin typeface="Times New Roman" panose="02020603050405020304" pitchFamily="18" charset="0"/>
                          <a:cs typeface="Times New Roman" panose="02020603050405020304" pitchFamily="18" charset="0"/>
                        </a:rPr>
                        <a:t>I/J</a:t>
                      </a:r>
                    </a:p>
                  </a:txBody>
                  <a:tcPr/>
                </a:tc>
                <a:tc>
                  <a:txBody>
                    <a:bodyPr/>
                    <a:lstStyle/>
                    <a:p>
                      <a:r>
                        <a:rPr lang="en-US" sz="2400" dirty="0">
                          <a:latin typeface="Times New Roman" panose="02020603050405020304" pitchFamily="18" charset="0"/>
                          <a:cs typeface="Times New Roman" panose="02020603050405020304" pitchFamily="18" charset="0"/>
                        </a:rPr>
                        <a:t>K</a:t>
                      </a:r>
                    </a:p>
                  </a:txBody>
                  <a:tcPr/>
                </a:tc>
                <a:extLst>
                  <a:ext uri="{0D108BD9-81ED-4DB2-BD59-A6C34878D82A}">
                    <a16:rowId xmlns:a16="http://schemas.microsoft.com/office/drawing/2014/main" val="10002"/>
                  </a:ext>
                </a:extLst>
              </a:tr>
              <a:tr h="370840">
                <a:tc>
                  <a:txBody>
                    <a:bodyPr/>
                    <a:lstStyle/>
                    <a:p>
                      <a:r>
                        <a:rPr lang="en-US" sz="2400" dirty="0">
                          <a:latin typeface="Times New Roman" panose="02020603050405020304" pitchFamily="18" charset="0"/>
                          <a:cs typeface="Times New Roman" panose="02020603050405020304" pitchFamily="18" charset="0"/>
                        </a:rPr>
                        <a:t>L</a:t>
                      </a:r>
                    </a:p>
                  </a:txBody>
                  <a:tcPr/>
                </a:tc>
                <a:tc>
                  <a:txBody>
                    <a:bodyPr/>
                    <a:lstStyle/>
                    <a:p>
                      <a:r>
                        <a:rPr lang="en-US" sz="2400" dirty="0">
                          <a:latin typeface="Times New Roman" panose="02020603050405020304" pitchFamily="18" charset="0"/>
                          <a:cs typeface="Times New Roman" panose="02020603050405020304" pitchFamily="18" charset="0"/>
                        </a:rPr>
                        <a:t>P</a:t>
                      </a:r>
                    </a:p>
                  </a:txBody>
                  <a:tcPr/>
                </a:tc>
                <a:tc>
                  <a:txBody>
                    <a:bodyPr/>
                    <a:lstStyle/>
                    <a:p>
                      <a:r>
                        <a:rPr lang="en-US" sz="2400" dirty="0">
                          <a:latin typeface="Times New Roman" panose="02020603050405020304" pitchFamily="18" charset="0"/>
                          <a:cs typeface="Times New Roman" panose="02020603050405020304" pitchFamily="18" charset="0"/>
                        </a:rPr>
                        <a:t>Q</a:t>
                      </a:r>
                    </a:p>
                  </a:txBody>
                  <a:tcPr/>
                </a:tc>
                <a:tc>
                  <a:txBody>
                    <a:bodyPr/>
                    <a:lstStyle/>
                    <a:p>
                      <a:r>
                        <a:rPr lang="en-US" sz="2400" dirty="0">
                          <a:latin typeface="Times New Roman" panose="02020603050405020304" pitchFamily="18" charset="0"/>
                          <a:cs typeface="Times New Roman" panose="02020603050405020304" pitchFamily="18" charset="0"/>
                        </a:rPr>
                        <a:t>S</a:t>
                      </a:r>
                    </a:p>
                  </a:txBody>
                  <a:tcPr/>
                </a:tc>
                <a:tc>
                  <a:txBody>
                    <a:bodyPr/>
                    <a:lstStyle/>
                    <a:p>
                      <a:r>
                        <a:rPr lang="en-US" sz="2400" dirty="0">
                          <a:latin typeface="Times New Roman" panose="02020603050405020304" pitchFamily="18" charset="0"/>
                          <a:cs typeface="Times New Roman" panose="02020603050405020304" pitchFamily="18" charset="0"/>
                        </a:rPr>
                        <a:t>T</a:t>
                      </a:r>
                    </a:p>
                  </a:txBody>
                  <a:tcPr/>
                </a:tc>
                <a:extLst>
                  <a:ext uri="{0D108BD9-81ED-4DB2-BD59-A6C34878D82A}">
                    <a16:rowId xmlns:a16="http://schemas.microsoft.com/office/drawing/2014/main" val="10003"/>
                  </a:ext>
                </a:extLst>
              </a:tr>
              <a:tr h="370840">
                <a:tc>
                  <a:txBody>
                    <a:bodyPr/>
                    <a:lstStyle/>
                    <a:p>
                      <a:r>
                        <a:rPr lang="en-US" sz="2400" dirty="0">
                          <a:latin typeface="Times New Roman" panose="02020603050405020304" pitchFamily="18" charset="0"/>
                          <a:cs typeface="Times New Roman" panose="02020603050405020304" pitchFamily="18" charset="0"/>
                        </a:rPr>
                        <a:t>U</a:t>
                      </a:r>
                    </a:p>
                  </a:txBody>
                  <a:tcPr/>
                </a:tc>
                <a:tc>
                  <a:txBody>
                    <a:bodyPr/>
                    <a:lstStyle/>
                    <a:p>
                      <a:r>
                        <a:rPr lang="en-US" sz="2400" dirty="0">
                          <a:latin typeface="Times New Roman" panose="02020603050405020304" pitchFamily="18" charset="0"/>
                          <a:cs typeface="Times New Roman" panose="02020603050405020304" pitchFamily="18" charset="0"/>
                        </a:rPr>
                        <a:t>V</a:t>
                      </a:r>
                    </a:p>
                  </a:txBody>
                  <a:tcPr/>
                </a:tc>
                <a:tc>
                  <a:txBody>
                    <a:bodyPr/>
                    <a:lstStyle/>
                    <a:p>
                      <a:r>
                        <a:rPr lang="en-US" sz="2400" dirty="0">
                          <a:latin typeface="Times New Roman" panose="02020603050405020304" pitchFamily="18" charset="0"/>
                          <a:cs typeface="Times New Roman" panose="02020603050405020304" pitchFamily="18" charset="0"/>
                        </a:rPr>
                        <a:t>W </a:t>
                      </a:r>
                    </a:p>
                  </a:txBody>
                  <a:tcPr/>
                </a:tc>
                <a:tc>
                  <a:txBody>
                    <a:bodyPr/>
                    <a:lstStyle/>
                    <a:p>
                      <a:r>
                        <a:rPr lang="en-US" sz="2400" dirty="0">
                          <a:latin typeface="Times New Roman" panose="02020603050405020304" pitchFamily="18" charset="0"/>
                          <a:cs typeface="Times New Roman" panose="02020603050405020304" pitchFamily="18" charset="0"/>
                        </a:rPr>
                        <a:t>X</a:t>
                      </a:r>
                    </a:p>
                  </a:txBody>
                  <a:tcPr/>
                </a:tc>
                <a:tc>
                  <a:txBody>
                    <a:bodyPr/>
                    <a:lstStyle/>
                    <a:p>
                      <a:r>
                        <a:rPr lang="en-US" sz="2400" dirty="0">
                          <a:latin typeface="Times New Roman" panose="02020603050405020304" pitchFamily="18" charset="0"/>
                          <a:cs typeface="Times New Roman" panose="02020603050405020304" pitchFamily="18" charset="0"/>
                        </a:rPr>
                        <a:t>Z</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09415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9B42FF8-F657-43E4-8612-E825FC437F0C}"/>
              </a:ext>
            </a:extLst>
          </p:cNvPr>
          <p:cNvSpPr txBox="1">
            <a:spLocks/>
          </p:cNvSpPr>
          <p:nvPr/>
        </p:nvSpPr>
        <p:spPr>
          <a:xfrm>
            <a:off x="1432560" y="914400"/>
            <a:ext cx="7406640" cy="5257800"/>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n-US" sz="2400" b="1">
                <a:latin typeface="Times New Roman" panose="02020603050405020304" pitchFamily="18" charset="0"/>
                <a:cs typeface="Times New Roman" panose="02020603050405020304" pitchFamily="18" charset="0"/>
              </a:rPr>
              <a:t>Example: </a:t>
            </a:r>
          </a:p>
          <a:p>
            <a:pPr algn="just"/>
            <a:r>
              <a:rPr lang="en-US" sz="2400">
                <a:latin typeface="Times New Roman" panose="02020603050405020304" pitchFamily="18" charset="0"/>
                <a:cs typeface="Times New Roman" panose="02020603050405020304" pitchFamily="18" charset="0"/>
              </a:rPr>
              <a:t>Let us encrypt the plaintext “We should communicate” using the key as “Playfair Example”</a:t>
            </a: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pt-BR" sz="2400">
              <a:latin typeface="Times New Roman" panose="02020603050405020304" pitchFamily="18" charset="0"/>
              <a:cs typeface="Times New Roman" panose="02020603050405020304" pitchFamily="18" charset="0"/>
            </a:endParaRPr>
          </a:p>
          <a:p>
            <a:pPr algn="just"/>
            <a:r>
              <a:rPr lang="pt-BR" sz="2400">
                <a:latin typeface="Times New Roman" panose="02020603050405020304" pitchFamily="18" charset="0"/>
                <a:cs typeface="Times New Roman" panose="02020603050405020304" pitchFamily="18" charset="0"/>
              </a:rPr>
              <a:t>we    sh   ou 	ld     co	    mx	 mu 	ni    ca     te </a:t>
            </a:r>
          </a:p>
          <a:p>
            <a:pPr algn="just"/>
            <a:r>
              <a:rPr lang="pt-BR" sz="2400">
                <a:latin typeface="Times New Roman" panose="02020603050405020304" pitchFamily="18" charset="0"/>
                <a:cs typeface="Times New Roman" panose="02020603050405020304" pitchFamily="18" charset="0"/>
              </a:rPr>
              <a:t>we -&gt; vx 	sh -&gt; zs 	ou -&gt; nv 	ld -&gt; ac </a:t>
            </a:r>
          </a:p>
          <a:p>
            <a:pPr algn="just"/>
            <a:r>
              <a:rPr lang="pt-BR" sz="2400">
                <a:latin typeface="Times New Roman" panose="02020603050405020304" pitchFamily="18" charset="0"/>
                <a:cs typeface="Times New Roman" panose="02020603050405020304" pitchFamily="18" charset="0"/>
              </a:rPr>
              <a:t>co -&gt; dn 	mx -&gt; im	mu -&gt; rz 	ni -&gt; kr</a:t>
            </a:r>
          </a:p>
          <a:p>
            <a:pPr algn="just"/>
            <a:r>
              <a:rPr lang="pt-BR" sz="2400">
                <a:latin typeface="Times New Roman" panose="02020603050405020304" pitchFamily="18" charset="0"/>
                <a:cs typeface="Times New Roman" panose="02020603050405020304" pitchFamily="18" charset="0"/>
              </a:rPr>
              <a:t>ca -&gt; dl 	te -&gt; vi</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A091992-2B64-48C3-A5F9-48FF94F1AD78}"/>
              </a:ext>
            </a:extLst>
          </p:cNvPr>
          <p:cNvSpPr txBox="1">
            <a:spLocks/>
          </p:cNvSpPr>
          <p:nvPr/>
        </p:nvSpPr>
        <p:spPr>
          <a:xfrm>
            <a:off x="1432560" y="76200"/>
            <a:ext cx="7406640" cy="783102"/>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800">
                <a:latin typeface="Times New Roman" panose="02020603050405020304" pitchFamily="18" charset="0"/>
                <a:cs typeface="Times New Roman" panose="02020603050405020304" pitchFamily="18" charset="0"/>
              </a:rPr>
              <a:t>Playfair Cipher</a:t>
            </a:r>
            <a:endParaRPr lang="en-US" sz="3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8691FE2-CD6E-4102-B630-6A8328BAFA87}"/>
              </a:ext>
            </a:extLst>
          </p:cNvPr>
          <p:cNvGraphicFramePr>
            <a:graphicFrameLocks noGrp="1"/>
          </p:cNvGraphicFramePr>
          <p:nvPr>
            <p:extLst>
              <p:ext uri="{D42A27DB-BD31-4B8C-83A1-F6EECF244321}">
                <p14:modId xmlns:p14="http://schemas.microsoft.com/office/powerpoint/2010/main" val="585580377"/>
              </p:ext>
            </p:extLst>
          </p:nvPr>
        </p:nvGraphicFramePr>
        <p:xfrm>
          <a:off x="2895600" y="2209800"/>
          <a:ext cx="3810000" cy="2286000"/>
        </p:xfrm>
        <a:graphic>
          <a:graphicData uri="http://schemas.openxmlformats.org/drawingml/2006/table">
            <a:tbl>
              <a:tblPr firstRow="1" bandRow="1">
                <a:tableStyleId>{BDBED569-4797-4DF1-A0F4-6AAB3CD982D8}</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r>
                        <a:rPr lang="en-US" sz="2400" b="1" i="1" dirty="0">
                          <a:latin typeface="Times New Roman" panose="02020603050405020304" pitchFamily="18" charset="0"/>
                          <a:cs typeface="Times New Roman" panose="02020603050405020304" pitchFamily="18" charset="0"/>
                        </a:rPr>
                        <a:t>P</a:t>
                      </a:r>
                    </a:p>
                  </a:txBody>
                  <a:tcPr/>
                </a:tc>
                <a:tc>
                  <a:txBody>
                    <a:bodyPr/>
                    <a:lstStyle/>
                    <a:p>
                      <a:r>
                        <a:rPr lang="en-US" sz="2400" b="1" i="1" dirty="0">
                          <a:latin typeface="Times New Roman" panose="02020603050405020304" pitchFamily="18" charset="0"/>
                          <a:cs typeface="Times New Roman" panose="02020603050405020304" pitchFamily="18" charset="0"/>
                        </a:rPr>
                        <a:t>L</a:t>
                      </a:r>
                    </a:p>
                  </a:txBody>
                  <a:tcPr/>
                </a:tc>
                <a:tc>
                  <a:txBody>
                    <a:bodyPr/>
                    <a:lstStyle/>
                    <a:p>
                      <a:r>
                        <a:rPr lang="en-US" sz="2400" b="1" i="1" dirty="0">
                          <a:latin typeface="Times New Roman" panose="02020603050405020304" pitchFamily="18" charset="0"/>
                          <a:cs typeface="Times New Roman" panose="02020603050405020304" pitchFamily="18" charset="0"/>
                        </a:rPr>
                        <a:t>A</a:t>
                      </a:r>
                    </a:p>
                  </a:txBody>
                  <a:tcPr/>
                </a:tc>
                <a:tc>
                  <a:txBody>
                    <a:bodyPr/>
                    <a:lstStyle/>
                    <a:p>
                      <a:r>
                        <a:rPr lang="en-US" sz="2400" b="1" i="1" dirty="0">
                          <a:latin typeface="Times New Roman" panose="02020603050405020304" pitchFamily="18" charset="0"/>
                          <a:cs typeface="Times New Roman" panose="02020603050405020304" pitchFamily="18" charset="0"/>
                        </a:rPr>
                        <a:t>Y</a:t>
                      </a:r>
                    </a:p>
                  </a:txBody>
                  <a:tcPr/>
                </a:tc>
                <a:tc>
                  <a:txBody>
                    <a:bodyPr/>
                    <a:lstStyle/>
                    <a:p>
                      <a:r>
                        <a:rPr lang="en-US" sz="2400" b="1" i="1" dirty="0">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10000"/>
                  </a:ext>
                </a:extLst>
              </a:tr>
              <a:tr h="370840">
                <a:tc>
                  <a:txBody>
                    <a:bodyPr/>
                    <a:lstStyle/>
                    <a:p>
                      <a:r>
                        <a:rPr lang="en-US" sz="2400" b="1" i="1" dirty="0">
                          <a:latin typeface="Times New Roman" panose="02020603050405020304" pitchFamily="18" charset="0"/>
                          <a:cs typeface="Times New Roman" panose="02020603050405020304" pitchFamily="18" charset="0"/>
                        </a:rPr>
                        <a:t>I/J</a:t>
                      </a:r>
                    </a:p>
                  </a:txBody>
                  <a:tcPr/>
                </a:tc>
                <a:tc>
                  <a:txBody>
                    <a:bodyPr/>
                    <a:lstStyle/>
                    <a:p>
                      <a:r>
                        <a:rPr lang="en-US" sz="2400" b="1" i="1" dirty="0">
                          <a:latin typeface="Times New Roman" panose="02020603050405020304" pitchFamily="18" charset="0"/>
                          <a:cs typeface="Times New Roman" panose="02020603050405020304" pitchFamily="18" charset="0"/>
                        </a:rPr>
                        <a:t>R</a:t>
                      </a:r>
                    </a:p>
                  </a:txBody>
                  <a:tcPr/>
                </a:tc>
                <a:tc>
                  <a:txBody>
                    <a:bodyPr/>
                    <a:lstStyle/>
                    <a:p>
                      <a:r>
                        <a:rPr lang="en-US" sz="2400" b="1" i="1" dirty="0">
                          <a:latin typeface="Times New Roman" panose="02020603050405020304" pitchFamily="18" charset="0"/>
                          <a:cs typeface="Times New Roman" panose="02020603050405020304" pitchFamily="18" charset="0"/>
                        </a:rPr>
                        <a:t>E</a:t>
                      </a:r>
                    </a:p>
                  </a:txBody>
                  <a:tcPr/>
                </a:tc>
                <a:tc>
                  <a:txBody>
                    <a:bodyPr/>
                    <a:lstStyle/>
                    <a:p>
                      <a:r>
                        <a:rPr lang="en-US" sz="2400" b="1" dirty="0">
                          <a:latin typeface="Times New Roman" panose="02020603050405020304" pitchFamily="18" charset="0"/>
                          <a:cs typeface="Times New Roman" panose="02020603050405020304" pitchFamily="18" charset="0"/>
                        </a:rPr>
                        <a:t>X</a:t>
                      </a:r>
                    </a:p>
                  </a:txBody>
                  <a:tcPr/>
                </a:tc>
                <a:tc>
                  <a:txBody>
                    <a:bodyPr/>
                    <a:lstStyle/>
                    <a:p>
                      <a:r>
                        <a:rPr lang="en-US" sz="2400" b="1" dirty="0">
                          <a:latin typeface="Times New Roman" panose="02020603050405020304" pitchFamily="18" charset="0"/>
                          <a:cs typeface="Times New Roman" panose="02020603050405020304" pitchFamily="18" charset="0"/>
                        </a:rPr>
                        <a:t>M</a:t>
                      </a: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B</a:t>
                      </a:r>
                    </a:p>
                  </a:txBody>
                  <a:tcPr/>
                </a:tc>
                <a:tc>
                  <a:txBody>
                    <a:bodyPr/>
                    <a:lstStyle/>
                    <a:p>
                      <a:r>
                        <a:rPr lang="en-US" sz="2400" dirty="0">
                          <a:latin typeface="Times New Roman" panose="02020603050405020304" pitchFamily="18" charset="0"/>
                          <a:cs typeface="Times New Roman" panose="02020603050405020304" pitchFamily="18" charset="0"/>
                        </a:rPr>
                        <a:t>C</a:t>
                      </a:r>
                    </a:p>
                  </a:txBody>
                  <a:tcPr/>
                </a:tc>
                <a:tc>
                  <a:txBody>
                    <a:bodyPr/>
                    <a:lstStyle/>
                    <a:p>
                      <a:r>
                        <a:rPr lang="en-US" sz="2400" dirty="0">
                          <a:latin typeface="Times New Roman" panose="02020603050405020304" pitchFamily="18" charset="0"/>
                          <a:cs typeface="Times New Roman" panose="02020603050405020304" pitchFamily="18" charset="0"/>
                        </a:rPr>
                        <a:t>D</a:t>
                      </a:r>
                    </a:p>
                  </a:txBody>
                  <a:tcPr/>
                </a:tc>
                <a:tc>
                  <a:txBody>
                    <a:bodyPr/>
                    <a:lstStyle/>
                    <a:p>
                      <a:r>
                        <a:rPr lang="en-US" sz="2400" dirty="0">
                          <a:latin typeface="Times New Roman" panose="02020603050405020304" pitchFamily="18" charset="0"/>
                          <a:cs typeface="Times New Roman" panose="02020603050405020304" pitchFamily="18" charset="0"/>
                        </a:rPr>
                        <a:t>G</a:t>
                      </a:r>
                    </a:p>
                  </a:txBody>
                  <a:tcPr/>
                </a:tc>
                <a:tc>
                  <a:txBody>
                    <a:bodyPr/>
                    <a:lstStyle/>
                    <a:p>
                      <a:r>
                        <a:rPr lang="en-US" sz="2400" dirty="0">
                          <a:latin typeface="Times New Roman" panose="02020603050405020304" pitchFamily="18" charset="0"/>
                          <a:cs typeface="Times New Roman" panose="02020603050405020304" pitchFamily="18" charset="0"/>
                        </a:rPr>
                        <a:t>H</a:t>
                      </a:r>
                    </a:p>
                  </a:txBody>
                  <a:tcPr/>
                </a:tc>
                <a:extLst>
                  <a:ext uri="{0D108BD9-81ED-4DB2-BD59-A6C34878D82A}">
                    <a16:rowId xmlns:a16="http://schemas.microsoft.com/office/drawing/2014/main" val="10002"/>
                  </a:ext>
                </a:extLst>
              </a:tr>
              <a:tr h="370840">
                <a:tc>
                  <a:txBody>
                    <a:bodyPr/>
                    <a:lstStyle/>
                    <a:p>
                      <a:r>
                        <a:rPr lang="en-US" sz="2400" dirty="0">
                          <a:latin typeface="Times New Roman" panose="02020603050405020304" pitchFamily="18" charset="0"/>
                          <a:cs typeface="Times New Roman" panose="02020603050405020304" pitchFamily="18" charset="0"/>
                        </a:rPr>
                        <a:t>K</a:t>
                      </a:r>
                    </a:p>
                  </a:txBody>
                  <a:tcPr/>
                </a:tc>
                <a:tc>
                  <a:txBody>
                    <a:bodyPr/>
                    <a:lstStyle/>
                    <a:p>
                      <a:r>
                        <a:rPr lang="en-US" sz="2400" dirty="0">
                          <a:latin typeface="Times New Roman" panose="02020603050405020304" pitchFamily="18" charset="0"/>
                          <a:cs typeface="Times New Roman" panose="02020603050405020304" pitchFamily="18" charset="0"/>
                        </a:rPr>
                        <a:t>N</a:t>
                      </a:r>
                    </a:p>
                  </a:txBody>
                  <a:tcPr/>
                </a:tc>
                <a:tc>
                  <a:txBody>
                    <a:bodyPr/>
                    <a:lstStyle/>
                    <a:p>
                      <a:r>
                        <a:rPr lang="en-US" sz="2400" dirty="0">
                          <a:latin typeface="Times New Roman" panose="02020603050405020304" pitchFamily="18" charset="0"/>
                          <a:cs typeface="Times New Roman" panose="02020603050405020304" pitchFamily="18" charset="0"/>
                        </a:rPr>
                        <a:t>O</a:t>
                      </a:r>
                    </a:p>
                  </a:txBody>
                  <a:tcPr/>
                </a:tc>
                <a:tc>
                  <a:txBody>
                    <a:bodyPr/>
                    <a:lstStyle/>
                    <a:p>
                      <a:r>
                        <a:rPr lang="en-US" sz="2400" dirty="0">
                          <a:latin typeface="Times New Roman" panose="02020603050405020304" pitchFamily="18" charset="0"/>
                          <a:cs typeface="Times New Roman" panose="02020603050405020304" pitchFamily="18" charset="0"/>
                        </a:rPr>
                        <a:t>Q</a:t>
                      </a:r>
                    </a:p>
                  </a:txBody>
                  <a:tcPr/>
                </a:tc>
                <a:tc>
                  <a:txBody>
                    <a:bodyPr/>
                    <a:lstStyle/>
                    <a:p>
                      <a:r>
                        <a:rPr lang="en-US" sz="2400" dirty="0">
                          <a:latin typeface="Times New Roman" panose="02020603050405020304" pitchFamily="18" charset="0"/>
                          <a:cs typeface="Times New Roman" panose="02020603050405020304" pitchFamily="18" charset="0"/>
                        </a:rPr>
                        <a:t>S</a:t>
                      </a:r>
                    </a:p>
                  </a:txBody>
                  <a:tcPr/>
                </a:tc>
                <a:extLst>
                  <a:ext uri="{0D108BD9-81ED-4DB2-BD59-A6C34878D82A}">
                    <a16:rowId xmlns:a16="http://schemas.microsoft.com/office/drawing/2014/main" val="10003"/>
                  </a:ext>
                </a:extLst>
              </a:tr>
              <a:tr h="370840">
                <a:tc>
                  <a:txBody>
                    <a:bodyPr/>
                    <a:lstStyle/>
                    <a:p>
                      <a:r>
                        <a:rPr lang="en-US" sz="2400" dirty="0">
                          <a:latin typeface="Times New Roman" panose="02020603050405020304" pitchFamily="18" charset="0"/>
                          <a:cs typeface="Times New Roman" panose="02020603050405020304" pitchFamily="18" charset="0"/>
                        </a:rPr>
                        <a:t>T</a:t>
                      </a:r>
                    </a:p>
                  </a:txBody>
                  <a:tcPr/>
                </a:tc>
                <a:tc>
                  <a:txBody>
                    <a:bodyPr/>
                    <a:lstStyle/>
                    <a:p>
                      <a:r>
                        <a:rPr lang="en-US" sz="2400" dirty="0">
                          <a:latin typeface="Times New Roman" panose="02020603050405020304" pitchFamily="18" charset="0"/>
                          <a:cs typeface="Times New Roman" panose="02020603050405020304" pitchFamily="18" charset="0"/>
                        </a:rPr>
                        <a:t>U</a:t>
                      </a:r>
                    </a:p>
                  </a:txBody>
                  <a:tcPr/>
                </a:tc>
                <a:tc>
                  <a:txBody>
                    <a:bodyPr/>
                    <a:lstStyle/>
                    <a:p>
                      <a:r>
                        <a:rPr lang="en-US" sz="2400" dirty="0">
                          <a:latin typeface="Times New Roman" panose="02020603050405020304" pitchFamily="18" charset="0"/>
                          <a:cs typeface="Times New Roman" panose="02020603050405020304" pitchFamily="18" charset="0"/>
                        </a:rPr>
                        <a:t>V </a:t>
                      </a:r>
                    </a:p>
                  </a:txBody>
                  <a:tcPr/>
                </a:tc>
                <a:tc>
                  <a:txBody>
                    <a:bodyPr/>
                    <a:lstStyle/>
                    <a:p>
                      <a:r>
                        <a:rPr lang="en-US" sz="2400" dirty="0">
                          <a:latin typeface="Times New Roman" panose="02020603050405020304" pitchFamily="18" charset="0"/>
                          <a:cs typeface="Times New Roman" panose="02020603050405020304" pitchFamily="18" charset="0"/>
                        </a:rPr>
                        <a:t>W</a:t>
                      </a:r>
                    </a:p>
                  </a:txBody>
                  <a:tcPr/>
                </a:tc>
                <a:tc>
                  <a:txBody>
                    <a:bodyPr/>
                    <a:lstStyle/>
                    <a:p>
                      <a:r>
                        <a:rPr lang="en-US" sz="2400" dirty="0">
                          <a:latin typeface="Times New Roman" panose="02020603050405020304" pitchFamily="18" charset="0"/>
                          <a:cs typeface="Times New Roman" panose="02020603050405020304" pitchFamily="18" charset="0"/>
                        </a:rPr>
                        <a:t>Z</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946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1000"/>
                                        <p:tgtEl>
                                          <p:spTgt spid="4">
                                            <p:txEl>
                                              <p:pRg st="8" end="8"/>
                                            </p:txEl>
                                          </p:spTgt>
                                        </p:tgtEl>
                                      </p:cBhvr>
                                    </p:animEffect>
                                    <p:anim calcmode="lin" valueType="num">
                                      <p:cBhvr>
                                        <p:cTn id="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9" end="9"/>
                                            </p:txEl>
                                          </p:spTgt>
                                        </p:tgtEl>
                                        <p:attrNameLst>
                                          <p:attrName>style.visibility</p:attrName>
                                        </p:attrNameLst>
                                      </p:cBhvr>
                                      <p:to>
                                        <p:strVal val="visible"/>
                                      </p:to>
                                    </p:set>
                                    <p:animEffect transition="in" filter="fade">
                                      <p:cBhvr>
                                        <p:cTn id="14" dur="1000"/>
                                        <p:tgtEl>
                                          <p:spTgt spid="4">
                                            <p:txEl>
                                              <p:pRg st="9" end="9"/>
                                            </p:txEl>
                                          </p:spTgt>
                                        </p:tgtEl>
                                      </p:cBhvr>
                                    </p:animEffect>
                                    <p:anim calcmode="lin" valueType="num">
                                      <p:cBhvr>
                                        <p:cTn id="1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Effect transition="in" filter="fade">
                                      <p:cBhvr>
                                        <p:cTn id="19" dur="1000"/>
                                        <p:tgtEl>
                                          <p:spTgt spid="4">
                                            <p:txEl>
                                              <p:pRg st="10" end="10"/>
                                            </p:txEl>
                                          </p:spTgt>
                                        </p:tgtEl>
                                      </p:cBhvr>
                                    </p:animEffect>
                                    <p:anim calcmode="lin" valueType="num">
                                      <p:cBhvr>
                                        <p:cTn id="2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1" end="11"/>
                                            </p:txEl>
                                          </p:spTgt>
                                        </p:tgtEl>
                                        <p:attrNameLst>
                                          <p:attrName>style.visibility</p:attrName>
                                        </p:attrNameLst>
                                      </p:cBhvr>
                                      <p:to>
                                        <p:strVal val="visible"/>
                                      </p:to>
                                    </p:set>
                                    <p:animEffect transition="in" filter="fade">
                                      <p:cBhvr>
                                        <p:cTn id="24" dur="1000"/>
                                        <p:tgtEl>
                                          <p:spTgt spid="4">
                                            <p:txEl>
                                              <p:pRg st="11" end="11"/>
                                            </p:txEl>
                                          </p:spTgt>
                                        </p:tgtEl>
                                      </p:cBhvr>
                                    </p:animEffect>
                                    <p:anim calcmode="lin" valueType="num">
                                      <p:cBhvr>
                                        <p:cTn id="2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scheme of cipher uses a text string (say, a word) as a key, which is then used for doing a number of shifts on the plaintext.</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express the </a:t>
            </a:r>
            <a:r>
              <a:rPr lang="en-US" sz="2400" dirty="0" err="1">
                <a:latin typeface="Times New Roman" panose="02020603050405020304" pitchFamily="18" charset="0"/>
                <a:cs typeface="Times New Roman" panose="02020603050405020304" pitchFamily="18" charset="0"/>
              </a:rPr>
              <a:t>Vigenère</a:t>
            </a:r>
            <a:r>
              <a:rPr lang="en-US" sz="2400" dirty="0">
                <a:latin typeface="Times New Roman" panose="02020603050405020304" pitchFamily="18" charset="0"/>
                <a:cs typeface="Times New Roman" panose="02020603050405020304" pitchFamily="18" charset="0"/>
              </a:rPr>
              <a:t> cipher as</a:t>
            </a:r>
          </a:p>
          <a:p>
            <a:r>
              <a:rPr lang="en-US" sz="2400" dirty="0">
                <a:latin typeface="Times New Roman" panose="02020603050405020304" pitchFamily="18" charset="0"/>
                <a:cs typeface="Times New Roman" panose="02020603050405020304" pitchFamily="18" charset="0"/>
              </a:rPr>
              <a:t>	Plaintext letters P = p</a:t>
            </a:r>
            <a:r>
              <a:rPr lang="en-US" sz="2400" baseline="-25000" dirty="0"/>
              <a:t>0</a:t>
            </a:r>
            <a:r>
              <a:rPr lang="en-US" sz="2400" dirty="0">
                <a:latin typeface="Times New Roman" panose="02020603050405020304" pitchFamily="18" charset="0"/>
                <a:cs typeface="Times New Roman" panose="02020603050405020304" pitchFamily="18" charset="0"/>
              </a:rPr>
              <a:t>, p</a:t>
            </a:r>
            <a:r>
              <a:rPr lang="en-US" sz="2400" baseline="-25000" dirty="0"/>
              <a:t>1</a:t>
            </a:r>
            <a:r>
              <a:rPr lang="en-US" sz="2400" dirty="0">
                <a:latin typeface="Times New Roman" panose="02020603050405020304" pitchFamily="18" charset="0"/>
                <a:cs typeface="Times New Roman" panose="02020603050405020304" pitchFamily="18" charset="0"/>
              </a:rPr>
              <a:t>, p</a:t>
            </a:r>
            <a:r>
              <a:rPr lang="en-US" sz="2400" baseline="-25000" dirty="0"/>
              <a:t>2</a:t>
            </a:r>
            <a:r>
              <a:rPr lang="en-US" sz="2400" dirty="0">
                <a:latin typeface="Times New Roman" panose="02020603050405020304" pitchFamily="18" charset="0"/>
                <a:cs typeface="Times New Roman" panose="02020603050405020304" pitchFamily="18" charset="0"/>
              </a:rPr>
              <a:t>, …, p</a:t>
            </a:r>
            <a:r>
              <a:rPr lang="en-US" sz="2400" baseline="-25000" dirty="0"/>
              <a:t>n-1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Key K = k</a:t>
            </a:r>
            <a:r>
              <a:rPr lang="en-US" sz="2400" baseline="-25000" dirty="0"/>
              <a:t>0</a:t>
            </a:r>
            <a:r>
              <a:rPr lang="en-US" sz="2400" dirty="0">
                <a:latin typeface="Times New Roman" panose="02020603050405020304" pitchFamily="18" charset="0"/>
                <a:cs typeface="Times New Roman" panose="02020603050405020304" pitchFamily="18" charset="0"/>
              </a:rPr>
              <a:t>, k</a:t>
            </a:r>
            <a:r>
              <a:rPr lang="en-US" sz="2400" baseline="-25000" dirty="0"/>
              <a:t>1</a:t>
            </a:r>
            <a:r>
              <a:rPr lang="en-US" sz="2400" dirty="0">
                <a:latin typeface="Times New Roman" panose="02020603050405020304" pitchFamily="18" charset="0"/>
                <a:cs typeface="Times New Roman" panose="02020603050405020304" pitchFamily="18" charset="0"/>
              </a:rPr>
              <a:t>, k</a:t>
            </a:r>
            <a:r>
              <a:rPr lang="en-US" sz="2400" baseline="-25000" dirty="0"/>
              <a:t>2</a:t>
            </a:r>
            <a:r>
              <a:rPr lang="en-US" sz="2400" dirty="0">
                <a:latin typeface="Times New Roman" panose="02020603050405020304" pitchFamily="18" charset="0"/>
                <a:cs typeface="Times New Roman" panose="02020603050405020304" pitchFamily="18" charset="0"/>
              </a:rPr>
              <a:t>, …, k</a:t>
            </a:r>
            <a:r>
              <a:rPr lang="en-US" sz="2400" baseline="-25000" dirty="0"/>
              <a:t>m-1</a:t>
            </a:r>
            <a:r>
              <a:rPr lang="en-US" sz="2400" dirty="0">
                <a:latin typeface="Times New Roman" panose="02020603050405020304" pitchFamily="18" charset="0"/>
                <a:cs typeface="Times New Roman" panose="02020603050405020304" pitchFamily="18" charset="0"/>
              </a:rPr>
              <a:t>, where typically m &lt; n.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letters C = C</a:t>
            </a:r>
            <a:r>
              <a:rPr lang="en-US" sz="2400" baseline="-25000" dirty="0"/>
              <a:t>0</a:t>
            </a:r>
            <a:r>
              <a:rPr lang="en-US" sz="2400" dirty="0">
                <a:latin typeface="Times New Roman" panose="02020603050405020304" pitchFamily="18" charset="0"/>
                <a:cs typeface="Times New Roman" panose="02020603050405020304" pitchFamily="18" charset="0"/>
              </a:rPr>
              <a:t>, C</a:t>
            </a:r>
            <a:r>
              <a:rPr lang="en-US" sz="2400" baseline="-25000" dirty="0"/>
              <a:t>1</a:t>
            </a:r>
            <a:r>
              <a:rPr lang="en-US" sz="2400" dirty="0">
                <a:latin typeface="Times New Roman" panose="02020603050405020304" pitchFamily="18" charset="0"/>
                <a:cs typeface="Times New Roman" panose="02020603050405020304" pitchFamily="18" charset="0"/>
              </a:rPr>
              <a:t>, C</a:t>
            </a:r>
            <a:r>
              <a:rPr lang="en-US" sz="2400" baseline="-25000" dirty="0"/>
              <a:t>2</a:t>
            </a:r>
            <a:r>
              <a:rPr lang="en-US" sz="2400" dirty="0">
                <a:latin typeface="Times New Roman" panose="02020603050405020304" pitchFamily="18" charset="0"/>
                <a:cs typeface="Times New Roman" panose="02020603050405020304" pitchFamily="18" charset="0"/>
              </a:rPr>
              <a:t>, …, C</a:t>
            </a:r>
            <a:r>
              <a:rPr lang="en-US" sz="2400" baseline="-25000" dirty="0"/>
              <a:t>n-1</a:t>
            </a:r>
            <a:endParaRPr lang="en-US" sz="2400" dirty="0">
              <a:latin typeface="Times New Roman" panose="02020603050405020304" pitchFamily="18" charset="0"/>
              <a:cs typeface="Times New Roman" panose="02020603050405020304" pitchFamily="18" charset="0"/>
            </a:endParaRP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Thus, the first letter of the key is added to the first letter of the plaintext, mod 26, the second letters are added, and so on through the first m letters of the plaintext. For the next m letters of the plaintext, the key letters are repeated. This process continues until all of the plaintext sequence is encrypted.</a:t>
            </a:r>
          </a:p>
        </p:txBody>
      </p:sp>
      <p:sp>
        <p:nvSpPr>
          <p:cNvPr id="7" name="Title 1"/>
          <p:cNvSpPr>
            <a:spLocks noGrp="1"/>
          </p:cNvSpPr>
          <p:nvPr>
            <p:ph type="ctrTitle"/>
          </p:nvPr>
        </p:nvSpPr>
        <p:spPr>
          <a:xfrm>
            <a:off x="1432560" y="762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Vigenere</a:t>
            </a:r>
            <a:r>
              <a:rPr lang="en-US" sz="3800" dirty="0">
                <a:latin typeface="Times New Roman" panose="02020603050405020304" pitchFamily="18" charset="0"/>
                <a:cs typeface="Times New Roman" panose="02020603050405020304" pitchFamily="18" charset="0"/>
              </a:rPr>
              <a:t> Cipher</a:t>
            </a:r>
          </a:p>
        </p:txBody>
      </p:sp>
    </p:spTree>
    <p:extLst>
      <p:ext uri="{BB962C8B-B14F-4D97-AF65-F5344CB8AC3E}">
        <p14:creationId xmlns:p14="http://schemas.microsoft.com/office/powerpoint/2010/main" val="383026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914400"/>
            <a:ext cx="7406640" cy="5257800"/>
          </a:xfrm>
        </p:spPr>
        <p:txBody>
          <a:bodyPr>
            <a:no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general equation of the encryption process is </a:t>
            </a:r>
          </a:p>
          <a:p>
            <a:r>
              <a:rPr lang="en-US" sz="2400" dirty="0">
                <a:latin typeface="Times New Roman" panose="02020603050405020304" pitchFamily="18" charset="0"/>
                <a:cs typeface="Times New Roman" panose="02020603050405020304" pitchFamily="18" charset="0"/>
              </a:rPr>
              <a:t>	C</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 mod m</a:t>
            </a:r>
            <a:r>
              <a:rPr lang="en-US" sz="2400" dirty="0">
                <a:latin typeface="Times New Roman" panose="02020603050405020304" pitchFamily="18" charset="0"/>
                <a:cs typeface="Times New Roman" panose="02020603050405020304" pitchFamily="18" charset="0"/>
              </a:rPr>
              <a:t> m)mod 26</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Similarly, decryption</a:t>
            </a:r>
          </a:p>
          <a:p>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i</a:t>
            </a:r>
            <a:r>
              <a:rPr lang="pl-PL" sz="2400" dirty="0">
                <a:latin typeface="Times New Roman" panose="02020603050405020304" pitchFamily="18" charset="0"/>
                <a:cs typeface="Times New Roman" panose="02020603050405020304" pitchFamily="18" charset="0"/>
              </a:rPr>
              <a:t> = (C</a:t>
            </a:r>
            <a:r>
              <a:rPr lang="en-US" sz="2400" baseline="-25000" dirty="0" err="1">
                <a:latin typeface="Times New Roman" panose="02020603050405020304" pitchFamily="18" charset="0"/>
                <a:cs typeface="Times New Roman" panose="02020603050405020304" pitchFamily="18" charset="0"/>
              </a:rPr>
              <a:t>i</a:t>
            </a:r>
            <a:r>
              <a:rPr lang="pl-PL" sz="2400" dirty="0">
                <a:latin typeface="Times New Roman" panose="02020603050405020304" pitchFamily="18" charset="0"/>
                <a:cs typeface="Times New Roman" panose="02020603050405020304" pitchFamily="18" charset="0"/>
              </a:rPr>
              <a:t> - k</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 mod m</a:t>
            </a:r>
            <a:r>
              <a:rPr lang="pl-PL" sz="2400" dirty="0">
                <a:latin typeface="Times New Roman" panose="02020603050405020304" pitchFamily="18" charset="0"/>
                <a:cs typeface="Times New Roman" panose="02020603050405020304" pitchFamily="18" charset="0"/>
              </a:rPr>
              <a:t>)mod 26</a:t>
            </a:r>
            <a:endParaRPr lang="en-US" sz="2400" dirty="0">
              <a:latin typeface="Times New Roman" panose="02020603050405020304" pitchFamily="18" charset="0"/>
              <a:cs typeface="Times New Roman" panose="02020603050405020304" pitchFamily="18" charset="0"/>
            </a:endParaRP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encrypt a message, a key is needed that is as long as the message. Usually, the key is a repeating keyword. </a:t>
            </a:r>
          </a:p>
          <a:p>
            <a:pPr algn="just"/>
            <a:r>
              <a:rPr lang="en-US" altLang="en-US" sz="2400" dirty="0">
                <a:latin typeface="Times New Roman" panose="02020603050405020304" pitchFamily="18" charset="0"/>
                <a:cs typeface="Times New Roman" panose="02020603050405020304" pitchFamily="18" charset="0"/>
              </a:rPr>
              <a:t>Example: We can encrypt the message “She is listening” using the 6-character keyword “PASCAL”. </a:t>
            </a:r>
          </a:p>
        </p:txBody>
      </p:sp>
      <p:sp>
        <p:nvSpPr>
          <p:cNvPr id="7" name="Title 1"/>
          <p:cNvSpPr>
            <a:spLocks noGrp="1"/>
          </p:cNvSpPr>
          <p:nvPr>
            <p:ph type="ctrTitle"/>
          </p:nvPr>
        </p:nvSpPr>
        <p:spPr>
          <a:xfrm>
            <a:off x="1432560" y="76200"/>
            <a:ext cx="7406640" cy="783102"/>
          </a:xfrm>
        </p:spPr>
        <p:txBody>
          <a:bodyPr>
            <a:normAutofit/>
          </a:bodyPr>
          <a:lstStyle/>
          <a:p>
            <a:r>
              <a:rPr lang="en-US" sz="3800" dirty="0" err="1">
                <a:latin typeface="Times New Roman" panose="02020603050405020304" pitchFamily="18" charset="0"/>
                <a:cs typeface="Times New Roman" panose="02020603050405020304" pitchFamily="18" charset="0"/>
              </a:rPr>
              <a:t>Vigenere</a:t>
            </a:r>
            <a:r>
              <a:rPr lang="en-US" sz="3800" dirty="0">
                <a:latin typeface="Times New Roman" panose="02020603050405020304" pitchFamily="18" charset="0"/>
                <a:cs typeface="Times New Roman" panose="02020603050405020304" pitchFamily="18" charset="0"/>
              </a:rPr>
              <a:t> Cipher</a:t>
            </a:r>
          </a:p>
        </p:txBody>
      </p:sp>
      <p:pic>
        <p:nvPicPr>
          <p:cNvPr id="5"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230687"/>
            <a:ext cx="78486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06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432560" y="914400"/>
                <a:ext cx="7406640" cy="5257800"/>
              </a:xfrm>
            </p:spPr>
            <p:txBody>
              <a:bodyPr>
                <a:no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encryption algorithm takes m successive plaintext letters and substitutes for them m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letters. The substitution is determined by m linear equations in which each character is assigned a numerical value (a = 0, b = 1,c, z = 25). For m = 3, the system can be described as </a:t>
                </a:r>
              </a:p>
              <a:p>
                <a:r>
                  <a:rPr lang="en-US" sz="2400" dirty="0">
                    <a:latin typeface="Times New Roman" panose="02020603050405020304" pitchFamily="18" charset="0"/>
                    <a:cs typeface="Times New Roman" panose="02020603050405020304" pitchFamily="18" charset="0"/>
                  </a:rPr>
                  <a:t>	c</a:t>
                </a:r>
                <a:r>
                  <a:rPr lang="en-US" sz="2400" baseline="-2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21</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31</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)mod 26 </a:t>
                </a:r>
              </a:p>
              <a:p>
                <a:r>
                  <a:rPr lang="en-US" sz="2400" dirty="0">
                    <a:latin typeface="Times New Roman" panose="02020603050405020304" pitchFamily="18" charset="0"/>
                    <a:cs typeface="Times New Roman" panose="02020603050405020304" pitchFamily="18" charset="0"/>
                  </a:rPr>
                  <a:t>	c</a:t>
                </a:r>
                <a:r>
                  <a:rPr lang="en-US" sz="2400" baseline="-2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32</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)mod 26 </a:t>
                </a:r>
              </a:p>
              <a:p>
                <a:r>
                  <a:rPr lang="en-US" sz="2400" dirty="0">
                    <a:latin typeface="Times New Roman" panose="02020603050405020304" pitchFamily="18" charset="0"/>
                    <a:cs typeface="Times New Roman" panose="02020603050405020304" pitchFamily="18" charset="0"/>
                  </a:rPr>
                  <a:t>	c</a:t>
                </a:r>
                <a:r>
                  <a:rPr lang="en-US" sz="2400" baseline="-2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23</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k</a:t>
                </a:r>
                <a:r>
                  <a:rPr lang="en-US" sz="2400" baseline="-20000" dirty="0">
                    <a:latin typeface="Times New Roman" panose="02020603050405020304" pitchFamily="18" charset="0"/>
                    <a:cs typeface="Times New Roman" panose="02020603050405020304" pitchFamily="18" charset="0"/>
                  </a:rPr>
                  <a:t>33</a:t>
                </a:r>
                <a:r>
                  <a:rPr lang="en-US" sz="2400" dirty="0">
                    <a:latin typeface="Times New Roman" panose="02020603050405020304" pitchFamily="18" charset="0"/>
                    <a:cs typeface="Times New Roman" panose="02020603050405020304" pitchFamily="18" charset="0"/>
                  </a:rPr>
                  <a:t>p</a:t>
                </a:r>
                <a:r>
                  <a:rPr lang="en-US" sz="2400" baseline="-2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)mod 26 </a:t>
                </a:r>
              </a:p>
              <a:p>
                <a:r>
                  <a:rPr lang="en-US" sz="2400" dirty="0">
                    <a:latin typeface="Times New Roman" panose="02020603050405020304" pitchFamily="18" charset="0"/>
                    <a:cs typeface="Times New Roman" panose="02020603050405020304" pitchFamily="18" charset="0"/>
                  </a:rPr>
                  <a:t>This can be expressed in terms of row vectors and matrices: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z="2400" dirty="0">
                        <a:latin typeface="Times New Roman" panose="020206030504050203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c</m:t>
                    </m:r>
                    <m:r>
                      <m:rPr>
                        <m:nor/>
                      </m:rPr>
                      <a:rPr lang="en-US" sz="2400" baseline="-20000" dirty="0">
                        <a:latin typeface="Times New Roman" panose="02020603050405020304" pitchFamily="18" charset="0"/>
                        <a:cs typeface="Times New Roman" panose="02020603050405020304" pitchFamily="18" charset="0"/>
                      </a:rPr>
                      <m:t>1</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c</m:t>
                    </m:r>
                    <m:r>
                      <m:rPr>
                        <m:nor/>
                      </m:rPr>
                      <a:rPr lang="en-US" sz="2400" baseline="-20000" dirty="0">
                        <a:latin typeface="Times New Roman" panose="02020603050405020304" pitchFamily="18" charset="0"/>
                        <a:cs typeface="Times New Roman" panose="02020603050405020304" pitchFamily="18" charset="0"/>
                      </a:rPr>
                      <m:t>2</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c</m:t>
                    </m:r>
                    <m:r>
                      <m:rPr>
                        <m:nor/>
                      </m:rPr>
                      <a:rPr lang="en-US" sz="2400" baseline="-20000" dirty="0">
                        <a:latin typeface="Times New Roman" panose="02020603050405020304" pitchFamily="18" charset="0"/>
                        <a:cs typeface="Times New Roman" panose="02020603050405020304" pitchFamily="18" charset="0"/>
                      </a:rPr>
                      <m:t>3</m:t>
                    </m:r>
                    <m:r>
                      <m:rPr>
                        <m:nor/>
                      </m:rPr>
                      <a:rPr lang="en-US" sz="2400" dirty="0">
                        <a:latin typeface="Times New Roman" panose="02020603050405020304" pitchFamily="18" charset="0"/>
                        <a:cs typeface="Times New Roman" panose="02020603050405020304" pitchFamily="18" charset="0"/>
                      </a:rPr>
                      <m:t>) = (</m:t>
                    </m:r>
                    <m:r>
                      <m:rPr>
                        <m:nor/>
                      </m:rPr>
                      <a:rPr lang="en-US" sz="2400" dirty="0">
                        <a:latin typeface="Times New Roman" panose="02020603050405020304" pitchFamily="18" charset="0"/>
                        <a:cs typeface="Times New Roman" panose="02020603050405020304" pitchFamily="18" charset="0"/>
                      </a:rPr>
                      <m:t>p</m:t>
                    </m:r>
                    <m:r>
                      <m:rPr>
                        <m:nor/>
                      </m:rPr>
                      <a:rPr lang="en-US" sz="2400" baseline="-20000" dirty="0">
                        <a:latin typeface="Times New Roman" panose="02020603050405020304" pitchFamily="18" charset="0"/>
                        <a:cs typeface="Times New Roman" panose="02020603050405020304" pitchFamily="18" charset="0"/>
                      </a:rPr>
                      <m:t>1</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p</m:t>
                    </m:r>
                    <m:r>
                      <m:rPr>
                        <m:nor/>
                      </m:rPr>
                      <a:rPr lang="en-US" sz="2400" baseline="-20000" dirty="0">
                        <a:latin typeface="Times New Roman" panose="02020603050405020304" pitchFamily="18" charset="0"/>
                        <a:cs typeface="Times New Roman" panose="02020603050405020304" pitchFamily="18" charset="0"/>
                      </a:rPr>
                      <m:t>2</m:t>
                    </m:r>
                    <m:r>
                      <m:rPr>
                        <m:nor/>
                      </m:rPr>
                      <a:rPr lang="en-US" sz="2400" dirty="0">
                        <a:latin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cs typeface="Times New Roman" panose="02020603050405020304" pitchFamily="18" charset="0"/>
                      </a:rPr>
                      <m:t>p</m:t>
                    </m:r>
                    <m:r>
                      <m:rPr>
                        <m:nor/>
                      </m:rPr>
                      <a:rPr lang="en-US" sz="2400" baseline="-20000" dirty="0">
                        <a:latin typeface="Times New Roman" panose="02020603050405020304" pitchFamily="18" charset="0"/>
                        <a:cs typeface="Times New Roman" panose="02020603050405020304" pitchFamily="18" charset="0"/>
                      </a:rPr>
                      <m:t>3</m:t>
                    </m:r>
                    <m:r>
                      <m:rPr>
                        <m:nor/>
                      </m:rPr>
                      <a:rPr lang="en-US" sz="2400" dirty="0" smtClean="0">
                        <a:latin typeface="Times New Roman" panose="02020603050405020304" pitchFamily="18" charset="0"/>
                        <a:cs typeface="Times New Roman" panose="02020603050405020304" pitchFamily="18" charset="0"/>
                      </a:rPr>
                      <m:t>)</m:t>
                    </m:r>
                    <m:d>
                      <m:dPr>
                        <m:ctrlPr>
                          <a:rPr lang="en-US" sz="240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b="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11</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12</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13</m:t>
                              </m:r>
                            </m:e>
                          </m:mr>
                          <m:mr>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21</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22</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33</m:t>
                              </m:r>
                            </m:e>
                          </m:mr>
                          <m:mr>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31</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32</m:t>
                              </m:r>
                            </m:e>
                            <m:e>
                              <m:r>
                                <a:rPr lang="en-US" sz="2400" b="0" i="1" smtClean="0">
                                  <a:latin typeface="Cambria Math"/>
                                  <a:cs typeface="Times New Roman" panose="02020603050405020304" pitchFamily="18" charset="0"/>
                                </a:rPr>
                                <m:t>𝑘</m:t>
                              </m:r>
                              <m:r>
                                <a:rPr lang="en-US" sz="2400" b="0" i="1" smtClean="0">
                                  <a:latin typeface="Cambria Math"/>
                                  <a:cs typeface="Times New Roman" panose="02020603050405020304" pitchFamily="18" charset="0"/>
                                </a:rPr>
                                <m:t>33</m:t>
                              </m:r>
                            </m:e>
                          </m:mr>
                        </m:m>
                      </m:e>
                    </m:d>
                  </m:oMath>
                </a14:m>
                <a:r>
                  <a:rPr lang="en-US" sz="2400" dirty="0">
                    <a:latin typeface="Times New Roman" panose="02020603050405020304" pitchFamily="18" charset="0"/>
                    <a:cs typeface="Times New Roman" panose="02020603050405020304" pitchFamily="18" charset="0"/>
                  </a:rPr>
                  <a:t>mod 26</a:t>
                </a: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432560" y="914400"/>
                <a:ext cx="7406640" cy="5257800"/>
              </a:xfrm>
              <a:blipFill rotWithShape="1">
                <a:blip r:embed="rId2"/>
                <a:stretch>
                  <a:fillRect l="-905" t="-1738" r="-1317" b="-2317"/>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79420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432560" y="914400"/>
                <a:ext cx="7406640" cy="5257800"/>
              </a:xfrm>
            </p:spPr>
            <p:txBody>
              <a:bodyPr>
                <a:noAutofit/>
              </a:bodyPr>
              <a:lstStyle/>
              <a:p>
                <a:r>
                  <a:rPr lang="en-US" sz="2400" dirty="0">
                    <a:latin typeface="Times New Roman" panose="02020603050405020304" pitchFamily="18" charset="0"/>
                    <a:cs typeface="Times New Roman" panose="02020603050405020304" pitchFamily="18" charset="0"/>
                  </a:rPr>
                  <a:t>		C = PK mod 26</a:t>
                </a:r>
              </a:p>
              <a:p>
                <a:r>
                  <a:rPr lang="en-US" sz="2400" dirty="0">
                    <a:latin typeface="Times New Roman" panose="02020603050405020304" pitchFamily="18" charset="0"/>
                    <a:cs typeface="Times New Roman" panose="02020603050405020304" pitchFamily="18" charset="0"/>
                  </a:rPr>
                  <a:t>Decryption requires using the inverse of the matrix K</a:t>
                </a:r>
              </a:p>
              <a:p>
                <a:r>
                  <a:rPr lang="en-US" sz="2400" dirty="0">
                    <a:latin typeface="Times New Roman" panose="02020603050405020304" pitchFamily="18" charset="0"/>
                    <a:cs typeface="Times New Roman" panose="02020603050405020304" pitchFamily="18" charset="0"/>
                  </a:rPr>
                  <a:t>		K</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a:cs typeface="Times New Roman" panose="02020603050405020304" pitchFamily="18" charset="0"/>
                          </a:rPr>
                          <m:t>1</m:t>
                        </m:r>
                      </m:num>
                      <m:den>
                        <m:r>
                          <a:rPr lang="en-US" sz="2400" b="0" i="1" smtClean="0">
                            <a:latin typeface="Cambria Math"/>
                            <a:cs typeface="Times New Roman" panose="02020603050405020304" pitchFamily="18" charset="0"/>
                          </a:rPr>
                          <m:t>| </m:t>
                        </m:r>
                        <m:r>
                          <a:rPr lang="en-US" sz="2400" b="0" i="1" smtClean="0">
                            <a:latin typeface="Cambria Math"/>
                            <a:cs typeface="Times New Roman" panose="02020603050405020304" pitchFamily="18" charset="0"/>
                          </a:rPr>
                          <m:t>𝑑</m:t>
                        </m:r>
                        <m:r>
                          <a:rPr lang="en-US" sz="2400" b="0" i="1" smtClean="0">
                            <a:latin typeface="Cambria Math"/>
                            <a:cs typeface="Times New Roman" panose="02020603050405020304" pitchFamily="18" charset="0"/>
                          </a:rPr>
                          <m:t> |</m:t>
                        </m:r>
                      </m:den>
                    </m:f>
                    <m:r>
                      <a:rPr lang="en-US" sz="2400" i="1">
                        <a:latin typeface="Cambria Math"/>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Adj (K)</a:t>
                </a:r>
              </a:p>
              <a:p>
                <a:r>
                  <a:rPr lang="en-US" sz="2400" dirty="0">
                    <a:latin typeface="Times New Roman" panose="02020603050405020304" pitchFamily="18" charset="0"/>
                    <a:cs typeface="Times New Roman" panose="02020603050405020304" pitchFamily="18" charset="0"/>
                  </a:rPr>
                  <a:t>1. Determinant of  matrix</a:t>
                </a:r>
              </a:p>
              <a:p>
                <a:r>
                  <a:rPr lang="en-US" sz="2400" dirty="0">
                    <a:latin typeface="Times New Roman" panose="02020603050405020304" pitchFamily="18" charset="0"/>
                    <a:cs typeface="Times New Roman" panose="02020603050405020304" pitchFamily="18" charset="0"/>
                  </a:rPr>
                  <a:t>2. Calculate multiplicative inverse of the determinant</a:t>
                </a:r>
              </a:p>
              <a:p>
                <a:r>
                  <a:rPr lang="en-US" sz="2400" dirty="0">
                    <a:latin typeface="Times New Roman" panose="02020603050405020304" pitchFamily="18" charset="0"/>
                    <a:cs typeface="Times New Roman" panose="02020603050405020304" pitchFamily="18" charset="0"/>
                  </a:rPr>
                  <a:t>		d * d</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mod 26</a:t>
                </a:r>
              </a:p>
              <a:p>
                <a:r>
                  <a:rPr lang="en-US" sz="2400" dirty="0">
                    <a:latin typeface="Times New Roman" panose="02020603050405020304" pitchFamily="18" charset="0"/>
                    <a:cs typeface="Times New Roman" panose="02020603050405020304" pitchFamily="18" charset="0"/>
                  </a:rPr>
                  <a:t>3. Finding </a:t>
                </a:r>
                <a:r>
                  <a:rPr lang="en-US" sz="2400" dirty="0" err="1">
                    <a:latin typeface="Times New Roman" panose="02020603050405020304" pitchFamily="18" charset="0"/>
                    <a:cs typeface="Times New Roman" panose="02020603050405020304" pitchFamily="18" charset="0"/>
                  </a:rPr>
                  <a:t>adjoint</a:t>
                </a:r>
                <a:r>
                  <a:rPr lang="en-US" sz="2400" dirty="0">
                    <a:latin typeface="Times New Roman" panose="02020603050405020304" pitchFamily="18" charset="0"/>
                    <a:cs typeface="Times New Roman" panose="02020603050405020304" pitchFamily="18" charset="0"/>
                  </a:rPr>
                  <a:t> of the matrix</a:t>
                </a:r>
              </a:p>
              <a:p>
                <a:r>
                  <a:rPr lang="en-US" sz="2400" dirty="0">
                    <a:latin typeface="Times New Roman" panose="02020603050405020304" pitchFamily="18" charset="0"/>
                    <a:cs typeface="Times New Roman" panose="02020603050405020304" pitchFamily="18" charset="0"/>
                  </a:rPr>
                  <a:t>4. Remove the negative values from the </a:t>
                </a:r>
                <a:r>
                  <a:rPr lang="en-US" sz="2400" dirty="0" err="1">
                    <a:latin typeface="Times New Roman" panose="02020603050405020304" pitchFamily="18" charset="0"/>
                    <a:cs typeface="Times New Roman" panose="02020603050405020304" pitchFamily="18" charset="0"/>
                  </a:rPr>
                  <a:t>adjoint</a:t>
                </a:r>
                <a:r>
                  <a:rPr lang="en-US" sz="2400" dirty="0">
                    <a:latin typeface="Times New Roman" panose="02020603050405020304" pitchFamily="18" charset="0"/>
                    <a:cs typeface="Times New Roman" panose="02020603050405020304" pitchFamily="18" charset="0"/>
                  </a:rPr>
                  <a:t> values my adding 26</a:t>
                </a:r>
              </a:p>
              <a:p>
                <a:r>
                  <a:rPr lang="en-US" sz="2400" dirty="0">
                    <a:latin typeface="Times New Roman" panose="02020603050405020304" pitchFamily="18" charset="0"/>
                    <a:cs typeface="Times New Roman" panose="02020603050405020304" pitchFamily="18" charset="0"/>
                  </a:rPr>
                  <a:t>5. Finding inverse matrix: K</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d</a:t>
                </a:r>
                <a:r>
                  <a:rPr lang="en-US" sz="2400" baseline="300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Adj</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5. Multiply </a:t>
                </a:r>
                <a:r>
                  <a:rPr lang="en-US" sz="2400" dirty="0" err="1">
                    <a:latin typeface="Times New Roman" panose="02020603050405020304" pitchFamily="18" charset="0"/>
                    <a:cs typeface="Times New Roman" panose="02020603050405020304" pitchFamily="18" charset="0"/>
                  </a:rPr>
                  <a:t>adjoint</a:t>
                </a:r>
                <a:r>
                  <a:rPr lang="en-US" sz="2400" dirty="0">
                    <a:latin typeface="Times New Roman" panose="02020603050405020304" pitchFamily="18" charset="0"/>
                    <a:cs typeface="Times New Roman" panose="02020603050405020304" pitchFamily="18" charset="0"/>
                  </a:rPr>
                  <a:t> of the matrix with the determinant</a:t>
                </a:r>
              </a:p>
              <a:p>
                <a:r>
                  <a:rPr lang="en-US" sz="2400" dirty="0">
                    <a:latin typeface="Times New Roman" panose="02020603050405020304" pitchFamily="18" charset="0"/>
                    <a:cs typeface="Times New Roman" panose="02020603050405020304" pitchFamily="18" charset="0"/>
                  </a:rPr>
                  <a:t>		P = CK</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mod 26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432560" y="914400"/>
                <a:ext cx="7406640" cy="5257800"/>
              </a:xfrm>
              <a:blipFill rotWithShape="1">
                <a:blip r:embed="rId2"/>
                <a:stretch>
                  <a:fillRect l="-905" t="-1738" r="-658" b="-5214"/>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639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Plaintext: This is the original intelligible message or data that is fed into the algorithm as input. </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Encryption algorithm: The encryption algorithm performs various substitutions and transformations on the plaintext.</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Secret key: The 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 </a:t>
            </a: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Symmetric Cipher Model</a:t>
            </a:r>
          </a:p>
        </p:txBody>
      </p:sp>
    </p:spTree>
    <p:extLst>
      <p:ext uri="{BB962C8B-B14F-4D97-AF65-F5344CB8AC3E}">
        <p14:creationId xmlns:p14="http://schemas.microsoft.com/office/powerpoint/2010/main" val="4216885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432560" y="914400"/>
                <a:ext cx="7635240" cy="5638800"/>
              </a:xfrm>
            </p:spPr>
            <p:txBody>
              <a:bodyPr>
                <a:noAutofit/>
              </a:bodyPr>
              <a:lstStyle/>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Perform encryption and decryption for 3×3 matrix, the </a:t>
                </a:r>
                <a:r>
                  <a:rPr lang="en-US" sz="2400" dirty="0" err="1">
                    <a:latin typeface="Times New Roman" panose="02020603050405020304" pitchFamily="18" charset="0"/>
                    <a:cs typeface="Times New Roman" panose="02020603050405020304" pitchFamily="18" charset="0"/>
                  </a:rPr>
                  <a:t>plainttext</a:t>
                </a:r>
                <a:r>
                  <a:rPr lang="en-US" sz="2400" dirty="0">
                    <a:latin typeface="Times New Roman" panose="02020603050405020304" pitchFamily="18" charset="0"/>
                    <a:cs typeface="Times New Roman" panose="02020603050405020304" pitchFamily="18" charset="0"/>
                  </a:rPr>
                  <a:t> is ‘we are safe’ and key is alphabet. </a:t>
                </a:r>
              </a:p>
              <a:p>
                <a:r>
                  <a:rPr lang="en-US" sz="2400" dirty="0">
                    <a:latin typeface="Times New Roman" panose="02020603050405020304" pitchFamily="18" charset="0"/>
                    <a:cs typeface="Times New Roman" panose="02020603050405020304" pitchFamily="18" charset="0"/>
                  </a:rPr>
                  <a:t>K = </a:t>
                </a:r>
                <a14:m>
                  <m:oMath xmlns:m="http://schemas.openxmlformats.org/officeDocument/2006/math">
                    <m:d>
                      <m:dPr>
                        <m:begChr m:val="["/>
                        <m:endChr m:val="]"/>
                        <m:ctrlPr>
                          <a:rPr lang="en-US" sz="240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b="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𝐴</m:t>
                              </m:r>
                            </m:e>
                            <m:e>
                              <m:r>
                                <a:rPr lang="en-US" sz="2400" b="0" i="1" smtClean="0">
                                  <a:latin typeface="Cambria Math"/>
                                  <a:cs typeface="Times New Roman" panose="02020603050405020304" pitchFamily="18" charset="0"/>
                                </a:rPr>
                                <m:t>𝐿</m:t>
                              </m:r>
                            </m:e>
                            <m:e>
                              <m:r>
                                <a:rPr lang="en-US" sz="2400" b="0" i="1" smtClean="0">
                                  <a:latin typeface="Cambria Math"/>
                                  <a:cs typeface="Times New Roman" panose="02020603050405020304" pitchFamily="18" charset="0"/>
                                </a:rPr>
                                <m:t>𝑃</m:t>
                              </m:r>
                            </m:e>
                          </m:mr>
                          <m:mr>
                            <m:e>
                              <m:r>
                                <a:rPr lang="en-US" sz="2400" b="0" i="1" smtClean="0">
                                  <a:latin typeface="Cambria Math"/>
                                  <a:cs typeface="Times New Roman" panose="02020603050405020304" pitchFamily="18" charset="0"/>
                                </a:rPr>
                                <m:t>𝐻</m:t>
                              </m:r>
                            </m:e>
                            <m:e>
                              <m:r>
                                <a:rPr lang="en-US" sz="2400" b="0" i="1" smtClean="0">
                                  <a:latin typeface="Cambria Math"/>
                                  <a:cs typeface="Times New Roman" panose="02020603050405020304" pitchFamily="18" charset="0"/>
                                </a:rPr>
                                <m:t>𝐴</m:t>
                              </m:r>
                            </m:e>
                            <m:e>
                              <m:r>
                                <a:rPr lang="en-US" sz="2400" b="0" i="1" smtClean="0">
                                  <a:latin typeface="Cambria Math"/>
                                  <a:cs typeface="Times New Roman" panose="02020603050405020304" pitchFamily="18" charset="0"/>
                                </a:rPr>
                                <m:t>𝐵</m:t>
                              </m:r>
                            </m:e>
                          </m:mr>
                          <m:mr>
                            <m:e>
                              <m:r>
                                <a:rPr lang="en-US" sz="2400" b="0" i="1" smtClean="0">
                                  <a:latin typeface="Cambria Math"/>
                                  <a:cs typeface="Times New Roman" panose="02020603050405020304" pitchFamily="18" charset="0"/>
                                </a:rPr>
                                <m:t>𝐸</m:t>
                              </m:r>
                            </m:e>
                            <m:e>
                              <m:r>
                                <a:rPr lang="en-US" sz="2400" b="0" i="1" smtClean="0">
                                  <a:latin typeface="Cambria Math"/>
                                  <a:cs typeface="Times New Roman" panose="02020603050405020304" pitchFamily="18" charset="0"/>
                                </a:rPr>
                                <m:t>𝑇</m:t>
                              </m:r>
                            </m:e>
                            <m:e>
                              <m:r>
                                <a:rPr lang="en-US" sz="2400" b="0" i="1" smtClean="0">
                                  <a:latin typeface="Cambria Math"/>
                                  <a:cs typeface="Times New Roman" panose="02020603050405020304" pitchFamily="18" charset="0"/>
                                </a:rPr>
                                <m:t>𝐴</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0</m:t>
                              </m:r>
                            </m:e>
                            <m:e>
                              <m:r>
                                <a:rPr lang="en-US" sz="2400" b="0" i="1" smtClean="0">
                                  <a:latin typeface="Cambria Math"/>
                                  <a:cs typeface="Times New Roman" panose="02020603050405020304" pitchFamily="18" charset="0"/>
                                </a:rPr>
                                <m:t>11</m:t>
                              </m:r>
                            </m:e>
                            <m:e>
                              <m:r>
                                <a:rPr lang="en-US" sz="2400" b="0" i="1" smtClean="0">
                                  <a:latin typeface="Cambria Math"/>
                                  <a:cs typeface="Times New Roman" panose="02020603050405020304" pitchFamily="18" charset="0"/>
                                </a:rPr>
                                <m:t>15</m:t>
                              </m:r>
                            </m:e>
                          </m:mr>
                          <m:mr>
                            <m:e>
                              <m:r>
                                <a:rPr lang="en-US" sz="2400" b="0" i="1" smtClean="0">
                                  <a:latin typeface="Cambria Math"/>
                                  <a:cs typeface="Times New Roman" panose="02020603050405020304" pitchFamily="18" charset="0"/>
                                </a:rPr>
                                <m:t>7</m:t>
                              </m:r>
                            </m:e>
                            <m:e>
                              <m:r>
                                <a:rPr lang="en-US" sz="2400" b="0" i="1" smtClean="0">
                                  <a:latin typeface="Cambria Math"/>
                                  <a:cs typeface="Times New Roman" panose="02020603050405020304" pitchFamily="18" charset="0"/>
                                </a:rPr>
                                <m:t>0</m:t>
                              </m:r>
                            </m:e>
                            <m:e>
                              <m:r>
                                <a:rPr lang="en-US" sz="2400" b="0" i="1" smtClean="0">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19</m:t>
                              </m:r>
                            </m:e>
                            <m:e>
                              <m:r>
                                <a:rPr lang="en-US" sz="2400" b="0" i="1" smtClean="0">
                                  <a:latin typeface="Cambria Math"/>
                                  <a:cs typeface="Times New Roman" panose="02020603050405020304" pitchFamily="18" charset="0"/>
                                </a:rPr>
                                <m:t>0</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𝑊</m:t>
                              </m:r>
                            </m:e>
                            <m:e>
                              <m:r>
                                <a:rPr lang="en-US" sz="2400" b="0" i="1" smtClean="0">
                                  <a:latin typeface="Cambria Math"/>
                                  <a:cs typeface="Times New Roman" panose="02020603050405020304" pitchFamily="18" charset="0"/>
                                </a:rPr>
                                <m:t>𝑅</m:t>
                              </m:r>
                            </m:e>
                            <m:e>
                              <m:r>
                                <a:rPr lang="en-US" sz="2400" b="0" i="1" smtClean="0">
                                  <a:latin typeface="Cambria Math"/>
                                  <a:cs typeface="Times New Roman" panose="02020603050405020304" pitchFamily="18" charset="0"/>
                                </a:rPr>
                                <m:t>𝐴</m:t>
                              </m:r>
                            </m:e>
                          </m:mr>
                          <m:mr>
                            <m:e>
                              <m:r>
                                <a:rPr lang="en-US" sz="2400" b="0" i="1" smtClean="0">
                                  <a:latin typeface="Cambria Math"/>
                                  <a:cs typeface="Times New Roman" panose="02020603050405020304" pitchFamily="18" charset="0"/>
                                </a:rPr>
                                <m:t>𝐸</m:t>
                              </m:r>
                            </m:e>
                            <m:e>
                              <m:r>
                                <a:rPr lang="en-US" sz="2400" b="0" i="1" smtClean="0">
                                  <a:latin typeface="Cambria Math"/>
                                  <a:cs typeface="Times New Roman" panose="02020603050405020304" pitchFamily="18" charset="0"/>
                                </a:rPr>
                                <m:t>𝐸</m:t>
                              </m:r>
                            </m:e>
                            <m:e>
                              <m:r>
                                <a:rPr lang="en-US" sz="2400" b="0" i="1" smtClean="0">
                                  <a:latin typeface="Cambria Math"/>
                                  <a:cs typeface="Times New Roman" panose="02020603050405020304" pitchFamily="18" charset="0"/>
                                </a:rPr>
                                <m:t>𝐹</m:t>
                              </m:r>
                            </m:e>
                          </m:mr>
                          <m:mr>
                            <m:e>
                              <m:r>
                                <a:rPr lang="en-US" sz="2400" b="0" i="1" smtClean="0">
                                  <a:latin typeface="Cambria Math"/>
                                  <a:cs typeface="Times New Roman" panose="02020603050405020304" pitchFamily="18" charset="0"/>
                                </a:rPr>
                                <m:t>𝐴</m:t>
                              </m:r>
                            </m:e>
                            <m:e>
                              <m:r>
                                <a:rPr lang="en-US" sz="2400" b="0" i="1" smtClean="0">
                                  <a:latin typeface="Cambria Math"/>
                                  <a:cs typeface="Times New Roman" panose="02020603050405020304" pitchFamily="18" charset="0"/>
                                </a:rPr>
                                <m:t>𝑆</m:t>
                              </m:r>
                            </m:e>
                            <m:e>
                              <m:r>
                                <a:rPr lang="en-US" sz="2400" b="0" i="1" smtClean="0">
                                  <a:latin typeface="Cambria Math"/>
                                  <a:cs typeface="Times New Roman" panose="02020603050405020304" pitchFamily="18" charset="0"/>
                                </a:rPr>
                                <m:t>𝐸</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a:rPr lang="en-US" sz="2400" b="0" i="1" smtClean="0">
                                  <a:latin typeface="Cambria Math"/>
                                  <a:cs typeface="Times New Roman" panose="02020603050405020304" pitchFamily="18" charset="0"/>
                                </a:rPr>
                                <m:t>22</m:t>
                              </m:r>
                            </m:e>
                            <m:e>
                              <m:r>
                                <a:rPr lang="en-US" sz="2400" b="0" i="1" smtClean="0">
                                  <a:latin typeface="Cambria Math"/>
                                  <a:cs typeface="Times New Roman" panose="02020603050405020304" pitchFamily="18" charset="0"/>
                                </a:rPr>
                                <m:t>17</m:t>
                              </m:r>
                            </m:e>
                            <m:e>
                              <m:r>
                                <a:rPr lang="en-US" sz="2400" b="0" i="1" smtClean="0">
                                  <a:latin typeface="Cambria Math"/>
                                  <a:cs typeface="Times New Roman" panose="02020603050405020304" pitchFamily="18" charset="0"/>
                                </a:rPr>
                                <m:t>0</m:t>
                              </m:r>
                            </m:e>
                          </m:mr>
                          <m:mr>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5</m:t>
                              </m:r>
                            </m:e>
                          </m:mr>
                          <m:mr>
                            <m:e>
                              <m:r>
                                <a:rPr lang="en-US" sz="2400" b="0" i="1" smtClean="0">
                                  <a:latin typeface="Cambria Math"/>
                                  <a:cs typeface="Times New Roman" panose="02020603050405020304" pitchFamily="18" charset="0"/>
                                </a:rPr>
                                <m:t>0</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8</m:t>
                              </m:r>
                            </m:e>
                            <m:e>
                              <m:r>
                                <a:rPr lang="en-US" sz="2400" b="0" i="1" smtClean="0">
                                  <a:latin typeface="Cambria Math"/>
                                  <a:cs typeface="Times New Roman" panose="02020603050405020304" pitchFamily="18" charset="0"/>
                                </a:rPr>
                                <m:t>4</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Encryption:</a:t>
                </a:r>
              </a:p>
              <a:p>
                <a:r>
                  <a:rPr lang="en-US" sz="2400" dirty="0">
                    <a:latin typeface="Times New Roman" panose="02020603050405020304" pitchFamily="18" charset="0"/>
                    <a:cs typeface="Times New Roman" panose="02020603050405020304" pitchFamily="18" charset="0"/>
                  </a:rPr>
                  <a:t>i.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11</m:t>
                              </m:r>
                            </m:e>
                            <m:e>
                              <m:r>
                                <a:rPr lang="en-US" sz="2400" i="1">
                                  <a:latin typeface="Cambria Math"/>
                                  <a:cs typeface="Times New Roman" panose="02020603050405020304" pitchFamily="18" charset="0"/>
                                </a:rPr>
                                <m:t>15</m:t>
                              </m:r>
                            </m:e>
                          </m:mr>
                          <m:mr>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a:rPr lang="en-US" sz="2400" i="1">
                                  <a:latin typeface="Cambria Math"/>
                                  <a:cs typeface="Times New Roman" panose="02020603050405020304" pitchFamily="18" charset="0"/>
                                </a:rPr>
                                <m:t>22</m:t>
                              </m:r>
                            </m:e>
                          </m:mr>
                          <m:mr>
                            <m:e>
                              <m:r>
                                <a:rPr lang="en-US" sz="2400" i="1">
                                  <a:latin typeface="Cambria Math"/>
                                  <a:cs typeface="Times New Roman" panose="02020603050405020304" pitchFamily="18" charset="0"/>
                                </a:rPr>
                                <m:t>4</m:t>
                              </m:r>
                            </m:e>
                          </m:mr>
                          <m:mr>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0</m:t>
                              </m:r>
                              <m:r>
                                <a:rPr lang="en-US" sz="2400" b="0" i="1" smtClean="0">
                                  <a:latin typeface="Cambria Math"/>
                                  <a:cs typeface="Times New Roman" panose="02020603050405020304" pitchFamily="18" charset="0"/>
                                </a:rPr>
                                <m:t>∗22+11∗4+15∗0</m:t>
                              </m:r>
                            </m:e>
                          </m:mr>
                          <m:mr>
                            <m:e>
                              <m:r>
                                <a:rPr lang="en-US" sz="2400" b="0" i="1" smtClean="0">
                                  <a:latin typeface="Cambria Math"/>
                                  <a:cs typeface="Times New Roman" panose="02020603050405020304" pitchFamily="18" charset="0"/>
                                </a:rPr>
                                <m:t>7</m:t>
                              </m:r>
                              <m:r>
                                <a:rPr lang="en-US" sz="2400" i="1">
                                  <a:latin typeface="Cambria Math"/>
                                  <a:cs typeface="Times New Roman" panose="02020603050405020304" pitchFamily="18" charset="0"/>
                                </a:rPr>
                                <m:t>∗22+</m:t>
                              </m:r>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∗4+</m:t>
                              </m:r>
                              <m:r>
                                <a:rPr lang="en-US" sz="2400" b="0" i="1" smtClean="0">
                                  <a:latin typeface="Cambria Math"/>
                                  <a:cs typeface="Times New Roman" panose="02020603050405020304" pitchFamily="18" charset="0"/>
                                </a:rPr>
                                <m:t>1</m:t>
                              </m:r>
                              <m:r>
                                <a:rPr lang="en-US" sz="2400" i="1">
                                  <a:latin typeface="Cambria Math"/>
                                  <a:cs typeface="Times New Roman" panose="02020603050405020304" pitchFamily="18" charset="0"/>
                                </a:rPr>
                                <m:t>∗0</m:t>
                              </m:r>
                            </m:e>
                          </m:mr>
                          <m:mr>
                            <m:e>
                              <m:r>
                                <a:rPr lang="en-US" sz="2400" b="0" i="1" smtClean="0">
                                  <a:latin typeface="Cambria Math"/>
                                  <a:cs typeface="Times New Roman" panose="02020603050405020304" pitchFamily="18" charset="0"/>
                                </a:rPr>
                                <m:t>4</m:t>
                              </m:r>
                              <m:r>
                                <a:rPr lang="en-US" sz="2400" i="1">
                                  <a:latin typeface="Cambria Math"/>
                                  <a:cs typeface="Times New Roman" panose="02020603050405020304" pitchFamily="18" charset="0"/>
                                </a:rPr>
                                <m:t>∗22+1</m:t>
                              </m:r>
                              <m:r>
                                <a:rPr lang="en-US" sz="2400" b="0" i="1" smtClean="0">
                                  <a:latin typeface="Cambria Math"/>
                                  <a:cs typeface="Times New Roman" panose="02020603050405020304" pitchFamily="18" charset="0"/>
                                </a:rPr>
                                <m:t>9</m:t>
                              </m:r>
                              <m:r>
                                <a:rPr lang="en-US" sz="2400" i="1">
                                  <a:latin typeface="Cambria Math"/>
                                  <a:cs typeface="Times New Roman" panose="02020603050405020304" pitchFamily="18" charset="0"/>
                                </a:rPr>
                                <m:t>∗4+</m:t>
                              </m:r>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∗0</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4</m:t>
                              </m:r>
                              <m:r>
                                <a:rPr lang="en-US" sz="2400" b="0" i="1" smtClean="0">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154</m:t>
                              </m:r>
                            </m:e>
                          </m:mr>
                          <m:mr>
                            <m:e>
                              <m:r>
                                <a:rPr lang="en-US" sz="2400" b="0" i="1" smtClean="0">
                                  <a:latin typeface="Cambria Math"/>
                                  <a:cs typeface="Times New Roman" panose="02020603050405020304" pitchFamily="18" charset="0"/>
                                </a:rPr>
                                <m:t>164</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smtClean="0">
                                <a:latin typeface="Cambria Math" panose="02040503050406030204" pitchFamily="18" charset="0"/>
                                <a:cs typeface="Times New Roman" panose="02020603050405020304" pitchFamily="18" charset="0"/>
                              </a:rPr>
                            </m:ctrlPr>
                          </m:mPr>
                          <m:mr>
                            <m:e>
                              <m:r>
                                <a:rPr lang="en-US" sz="2400" b="0" i="1" smtClean="0">
                                  <a:latin typeface="Cambria Math"/>
                                  <a:cs typeface="Times New Roman" panose="02020603050405020304" pitchFamily="18" charset="0"/>
                                </a:rPr>
                                <m:t>18</m:t>
                              </m:r>
                            </m:e>
                          </m:mr>
                          <m:mr>
                            <m:e>
                              <m:r>
                                <a:rPr lang="en-US" sz="2400" b="0" i="1" smtClean="0">
                                  <a:latin typeface="Cambria Math"/>
                                  <a:cs typeface="Times New Roman" panose="02020603050405020304" pitchFamily="18" charset="0"/>
                                </a:rPr>
                                <m:t>2</m:t>
                              </m:r>
                              <m:r>
                                <a:rPr lang="en-US" sz="2400" i="1">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8</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𝑆</m:t>
                              </m:r>
                            </m:e>
                          </m:mr>
                          <m:mr>
                            <m:e>
                              <m:r>
                                <a:rPr lang="en-US" sz="2400" b="0" i="1" smtClean="0">
                                  <a:latin typeface="Cambria Math"/>
                                  <a:cs typeface="Times New Roman" panose="02020603050405020304" pitchFamily="18" charset="0"/>
                                </a:rPr>
                                <m:t>𝑌</m:t>
                              </m:r>
                            </m:e>
                          </m:mr>
                          <m:mr>
                            <m:e>
                              <m:r>
                                <a:rPr lang="en-US" sz="2400" b="0" i="1" smtClean="0">
                                  <a:latin typeface="Cambria Math"/>
                                  <a:cs typeface="Times New Roman" panose="02020603050405020304" pitchFamily="18" charset="0"/>
                                </a:rPr>
                                <m:t>𝐼</m:t>
                              </m:r>
                            </m:e>
                          </m:mr>
                        </m:m>
                      </m:e>
                    </m:d>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432560" y="914400"/>
                <a:ext cx="7635240" cy="5638800"/>
              </a:xfrm>
              <a:blipFill rotWithShape="1">
                <a:blip r:embed="rId2"/>
                <a:stretch>
                  <a:fillRect l="-878" t="-1622" b="-3135"/>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114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ii.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11</m:t>
                              </m:r>
                            </m:e>
                            <m:e>
                              <m:r>
                                <a:rPr lang="en-US" sz="2400" i="1">
                                  <a:latin typeface="Cambria Math"/>
                                  <a:cs typeface="Times New Roman" panose="02020603050405020304" pitchFamily="18" charset="0"/>
                                </a:rPr>
                                <m:t>15</m:t>
                              </m:r>
                            </m:e>
                          </m:mr>
                          <m:mr>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r>
                              <a:rPr lang="en-US" sz="2400" b="0" i="1" smtClean="0">
                                <a:latin typeface="Cambria Math"/>
                                <a:cs typeface="Times New Roman" panose="02020603050405020304" pitchFamily="18" charset="0"/>
                              </a:rPr>
                              <m:t>17</m:t>
                            </m:r>
                          </m:e>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18</m:t>
                            </m:r>
                          </m:e>
                        </m:eqArr>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17</m:t>
                              </m:r>
                              <m:r>
                                <a:rPr lang="en-US" sz="2400" i="1">
                                  <a:latin typeface="Cambria Math"/>
                                  <a:cs typeface="Times New Roman" panose="02020603050405020304" pitchFamily="18" charset="0"/>
                                </a:rPr>
                                <m:t>+11∗4+15∗</m:t>
                              </m:r>
                              <m:r>
                                <a:rPr lang="en-US" sz="2400" b="0" i="1" smtClean="0">
                                  <a:latin typeface="Cambria Math"/>
                                  <a:cs typeface="Times New Roman" panose="02020603050405020304" pitchFamily="18" charset="0"/>
                                </a:rPr>
                                <m:t>18</m:t>
                              </m:r>
                            </m:e>
                          </m:mr>
                          <m:mr>
                            <m:e>
                              <m:r>
                                <a:rPr lang="en-US" sz="2400" i="1">
                                  <a:latin typeface="Cambria Math"/>
                                  <a:cs typeface="Times New Roman" panose="02020603050405020304" pitchFamily="18" charset="0"/>
                                </a:rPr>
                                <m:t>7∗</m:t>
                              </m:r>
                              <m:r>
                                <a:rPr lang="en-US" sz="2400" b="0" i="1" smtClean="0">
                                  <a:latin typeface="Cambria Math"/>
                                  <a:cs typeface="Times New Roman" panose="02020603050405020304" pitchFamily="18" charset="0"/>
                                </a:rPr>
                                <m:t>17</m:t>
                              </m:r>
                              <m:r>
                                <a:rPr lang="en-US" sz="2400" i="1">
                                  <a:latin typeface="Cambria Math"/>
                                  <a:cs typeface="Times New Roman" panose="02020603050405020304" pitchFamily="18" charset="0"/>
                                </a:rPr>
                                <m:t>+0∗4+1∗</m:t>
                              </m:r>
                              <m:r>
                                <a:rPr lang="en-US" sz="2400" b="0" i="1" smtClean="0">
                                  <a:latin typeface="Cambria Math"/>
                                  <a:cs typeface="Times New Roman" panose="02020603050405020304" pitchFamily="18" charset="0"/>
                                </a:rPr>
                                <m:t>18</m:t>
                              </m:r>
                            </m:e>
                          </m:mr>
                          <m:mr>
                            <m:e>
                              <m:r>
                                <a:rPr lang="en-US" sz="2400" i="1">
                                  <a:latin typeface="Cambria Math"/>
                                  <a:cs typeface="Times New Roman" panose="02020603050405020304" pitchFamily="18" charset="0"/>
                                </a:rPr>
                                <m:t>4</m:t>
                              </m:r>
                              <m:r>
                                <a:rPr lang="en-US" sz="240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17</m:t>
                              </m:r>
                              <m:r>
                                <a:rPr lang="en-US" sz="2400" i="1">
                                  <a:latin typeface="Cambria Math"/>
                                  <a:cs typeface="Times New Roman" panose="02020603050405020304" pitchFamily="18" charset="0"/>
                                </a:rPr>
                                <m:t>+19∗4+0∗</m:t>
                              </m:r>
                              <m:r>
                                <a:rPr lang="en-US" sz="2400" b="0" i="1" smtClean="0">
                                  <a:latin typeface="Cambria Math"/>
                                  <a:cs typeface="Times New Roman" panose="02020603050405020304" pitchFamily="18" charset="0"/>
                                </a:rPr>
                                <m:t>18</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3</m:t>
                              </m:r>
                              <m:r>
                                <a:rPr lang="en-US" sz="2400" b="0" i="1" smtClean="0">
                                  <a:latin typeface="Cambria Math"/>
                                  <a:cs typeface="Times New Roman" panose="02020603050405020304" pitchFamily="18" charset="0"/>
                                </a:rPr>
                                <m:t>14</m:t>
                              </m:r>
                            </m:e>
                          </m:mr>
                          <m:mr>
                            <m:e>
                              <m:r>
                                <a:rPr lang="en-US" sz="2400" b="0" i="1" smtClean="0">
                                  <a:latin typeface="Cambria Math"/>
                                  <a:cs typeface="Times New Roman" panose="02020603050405020304" pitchFamily="18" charset="0"/>
                                </a:rPr>
                                <m:t>137</m:t>
                              </m:r>
                            </m:e>
                          </m:mr>
                          <m:mr>
                            <m:e>
                              <m:r>
                                <a:rPr lang="en-US" sz="2400" b="0" i="1" smtClean="0">
                                  <a:latin typeface="Cambria Math"/>
                                  <a:cs typeface="Times New Roman" panose="02020603050405020304" pitchFamily="18" charset="0"/>
                                </a:rPr>
                                <m:t>144</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2</m:t>
                              </m:r>
                            </m:e>
                          </m:mr>
                          <m:mr>
                            <m:e>
                              <m:r>
                                <a:rPr lang="en-US" sz="2400" b="0" i="1" smtClean="0">
                                  <a:latin typeface="Cambria Math"/>
                                  <a:cs typeface="Times New Roman" panose="02020603050405020304" pitchFamily="18" charset="0"/>
                                </a:rPr>
                                <m:t>7</m:t>
                              </m:r>
                            </m:e>
                          </m:mr>
                          <m:mr>
                            <m:e>
                              <m:r>
                                <a:rPr lang="en-US" sz="2400" b="0" i="1" smtClean="0">
                                  <a:latin typeface="Cambria Math"/>
                                  <a:cs typeface="Times New Roman" panose="02020603050405020304" pitchFamily="18" charset="0"/>
                                </a:rPr>
                                <m:t>14</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𝐶</m:t>
                              </m:r>
                            </m:e>
                          </m:mr>
                          <m:mr>
                            <m:e>
                              <m:r>
                                <a:rPr lang="en-US" sz="2400" b="0" i="1" smtClean="0">
                                  <a:latin typeface="Cambria Math"/>
                                  <a:cs typeface="Times New Roman" panose="02020603050405020304" pitchFamily="18" charset="0"/>
                                </a:rPr>
                                <m:t>𝐻</m:t>
                              </m:r>
                            </m:e>
                          </m:mr>
                          <m:mr>
                            <m:e>
                              <m:r>
                                <a:rPr lang="en-US" sz="2400" b="0" i="1" smtClean="0">
                                  <a:latin typeface="Cambria Math"/>
                                  <a:cs typeface="Times New Roman" panose="02020603050405020304" pitchFamily="18" charset="0"/>
                                </a:rPr>
                                <m:t>𝑂</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iii.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11</m:t>
                              </m:r>
                            </m:e>
                            <m:e>
                              <m:r>
                                <a:rPr lang="en-US" sz="2400" i="1">
                                  <a:latin typeface="Cambria Math"/>
                                  <a:cs typeface="Times New Roman" panose="02020603050405020304" pitchFamily="18" charset="0"/>
                                </a:rPr>
                                <m:t>15</m:t>
                              </m:r>
                            </m:e>
                          </m:mr>
                          <m:mr>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i="1">
                                <a:latin typeface="Cambria Math" panose="02040503050406030204" pitchFamily="18" charset="0"/>
                                <a:cs typeface="Times New Roman" panose="02020603050405020304" pitchFamily="18" charset="0"/>
                              </a:rPr>
                            </m:ctrlPr>
                          </m:eqArrPr>
                          <m:e>
                            <m:r>
                              <a:rPr lang="en-US" sz="2400" b="0" i="1" smtClean="0">
                                <a:latin typeface="Cambria Math"/>
                                <a:cs typeface="Times New Roman" panose="02020603050405020304" pitchFamily="18" charset="0"/>
                              </a:rPr>
                              <m:t>0</m:t>
                            </m:r>
                          </m:e>
                          <m:e>
                            <m:r>
                              <a:rPr lang="en-US" sz="2400" b="0" i="1" smtClean="0">
                                <a:latin typeface="Cambria Math"/>
                                <a:cs typeface="Times New Roman" panose="02020603050405020304" pitchFamily="18" charset="0"/>
                              </a:rPr>
                              <m:t>5</m:t>
                            </m:r>
                          </m:e>
                          <m:e>
                            <m:r>
                              <a:rPr lang="en-US" sz="2400" b="0" i="1" smtClean="0">
                                <a:latin typeface="Cambria Math"/>
                                <a:cs typeface="Times New Roman" panose="02020603050405020304" pitchFamily="18" charset="0"/>
                              </a:rPr>
                              <m:t>4</m:t>
                            </m:r>
                          </m:e>
                        </m:eqArr>
                      </m:e>
                    </m:d>
                  </m:oMath>
                </a14:m>
                <a:r>
                  <a:rPr lang="en-US" sz="2400" dirty="0">
                    <a:latin typeface="Times New Roman" panose="02020603050405020304" pitchFamily="18" charset="0"/>
                    <a:cs typeface="Times New Roman" panose="02020603050405020304" pitchFamily="18" charset="0"/>
                  </a:rPr>
                  <a:t> mod 26 =</a:t>
                </a:r>
                <a:r>
                  <a:rPr lang="en-US" sz="2400" dirty="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+11</m:t>
                              </m:r>
                              <m:r>
                                <a:rPr lang="en-US" sz="240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5</m:t>
                              </m:r>
                              <m:r>
                                <a:rPr lang="en-US" sz="2400" i="1">
                                  <a:latin typeface="Cambria Math"/>
                                  <a:cs typeface="Times New Roman" panose="02020603050405020304" pitchFamily="18" charset="0"/>
                                </a:rPr>
                                <m:t>+15∗</m:t>
                              </m:r>
                              <m:r>
                                <a:rPr lang="en-US" sz="2400" b="0" i="1" smtClean="0">
                                  <a:latin typeface="Cambria Math"/>
                                  <a:cs typeface="Times New Roman" panose="02020603050405020304" pitchFamily="18" charset="0"/>
                                </a:rPr>
                                <m:t>4</m:t>
                              </m:r>
                            </m:e>
                          </m:mr>
                          <m:mr>
                            <m:e>
                              <m:r>
                                <a:rPr lang="en-US" sz="2400" i="1">
                                  <a:latin typeface="Cambria Math"/>
                                  <a:cs typeface="Times New Roman" panose="02020603050405020304" pitchFamily="18" charset="0"/>
                                </a:rPr>
                                <m:t>7∗</m:t>
                              </m:r>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+0</m:t>
                              </m:r>
                              <m:r>
                                <a:rPr lang="en-US" sz="240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5</m:t>
                              </m:r>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4</m:t>
                              </m:r>
                            </m:e>
                          </m:mr>
                          <m:mr>
                            <m:e>
                              <m:r>
                                <a:rPr lang="en-US" sz="2400" i="1">
                                  <a:latin typeface="Cambria Math"/>
                                  <a:cs typeface="Times New Roman" panose="02020603050405020304" pitchFamily="18" charset="0"/>
                                </a:rPr>
                                <m:t>4</m:t>
                              </m:r>
                              <m:r>
                                <a:rPr lang="en-US" sz="240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+19∗</m:t>
                              </m:r>
                              <m:r>
                                <a:rPr lang="en-US" sz="2400" b="0" i="1" smtClean="0">
                                  <a:latin typeface="Cambria Math"/>
                                  <a:cs typeface="Times New Roman" panose="02020603050405020304" pitchFamily="18" charset="0"/>
                                </a:rPr>
                                <m:t>5</m:t>
                              </m:r>
                              <m:r>
                                <a:rPr lang="en-US" sz="2400" i="1">
                                  <a:latin typeface="Cambria Math"/>
                                  <a:cs typeface="Times New Roman" panose="02020603050405020304" pitchFamily="18" charset="0"/>
                                </a:rPr>
                                <m:t>+0∗</m:t>
                              </m:r>
                              <m:r>
                                <a:rPr lang="en-US" sz="2400" b="0" i="1" smtClean="0">
                                  <a:latin typeface="Cambria Math"/>
                                  <a:cs typeface="Times New Roman" panose="02020603050405020304" pitchFamily="18" charset="0"/>
                                </a:rPr>
                                <m:t>4</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1</m:t>
                              </m:r>
                              <m:r>
                                <a:rPr lang="en-US" sz="2400" b="0" i="1" smtClean="0">
                                  <a:latin typeface="Cambria Math"/>
                                  <a:cs typeface="Times New Roman" panose="02020603050405020304" pitchFamily="18" charset="0"/>
                                </a:rPr>
                                <m:t>15</m:t>
                              </m:r>
                            </m:e>
                          </m:mr>
                          <m:mr>
                            <m:e>
                              <m:r>
                                <a:rPr lang="en-US" sz="2400" b="0" i="1" smtClean="0">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95</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1</m:t>
                              </m:r>
                              <m:r>
                                <a:rPr lang="en-US" sz="2400" b="0" i="1" smtClean="0">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4</m:t>
                              </m:r>
                            </m:e>
                          </m:mr>
                          <m:mr>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7</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𝐿</m:t>
                              </m:r>
                            </m:e>
                          </m:mr>
                          <m:mr>
                            <m:e>
                              <m:r>
                                <a:rPr lang="en-US" sz="2400" b="0" i="1" smtClean="0">
                                  <a:latin typeface="Cambria Math"/>
                                  <a:cs typeface="Times New Roman" panose="02020603050405020304" pitchFamily="18" charset="0"/>
                                </a:rPr>
                                <m:t>𝐸</m:t>
                              </m:r>
                            </m:e>
                          </m:mr>
                          <m:mr>
                            <m:e>
                              <m:r>
                                <a:rPr lang="en-US" sz="2400" b="0" i="1" smtClean="0">
                                  <a:latin typeface="Cambria Math"/>
                                  <a:cs typeface="Times New Roman" panose="02020603050405020304" pitchFamily="18" charset="0"/>
                                </a:rPr>
                                <m:t>𝑅</m:t>
                              </m:r>
                            </m:e>
                          </m:mr>
                        </m:m>
                      </m:e>
                    </m:d>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smtClean="0">
                                <a:latin typeface="Cambria Math" panose="02040503050406030204" pitchFamily="18" charset="0"/>
                                <a:cs typeface="Times New Roman" panose="02020603050405020304" pitchFamily="18" charset="0"/>
                              </a:rPr>
                            </m:ctrlPr>
                          </m:mPr>
                          <m:mr>
                            <m:e>
                              <m:r>
                                <a:rPr lang="en-US" sz="2400" b="0" i="1" smtClean="0">
                                  <a:latin typeface="Cambria Math"/>
                                  <a:cs typeface="Times New Roman" panose="02020603050405020304" pitchFamily="18" charset="0"/>
                                </a:rPr>
                                <m:t>𝑆</m:t>
                              </m:r>
                            </m:e>
                            <m:e>
                              <m:r>
                                <a:rPr lang="en-US" sz="2400" b="0" i="1" smtClean="0">
                                  <a:latin typeface="Cambria Math"/>
                                  <a:cs typeface="Times New Roman" panose="02020603050405020304" pitchFamily="18" charset="0"/>
                                </a:rPr>
                                <m:t>𝐶</m:t>
                              </m:r>
                            </m:e>
                            <m:e>
                              <m:r>
                                <a:rPr lang="en-US" sz="2400" b="0" i="1" smtClean="0">
                                  <a:latin typeface="Cambria Math"/>
                                  <a:cs typeface="Times New Roman" panose="02020603050405020304" pitchFamily="18" charset="0"/>
                                </a:rPr>
                                <m:t>𝐿</m:t>
                              </m:r>
                            </m:e>
                          </m:mr>
                          <m:mr>
                            <m:e>
                              <m:r>
                                <a:rPr lang="en-US" sz="2400" b="0" i="1" smtClean="0">
                                  <a:latin typeface="Cambria Math"/>
                                  <a:cs typeface="Times New Roman" panose="02020603050405020304" pitchFamily="18" charset="0"/>
                                </a:rPr>
                                <m:t>𝑌</m:t>
                              </m:r>
                            </m:e>
                            <m:e>
                              <m:r>
                                <a:rPr lang="en-US" sz="2400" b="0" i="1" smtClean="0">
                                  <a:latin typeface="Cambria Math"/>
                                  <a:cs typeface="Times New Roman" panose="02020603050405020304" pitchFamily="18" charset="0"/>
                                </a:rPr>
                                <m:t>𝐻</m:t>
                              </m:r>
                            </m:e>
                            <m:e>
                              <m:r>
                                <a:rPr lang="en-US" sz="2400" b="0" i="1" smtClean="0">
                                  <a:latin typeface="Cambria Math"/>
                                  <a:cs typeface="Times New Roman" panose="02020603050405020304" pitchFamily="18" charset="0"/>
                                </a:rPr>
                                <m:t>𝐸</m:t>
                              </m:r>
                            </m:e>
                          </m:mr>
                          <m:mr>
                            <m:e>
                              <m:r>
                                <a:rPr lang="en-US" sz="2400" b="0" i="1" smtClean="0">
                                  <a:latin typeface="Cambria Math"/>
                                  <a:cs typeface="Times New Roman" panose="02020603050405020304" pitchFamily="18" charset="0"/>
                                </a:rPr>
                                <m:t>𝐼</m:t>
                              </m:r>
                            </m:e>
                            <m:e>
                              <m:r>
                                <a:rPr lang="en-US" sz="2400" b="0" i="1" smtClean="0">
                                  <a:latin typeface="Cambria Math"/>
                                  <a:cs typeface="Times New Roman" panose="02020603050405020304" pitchFamily="18" charset="0"/>
                                </a:rPr>
                                <m:t>𝑂</m:t>
                              </m:r>
                            </m:e>
                            <m:e>
                              <m:r>
                                <a:rPr lang="en-US" sz="2400" b="0" i="1" smtClean="0">
                                  <a:latin typeface="Cambria Math"/>
                                  <a:cs typeface="Times New Roman" panose="02020603050405020304" pitchFamily="18" charset="0"/>
                                </a:rPr>
                                <m:t>𝑅</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a:rPr lang="en-US" sz="2400" b="0" i="1" smtClean="0">
                                  <a:latin typeface="Cambria Math"/>
                                  <a:cs typeface="Times New Roman" panose="02020603050405020304" pitchFamily="18" charset="0"/>
                                </a:rPr>
                                <m:t>18</m:t>
                              </m:r>
                            </m:e>
                            <m:e>
                              <m:r>
                                <a:rPr lang="en-US" sz="2400" b="0" i="1" smtClean="0">
                                  <a:latin typeface="Cambria Math"/>
                                  <a:cs typeface="Times New Roman" panose="02020603050405020304" pitchFamily="18" charset="0"/>
                                </a:rPr>
                                <m:t>2</m:t>
                              </m:r>
                            </m:e>
                            <m:e>
                              <m:r>
                                <a:rPr lang="en-US" sz="2400" b="0" i="1" smtClean="0">
                                  <a:latin typeface="Cambria Math"/>
                                  <a:cs typeface="Times New Roman" panose="02020603050405020304" pitchFamily="18" charset="0"/>
                                </a:rPr>
                                <m:t>11</m:t>
                              </m:r>
                            </m:e>
                          </m:mr>
                          <m:mr>
                            <m:e>
                              <m:r>
                                <a:rPr lang="en-US" sz="2400" b="0" i="1" smtClean="0">
                                  <a:latin typeface="Cambria Math"/>
                                  <a:cs typeface="Times New Roman" panose="02020603050405020304" pitchFamily="18" charset="0"/>
                                </a:rPr>
                                <m:t>24</m:t>
                              </m:r>
                            </m:e>
                            <m:e>
                              <m:r>
                                <a:rPr lang="en-US" sz="2400" b="0" i="1" smtClean="0">
                                  <a:latin typeface="Cambria Math"/>
                                  <a:cs typeface="Times New Roman" panose="02020603050405020304" pitchFamily="18" charset="0"/>
                                </a:rPr>
                                <m:t>7</m:t>
                              </m:r>
                            </m:e>
                            <m:e>
                              <m:r>
                                <a:rPr lang="en-US" sz="2400" b="0" i="1" smtClean="0">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8</m:t>
                              </m:r>
                            </m:e>
                            <m:e>
                              <m:r>
                                <a:rPr lang="en-US" sz="2400" b="0" i="1" smtClean="0">
                                  <a:latin typeface="Cambria Math"/>
                                  <a:cs typeface="Times New Roman" panose="02020603050405020304" pitchFamily="18" charset="0"/>
                                </a:rPr>
                                <m:t>14</m:t>
                              </m:r>
                            </m:e>
                            <m:e>
                              <m:r>
                                <a:rPr lang="en-US" sz="2400" b="0" i="1" smtClean="0">
                                  <a:latin typeface="Cambria Math"/>
                                  <a:cs typeface="Times New Roman" panose="02020603050405020304" pitchFamily="18" charset="0"/>
                                </a:rPr>
                                <m:t>17</m:t>
                              </m:r>
                            </m:e>
                          </m:mr>
                        </m:m>
                      </m:e>
                    </m:d>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143000" y="914400"/>
                <a:ext cx="7924800" cy="5638800"/>
              </a:xfrm>
              <a:blipFill rotWithShape="1">
                <a:blip r:embed="rId2"/>
                <a:stretch>
                  <a:fillRect l="-923"/>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9650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Decryption:</a:t>
                </a:r>
              </a:p>
              <a:p>
                <a:r>
                  <a:rPr lang="en-US" sz="2400" dirty="0">
                    <a:latin typeface="Times New Roman" panose="02020603050405020304" pitchFamily="18" charset="0"/>
                    <a:cs typeface="Times New Roman" panose="02020603050405020304" pitchFamily="18" charset="0"/>
                  </a:rPr>
                  <a:t>1. Calculating determinant: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11</m:t>
                              </m:r>
                            </m:e>
                            <m:e>
                              <m:r>
                                <a:rPr lang="en-US" sz="2400" i="1">
                                  <a:latin typeface="Cambria Math"/>
                                  <a:cs typeface="Times New Roman" panose="02020603050405020304" pitchFamily="18" charset="0"/>
                                </a:rPr>
                                <m:t>15</m:t>
                              </m:r>
                            </m:e>
                          </m:mr>
                          <m:mr>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0 * (0*0 – 19*1) – 11 * (7*0 – 4*1) + 15 * (7*19 - 4*0)</a:t>
                </a:r>
              </a:p>
              <a:p>
                <a:r>
                  <a:rPr lang="en-US" sz="2400" dirty="0">
                    <a:latin typeface="Times New Roman" panose="02020603050405020304" pitchFamily="18" charset="0"/>
                    <a:cs typeface="Times New Roman" panose="02020603050405020304" pitchFamily="18" charset="0"/>
                  </a:rPr>
                  <a:t>      = 0 + 44 +1995 </a:t>
                </a:r>
                <a:r>
                  <a:rPr lang="en-US" sz="2400">
                    <a:latin typeface="Times New Roman" panose="02020603050405020304" pitchFamily="18" charset="0"/>
                    <a:cs typeface="Times New Roman" panose="02020603050405020304" pitchFamily="18" charset="0"/>
                  </a:rPr>
                  <a:t>= 2039mod 26</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11 </a:t>
                </a:r>
              </a:p>
              <a:p>
                <a:r>
                  <a:rPr lang="en-US" sz="2400" dirty="0">
                    <a:latin typeface="Times New Roman" panose="02020603050405020304" pitchFamily="18" charset="0"/>
                    <a:cs typeface="Times New Roman" panose="02020603050405020304" pitchFamily="18" charset="0"/>
                  </a:rPr>
                  <a:t>2. Finding multiplicative inverse:</a:t>
                </a:r>
              </a:p>
              <a:p>
                <a:r>
                  <a:rPr lang="en-US" sz="2400" dirty="0">
                    <a:latin typeface="Times New Roman" panose="02020603050405020304" pitchFamily="18" charset="0"/>
                    <a:cs typeface="Times New Roman" panose="02020603050405020304" pitchFamily="18" charset="0"/>
                  </a:rPr>
                  <a:t>	d * d</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1 mod 26 </a:t>
                </a:r>
              </a:p>
              <a:p>
                <a:r>
                  <a:rPr lang="en-US" sz="2400" dirty="0">
                    <a:latin typeface="Times New Roman" panose="02020603050405020304" pitchFamily="18" charset="0"/>
                    <a:cs typeface="Times New Roman" panose="02020603050405020304" pitchFamily="18" charset="0"/>
                  </a:rPr>
                  <a:t>	11 * x ≡ 1 mod 26</a:t>
                </a:r>
              </a:p>
              <a:p>
                <a:r>
                  <a:rPr lang="en-US" sz="2400" dirty="0">
                    <a:latin typeface="Times New Roman" panose="02020603050405020304" pitchFamily="18" charset="0"/>
                    <a:cs typeface="Times New Roman" panose="02020603050405020304" pitchFamily="18" charset="0"/>
                  </a:rPr>
                  <a:t>	11 * 19 = 209 ≡ 1 mod 26</a:t>
                </a:r>
              </a:p>
              <a:p>
                <a:r>
                  <a:rPr lang="en-US" sz="2400" dirty="0">
                    <a:latin typeface="Times New Roman" panose="02020603050405020304" pitchFamily="18" charset="0"/>
                    <a:cs typeface="Times New Roman" panose="02020603050405020304" pitchFamily="18" charset="0"/>
                  </a:rPr>
                  <a:t>	x = 19</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p:sp>
            <p:nvSpPr>
              <p:cNvPr id="6" name="Subtitle 2"/>
              <p:cNvSpPr>
                <a:spLocks noGrp="1" noRot="1" noChangeAspect="1" noMove="1" noResize="1" noEditPoints="1" noAdjustHandles="1" noChangeArrowheads="1" noChangeShapeType="1" noTextEdit="1"/>
              </p:cNvSpPr>
              <p:nvPr>
                <p:ph type="subTitle" idx="1"/>
              </p:nvPr>
            </p:nvSpPr>
            <p:spPr>
              <a:xfrm>
                <a:off x="1143000" y="914400"/>
                <a:ext cx="7924800" cy="5638800"/>
              </a:xfrm>
              <a:blipFill>
                <a:blip r:embed="rId2"/>
                <a:stretch>
                  <a:fillRect l="-923" t="-1622"/>
                </a:stretch>
              </a:blipFill>
            </p:spPr>
            <p:txBody>
              <a:bodyPr/>
              <a:lstStyle/>
              <a:p>
                <a:r>
                  <a:rPr lang="en-IN">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5653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Adjoint</a:t>
                </a:r>
                <a:r>
                  <a:rPr lang="en-US" sz="2400" dirty="0">
                    <a:latin typeface="Times New Roman" panose="02020603050405020304" pitchFamily="18" charset="0"/>
                    <a:cs typeface="Times New Roman" panose="02020603050405020304" pitchFamily="18" charset="0"/>
                  </a:rPr>
                  <a:t> of matrix:</a:t>
                </a:r>
              </a:p>
              <a:p>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 -19  	</a:t>
                </a:r>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7</m:t>
                              </m:r>
                            </m:e>
                            <m:e>
                              <m:r>
                                <a:rPr lang="en-US" sz="2400" i="1">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4</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 4 </a:t>
                </a:r>
              </a:p>
              <a:p>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7</m:t>
                              </m:r>
                            </m:e>
                            <m:e>
                              <m:r>
                                <a:rPr lang="en-US" sz="2400" b="0" i="1" smtClean="0">
                                  <a:latin typeface="Cambria Math"/>
                                  <a:cs typeface="Times New Roman" panose="02020603050405020304" pitchFamily="18" charset="0"/>
                                </a:rPr>
                                <m:t>0</m:t>
                              </m:r>
                            </m:e>
                          </m:mr>
                          <m:mr>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19</m:t>
                              </m:r>
                            </m:e>
                          </m:mr>
                        </m:m>
                      </m:e>
                    </m:d>
                  </m:oMath>
                </a14:m>
                <a:r>
                  <a:rPr lang="en-US" sz="2400" dirty="0">
                    <a:latin typeface="Times New Roman" panose="02020603050405020304" pitchFamily="18" charset="0"/>
                    <a:cs typeface="Times New Roman" panose="02020603050405020304" pitchFamily="18" charset="0"/>
                  </a:rPr>
                  <a:t> = 133  	</a:t>
                </a:r>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21</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1</m:t>
                              </m:r>
                              <m:r>
                                <a:rPr lang="en-US" sz="2400" b="0" i="1" smtClean="0">
                                  <a:latin typeface="Cambria Math"/>
                                  <a:cs typeface="Times New Roman" panose="02020603050405020304" pitchFamily="18" charset="0"/>
                                </a:rPr>
                                <m:t>1</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5</m:t>
                              </m:r>
                            </m:e>
                          </m:mr>
                          <m:mr>
                            <m:e>
                              <m:r>
                                <a:rPr lang="en-US" sz="2400" b="0" i="1" smtClean="0">
                                  <a:latin typeface="Cambria Math"/>
                                  <a:cs typeface="Times New Roman" panose="02020603050405020304" pitchFamily="18" charset="0"/>
                                </a:rPr>
                                <m:t>19</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 285</a:t>
                </a:r>
              </a:p>
              <a:p>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22</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0</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5</m:t>
                              </m:r>
                            </m:e>
                          </m:mr>
                          <m:mr>
                            <m:e>
                              <m:r>
                                <a:rPr lang="en-US" sz="2400" b="0" i="1" smtClean="0">
                                  <a:latin typeface="Cambria Math"/>
                                  <a:cs typeface="Times New Roman" panose="02020603050405020304" pitchFamily="18" charset="0"/>
                                </a:rPr>
                                <m:t>4</m:t>
                              </m:r>
                            </m:e>
                            <m:e>
                              <m:r>
                                <a:rPr lang="en-US" sz="2400" i="1">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 -60  	</a:t>
                </a:r>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23</a:t>
                </a:r>
                <a:r>
                  <a:rPr lang="en-US" sz="2400" dirty="0">
                    <a:latin typeface="Times New Roman" panose="02020603050405020304" pitchFamily="18" charset="0"/>
                    <a:cs typeface="Times New Roman" panose="02020603050405020304" pitchFamily="18" charset="0"/>
                  </a:rPr>
                  <a:t>) =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2"/>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0</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1</m:t>
                              </m:r>
                            </m:e>
                          </m:mr>
                          <m:mr>
                            <m:e>
                              <m:r>
                                <a:rPr lang="en-US" sz="2400" i="1">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19</m:t>
                              </m:r>
                            </m:e>
                          </m:mr>
                        </m:m>
                      </m:e>
                    </m:d>
                  </m:oMath>
                </a14:m>
                <a:r>
                  <a:rPr lang="en-US" sz="2400" dirty="0">
                    <a:latin typeface="Times New Roman" panose="02020603050405020304" pitchFamily="18" charset="0"/>
                    <a:cs typeface="Times New Roman" panose="02020603050405020304" pitchFamily="18" charset="0"/>
                  </a:rPr>
                  <a:t> = 44</a:t>
                </a:r>
                <a:endParaRPr lang="en-US" sz="2400" i="1" dirty="0">
                  <a:latin typeface="Cambria Math"/>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Adj</a:t>
                </a:r>
                <a:r>
                  <a:rPr lang="en-US" sz="2400" dirty="0">
                    <a:latin typeface="Times New Roman" panose="02020603050405020304" pitchFamily="18" charset="0"/>
                    <a:cs typeface="Times New Roman" panose="02020603050405020304" pitchFamily="18" charset="0"/>
                  </a:rPr>
                  <a:t> K = [ </a:t>
                </a:r>
                <a:r>
                  <a:rPr lang="en-US" sz="2400" dirty="0" err="1">
                    <a:latin typeface="Times New Roman" panose="02020603050405020304" pitchFamily="18" charset="0"/>
                    <a:cs typeface="Times New Roman" panose="02020603050405020304" pitchFamily="18" charset="0"/>
                  </a:rPr>
                  <a:t>cof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19</m:t>
                              </m:r>
                            </m:e>
                            <m:e>
                              <m:r>
                                <a:rPr lang="en-US" sz="2400" b="0" i="1" smtClean="0">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133</m:t>
                              </m:r>
                            </m:e>
                          </m:mr>
                          <m:mr>
                            <m:e>
                              <m:r>
                                <a:rPr lang="en-US" sz="2400" b="0" i="1" smtClean="0">
                                  <a:latin typeface="Cambria Math"/>
                                  <a:cs typeface="Times New Roman" panose="02020603050405020304" pitchFamily="18" charset="0"/>
                                </a:rPr>
                                <m:t>285</m:t>
                              </m:r>
                            </m:e>
                            <m:e>
                              <m:r>
                                <a:rPr lang="en-US" sz="2400" b="0" i="1" smtClean="0">
                                  <a:latin typeface="Cambria Math"/>
                                  <a:cs typeface="Times New Roman" panose="02020603050405020304" pitchFamily="18" charset="0"/>
                                </a:rPr>
                                <m:t>−60</m:t>
                              </m:r>
                            </m:e>
                            <m:e>
                              <m:r>
                                <a:rPr lang="en-US" sz="2400" b="0" i="1" smtClean="0">
                                  <a:latin typeface="Cambria Math"/>
                                  <a:cs typeface="Times New Roman" panose="02020603050405020304" pitchFamily="18" charset="0"/>
                                </a:rPr>
                                <m:t>44</m:t>
                              </m:r>
                            </m:e>
                          </m:mr>
                          <m:mr>
                            <m:e>
                              <m:r>
                                <a:rPr lang="en-US" sz="2400" b="0" i="1" smtClean="0">
                                  <a:latin typeface="Cambria Math"/>
                                  <a:cs typeface="Times New Roman" panose="02020603050405020304" pitchFamily="18" charset="0"/>
                                </a:rPr>
                                <m:t>11</m:t>
                              </m:r>
                            </m:e>
                            <m:e>
                              <m:r>
                                <a:rPr lang="en-US" sz="2400" b="0" i="1" smtClean="0">
                                  <a:latin typeface="Cambria Math"/>
                                  <a:cs typeface="Times New Roman" panose="02020603050405020304" pitchFamily="18" charset="0"/>
                                </a:rPr>
                                <m:t>105</m:t>
                              </m:r>
                            </m:e>
                            <m:e>
                              <m:r>
                                <a:rPr lang="en-US" sz="2400" b="0" i="1" smtClean="0">
                                  <a:latin typeface="Cambria Math"/>
                                  <a:cs typeface="Times New Roman" panose="02020603050405020304" pitchFamily="18" charset="0"/>
                                </a:rPr>
                                <m:t>−77</m:t>
                              </m:r>
                            </m:e>
                          </m:mr>
                        </m:m>
                      </m:e>
                    </m:d>
                  </m:oMath>
                </a14:m>
                <a:r>
                  <a:rPr lang="en-US" sz="2400" baseline="30000" dirty="0">
                    <a:latin typeface="Times New Roman" panose="02020603050405020304" pitchFamily="18" charset="0"/>
                    <a:cs typeface="Times New Roman" panose="02020603050405020304" pitchFamily="18" charset="0"/>
                  </a:rPr>
                  <a:t>T</a:t>
                </a:r>
                <a:r>
                  <a:rPr lang="en-US" sz="2400" dirty="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19</m:t>
                              </m:r>
                            </m:e>
                            <m:e>
                              <m:r>
                                <a:rPr lang="en-US" sz="2400" b="0" i="1" smtClean="0">
                                  <a:latin typeface="Cambria Math"/>
                                  <a:cs typeface="Times New Roman" panose="02020603050405020304" pitchFamily="18" charset="0"/>
                                </a:rPr>
                                <m:t>285</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4</m:t>
                              </m:r>
                            </m:e>
                            <m:e>
                              <m:r>
                                <a:rPr lang="en-US" sz="2400" i="1">
                                  <a:latin typeface="Cambria Math"/>
                                  <a:cs typeface="Times New Roman" panose="02020603050405020304" pitchFamily="18" charset="0"/>
                                </a:rPr>
                                <m:t>−60</m:t>
                              </m:r>
                            </m:e>
                            <m:e>
                              <m:r>
                                <a:rPr lang="en-US" sz="2400" b="0" i="1" smtClean="0">
                                  <a:latin typeface="Cambria Math"/>
                                  <a:cs typeface="Times New Roman" panose="02020603050405020304" pitchFamily="18" charset="0"/>
                                </a:rPr>
                                <m:t>105</m:t>
                              </m:r>
                            </m:e>
                          </m:mr>
                          <m:mr>
                            <m:e>
                              <m:r>
                                <a:rPr lang="en-US" sz="2400" b="0" i="1" smtClean="0">
                                  <a:latin typeface="Cambria Math"/>
                                  <a:cs typeface="Times New Roman" panose="02020603050405020304" pitchFamily="18" charset="0"/>
                                </a:rPr>
                                <m:t>133</m:t>
                              </m:r>
                            </m:e>
                            <m:e>
                              <m:r>
                                <a:rPr lang="en-US" sz="2400" b="0" i="1" smtClean="0">
                                  <a:latin typeface="Cambria Math"/>
                                  <a:cs typeface="Times New Roman" panose="02020603050405020304" pitchFamily="18" charset="0"/>
                                </a:rPr>
                                <m:t>44</m:t>
                              </m:r>
                            </m:e>
                            <m:e>
                              <m:r>
                                <a:rPr lang="en-US" sz="2400" i="1">
                                  <a:latin typeface="Cambria Math"/>
                                  <a:cs typeface="Times New Roman" panose="02020603050405020304" pitchFamily="18" charset="0"/>
                                </a:rPr>
                                <m:t>−77</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7</m:t>
                              </m:r>
                            </m:e>
                            <m:e>
                              <m:r>
                                <a:rPr lang="en-US" sz="2400" i="1">
                                  <a:latin typeface="Cambria Math"/>
                                  <a:cs typeface="Times New Roman" panose="02020603050405020304" pitchFamily="18" charset="0"/>
                                </a:rPr>
                                <m:t>25</m:t>
                              </m:r>
                            </m:e>
                            <m:e>
                              <m:r>
                                <a:rPr lang="en-US" sz="2400" i="1">
                                  <a:latin typeface="Cambria Math"/>
                                  <a:cs typeface="Times New Roman" panose="02020603050405020304" pitchFamily="18" charset="0"/>
                                </a:rPr>
                                <m:t>11</m:t>
                              </m:r>
                            </m:e>
                          </m:mr>
                          <m:mr>
                            <m:e>
                              <m:r>
                                <a:rPr lang="en-US" sz="2400" i="1">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18</m:t>
                              </m:r>
                            </m:e>
                            <m:e>
                              <m:r>
                                <a:rPr lang="en-US" sz="2400" b="0" i="1" smtClean="0">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3</m:t>
                              </m:r>
                            </m:e>
                            <m:e>
                              <m:r>
                                <a:rPr lang="en-US" sz="2400" b="0" i="1" smtClean="0">
                                  <a:latin typeface="Cambria Math"/>
                                  <a:cs typeface="Times New Roman" panose="02020603050405020304" pitchFamily="18" charset="0"/>
                                </a:rPr>
                                <m:t>18</m:t>
                              </m:r>
                            </m:e>
                            <m:e>
                              <m:r>
                                <a:rPr lang="en-US" sz="2400" b="0" i="1" smtClean="0">
                                  <a:latin typeface="Cambria Math"/>
                                  <a:cs typeface="Times New Roman" panose="02020603050405020304" pitchFamily="18" charset="0"/>
                                </a:rPr>
                                <m:t>1</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143000" y="914400"/>
                <a:ext cx="7924800" cy="5638800"/>
              </a:xfrm>
              <a:blipFill rotWithShape="1">
                <a:blip r:embed="rId2"/>
                <a:stretch>
                  <a:fillRect l="-923" t="-1622"/>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9438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4. Finalizing: K</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d</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Adj</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 19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25</m:t>
                              </m:r>
                            </m:e>
                            <m:e>
                              <m:r>
                                <a:rPr lang="en-US" sz="2400" i="1">
                                  <a:latin typeface="Cambria Math"/>
                                  <a:cs typeface="Times New Roman" panose="02020603050405020304" pitchFamily="18" charset="0"/>
                                </a:rPr>
                                <m:t>11</m:t>
                              </m:r>
                            </m:e>
                          </m:mr>
                          <m:mr>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18</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3</m:t>
                              </m:r>
                            </m:e>
                            <m:e>
                              <m:r>
                                <a:rPr lang="en-US" sz="2400" i="1">
                                  <a:latin typeface="Cambria Math"/>
                                  <a:cs typeface="Times New Roman" panose="02020603050405020304" pitchFamily="18" charset="0"/>
                                </a:rPr>
                                <m:t>18</m:t>
                              </m:r>
                            </m:e>
                            <m:e>
                              <m:r>
                                <a:rPr lang="en-US" sz="2400" i="1">
                                  <a:latin typeface="Cambria Math"/>
                                  <a:cs typeface="Times New Roman" panose="02020603050405020304" pitchFamily="18" charset="0"/>
                                </a:rPr>
                                <m:t>1</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3</m:t>
                              </m:r>
                            </m:e>
                            <m:e>
                              <m:r>
                                <a:rPr lang="en-US" sz="2400" b="0" i="1" smtClean="0">
                                  <a:latin typeface="Cambria Math"/>
                                  <a:cs typeface="Times New Roman" panose="02020603050405020304" pitchFamily="18" charset="0"/>
                                </a:rPr>
                                <m:t>7</m:t>
                              </m:r>
                            </m:e>
                            <m:e>
                              <m:r>
                                <a:rPr lang="en-US" sz="2400" i="1">
                                  <a:latin typeface="Cambria Math"/>
                                  <a:cs typeface="Times New Roman" panose="02020603050405020304" pitchFamily="18" charset="0"/>
                                </a:rPr>
                                <m:t>1</m:t>
                              </m:r>
                            </m:e>
                          </m:mr>
                          <m:mr>
                            <m:e>
                              <m:r>
                                <a:rPr lang="en-US" sz="2400" b="0" i="1" smtClean="0">
                                  <a:latin typeface="Cambria Math"/>
                                  <a:cs typeface="Times New Roman" panose="02020603050405020304" pitchFamily="18" charset="0"/>
                                </a:rPr>
                                <m:t>24</m:t>
                              </m:r>
                            </m:e>
                            <m:e>
                              <m:r>
                                <a:rPr lang="en-US" sz="2400" b="0" i="1" smtClean="0">
                                  <a:latin typeface="Cambria Math"/>
                                  <a:cs typeface="Times New Roman" panose="02020603050405020304" pitchFamily="18" charset="0"/>
                                </a:rPr>
                                <m:t>4</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9</m:t>
                              </m:r>
                            </m:e>
                          </m:mr>
                          <m:mr>
                            <m:e>
                              <m:r>
                                <a:rPr lang="en-US" sz="2400" b="0" i="1" smtClean="0">
                                  <a:latin typeface="Cambria Math"/>
                                  <a:cs typeface="Times New Roman" panose="02020603050405020304" pitchFamily="18" charset="0"/>
                                </a:rPr>
                                <m:t>5</m:t>
                              </m:r>
                            </m:e>
                            <m:e>
                              <m:r>
                                <a:rPr lang="en-US" sz="2400" b="0" i="1" smtClean="0">
                                  <a:latin typeface="Cambria Math"/>
                                  <a:cs typeface="Times New Roman" panose="02020603050405020304" pitchFamily="18" charset="0"/>
                                </a:rPr>
                                <m:t>4</m:t>
                              </m:r>
                            </m:e>
                            <m:e>
                              <m:r>
                                <a:rPr lang="en-US" sz="2400" i="1">
                                  <a:latin typeface="Cambria Math"/>
                                  <a:cs typeface="Times New Roman" panose="02020603050405020304" pitchFamily="18" charset="0"/>
                                </a:rPr>
                                <m:t>1</m:t>
                              </m:r>
                              <m:r>
                                <a:rPr lang="en-US" sz="2400" b="0" i="1" smtClean="0">
                                  <a:latin typeface="Cambria Math"/>
                                  <a:cs typeface="Times New Roman" panose="02020603050405020304" pitchFamily="18" charset="0"/>
                                </a:rPr>
                                <m:t>9</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 = CK</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mod 26</a:t>
                </a:r>
              </a:p>
              <a:p>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i="1">
                                <a:latin typeface="Cambria Math" panose="02040503050406030204" pitchFamily="18" charset="0"/>
                                <a:cs typeface="Times New Roman" panose="02020603050405020304" pitchFamily="18" charset="0"/>
                              </a:rPr>
                            </m:ctrlPr>
                          </m:eqArrPr>
                          <m:e>
                            <m:r>
                              <a:rPr lang="en-US" sz="2400" b="0" i="1" smtClean="0">
                                <a:latin typeface="Cambria Math"/>
                                <a:cs typeface="Times New Roman" panose="02020603050405020304" pitchFamily="18" charset="0"/>
                              </a:rPr>
                              <m:t>18</m:t>
                            </m:r>
                          </m:e>
                          <m:e>
                            <m:r>
                              <a:rPr lang="en-US" sz="2400" b="0" i="1" smtClean="0">
                                <a:latin typeface="Cambria Math"/>
                                <a:cs typeface="Times New Roman" panose="02020603050405020304" pitchFamily="18" charset="0"/>
                              </a:rPr>
                              <m:t>24</m:t>
                            </m:r>
                          </m:e>
                          <m:e>
                            <m:r>
                              <a:rPr lang="en-US" sz="2400" b="0" i="1" smtClean="0">
                                <a:latin typeface="Cambria Math"/>
                                <a:cs typeface="Times New Roman" panose="02020603050405020304" pitchFamily="18" charset="0"/>
                              </a:rPr>
                              <m:t>8</m:t>
                            </m:r>
                          </m:e>
                        </m:eqArr>
                      </m:e>
                    </m:d>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3</m:t>
                              </m:r>
                            </m:e>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24</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r>
                            <m:e>
                              <m:r>
                                <a:rPr lang="en-US" sz="2400" i="1">
                                  <a:latin typeface="Cambria Math"/>
                                  <a:cs typeface="Times New Roman" panose="02020603050405020304" pitchFamily="18" charset="0"/>
                                </a:rPr>
                                <m:t>5</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2</m:t>
                              </m:r>
                              <m:r>
                                <a:rPr lang="en-US" sz="2400" b="0" i="1" smtClean="0">
                                  <a:latin typeface="Cambria Math"/>
                                  <a:cs typeface="Times New Roman" panose="02020603050405020304" pitchFamily="18" charset="0"/>
                                </a:rPr>
                                <m:t>30</m:t>
                              </m:r>
                            </m:e>
                          </m:mr>
                          <m:mr>
                            <m:e>
                              <m:r>
                                <a:rPr lang="en-US" sz="2400" b="0" i="1" smtClean="0">
                                  <a:latin typeface="Cambria Math"/>
                                  <a:cs typeface="Times New Roman" panose="02020603050405020304" pitchFamily="18" charset="0"/>
                                </a:rPr>
                                <m:t>680</m:t>
                              </m:r>
                            </m:e>
                          </m:mr>
                          <m:mr>
                            <m:e>
                              <m:r>
                                <a:rPr lang="en-US" sz="2400" b="0" i="1" smtClean="0">
                                  <a:latin typeface="Cambria Math"/>
                                  <a:cs typeface="Times New Roman" panose="02020603050405020304" pitchFamily="18" charset="0"/>
                                </a:rPr>
                                <m:t>338</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2</m:t>
                              </m:r>
                              <m:r>
                                <a:rPr lang="en-US" sz="2400" b="0" i="1" smtClean="0">
                                  <a:latin typeface="Cambria Math"/>
                                  <a:cs typeface="Times New Roman" panose="02020603050405020304" pitchFamily="18" charset="0"/>
                                </a:rPr>
                                <m:t>2</m:t>
                              </m:r>
                            </m:e>
                          </m:mr>
                          <m:mr>
                            <m:e>
                              <m:r>
                                <a:rPr lang="en-US" sz="2400" b="0" i="1" smtClean="0">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0</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smtClean="0">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𝑤</m:t>
                              </m:r>
                            </m:e>
                          </m:mr>
                          <m:mr>
                            <m:e>
                              <m:r>
                                <a:rPr lang="en-US" sz="2400" b="0" i="1" smtClean="0">
                                  <a:latin typeface="Cambria Math"/>
                                  <a:cs typeface="Times New Roman" panose="02020603050405020304" pitchFamily="18" charset="0"/>
                                </a:rPr>
                                <m:t>𝑒</m:t>
                              </m:r>
                            </m:e>
                          </m:mr>
                          <m:mr>
                            <m:e>
                              <m:r>
                                <a:rPr lang="en-US" sz="2400" b="0" i="1" smtClean="0">
                                  <a:latin typeface="Cambria Math"/>
                                  <a:cs typeface="Times New Roman" panose="02020603050405020304" pitchFamily="18" charset="0"/>
                                </a:rPr>
                                <m:t>𝑎</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ii.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i="1">
                                <a:latin typeface="Cambria Math" panose="02040503050406030204" pitchFamily="18" charset="0"/>
                                <a:cs typeface="Times New Roman" panose="02020603050405020304" pitchFamily="18" charset="0"/>
                              </a:rPr>
                            </m:ctrlPr>
                          </m:eqArrPr>
                          <m:e>
                            <m:r>
                              <a:rPr lang="en-US" sz="2400" b="0" i="1" smtClean="0">
                                <a:latin typeface="Cambria Math"/>
                                <a:cs typeface="Times New Roman" panose="02020603050405020304" pitchFamily="18" charset="0"/>
                              </a:rPr>
                              <m:t>2</m:t>
                            </m:r>
                          </m:e>
                          <m:e>
                            <m:r>
                              <a:rPr lang="en-US" sz="2400" b="0" i="1" smtClean="0">
                                <a:latin typeface="Cambria Math"/>
                                <a:cs typeface="Times New Roman" panose="02020603050405020304" pitchFamily="18" charset="0"/>
                              </a:rPr>
                              <m:t>7</m:t>
                            </m:r>
                          </m:e>
                          <m:e>
                            <m:r>
                              <a:rPr lang="en-US" sz="2400" b="0" i="1" smtClean="0">
                                <a:latin typeface="Cambria Math"/>
                                <a:cs typeface="Times New Roman" panose="02020603050405020304" pitchFamily="18" charset="0"/>
                              </a:rPr>
                              <m:t>14</m:t>
                            </m:r>
                          </m:e>
                        </m:eqArr>
                      </m:e>
                    </m:d>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3</m:t>
                              </m:r>
                            </m:e>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24</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r>
                            <m:e>
                              <m:r>
                                <a:rPr lang="en-US" sz="2400" i="1">
                                  <a:latin typeface="Cambria Math"/>
                                  <a:cs typeface="Times New Roman" panose="02020603050405020304" pitchFamily="18" charset="0"/>
                                </a:rPr>
                                <m:t>5</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6</m:t>
                              </m:r>
                              <m:r>
                                <a:rPr lang="en-US" sz="2400" b="0" i="1" smtClean="0">
                                  <a:latin typeface="Cambria Math"/>
                                  <a:cs typeface="Times New Roman" panose="02020603050405020304" pitchFamily="18" charset="0"/>
                                </a:rPr>
                                <m:t>9</m:t>
                              </m:r>
                            </m:e>
                          </m:mr>
                          <m:mr>
                            <m:e>
                              <m:r>
                                <a:rPr lang="en-US" sz="2400" b="0" i="1" smtClean="0">
                                  <a:latin typeface="Cambria Math"/>
                                  <a:cs typeface="Times New Roman" panose="02020603050405020304" pitchFamily="18" charset="0"/>
                                </a:rPr>
                                <m:t>342</m:t>
                              </m:r>
                            </m:e>
                          </m:mr>
                          <m:mr>
                            <m:e>
                              <m:r>
                                <a:rPr lang="en-US" sz="2400" b="0" i="1" smtClean="0">
                                  <a:latin typeface="Cambria Math"/>
                                  <a:cs typeface="Times New Roman" panose="02020603050405020304" pitchFamily="18" charset="0"/>
                                </a:rPr>
                                <m:t>304</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a:rPr lang="en-US" sz="2400" b="0" i="1" smtClean="0">
                                  <a:latin typeface="Cambria Math"/>
                                  <a:cs typeface="Times New Roman" panose="02020603050405020304" pitchFamily="18" charset="0"/>
                                </a:rPr>
                                <m:t>7</m:t>
                              </m:r>
                            </m:e>
                          </m:mr>
                          <m:mr>
                            <m:e>
                              <m:r>
                                <a:rPr lang="en-US" sz="2400" i="1">
                                  <a:latin typeface="Cambria Math"/>
                                  <a:cs typeface="Times New Roman" panose="02020603050405020304" pitchFamily="18" charset="0"/>
                                </a:rPr>
                                <m:t>4</m:t>
                              </m:r>
                            </m:e>
                          </m:mr>
                          <m:mr>
                            <m:e>
                              <m:r>
                                <a:rPr lang="en-US" sz="2400" b="0" i="1" smtClean="0">
                                  <a:latin typeface="Cambria Math"/>
                                  <a:cs typeface="Times New Roman" panose="02020603050405020304" pitchFamily="18" charset="0"/>
                                </a:rPr>
                                <m:t>18</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𝑟</m:t>
                              </m:r>
                            </m:e>
                          </m:mr>
                          <m:mr>
                            <m:e>
                              <m:r>
                                <a:rPr lang="en-US" sz="2400" i="1">
                                  <a:latin typeface="Cambria Math"/>
                                  <a:cs typeface="Times New Roman" panose="02020603050405020304" pitchFamily="18" charset="0"/>
                                </a:rPr>
                                <m:t>𝑒</m:t>
                              </m:r>
                            </m:e>
                          </m:mr>
                          <m:mr>
                            <m:e>
                              <m:r>
                                <a:rPr lang="en-US" sz="2400" b="0" i="1" smtClean="0">
                                  <a:latin typeface="Cambria Math"/>
                                  <a:cs typeface="Times New Roman" panose="02020603050405020304" pitchFamily="18" charset="0"/>
                                </a:rPr>
                                <m:t>𝑠</m:t>
                              </m:r>
                            </m:e>
                          </m:mr>
                        </m:m>
                      </m:e>
                    </m:d>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iii.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i="1">
                                <a:latin typeface="Cambria Math" panose="02040503050406030204" pitchFamily="18" charset="0"/>
                                <a:cs typeface="Times New Roman" panose="02020603050405020304" pitchFamily="18" charset="0"/>
                              </a:rPr>
                            </m:ctrlPr>
                          </m:eqArrPr>
                          <m:e>
                            <m:r>
                              <a:rPr lang="en-US" sz="2400" b="0" i="1" smtClean="0">
                                <a:latin typeface="Cambria Math"/>
                                <a:cs typeface="Times New Roman" panose="02020603050405020304" pitchFamily="18" charset="0"/>
                              </a:rPr>
                              <m:t>11</m:t>
                            </m:r>
                          </m:e>
                          <m:e>
                            <m:r>
                              <a:rPr lang="en-US" sz="2400" i="1">
                                <a:latin typeface="Cambria Math"/>
                                <a:cs typeface="Times New Roman" panose="02020603050405020304" pitchFamily="18" charset="0"/>
                              </a:rPr>
                              <m:t>4</m:t>
                            </m:r>
                          </m:e>
                          <m:e>
                            <m:r>
                              <a:rPr lang="en-US" sz="2400" b="0" i="1" smtClean="0">
                                <a:latin typeface="Cambria Math"/>
                                <a:cs typeface="Times New Roman" panose="02020603050405020304" pitchFamily="18" charset="0"/>
                              </a:rPr>
                              <m:t>17</m:t>
                            </m:r>
                          </m:e>
                        </m:eqArr>
                      </m:e>
                    </m:d>
                    <m:d>
                      <m:dPr>
                        <m:begChr m:val="["/>
                        <m:endChr m:val="]"/>
                        <m:ctrlPr>
                          <a:rPr lang="en-US" sz="2400" i="1">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a:cs typeface="Times New Roman" panose="02020603050405020304" pitchFamily="18" charset="0"/>
                                </a:rPr>
                                <m:t>3</m:t>
                              </m:r>
                            </m:e>
                            <m:e>
                              <m:r>
                                <a:rPr lang="en-US" sz="2400" i="1">
                                  <a:latin typeface="Cambria Math"/>
                                  <a:cs typeface="Times New Roman" panose="02020603050405020304" pitchFamily="18" charset="0"/>
                                </a:rPr>
                                <m:t>7</m:t>
                              </m:r>
                            </m:e>
                            <m:e>
                              <m:r>
                                <a:rPr lang="en-US" sz="2400" i="1">
                                  <a:latin typeface="Cambria Math"/>
                                  <a:cs typeface="Times New Roman" panose="02020603050405020304" pitchFamily="18" charset="0"/>
                                </a:rPr>
                                <m:t>1</m:t>
                              </m:r>
                            </m:e>
                          </m:mr>
                          <m:mr>
                            <m:e>
                              <m:r>
                                <a:rPr lang="en-US" sz="2400" i="1">
                                  <a:latin typeface="Cambria Math"/>
                                  <a:cs typeface="Times New Roman" panose="02020603050405020304" pitchFamily="18" charset="0"/>
                                </a:rPr>
                                <m:t>24</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r>
                            <m:e>
                              <m:r>
                                <a:rPr lang="en-US" sz="2400" i="1">
                                  <a:latin typeface="Cambria Math"/>
                                  <a:cs typeface="Times New Roman" panose="02020603050405020304" pitchFamily="18" charset="0"/>
                                </a:rPr>
                                <m:t>5</m:t>
                              </m:r>
                            </m:e>
                            <m:e>
                              <m:r>
                                <a:rPr lang="en-US" sz="2400" i="1">
                                  <a:latin typeface="Cambria Math"/>
                                  <a:cs typeface="Times New Roman" panose="02020603050405020304" pitchFamily="18" charset="0"/>
                                </a:rPr>
                                <m:t>4</m:t>
                              </m:r>
                            </m:e>
                            <m:e>
                              <m:r>
                                <a:rPr lang="en-US" sz="2400" i="1">
                                  <a:latin typeface="Cambria Math"/>
                                  <a:cs typeface="Times New Roman" panose="02020603050405020304" pitchFamily="18" charset="0"/>
                                </a:rPr>
                                <m:t>19</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7</m:t>
                              </m:r>
                              <m:r>
                                <a:rPr lang="en-US" sz="2400" b="0" i="1" smtClean="0">
                                  <a:latin typeface="Cambria Math"/>
                                  <a:cs typeface="Times New Roman" panose="02020603050405020304" pitchFamily="18" charset="0"/>
                                </a:rPr>
                                <m:t>8</m:t>
                              </m:r>
                            </m:e>
                          </m:mr>
                          <m:mr>
                            <m:e>
                              <m:r>
                                <a:rPr lang="en-US" sz="2400" b="0" i="1" smtClean="0">
                                  <a:latin typeface="Cambria Math"/>
                                  <a:cs typeface="Times New Roman" panose="02020603050405020304" pitchFamily="18" charset="0"/>
                                </a:rPr>
                                <m:t>603</m:t>
                              </m:r>
                            </m:e>
                          </m:mr>
                          <m:mr>
                            <m:e>
                              <m:r>
                                <a:rPr lang="en-US" sz="2400" b="0" i="1" smtClean="0">
                                  <a:latin typeface="Cambria Math"/>
                                  <a:cs typeface="Times New Roman" panose="02020603050405020304" pitchFamily="18" charset="0"/>
                                </a:rPr>
                                <m:t>394</m:t>
                              </m:r>
                            </m:e>
                          </m:mr>
                        </m:m>
                      </m:e>
                    </m:d>
                  </m:oMath>
                </a14:m>
                <a:r>
                  <a:rPr lang="en-US" sz="2400" dirty="0">
                    <a:latin typeface="Times New Roman" panose="02020603050405020304" pitchFamily="18" charset="0"/>
                    <a:cs typeface="Times New Roman" panose="02020603050405020304" pitchFamily="18" charset="0"/>
                  </a:rPr>
                  <a:t> mod 26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0</m:t>
                              </m:r>
                            </m:e>
                          </m:mr>
                          <m:mr>
                            <m:e>
                              <m:r>
                                <a:rPr lang="en-US" sz="2400" b="0" i="1" smtClean="0">
                                  <a:latin typeface="Cambria Math"/>
                                  <a:cs typeface="Times New Roman" panose="02020603050405020304" pitchFamily="18" charset="0"/>
                                </a:rPr>
                                <m:t>5</m:t>
                              </m:r>
                            </m:e>
                          </m:mr>
                          <m:mr>
                            <m:e>
                              <m:r>
                                <a:rPr lang="en-US" sz="2400" b="0" i="1" smtClean="0">
                                  <a:latin typeface="Cambria Math"/>
                                  <a:cs typeface="Times New Roman" panose="02020603050405020304" pitchFamily="18" charset="0"/>
                                </a:rPr>
                                <m:t>4</m:t>
                              </m:r>
                            </m:e>
                          </m:mr>
                        </m:m>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1"/>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b="0" i="1" smtClean="0">
                                  <a:latin typeface="Cambria Math"/>
                                  <a:cs typeface="Times New Roman" panose="02020603050405020304" pitchFamily="18" charset="0"/>
                                </a:rPr>
                                <m:t>𝑎</m:t>
                              </m:r>
                            </m:e>
                          </m:mr>
                          <m:mr>
                            <m:e>
                              <m:r>
                                <a:rPr lang="en-US" sz="2400" b="0" i="1" smtClean="0">
                                  <a:latin typeface="Cambria Math"/>
                                  <a:cs typeface="Times New Roman" panose="02020603050405020304" pitchFamily="18" charset="0"/>
                                </a:rPr>
                                <m:t>𝑓</m:t>
                              </m:r>
                            </m:e>
                          </m:mr>
                          <m:mr>
                            <m:e>
                              <m:r>
                                <a:rPr lang="en-US" sz="2400" b="0" i="1" smtClean="0">
                                  <a:latin typeface="Cambria Math"/>
                                  <a:cs typeface="Times New Roman" panose="02020603050405020304" pitchFamily="18" charset="0"/>
                                </a:rPr>
                                <m:t>𝑒</m:t>
                              </m:r>
                            </m:e>
                          </m:mr>
                        </m:m>
                      </m:e>
                    </m:d>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143000" y="914400"/>
                <a:ext cx="7924800" cy="5638800"/>
              </a:xfrm>
              <a:blipFill rotWithShape="1">
                <a:blip r:embed="rId2"/>
                <a:stretch>
                  <a:fillRect l="-923" t="-1622"/>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Hill Cipher</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3452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pPr marL="370332"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transposition cipher does not substitute one symbol for another, instead it changes the location of the symbols. </a:t>
            </a:r>
          </a:p>
          <a:p>
            <a:pPr marL="370332"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transposition cipher reorders symbols.</a:t>
            </a:r>
          </a:p>
          <a:p>
            <a:r>
              <a:rPr lang="en-US" altLang="en-US" sz="2400" dirty="0">
                <a:latin typeface="Times New Roman" panose="02020603050405020304" pitchFamily="18" charset="0"/>
                <a:cs typeface="Times New Roman" panose="02020603050405020304" pitchFamily="18" charset="0"/>
              </a:rPr>
              <a:t>Transposition ciphers can be:</a:t>
            </a:r>
          </a:p>
          <a:p>
            <a:r>
              <a:rPr lang="en-US" altLang="en-US" sz="2400" dirty="0">
                <a:solidFill>
                  <a:schemeClr val="tx1"/>
                </a:solidFill>
                <a:latin typeface="Times New Roman" panose="02020603050405020304" pitchFamily="18" charset="0"/>
                <a:cs typeface="Times New Roman" panose="02020603050405020304" pitchFamily="18" charset="0"/>
              </a:rPr>
              <a:t>1. Keyless Transposition Ciphers</a:t>
            </a:r>
            <a:endParaRPr lang="fr-FR" altLang="en-US" sz="2400" dirty="0">
              <a:solidFill>
                <a:schemeClr val="tx1"/>
              </a:solidFill>
              <a:latin typeface="Times New Roman" panose="02020603050405020304" pitchFamily="18" charset="0"/>
              <a:cs typeface="Times New Roman" panose="02020603050405020304" pitchFamily="18" charset="0"/>
            </a:endParaRPr>
          </a:p>
          <a:p>
            <a:r>
              <a:rPr lang="fr-FR" altLang="en-US" sz="2400" dirty="0">
                <a:solidFill>
                  <a:schemeClr val="tx1"/>
                </a:solidFill>
                <a:latin typeface="Times New Roman" panose="02020603050405020304" pitchFamily="18" charset="0"/>
                <a:cs typeface="Times New Roman" panose="02020603050405020304" pitchFamily="18" charset="0"/>
              </a:rPr>
              <a:t>2. </a:t>
            </a:r>
            <a:r>
              <a:rPr lang="fr-FR" altLang="en-US" sz="2400" dirty="0" err="1">
                <a:solidFill>
                  <a:schemeClr val="tx1"/>
                </a:solidFill>
                <a:latin typeface="Times New Roman" panose="02020603050405020304" pitchFamily="18" charset="0"/>
                <a:cs typeface="Times New Roman" panose="02020603050405020304" pitchFamily="18" charset="0"/>
              </a:rPr>
              <a:t>Keyed</a:t>
            </a:r>
            <a:r>
              <a:rPr lang="fr-FR" altLang="en-US" sz="2400" dirty="0">
                <a:solidFill>
                  <a:schemeClr val="tx1"/>
                </a:solidFill>
                <a:latin typeface="Times New Roman" panose="02020603050405020304" pitchFamily="18" charset="0"/>
                <a:cs typeface="Times New Roman" panose="02020603050405020304" pitchFamily="18" charset="0"/>
              </a:rPr>
              <a:t> Transposition </a:t>
            </a:r>
            <a:r>
              <a:rPr lang="fr-FR" altLang="en-US" sz="2400" dirty="0" err="1">
                <a:solidFill>
                  <a:schemeClr val="tx1"/>
                </a:solidFill>
                <a:latin typeface="Times New Roman" panose="02020603050405020304" pitchFamily="18" charset="0"/>
                <a:cs typeface="Times New Roman" panose="02020603050405020304" pitchFamily="18" charset="0"/>
              </a:rPr>
              <a:t>Ciphers</a:t>
            </a:r>
            <a:br>
              <a:rPr lang="fr-FR" alt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04439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pPr marL="370332"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Simple transposition ciphers, which were used in the past, are keyless. </a:t>
            </a:r>
          </a:p>
          <a:p>
            <a:pPr algn="just"/>
            <a:r>
              <a:rPr lang="en-US" altLang="en-US" sz="3200" b="1" dirty="0">
                <a:latin typeface="Times New Roman" panose="02020603050405020304" pitchFamily="18" charset="0"/>
                <a:cs typeface="Times New Roman" panose="02020603050405020304" pitchFamily="18" charset="0"/>
              </a:rPr>
              <a:t>Rail-Fence:</a:t>
            </a:r>
          </a:p>
          <a:p>
            <a:pPr marL="370332"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good example of a keyless cipher is the </a:t>
            </a:r>
            <a:r>
              <a:rPr lang="en-US" altLang="en-US" sz="2400" dirty="0">
                <a:solidFill>
                  <a:schemeClr val="tx1"/>
                </a:solidFill>
                <a:latin typeface="Times New Roman" panose="02020603050405020304" pitchFamily="18" charset="0"/>
                <a:cs typeface="Times New Roman" panose="02020603050405020304" pitchFamily="18" charset="0"/>
              </a:rPr>
              <a:t>rail fence cipher. </a:t>
            </a:r>
            <a:r>
              <a:rPr lang="en-US" alt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plaintext is written down as a sequence of diagonals and t</a:t>
            </a:r>
            <a:r>
              <a:rPr lang="en-US" altLang="en-US" sz="2400" dirty="0">
                <a:latin typeface="Times New Roman" panose="02020603050405020304" pitchFamily="18" charset="0"/>
                <a:cs typeface="Times New Roman" panose="02020603050405020304" pitchFamily="18" charset="0"/>
              </a:rPr>
              <a:t>he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is created reading the pattern row by row. For example, to send the message “Meet me at the park” with a rail fence with depth 2, </a:t>
            </a:r>
          </a:p>
          <a:p>
            <a:pPr marL="370332" indent="-342900">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br>
              <a:rPr lang="fr-FR" alt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hlink"/>
                </a:solidFill>
                <a:latin typeface="Times New Roman" panose="02020603050405020304" pitchFamily="18" charset="0"/>
                <a:cs typeface="Times New Roman" panose="02020603050405020304" pitchFamily="18" charset="0"/>
              </a:rPr>
              <a:t>MEMATEAKETETHPR</a:t>
            </a:r>
            <a:r>
              <a:rPr lang="en-US" alt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Keyless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pic>
        <p:nvPicPr>
          <p:cNvPr id="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114800"/>
            <a:ext cx="7916862"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727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Example : For the plaintext, "defend the east wall", with a key of 3, we get the encryption process shown below.</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DNETLEEDHESWLXFTAAX</a:t>
            </a:r>
            <a:r>
              <a:rPr lang="en-US" alt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Example: If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 “</a:t>
            </a:r>
            <a:r>
              <a:rPr lang="en-US" altLang="en-US" sz="2400" dirty="0">
                <a:solidFill>
                  <a:schemeClr val="tx1"/>
                </a:solidFill>
                <a:latin typeface="Times New Roman" panose="02020603050405020304" pitchFamily="18" charset="0"/>
                <a:cs typeface="Times New Roman" panose="02020603050405020304" pitchFamily="18" charset="0"/>
              </a:rPr>
              <a:t>TIETSHSSSCEMSAEIAREG</a:t>
            </a:r>
            <a:r>
              <a:rPr lang="en-US" sz="2400" dirty="0">
                <a:latin typeface="Times New Roman" panose="02020603050405020304" pitchFamily="18" charset="0"/>
                <a:cs typeface="Times New Roman" panose="02020603050405020304" pitchFamily="18" charset="0"/>
              </a:rPr>
              <a:t>”, key = 3, find the plaintext.	</a:t>
            </a:r>
          </a:p>
          <a:p>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Keyless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pic>
        <p:nvPicPr>
          <p:cNvPr id="1026" name="Picture 2"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404471" cy="13159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915997335"/>
              </p:ext>
            </p:extLst>
          </p:nvPr>
        </p:nvGraphicFramePr>
        <p:xfrm>
          <a:off x="1713024" y="5105400"/>
          <a:ext cx="6440376" cy="1579881"/>
        </p:xfrm>
        <a:graphic>
          <a:graphicData uri="http://schemas.openxmlformats.org/drawingml/2006/table">
            <a:tbl>
              <a:tblPr firstRow="1" bandRow="1">
                <a:tableStyleId>{D7AC3CCA-C797-4891-BE02-D94E43425B78}</a:tableStyleId>
              </a:tblPr>
              <a:tblGrid>
                <a:gridCol w="368476">
                  <a:extLst>
                    <a:ext uri="{9D8B030D-6E8A-4147-A177-3AD203B41FA5}">
                      <a16:colId xmlns:a16="http://schemas.microsoft.com/office/drawing/2014/main" val="20000"/>
                    </a:ext>
                  </a:extLst>
                </a:gridCol>
                <a:gridCol w="320837">
                  <a:extLst>
                    <a:ext uri="{9D8B030D-6E8A-4147-A177-3AD203B41FA5}">
                      <a16:colId xmlns:a16="http://schemas.microsoft.com/office/drawing/2014/main" val="20001"/>
                    </a:ext>
                  </a:extLst>
                </a:gridCol>
                <a:gridCol w="280732">
                  <a:extLst>
                    <a:ext uri="{9D8B030D-6E8A-4147-A177-3AD203B41FA5}">
                      <a16:colId xmlns:a16="http://schemas.microsoft.com/office/drawing/2014/main" val="20002"/>
                    </a:ext>
                  </a:extLst>
                </a:gridCol>
                <a:gridCol w="320837">
                  <a:extLst>
                    <a:ext uri="{9D8B030D-6E8A-4147-A177-3AD203B41FA5}">
                      <a16:colId xmlns:a16="http://schemas.microsoft.com/office/drawing/2014/main" val="20003"/>
                    </a:ext>
                  </a:extLst>
                </a:gridCol>
                <a:gridCol w="320837">
                  <a:extLst>
                    <a:ext uri="{9D8B030D-6E8A-4147-A177-3AD203B41FA5}">
                      <a16:colId xmlns:a16="http://schemas.microsoft.com/office/drawing/2014/main" val="20004"/>
                    </a:ext>
                  </a:extLst>
                </a:gridCol>
                <a:gridCol w="320837">
                  <a:extLst>
                    <a:ext uri="{9D8B030D-6E8A-4147-A177-3AD203B41FA5}">
                      <a16:colId xmlns:a16="http://schemas.microsoft.com/office/drawing/2014/main" val="20005"/>
                    </a:ext>
                  </a:extLst>
                </a:gridCol>
                <a:gridCol w="320837">
                  <a:extLst>
                    <a:ext uri="{9D8B030D-6E8A-4147-A177-3AD203B41FA5}">
                      <a16:colId xmlns:a16="http://schemas.microsoft.com/office/drawing/2014/main" val="20006"/>
                    </a:ext>
                  </a:extLst>
                </a:gridCol>
                <a:gridCol w="320837">
                  <a:extLst>
                    <a:ext uri="{9D8B030D-6E8A-4147-A177-3AD203B41FA5}">
                      <a16:colId xmlns:a16="http://schemas.microsoft.com/office/drawing/2014/main" val="20007"/>
                    </a:ext>
                  </a:extLst>
                </a:gridCol>
                <a:gridCol w="320837">
                  <a:extLst>
                    <a:ext uri="{9D8B030D-6E8A-4147-A177-3AD203B41FA5}">
                      <a16:colId xmlns:a16="http://schemas.microsoft.com/office/drawing/2014/main" val="20008"/>
                    </a:ext>
                  </a:extLst>
                </a:gridCol>
                <a:gridCol w="320837">
                  <a:extLst>
                    <a:ext uri="{9D8B030D-6E8A-4147-A177-3AD203B41FA5}">
                      <a16:colId xmlns:a16="http://schemas.microsoft.com/office/drawing/2014/main" val="20009"/>
                    </a:ext>
                  </a:extLst>
                </a:gridCol>
                <a:gridCol w="320837">
                  <a:extLst>
                    <a:ext uri="{9D8B030D-6E8A-4147-A177-3AD203B41FA5}">
                      <a16:colId xmlns:a16="http://schemas.microsoft.com/office/drawing/2014/main" val="20010"/>
                    </a:ext>
                  </a:extLst>
                </a:gridCol>
                <a:gridCol w="320837">
                  <a:extLst>
                    <a:ext uri="{9D8B030D-6E8A-4147-A177-3AD203B41FA5}">
                      <a16:colId xmlns:a16="http://schemas.microsoft.com/office/drawing/2014/main" val="20011"/>
                    </a:ext>
                  </a:extLst>
                </a:gridCol>
                <a:gridCol w="320837">
                  <a:extLst>
                    <a:ext uri="{9D8B030D-6E8A-4147-A177-3AD203B41FA5}">
                      <a16:colId xmlns:a16="http://schemas.microsoft.com/office/drawing/2014/main" val="20012"/>
                    </a:ext>
                  </a:extLst>
                </a:gridCol>
                <a:gridCol w="320837">
                  <a:extLst>
                    <a:ext uri="{9D8B030D-6E8A-4147-A177-3AD203B41FA5}">
                      <a16:colId xmlns:a16="http://schemas.microsoft.com/office/drawing/2014/main" val="20013"/>
                    </a:ext>
                  </a:extLst>
                </a:gridCol>
                <a:gridCol w="320837">
                  <a:extLst>
                    <a:ext uri="{9D8B030D-6E8A-4147-A177-3AD203B41FA5}">
                      <a16:colId xmlns:a16="http://schemas.microsoft.com/office/drawing/2014/main" val="20014"/>
                    </a:ext>
                  </a:extLst>
                </a:gridCol>
                <a:gridCol w="320837">
                  <a:extLst>
                    <a:ext uri="{9D8B030D-6E8A-4147-A177-3AD203B41FA5}">
                      <a16:colId xmlns:a16="http://schemas.microsoft.com/office/drawing/2014/main" val="20015"/>
                    </a:ext>
                  </a:extLst>
                </a:gridCol>
                <a:gridCol w="320837">
                  <a:extLst>
                    <a:ext uri="{9D8B030D-6E8A-4147-A177-3AD203B41FA5}">
                      <a16:colId xmlns:a16="http://schemas.microsoft.com/office/drawing/2014/main" val="20016"/>
                    </a:ext>
                  </a:extLst>
                </a:gridCol>
                <a:gridCol w="320837">
                  <a:extLst>
                    <a:ext uri="{9D8B030D-6E8A-4147-A177-3AD203B41FA5}">
                      <a16:colId xmlns:a16="http://schemas.microsoft.com/office/drawing/2014/main" val="20017"/>
                    </a:ext>
                  </a:extLst>
                </a:gridCol>
                <a:gridCol w="336939">
                  <a:extLst>
                    <a:ext uri="{9D8B030D-6E8A-4147-A177-3AD203B41FA5}">
                      <a16:colId xmlns:a16="http://schemas.microsoft.com/office/drawing/2014/main" val="20018"/>
                    </a:ext>
                  </a:extLst>
                </a:gridCol>
                <a:gridCol w="320837">
                  <a:extLst>
                    <a:ext uri="{9D8B030D-6E8A-4147-A177-3AD203B41FA5}">
                      <a16:colId xmlns:a16="http://schemas.microsoft.com/office/drawing/2014/main" val="20019"/>
                    </a:ext>
                  </a:extLst>
                </a:gridCol>
              </a:tblGrid>
              <a:tr h="526627">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I</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1"/>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300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strike="sngStrike" dirty="0">
                <a:solidFill>
                  <a:schemeClr val="tx1"/>
                </a:solidFill>
                <a:latin typeface="Times New Roman" panose="02020603050405020304" pitchFamily="18" charset="0"/>
                <a:cs typeface="Times New Roman" panose="02020603050405020304" pitchFamily="18" charset="0"/>
              </a:rPr>
              <a:t>TIETS</a:t>
            </a:r>
            <a:r>
              <a:rPr lang="en-US" altLang="en-US" sz="2400" b="1" dirty="0">
                <a:solidFill>
                  <a:schemeClr val="tx1"/>
                </a:solidFill>
                <a:latin typeface="Times New Roman" panose="02020603050405020304" pitchFamily="18" charset="0"/>
                <a:cs typeface="Times New Roman" panose="02020603050405020304" pitchFamily="18" charset="0"/>
              </a:rPr>
              <a:t>HSSSCEMSAE</a:t>
            </a:r>
            <a:r>
              <a:rPr lang="en-US" altLang="en-US" sz="2400" dirty="0">
                <a:solidFill>
                  <a:schemeClr val="tx1"/>
                </a:solidFill>
                <a:latin typeface="Times New Roman" panose="02020603050405020304" pitchFamily="18" charset="0"/>
                <a:cs typeface="Times New Roman" panose="02020603050405020304" pitchFamily="18" charset="0"/>
              </a:rPr>
              <a:t>IAREG”</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 If ciphertext = “</a:t>
            </a:r>
            <a:r>
              <a:rPr lang="en-US" altLang="en-US" sz="2400" dirty="0">
                <a:solidFill>
                  <a:schemeClr val="tx1"/>
                </a:solidFill>
                <a:latin typeface="Times New Roman" panose="02020603050405020304" pitchFamily="18" charset="0"/>
                <a:cs typeface="Times New Roman" panose="02020603050405020304" pitchFamily="18" charset="0"/>
              </a:rPr>
              <a:t>TEKOOHRACIRMNREATANFTETYTGHH</a:t>
            </a:r>
            <a:r>
              <a:rPr lang="en-US" sz="2400" dirty="0">
                <a:latin typeface="Times New Roman" panose="02020603050405020304" pitchFamily="18" charset="0"/>
                <a:cs typeface="Times New Roman" panose="02020603050405020304" pitchFamily="18" charset="0"/>
              </a:rPr>
              <a:t>”,  key = 4, find the plaintext.</a:t>
            </a: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Keyless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11924645"/>
              </p:ext>
            </p:extLst>
          </p:nvPr>
        </p:nvGraphicFramePr>
        <p:xfrm>
          <a:off x="1143001" y="1468119"/>
          <a:ext cx="7543798" cy="1579881"/>
        </p:xfrm>
        <a:graphic>
          <a:graphicData uri="http://schemas.openxmlformats.org/drawingml/2006/table">
            <a:tbl>
              <a:tblPr firstRow="1" bandRow="1">
                <a:tableStyleId>{D7AC3CCA-C797-4891-BE02-D94E43425B78}</a:tableStyleId>
              </a:tblPr>
              <a:tblGrid>
                <a:gridCol w="424176">
                  <a:extLst>
                    <a:ext uri="{9D8B030D-6E8A-4147-A177-3AD203B41FA5}">
                      <a16:colId xmlns:a16="http://schemas.microsoft.com/office/drawing/2014/main" val="20000"/>
                    </a:ext>
                  </a:extLst>
                </a:gridCol>
                <a:gridCol w="452740">
                  <a:extLst>
                    <a:ext uri="{9D8B030D-6E8A-4147-A177-3AD203B41FA5}">
                      <a16:colId xmlns:a16="http://schemas.microsoft.com/office/drawing/2014/main" val="20001"/>
                    </a:ext>
                  </a:extLst>
                </a:gridCol>
                <a:gridCol w="351145">
                  <a:extLst>
                    <a:ext uri="{9D8B030D-6E8A-4147-A177-3AD203B41FA5}">
                      <a16:colId xmlns:a16="http://schemas.microsoft.com/office/drawing/2014/main" val="20002"/>
                    </a:ext>
                  </a:extLst>
                </a:gridCol>
                <a:gridCol w="350874">
                  <a:extLst>
                    <a:ext uri="{9D8B030D-6E8A-4147-A177-3AD203B41FA5}">
                      <a16:colId xmlns:a16="http://schemas.microsoft.com/office/drawing/2014/main" val="20003"/>
                    </a:ext>
                  </a:extLst>
                </a:gridCol>
                <a:gridCol w="350874">
                  <a:extLst>
                    <a:ext uri="{9D8B030D-6E8A-4147-A177-3AD203B41FA5}">
                      <a16:colId xmlns:a16="http://schemas.microsoft.com/office/drawing/2014/main" val="20004"/>
                    </a:ext>
                  </a:extLst>
                </a:gridCol>
                <a:gridCol w="424449">
                  <a:extLst>
                    <a:ext uri="{9D8B030D-6E8A-4147-A177-3AD203B41FA5}">
                      <a16:colId xmlns:a16="http://schemas.microsoft.com/office/drawing/2014/main" val="20005"/>
                    </a:ext>
                  </a:extLst>
                </a:gridCol>
                <a:gridCol w="365018">
                  <a:extLst>
                    <a:ext uri="{9D8B030D-6E8A-4147-A177-3AD203B41FA5}">
                      <a16:colId xmlns:a16="http://schemas.microsoft.com/office/drawing/2014/main" val="20006"/>
                    </a:ext>
                  </a:extLst>
                </a:gridCol>
                <a:gridCol w="350874">
                  <a:extLst>
                    <a:ext uri="{9D8B030D-6E8A-4147-A177-3AD203B41FA5}">
                      <a16:colId xmlns:a16="http://schemas.microsoft.com/office/drawing/2014/main" val="20007"/>
                    </a:ext>
                  </a:extLst>
                </a:gridCol>
                <a:gridCol w="350874">
                  <a:extLst>
                    <a:ext uri="{9D8B030D-6E8A-4147-A177-3AD203B41FA5}">
                      <a16:colId xmlns:a16="http://schemas.microsoft.com/office/drawing/2014/main" val="20008"/>
                    </a:ext>
                  </a:extLst>
                </a:gridCol>
                <a:gridCol w="410575">
                  <a:extLst>
                    <a:ext uri="{9D8B030D-6E8A-4147-A177-3AD203B41FA5}">
                      <a16:colId xmlns:a16="http://schemas.microsoft.com/office/drawing/2014/main" val="20009"/>
                    </a:ext>
                  </a:extLst>
                </a:gridCol>
                <a:gridCol w="369336">
                  <a:extLst>
                    <a:ext uri="{9D8B030D-6E8A-4147-A177-3AD203B41FA5}">
                      <a16:colId xmlns:a16="http://schemas.microsoft.com/office/drawing/2014/main" val="20010"/>
                    </a:ext>
                  </a:extLst>
                </a:gridCol>
                <a:gridCol w="360431">
                  <a:extLst>
                    <a:ext uri="{9D8B030D-6E8A-4147-A177-3AD203B41FA5}">
                      <a16:colId xmlns:a16="http://schemas.microsoft.com/office/drawing/2014/main" val="20011"/>
                    </a:ext>
                  </a:extLst>
                </a:gridCol>
                <a:gridCol w="438593">
                  <a:extLst>
                    <a:ext uri="{9D8B030D-6E8A-4147-A177-3AD203B41FA5}">
                      <a16:colId xmlns:a16="http://schemas.microsoft.com/office/drawing/2014/main" val="20012"/>
                    </a:ext>
                  </a:extLst>
                </a:gridCol>
                <a:gridCol w="405750">
                  <a:extLst>
                    <a:ext uri="{9D8B030D-6E8A-4147-A177-3AD203B41FA5}">
                      <a16:colId xmlns:a16="http://schemas.microsoft.com/office/drawing/2014/main" val="20013"/>
                    </a:ext>
                  </a:extLst>
                </a:gridCol>
                <a:gridCol w="350874">
                  <a:extLst>
                    <a:ext uri="{9D8B030D-6E8A-4147-A177-3AD203B41FA5}">
                      <a16:colId xmlns:a16="http://schemas.microsoft.com/office/drawing/2014/main" val="20014"/>
                    </a:ext>
                  </a:extLst>
                </a:gridCol>
                <a:gridCol w="339416">
                  <a:extLst>
                    <a:ext uri="{9D8B030D-6E8A-4147-A177-3AD203B41FA5}">
                      <a16:colId xmlns:a16="http://schemas.microsoft.com/office/drawing/2014/main" val="20015"/>
                    </a:ext>
                  </a:extLst>
                </a:gridCol>
                <a:gridCol w="307457">
                  <a:extLst>
                    <a:ext uri="{9D8B030D-6E8A-4147-A177-3AD203B41FA5}">
                      <a16:colId xmlns:a16="http://schemas.microsoft.com/office/drawing/2014/main" val="20016"/>
                    </a:ext>
                  </a:extLst>
                </a:gridCol>
                <a:gridCol w="401363">
                  <a:extLst>
                    <a:ext uri="{9D8B030D-6E8A-4147-A177-3AD203B41FA5}">
                      <a16:colId xmlns:a16="http://schemas.microsoft.com/office/drawing/2014/main" val="20017"/>
                    </a:ext>
                  </a:extLst>
                </a:gridCol>
                <a:gridCol w="369336">
                  <a:extLst>
                    <a:ext uri="{9D8B030D-6E8A-4147-A177-3AD203B41FA5}">
                      <a16:colId xmlns:a16="http://schemas.microsoft.com/office/drawing/2014/main" val="20018"/>
                    </a:ext>
                  </a:extLst>
                </a:gridCol>
                <a:gridCol w="369643">
                  <a:extLst>
                    <a:ext uri="{9D8B030D-6E8A-4147-A177-3AD203B41FA5}">
                      <a16:colId xmlns:a16="http://schemas.microsoft.com/office/drawing/2014/main" val="20019"/>
                    </a:ext>
                  </a:extLst>
                </a:gridCol>
              </a:tblGrid>
              <a:tr h="526627">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I</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H</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C</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M</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extLst>
                  <a:ext uri="{0D108BD9-81ED-4DB2-BD59-A6C34878D82A}">
                    <a16:rowId xmlns:a16="http://schemas.microsoft.com/office/drawing/2014/main" val="10001"/>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60648155"/>
              </p:ext>
            </p:extLst>
          </p:nvPr>
        </p:nvGraphicFramePr>
        <p:xfrm>
          <a:off x="1143000" y="3296919"/>
          <a:ext cx="7543798" cy="1579881"/>
        </p:xfrm>
        <a:graphic>
          <a:graphicData uri="http://schemas.openxmlformats.org/drawingml/2006/table">
            <a:tbl>
              <a:tblPr firstRow="1" bandRow="1">
                <a:tableStyleId>{D7AC3CCA-C797-4891-BE02-D94E43425B78}</a:tableStyleId>
              </a:tblPr>
              <a:tblGrid>
                <a:gridCol w="424176">
                  <a:extLst>
                    <a:ext uri="{9D8B030D-6E8A-4147-A177-3AD203B41FA5}">
                      <a16:colId xmlns:a16="http://schemas.microsoft.com/office/drawing/2014/main" val="20000"/>
                    </a:ext>
                  </a:extLst>
                </a:gridCol>
                <a:gridCol w="452740">
                  <a:extLst>
                    <a:ext uri="{9D8B030D-6E8A-4147-A177-3AD203B41FA5}">
                      <a16:colId xmlns:a16="http://schemas.microsoft.com/office/drawing/2014/main" val="20001"/>
                    </a:ext>
                  </a:extLst>
                </a:gridCol>
                <a:gridCol w="351145">
                  <a:extLst>
                    <a:ext uri="{9D8B030D-6E8A-4147-A177-3AD203B41FA5}">
                      <a16:colId xmlns:a16="http://schemas.microsoft.com/office/drawing/2014/main" val="20002"/>
                    </a:ext>
                  </a:extLst>
                </a:gridCol>
                <a:gridCol w="350874">
                  <a:extLst>
                    <a:ext uri="{9D8B030D-6E8A-4147-A177-3AD203B41FA5}">
                      <a16:colId xmlns:a16="http://schemas.microsoft.com/office/drawing/2014/main" val="20003"/>
                    </a:ext>
                  </a:extLst>
                </a:gridCol>
                <a:gridCol w="350874">
                  <a:extLst>
                    <a:ext uri="{9D8B030D-6E8A-4147-A177-3AD203B41FA5}">
                      <a16:colId xmlns:a16="http://schemas.microsoft.com/office/drawing/2014/main" val="20004"/>
                    </a:ext>
                  </a:extLst>
                </a:gridCol>
                <a:gridCol w="424449">
                  <a:extLst>
                    <a:ext uri="{9D8B030D-6E8A-4147-A177-3AD203B41FA5}">
                      <a16:colId xmlns:a16="http://schemas.microsoft.com/office/drawing/2014/main" val="20005"/>
                    </a:ext>
                  </a:extLst>
                </a:gridCol>
                <a:gridCol w="365018">
                  <a:extLst>
                    <a:ext uri="{9D8B030D-6E8A-4147-A177-3AD203B41FA5}">
                      <a16:colId xmlns:a16="http://schemas.microsoft.com/office/drawing/2014/main" val="20006"/>
                    </a:ext>
                  </a:extLst>
                </a:gridCol>
                <a:gridCol w="350874">
                  <a:extLst>
                    <a:ext uri="{9D8B030D-6E8A-4147-A177-3AD203B41FA5}">
                      <a16:colId xmlns:a16="http://schemas.microsoft.com/office/drawing/2014/main" val="20007"/>
                    </a:ext>
                  </a:extLst>
                </a:gridCol>
                <a:gridCol w="350874">
                  <a:extLst>
                    <a:ext uri="{9D8B030D-6E8A-4147-A177-3AD203B41FA5}">
                      <a16:colId xmlns:a16="http://schemas.microsoft.com/office/drawing/2014/main" val="20008"/>
                    </a:ext>
                  </a:extLst>
                </a:gridCol>
                <a:gridCol w="410575">
                  <a:extLst>
                    <a:ext uri="{9D8B030D-6E8A-4147-A177-3AD203B41FA5}">
                      <a16:colId xmlns:a16="http://schemas.microsoft.com/office/drawing/2014/main" val="20009"/>
                    </a:ext>
                  </a:extLst>
                </a:gridCol>
                <a:gridCol w="369336">
                  <a:extLst>
                    <a:ext uri="{9D8B030D-6E8A-4147-A177-3AD203B41FA5}">
                      <a16:colId xmlns:a16="http://schemas.microsoft.com/office/drawing/2014/main" val="20010"/>
                    </a:ext>
                  </a:extLst>
                </a:gridCol>
                <a:gridCol w="360431">
                  <a:extLst>
                    <a:ext uri="{9D8B030D-6E8A-4147-A177-3AD203B41FA5}">
                      <a16:colId xmlns:a16="http://schemas.microsoft.com/office/drawing/2014/main" val="20011"/>
                    </a:ext>
                  </a:extLst>
                </a:gridCol>
                <a:gridCol w="438593">
                  <a:extLst>
                    <a:ext uri="{9D8B030D-6E8A-4147-A177-3AD203B41FA5}">
                      <a16:colId xmlns:a16="http://schemas.microsoft.com/office/drawing/2014/main" val="20012"/>
                    </a:ext>
                  </a:extLst>
                </a:gridCol>
                <a:gridCol w="405750">
                  <a:extLst>
                    <a:ext uri="{9D8B030D-6E8A-4147-A177-3AD203B41FA5}">
                      <a16:colId xmlns:a16="http://schemas.microsoft.com/office/drawing/2014/main" val="20013"/>
                    </a:ext>
                  </a:extLst>
                </a:gridCol>
                <a:gridCol w="350874">
                  <a:extLst>
                    <a:ext uri="{9D8B030D-6E8A-4147-A177-3AD203B41FA5}">
                      <a16:colId xmlns:a16="http://schemas.microsoft.com/office/drawing/2014/main" val="20014"/>
                    </a:ext>
                  </a:extLst>
                </a:gridCol>
                <a:gridCol w="339416">
                  <a:extLst>
                    <a:ext uri="{9D8B030D-6E8A-4147-A177-3AD203B41FA5}">
                      <a16:colId xmlns:a16="http://schemas.microsoft.com/office/drawing/2014/main" val="20015"/>
                    </a:ext>
                  </a:extLst>
                </a:gridCol>
                <a:gridCol w="307457">
                  <a:extLst>
                    <a:ext uri="{9D8B030D-6E8A-4147-A177-3AD203B41FA5}">
                      <a16:colId xmlns:a16="http://schemas.microsoft.com/office/drawing/2014/main" val="20016"/>
                    </a:ext>
                  </a:extLst>
                </a:gridCol>
                <a:gridCol w="401363">
                  <a:extLst>
                    <a:ext uri="{9D8B030D-6E8A-4147-A177-3AD203B41FA5}">
                      <a16:colId xmlns:a16="http://schemas.microsoft.com/office/drawing/2014/main" val="20017"/>
                    </a:ext>
                  </a:extLst>
                </a:gridCol>
                <a:gridCol w="369336">
                  <a:extLst>
                    <a:ext uri="{9D8B030D-6E8A-4147-A177-3AD203B41FA5}">
                      <a16:colId xmlns:a16="http://schemas.microsoft.com/office/drawing/2014/main" val="20018"/>
                    </a:ext>
                  </a:extLst>
                </a:gridCol>
                <a:gridCol w="369643">
                  <a:extLst>
                    <a:ext uri="{9D8B030D-6E8A-4147-A177-3AD203B41FA5}">
                      <a16:colId xmlns:a16="http://schemas.microsoft.com/office/drawing/2014/main" val="20019"/>
                    </a:ext>
                  </a:extLst>
                </a:gridCol>
              </a:tblGrid>
              <a:tr h="526627">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I</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T</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H</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C</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M</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S</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extLst>
                  <a:ext uri="{0D108BD9-81ED-4DB2-BD59-A6C34878D82A}">
                    <a16:rowId xmlns:a16="http://schemas.microsoft.com/office/drawing/2014/main" val="10001"/>
                  </a:ext>
                </a:extLst>
              </a:tr>
              <a:tr h="526627">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I</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A</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R</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E</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tc>
                  <a:txBody>
                    <a:bodyPr/>
                    <a:lstStyle/>
                    <a:p>
                      <a:r>
                        <a:rPr lang="en-US" sz="2400" b="0" dirty="0">
                          <a:latin typeface="Times New Roman" panose="02020603050405020304" pitchFamily="18" charset="0"/>
                          <a:cs typeface="Times New Roman" panose="02020603050405020304" pitchFamily="18" charset="0"/>
                        </a:rPr>
                        <a:t>G</a:t>
                      </a:r>
                    </a:p>
                  </a:txBody>
                  <a:tcPr/>
                </a:tc>
                <a:tc>
                  <a:txBody>
                    <a:bodyPr/>
                    <a:lstStyle/>
                    <a:p>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718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fade">
                                      <p:cBhvr>
                                        <p:cTn id="7" dur="1000"/>
                                        <p:tgtEl>
                                          <p:spTgt spid="6">
                                            <p:txEl>
                                              <p:pRg st="9" end="9"/>
                                            </p:txEl>
                                          </p:spTgt>
                                        </p:tgtEl>
                                      </p:cBhvr>
                                    </p:animEffect>
                                    <p:anim calcmode="lin" valueType="num">
                                      <p:cBhvr>
                                        <p:cTn id="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pPr marL="370332"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keyless ciphers permute the characters by using writing plaintext in one way and reading it in another way The permutation is done on the whole plaintext to create the whole </a:t>
            </a:r>
            <a:r>
              <a:rPr lang="en-US" altLang="en-US" sz="2400" dirty="0" err="1">
                <a:latin typeface="Times New Roman" panose="02020603050405020304" pitchFamily="18" charset="0"/>
                <a:cs typeface="Times New Roman" panose="02020603050405020304" pitchFamily="18" charset="0"/>
              </a:rPr>
              <a:t>ciphertext</a:t>
            </a:r>
            <a:r>
              <a:rPr lang="en-US" altLang="en-US" sz="2400" dirty="0">
                <a:latin typeface="Times New Roman" panose="02020603050405020304" pitchFamily="18" charset="0"/>
                <a:cs typeface="Times New Roman" panose="02020603050405020304" pitchFamily="18" charset="0"/>
              </a:rPr>
              <a:t>. Another method is to divide the plaintext into groups of predetermined size, called blocks, and then use a key to permute the characters in each block separately.</a:t>
            </a:r>
            <a:endParaRPr lang="en-US" alt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Columnar transposition:</a:t>
            </a:r>
            <a:endParaRPr lang="en-US" sz="2400" b="1" dirty="0">
              <a:latin typeface="Times New Roman" panose="02020603050405020304" pitchFamily="18" charset="0"/>
              <a:cs typeface="Times New Roman" panose="02020603050405020304" pitchFamily="18" charset="0"/>
            </a:endParaRP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more complex scheme is to write the message in a rectangle, row by row, and read the message off, column by column, but permute the order of the columns. The order of the columns then becomes the key to the algorithm.</a:t>
            </a: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Keyed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spTree>
    <p:extLst>
      <p:ext uri="{BB962C8B-B14F-4D97-AF65-F5344CB8AC3E}">
        <p14:creationId xmlns:p14="http://schemas.microsoft.com/office/powerpoint/2010/main" val="329619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This is the scrambled message produced as output. It depends on the plaintext and the secret key. For a given message, two different keys will produce two different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is an apparently random stream of data and, as it stands, is unintelligible.</a:t>
            </a:r>
          </a:p>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Decryption algorithm: This is essentially the encryption algorithm run in reverse. It takes the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and the secret key and produces the original plaintext.</a:t>
            </a: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Symmetric Cipher Model</a:t>
            </a:r>
          </a:p>
        </p:txBody>
      </p:sp>
    </p:spTree>
    <p:extLst>
      <p:ext uri="{BB962C8B-B14F-4D97-AF65-F5344CB8AC3E}">
        <p14:creationId xmlns:p14="http://schemas.microsoft.com/office/powerpoint/2010/main" val="2698438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Example: Encrypt the message “Enemy attacks tonight”.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Key:</a:t>
            </a:r>
          </a:p>
          <a:p>
            <a:endParaRPr lang="en-US" sz="2400" dirty="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Key:</a:t>
            </a:r>
          </a:p>
          <a:p>
            <a:r>
              <a:rPr lang="en-US" sz="2400">
                <a:latin typeface="Times New Roman" panose="02020603050405020304" pitchFamily="18" charset="0"/>
                <a:cs typeface="Times New Roman" panose="02020603050405020304" pitchFamily="18" charset="0"/>
              </a:rPr>
              <a:t>Plaintext:</a:t>
            </a:r>
          </a:p>
          <a:p>
            <a:endParaRPr lang="en-US" sz="240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ETTHEAKIMAOTYCNZNTSG</a:t>
            </a:r>
          </a:p>
          <a:p>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Keyed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pic>
        <p:nvPicPr>
          <p:cNvPr id="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2" y="1371600"/>
            <a:ext cx="6370638"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2286000" y="2743200"/>
                <a:ext cx="2895600" cy="1862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5"/>
                                <m:mcJc m:val="center"/>
                              </m:mcPr>
                            </m:mc>
                          </m:mcs>
                          <m:ctrlPr>
                            <a:rPr lang="en-US" sz="2400" b="0" i="1" smtClean="0">
                              <a:latin typeface="Cambria Math" panose="02040503050406030204" pitchFamily="18" charset="0"/>
                            </a:rPr>
                          </m:ctrlPr>
                        </m:mPr>
                        <m:mr>
                          <m:e>
                            <m:r>
                              <m:rPr>
                                <m:brk m:alnAt="7"/>
                              </m:rPr>
                              <a:rPr lang="en-US" sz="2400" b="0" i="1" smtClean="0">
                                <a:latin typeface="Cambria Math"/>
                              </a:rPr>
                              <m:t>2</m:t>
                            </m:r>
                          </m:e>
                          <m:e>
                            <m:r>
                              <a:rPr lang="en-US" sz="2400" b="0" i="1" smtClean="0">
                                <a:latin typeface="Cambria Math"/>
                              </a:rPr>
                              <m:t>5</m:t>
                            </m:r>
                          </m:e>
                          <m:e>
                            <m:r>
                              <a:rPr lang="en-US" sz="2400" b="0" i="1" smtClean="0">
                                <a:latin typeface="Cambria Math"/>
                              </a:rPr>
                              <m:t>1</m:t>
                            </m:r>
                          </m:e>
                          <m:e>
                            <m:r>
                              <a:rPr lang="en-US" sz="2400" b="0" i="1" smtClean="0">
                                <a:latin typeface="Cambria Math"/>
                              </a:rPr>
                              <m:t>3</m:t>
                            </m:r>
                          </m:e>
                          <m:e>
                            <m:r>
                              <a:rPr lang="en-US" sz="2400" b="0" i="1" smtClean="0">
                                <a:latin typeface="Cambria Math"/>
                              </a:rPr>
                              <m:t>4</m:t>
                            </m:r>
                          </m:e>
                        </m:mr>
                        <m:mr>
                          <m:e>
                            <m:r>
                              <a:rPr lang="en-US" sz="2400" b="0" i="1" smtClean="0">
                                <a:latin typeface="Cambria Math"/>
                              </a:rPr>
                              <m:t>𝑒</m:t>
                            </m:r>
                          </m:e>
                          <m:e>
                            <m:r>
                              <a:rPr lang="en-US" sz="2400" b="0" i="1" smtClean="0">
                                <a:latin typeface="Cambria Math"/>
                              </a:rPr>
                              <m:t>𝑛</m:t>
                            </m:r>
                          </m:e>
                          <m:e>
                            <m:r>
                              <a:rPr lang="en-US" sz="2400" b="0" i="1" smtClean="0">
                                <a:latin typeface="Cambria Math"/>
                              </a:rPr>
                              <m:t>𝑒</m:t>
                            </m:r>
                          </m:e>
                          <m:e>
                            <m:r>
                              <a:rPr lang="en-US" sz="2400" b="0" i="1" smtClean="0">
                                <a:latin typeface="Cambria Math"/>
                              </a:rPr>
                              <m:t>𝑚</m:t>
                            </m:r>
                          </m:e>
                          <m:e>
                            <m:r>
                              <a:rPr lang="en-US" sz="2400" b="0" i="1" smtClean="0">
                                <a:latin typeface="Cambria Math"/>
                              </a:rPr>
                              <m:t>𝑦</m:t>
                            </m:r>
                          </m:e>
                        </m:mr>
                        <m:mr>
                          <m:e>
                            <m:r>
                              <a:rPr lang="en-US" sz="2400" b="0" i="1" smtClean="0">
                                <a:latin typeface="Cambria Math"/>
                              </a:rPr>
                              <m:t>𝑎</m:t>
                            </m:r>
                          </m:e>
                          <m:e>
                            <m:r>
                              <a:rPr lang="en-US" sz="2400" b="0" i="1" smtClean="0">
                                <a:latin typeface="Cambria Math"/>
                              </a:rPr>
                              <m:t>𝑡</m:t>
                            </m:r>
                          </m:e>
                          <m:e>
                            <m:r>
                              <a:rPr lang="en-US" sz="2400" b="0" i="1" smtClean="0">
                                <a:latin typeface="Cambria Math"/>
                              </a:rPr>
                              <m:t>𝑡</m:t>
                            </m:r>
                          </m:e>
                          <m:e>
                            <m:r>
                              <a:rPr lang="en-US" sz="2400" b="0" i="1" smtClean="0">
                                <a:latin typeface="Cambria Math"/>
                              </a:rPr>
                              <m:t>𝑎</m:t>
                            </m:r>
                          </m:e>
                          <m:e>
                            <m:r>
                              <a:rPr lang="en-US" sz="2400" b="0" i="1" smtClean="0">
                                <a:latin typeface="Cambria Math"/>
                              </a:rPr>
                              <m:t>𝑐</m:t>
                            </m:r>
                          </m:e>
                        </m:mr>
                        <m:mr>
                          <m:e>
                            <m:r>
                              <a:rPr lang="en-US" sz="2400" b="0" i="1" smtClean="0">
                                <a:latin typeface="Cambria Math"/>
                              </a:rPr>
                              <m:t>𝑘</m:t>
                            </m:r>
                          </m:e>
                          <m:e>
                            <m:r>
                              <a:rPr lang="en-US" sz="2400" b="0" i="1" smtClean="0">
                                <a:latin typeface="Cambria Math"/>
                              </a:rPr>
                              <m:t>𝑠</m:t>
                            </m:r>
                          </m:e>
                          <m:e>
                            <m:r>
                              <a:rPr lang="en-US" sz="2400" b="0" i="1" smtClean="0">
                                <a:latin typeface="Cambria Math"/>
                              </a:rPr>
                              <m:t>𝑡</m:t>
                            </m:r>
                          </m:e>
                          <m:e>
                            <m:r>
                              <a:rPr lang="en-US" sz="2400" b="0" i="1" smtClean="0">
                                <a:latin typeface="Cambria Math"/>
                              </a:rPr>
                              <m:t>𝑜</m:t>
                            </m:r>
                          </m:e>
                          <m:e>
                            <m:r>
                              <a:rPr lang="en-US" sz="2400" b="0" i="1" smtClean="0">
                                <a:latin typeface="Cambria Math"/>
                              </a:rPr>
                              <m:t>𝑛</m:t>
                            </m:r>
                          </m:e>
                        </m:mr>
                        <m:mr>
                          <m:e>
                            <m:r>
                              <a:rPr lang="en-US" sz="2400" b="0" i="1" smtClean="0">
                                <a:latin typeface="Cambria Math"/>
                              </a:rPr>
                              <m:t>𝑖</m:t>
                            </m:r>
                          </m:e>
                          <m:e>
                            <m:r>
                              <a:rPr lang="en-US" sz="2400" b="0" i="1" smtClean="0">
                                <a:latin typeface="Cambria Math"/>
                              </a:rPr>
                              <m:t>𝑔</m:t>
                            </m:r>
                          </m:e>
                          <m:e>
                            <m:r>
                              <a:rPr lang="en-US" sz="2400" b="0" i="1" smtClean="0">
                                <a:latin typeface="Cambria Math"/>
                              </a:rPr>
                              <m:t>h</m:t>
                            </m:r>
                          </m:e>
                          <m:e>
                            <m:r>
                              <a:rPr lang="en-US" sz="2400" b="0" i="1" smtClean="0">
                                <a:latin typeface="Cambria Math"/>
                              </a:rPr>
                              <m:t>𝑡</m:t>
                            </m:r>
                          </m:e>
                          <m:e>
                            <m:r>
                              <a:rPr lang="en-US" sz="2400" b="0" i="1" smtClean="0">
                                <a:latin typeface="Cambria Math"/>
                              </a:rPr>
                              <m:t>𝑧</m:t>
                            </m:r>
                          </m:e>
                        </m:mr>
                      </m:m>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86000" y="2743200"/>
                <a:ext cx="2895600" cy="186288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3307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Keyed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51" y="990600"/>
            <a:ext cx="760674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916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p:cNvSpPr>
                <a:spLocks noGrp="1"/>
              </p:cNvSpPr>
              <p:nvPr>
                <p:ph type="subTitle" idx="1"/>
              </p:nvPr>
            </p:nvSpPr>
            <p:spPr>
              <a:xfrm>
                <a:off x="1143000" y="914400"/>
                <a:ext cx="7924800" cy="5638800"/>
              </a:xfrm>
            </p:spPr>
            <p:txBody>
              <a:bodyPr>
                <a:noAutofit/>
              </a:bodyPr>
              <a:lstStyle/>
              <a:p>
                <a:r>
                  <a:rPr lang="en-US" sz="2400" dirty="0">
                    <a:latin typeface="Times New Roman" panose="02020603050405020304" pitchFamily="18" charset="0"/>
                    <a:cs typeface="Times New Roman" panose="02020603050405020304" pitchFamily="18" charset="0"/>
                  </a:rPr>
                  <a:t>Example: Encrypt the message “computer network”.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Key: LAYER -----  31524</a:t>
                </a:r>
              </a:p>
              <a:p>
                <a:r>
                  <a:rPr lang="en-US" sz="2400" dirty="0">
                    <a:latin typeface="Times New Roman" panose="02020603050405020304" pitchFamily="18" charset="0"/>
                    <a:cs typeface="Times New Roman" panose="02020603050405020304" pitchFamily="18" charset="0"/>
                  </a:rPr>
                  <a:t>Key: </a:t>
                </a:r>
              </a:p>
              <a:p>
                <a:r>
                  <a:rPr lang="en-US" sz="2400" dirty="0">
                    <a:latin typeface="Times New Roman" panose="02020603050405020304" pitchFamily="18" charset="0"/>
                    <a:cs typeface="Times New Roman" panose="02020603050405020304" pitchFamily="18" charset="0"/>
                  </a:rPr>
                  <a:t>Plaintext:	</a:t>
                </a:r>
                <a:r>
                  <a:rPr lang="en-US" sz="2400" dirty="0">
                    <a:cs typeface="Times New Roman" panose="02020603050405020304"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m>
                          <m:mPr>
                            <m:mcs>
                              <m:mc>
                                <m:mcPr>
                                  <m:count m:val="5"/>
                                  <m:mcJc m:val="center"/>
                                </m:mcPr>
                              </m:mc>
                            </m:mcs>
                            <m:ctrlPr>
                              <a:rPr lang="en-US" sz="2400" b="0" i="1">
                                <a:latin typeface="Cambria Math" panose="02040503050406030204" pitchFamily="18" charset="0"/>
                                <a:cs typeface="Times New Roman" panose="02020603050405020304" pitchFamily="18" charset="0"/>
                              </a:rPr>
                            </m:ctrlPr>
                          </m:mPr>
                          <m:mr>
                            <m:e>
                              <m:r>
                                <a:rPr lang="en-US" sz="2400" b="0" i="1" smtClean="0">
                                  <a:latin typeface="Cambria Math" panose="02040503050406030204" pitchFamily="18" charset="0"/>
                                  <a:cs typeface="Times New Roman" panose="02020603050405020304" pitchFamily="18" charset="0"/>
                                </a:rPr>
                                <m:t>𝐿</m:t>
                              </m:r>
                            </m:e>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𝑌</m:t>
                              </m:r>
                            </m:e>
                            <m:e>
                              <m:r>
                                <a:rPr lang="en-US" sz="2400" b="0" i="1" smtClean="0">
                                  <a:latin typeface="Cambria Math" panose="02040503050406030204" pitchFamily="18" charset="0"/>
                                  <a:cs typeface="Times New Roman" panose="02020603050405020304" pitchFamily="18" charset="0"/>
                                </a:rPr>
                                <m:t>𝐸</m:t>
                              </m:r>
                            </m:e>
                            <m:e>
                              <m:r>
                                <a:rPr lang="en-US" sz="2400" b="0" i="1" smtClean="0">
                                  <a:latin typeface="Cambria Math" panose="02040503050406030204" pitchFamily="18" charset="0"/>
                                  <a:cs typeface="Times New Roman" panose="02020603050405020304" pitchFamily="18" charset="0"/>
                                </a:rPr>
                                <m:t>𝑅</m:t>
                              </m:r>
                            </m:e>
                          </m:mr>
                          <m:mr>
                            <m:e>
                              <m:r>
                                <a:rPr lang="en-US" sz="2400" b="0" i="1" smtClean="0">
                                  <a:latin typeface="Cambria Math" panose="02040503050406030204" pitchFamily="18" charset="0"/>
                                  <a:cs typeface="Times New Roman" panose="02020603050405020304" pitchFamily="18" charset="0"/>
                                </a:rPr>
                                <m:t>3</m:t>
                              </m:r>
                            </m:e>
                            <m:e>
                              <m:r>
                                <a:rPr lang="en-US" sz="2400" i="1">
                                  <a:latin typeface="Cambria Math"/>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5</m:t>
                              </m:r>
                            </m:e>
                            <m:e>
                              <m:r>
                                <a:rPr lang="en-US" sz="2400" b="0" i="1" smtClean="0">
                                  <a:latin typeface="Cambria Math" panose="02040503050406030204" pitchFamily="18" charset="0"/>
                                  <a:cs typeface="Times New Roman" panose="02020603050405020304" pitchFamily="18" charset="0"/>
                                </a:rPr>
                                <m:t>2</m:t>
                              </m:r>
                            </m:e>
                            <m:e>
                              <m:r>
                                <a:rPr lang="en-US" sz="2400" b="0" i="1" smtClean="0">
                                  <a:latin typeface="Cambria Math" panose="02040503050406030204" pitchFamily="18" charset="0"/>
                                  <a:cs typeface="Times New Roman" panose="02020603050405020304" pitchFamily="18" charset="0"/>
                                </a:rPr>
                                <m:t>4</m:t>
                              </m:r>
                            </m:e>
                          </m:mr>
                          <m:mr>
                            <m:e>
                              <m:r>
                                <a:rPr lang="en-US" sz="2400" b="0" i="1" smtClean="0">
                                  <a:latin typeface="Cambria Math" panose="02040503050406030204" pitchFamily="18" charset="0"/>
                                  <a:cs typeface="Times New Roman" panose="02020603050405020304" pitchFamily="18" charset="0"/>
                                </a:rPr>
                                <m:t>𝑐</m:t>
                              </m:r>
                            </m:e>
                            <m:e>
                              <m:r>
                                <a:rPr lang="en-US" sz="2400" b="0" i="1" smtClean="0">
                                  <a:latin typeface="Cambria Math" panose="02040503050406030204" pitchFamily="18" charset="0"/>
                                  <a:cs typeface="Times New Roman" panose="02020603050405020304" pitchFamily="18" charset="0"/>
                                </a:rPr>
                                <m:t>𝑜</m:t>
                              </m:r>
                            </m:e>
                            <m:e>
                              <m:r>
                                <a:rPr lang="en-US" sz="2400" b="0" i="1" smtClean="0">
                                  <a:latin typeface="Cambria Math" panose="02040503050406030204" pitchFamily="18" charset="0"/>
                                  <a:cs typeface="Times New Roman" panose="02020603050405020304" pitchFamily="18" charset="0"/>
                                </a:rPr>
                                <m:t>𝑚</m:t>
                              </m:r>
                            </m:e>
                            <m:e>
                              <m:r>
                                <a:rPr lang="en-US" sz="2400" b="0" i="1" smtClean="0">
                                  <a:latin typeface="Cambria Math" panose="02040503050406030204" pitchFamily="18" charset="0"/>
                                  <a:cs typeface="Times New Roman" panose="02020603050405020304" pitchFamily="18" charset="0"/>
                                </a:rPr>
                                <m:t>𝑝</m:t>
                              </m:r>
                            </m:e>
                            <m:e>
                              <m:r>
                                <a:rPr lang="en-US" sz="2400" b="0" i="1" smtClean="0">
                                  <a:latin typeface="Cambria Math" panose="02040503050406030204" pitchFamily="18" charset="0"/>
                                  <a:cs typeface="Times New Roman" panose="02020603050405020304" pitchFamily="18" charset="0"/>
                                </a:rPr>
                                <m:t>𝑢</m:t>
                              </m:r>
                            </m:e>
                          </m:mr>
                          <m:mr>
                            <m:e>
                              <m:r>
                                <a:rPr lang="en-US" sz="2400" b="0" i="1" smtClean="0">
                                  <a:latin typeface="Cambria Math" panose="02040503050406030204" pitchFamily="18" charset="0"/>
                                  <a:cs typeface="Times New Roman" panose="02020603050405020304" pitchFamily="18" charset="0"/>
                                </a:rPr>
                                <m:t>𝑡</m:t>
                              </m:r>
                            </m:e>
                            <m:e>
                              <m:r>
                                <a:rPr lang="en-US" sz="2400" b="0" i="1" smtClean="0">
                                  <a:latin typeface="Cambria Math" panose="02040503050406030204" pitchFamily="18" charset="0"/>
                                  <a:cs typeface="Times New Roman" panose="02020603050405020304" pitchFamily="18" charset="0"/>
                                </a:rPr>
                                <m:t>𝑒</m:t>
                              </m:r>
                            </m:e>
                            <m:e>
                              <m:r>
                                <a:rPr lang="en-US" sz="2400" b="0" i="1" smtClean="0">
                                  <a:latin typeface="Cambria Math" panose="02040503050406030204" pitchFamily="18" charset="0"/>
                                  <a:cs typeface="Times New Roman" panose="02020603050405020304" pitchFamily="18" charset="0"/>
                                </a:rPr>
                                <m:t>𝑟</m:t>
                              </m:r>
                            </m:e>
                            <m:e>
                              <m:r>
                                <a:rPr lang="en-US" sz="2400" b="0" i="1" smtClean="0">
                                  <a:latin typeface="Cambria Math" panose="02040503050406030204" pitchFamily="18" charset="0"/>
                                  <a:cs typeface="Times New Roman" panose="02020603050405020304" pitchFamily="18" charset="0"/>
                                </a:rPr>
                                <m:t>𝑛</m:t>
                              </m:r>
                            </m:e>
                            <m:e>
                              <m:r>
                                <a:rPr lang="en-US" sz="2400" b="0" i="1" smtClean="0">
                                  <a:latin typeface="Cambria Math" panose="02040503050406030204" pitchFamily="18" charset="0"/>
                                  <a:cs typeface="Times New Roman" panose="02020603050405020304" pitchFamily="18" charset="0"/>
                                </a:rPr>
                                <m:t>𝑒</m:t>
                              </m:r>
                            </m:e>
                          </m:mr>
                          <m:mr>
                            <m:e>
                              <m:r>
                                <a:rPr lang="en-US" sz="2400" b="0" i="1" smtClean="0">
                                  <a:latin typeface="Cambria Math" panose="02040503050406030204" pitchFamily="18" charset="0"/>
                                  <a:cs typeface="Times New Roman" panose="02020603050405020304" pitchFamily="18" charset="0"/>
                                </a:rPr>
                                <m:t>𝑡</m:t>
                              </m:r>
                            </m:e>
                            <m:e>
                              <m:r>
                                <a:rPr lang="en-US" sz="2400" b="0" i="1" smtClean="0">
                                  <a:latin typeface="Cambria Math" panose="02040503050406030204" pitchFamily="18" charset="0"/>
                                  <a:cs typeface="Times New Roman" panose="02020603050405020304" pitchFamily="18" charset="0"/>
                                </a:rPr>
                                <m:t>𝑤</m:t>
                              </m:r>
                            </m:e>
                            <m:e>
                              <m:r>
                                <a:rPr lang="en-US" sz="2400" b="0" i="1" smtClean="0">
                                  <a:latin typeface="Cambria Math" panose="02040503050406030204" pitchFamily="18" charset="0"/>
                                  <a:cs typeface="Times New Roman" panose="02020603050405020304" pitchFamily="18" charset="0"/>
                                </a:rPr>
                                <m:t>𝑜</m:t>
                              </m:r>
                            </m:e>
                            <m:e>
                              <m:r>
                                <a:rPr lang="en-US" sz="2400" b="0" i="1" smtClean="0">
                                  <a:latin typeface="Cambria Math" panose="02040503050406030204" pitchFamily="18" charset="0"/>
                                  <a:cs typeface="Times New Roman" panose="02020603050405020304" pitchFamily="18" charset="0"/>
                                </a:rPr>
                                <m:t>𝑟</m:t>
                              </m:r>
                            </m:e>
                            <m:e>
                              <m:r>
                                <a:rPr lang="en-US" sz="2400" b="0" i="1" smtClean="0">
                                  <a:latin typeface="Cambria Math" panose="02040503050406030204" pitchFamily="18" charset="0"/>
                                  <a:cs typeface="Times New Roman" panose="02020603050405020304" pitchFamily="18" charset="0"/>
                                </a:rPr>
                                <m:t>𝑘</m:t>
                              </m:r>
                            </m:e>
                          </m:mr>
                        </m:m>
                      </m:e>
                    </m:d>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Ciphertext: OEWPNRCTTUEKMRO</a:t>
                </a:r>
              </a:p>
            </p:txBody>
          </p:sp>
        </mc:Choice>
        <mc:Fallback xmlns="">
          <p:sp>
            <p:nvSpPr>
              <p:cNvPr id="6" name="Subtitle 2"/>
              <p:cNvSpPr>
                <a:spLocks noGrp="1" noRot="1" noChangeAspect="1" noMove="1" noResize="1" noEditPoints="1" noAdjustHandles="1" noChangeArrowheads="1" noChangeShapeType="1" noTextEdit="1"/>
              </p:cNvSpPr>
              <p:nvPr>
                <p:ph type="subTitle" idx="1"/>
              </p:nvPr>
            </p:nvSpPr>
            <p:spPr>
              <a:xfrm>
                <a:off x="1143000" y="914400"/>
                <a:ext cx="7924800" cy="5638800"/>
              </a:xfrm>
              <a:blipFill>
                <a:blip r:embed="rId2"/>
                <a:stretch>
                  <a:fillRect l="-923" t="-1622"/>
                </a:stretch>
              </a:blipFill>
            </p:spPr>
            <p:txBody>
              <a:bodyPr/>
              <a:lstStyle/>
              <a:p>
                <a:r>
                  <a:rPr lang="en-US">
                    <a:noFill/>
                  </a:rPr>
                  <a:t> </a:t>
                </a:r>
              </a:p>
            </p:txBody>
          </p:sp>
        </mc:Fallback>
      </mc:AlternateContent>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Keyed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3"/>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spTree>
    <p:extLst>
      <p:ext uri="{BB962C8B-B14F-4D97-AF65-F5344CB8AC3E}">
        <p14:creationId xmlns:p14="http://schemas.microsoft.com/office/powerpoint/2010/main" val="410791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32560" y="76200"/>
            <a:ext cx="7406640" cy="783102"/>
          </a:xfrm>
        </p:spPr>
        <p:txBody>
          <a:bodyPr>
            <a:normAutofit/>
          </a:bodyPr>
          <a:lstStyle/>
          <a:p>
            <a:r>
              <a:rPr lang="en-US" sz="3800" dirty="0">
                <a:latin typeface="Times New Roman" panose="02020603050405020304" pitchFamily="18" charset="0"/>
                <a:cs typeface="Times New Roman" panose="02020603050405020304" pitchFamily="18" charset="0"/>
              </a:rPr>
              <a:t>Double Transposition Ciphers</a:t>
            </a:r>
          </a:p>
        </p:txBody>
      </p:sp>
      <p:sp>
        <p:nvSpPr>
          <p:cNvPr id="2" name="TextBox 1"/>
          <p:cNvSpPr txBox="1"/>
          <p:nvPr/>
        </p:nvSpPr>
        <p:spPr>
          <a:xfrm>
            <a:off x="4107872" y="2971800"/>
            <a:ext cx="184731" cy="369332"/>
          </a:xfrm>
          <a:prstGeom prst="rect">
            <a:avLst/>
          </a:prstGeom>
          <a:noFill/>
        </p:spPr>
        <p:txBody>
          <a:bodyPr wrap="none" rtlCol="0">
            <a:spAutoFit/>
          </a:bodyPr>
          <a:lstStyle/>
          <a:p>
            <a:endParaRPr lang="en-US" dirty="0"/>
          </a:p>
        </p:txBody>
      </p:sp>
      <p:sp>
        <p:nvSpPr>
          <p:cNvPr id="3" name="Rectangle 1"/>
          <p:cNvSpPr>
            <a:spLocks noChangeArrowheads="1"/>
          </p:cNvSpPr>
          <p:nvPr/>
        </p:nvSpPr>
        <p:spPr bwMode="auto">
          <a:xfrm>
            <a:off x="0" y="0"/>
            <a:ext cx="9144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268203"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Quicksand"/>
                <a:cs typeface="Arial" pitchFamily="34" charset="0"/>
              </a:rPr>
              <a:t>For the plaintext we used above, "defend the east wall", with a key of 3, we get the encryption process shown below.</a:t>
            </a:r>
            <a:br>
              <a:rPr kumimoji="0" lang="en-US" altLang="en-US" sz="1200" b="0" i="0" u="none" strike="noStrike" cap="none" normalizeH="0" baseline="0">
                <a:ln>
                  <a:noFill/>
                </a:ln>
                <a:solidFill>
                  <a:srgbClr val="FFFFFF"/>
                </a:solidFill>
                <a:effectLst/>
                <a:latin typeface="Quicksand"/>
                <a:cs typeface="Arial" pitchFamily="34" charset="0"/>
              </a:rPr>
            </a:b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Birdseye"/>
                <a:cs typeface="Arial" pitchFamily="34" charset="0"/>
                <a:hlinkClick r:id="rId2"/>
              </a:rPr>
              <a:t>  </a:t>
            </a:r>
            <a:endParaRPr kumimoji="0" lang="en-US" altLang="en-US" sz="4900" b="0" i="0" u="none" strike="noStrike" cap="none" normalizeH="0" baseline="0">
              <a:ln>
                <a:noFill/>
              </a:ln>
              <a:solidFill>
                <a:srgbClr val="FFFFFF"/>
              </a:solidFill>
              <a:effectLst/>
              <a:latin typeface="Birdseye"/>
              <a:cs typeface="Arial" pitchFamily="34" charset="0"/>
            </a:endParaRPr>
          </a:p>
        </p:txBody>
      </p:sp>
      <p:pic>
        <p:nvPicPr>
          <p:cNvPr id="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90600"/>
            <a:ext cx="763331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12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Symmetric Cipher Model</a:t>
            </a:r>
          </a:p>
        </p:txBody>
      </p:sp>
      <p:sp>
        <p:nvSpPr>
          <p:cNvPr id="8" name="Subtitle 2"/>
          <p:cNvSpPr>
            <a:spLocks noGrp="1"/>
          </p:cNvSpPr>
          <p:nvPr>
            <p:ph type="subTitle" idx="1"/>
          </p:nvPr>
        </p:nvSpPr>
        <p:spPr>
          <a:xfrm>
            <a:off x="1432560" y="1905000"/>
            <a:ext cx="7406640" cy="3962400"/>
          </a:xfrm>
        </p:spPr>
        <p:txBody>
          <a:bodyPr>
            <a:no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Fig.2. Locking and unlocking with the same key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698341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35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Symmetric Cipher Model</a:t>
            </a:r>
          </a:p>
        </p:txBody>
      </p:sp>
      <p:sp>
        <p:nvSpPr>
          <p:cNvPr id="8" name="Subtitle 2"/>
          <p:cNvSpPr>
            <a:spLocks noGrp="1"/>
          </p:cNvSpPr>
          <p:nvPr>
            <p:ph type="subTitle" idx="1"/>
          </p:nvPr>
        </p:nvSpPr>
        <p:spPr>
          <a:xfrm>
            <a:off x="1432560" y="1905000"/>
            <a:ext cx="7406640" cy="3962400"/>
          </a:xfrm>
        </p:spPr>
        <p:txBody>
          <a:bodyPr>
            <a:no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Fig.3. Model of Symmetric Cryptosystem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563" y="990600"/>
            <a:ext cx="7590837"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68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Typically, the objective of attacking an encryption system is to recover the key in use rather than simply to recover the plaintext of a single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There are two general approaches to attacking a conventional encryption scheme: </a:t>
            </a:r>
          </a:p>
          <a:p>
            <a:pPr marL="370332"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Cryptanalysis:</a:t>
            </a:r>
            <a:r>
              <a:rPr lang="en-US" sz="2400" dirty="0">
                <a:latin typeface="Times New Roman" panose="02020603050405020304" pitchFamily="18" charset="0"/>
                <a:cs typeface="Times New Roman" panose="02020603050405020304" pitchFamily="18" charset="0"/>
              </a:rPr>
              <a:t> Cryptanalytic attacks rely on the nature of the algorithm plus perhaps some knowledge of the general characteristics of the plaintext or even some sample plaintext–</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pairs. This type of attack exploits the characteristics of the algorithm to attempt to deduce a specific plaintext or to deduce the key being used.</a:t>
            </a:r>
          </a:p>
        </p:txBody>
      </p:sp>
      <p:sp>
        <p:nvSpPr>
          <p:cNvPr id="7" name="Title 1"/>
          <p:cNvSpPr>
            <a:spLocks noGrp="1"/>
          </p:cNvSpPr>
          <p:nvPr>
            <p:ph type="ctrTitle"/>
          </p:nvPr>
        </p:nvSpPr>
        <p:spPr>
          <a:xfrm>
            <a:off x="1143000" y="228600"/>
            <a:ext cx="8001000" cy="783102"/>
          </a:xfrm>
        </p:spPr>
        <p:txBody>
          <a:bodyPr>
            <a:noAutofit/>
          </a:bodyPr>
          <a:lstStyle/>
          <a:p>
            <a:r>
              <a:rPr lang="en-US" sz="4000" dirty="0">
                <a:latin typeface="Times New Roman" panose="02020603050405020304" pitchFamily="18" charset="0"/>
                <a:cs typeface="Times New Roman" panose="02020603050405020304" pitchFamily="18" charset="0"/>
              </a:rPr>
              <a:t>Cryptanalysis Attack</a:t>
            </a:r>
          </a:p>
        </p:txBody>
      </p:sp>
    </p:spTree>
    <p:extLst>
      <p:ext uri="{BB962C8B-B14F-4D97-AF65-F5344CB8AC3E}">
        <p14:creationId xmlns:p14="http://schemas.microsoft.com/office/powerpoint/2010/main" val="9619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fontAlgn="base">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Ciphertext</a:t>
            </a:r>
            <a:r>
              <a:rPr lang="en-US" sz="2400" b="1" dirty="0">
                <a:latin typeface="Times New Roman" panose="02020603050405020304" pitchFamily="18" charset="0"/>
                <a:cs typeface="Times New Roman" panose="02020603050405020304" pitchFamily="18" charset="0"/>
              </a:rPr>
              <a:t>-Only Analysis (COA)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type of attack, only some cipher-text is known and the attacker tries to find the corresponding encryption key and plaintext. Its the hardest to implement but is the most probable attack as only </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is required.</a:t>
            </a:r>
            <a:endParaRPr lang="en-US" sz="2400" b="1" dirty="0">
              <a:latin typeface="Times New Roman" panose="02020603050405020304" pitchFamily="18" charset="0"/>
              <a:cs typeface="Times New Roman" panose="02020603050405020304" pitchFamily="18" charset="0"/>
            </a:endParaRP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Known-Plaintext Analysis (KPA)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type of attack, some plaintext-</a:t>
            </a:r>
            <a:r>
              <a:rPr lang="en-US" sz="2400" dirty="0" err="1">
                <a:latin typeface="Times New Roman" panose="02020603050405020304" pitchFamily="18" charset="0"/>
                <a:cs typeface="Times New Roman" panose="02020603050405020304" pitchFamily="18" charset="0"/>
              </a:rPr>
              <a:t>ciphertext</a:t>
            </a:r>
            <a:r>
              <a:rPr lang="en-US" sz="2400" dirty="0">
                <a:latin typeface="Times New Roman" panose="02020603050405020304" pitchFamily="18" charset="0"/>
                <a:cs typeface="Times New Roman" panose="02020603050405020304" pitchFamily="18" charset="0"/>
              </a:rPr>
              <a:t> pairs are already known. Attacker maps them in order to find the encryption key. This attack is easier to use as a lot of information is already available.</a:t>
            </a:r>
            <a:endParaRPr lang="en-US" sz="2400" b="1" dirty="0">
              <a:latin typeface="Times New Roman" panose="02020603050405020304" pitchFamily="18" charset="0"/>
              <a:cs typeface="Times New Roman" panose="02020603050405020304" pitchFamily="18" charset="0"/>
            </a:endParaRPr>
          </a:p>
          <a:p>
            <a:pPr fontAlgn="base"/>
            <a:endParaRPr lang="en-US" sz="2400" b="1" dirty="0"/>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Types of Cryptanalysis Attacks</a:t>
            </a:r>
          </a:p>
        </p:txBody>
      </p:sp>
    </p:spTree>
    <p:extLst>
      <p:ext uri="{BB962C8B-B14F-4D97-AF65-F5344CB8AC3E}">
        <p14:creationId xmlns:p14="http://schemas.microsoft.com/office/powerpoint/2010/main" val="55101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432560" y="1219200"/>
            <a:ext cx="7406640" cy="5257800"/>
          </a:xfrm>
        </p:spPr>
        <p:txBody>
          <a:bodyPr>
            <a:noAutofit/>
          </a:bodyPr>
          <a:lstStyle/>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Chosen-Plaintext Analysis (CPA)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type of attack, the attacker chooses random plaintexts and obtains the corresponding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and tries to find the encryption key. Its very simple to implement like KPA but the success rate is quite low.</a:t>
            </a: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Man-In-The-Middle (MITM) attack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type of attack, attacker intercepts the message/key between two communicating parties through a secured channel.</a:t>
            </a:r>
          </a:p>
          <a:p>
            <a:pPr marL="370332" indent="-342900" fontAlgn="base">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Adaptive Chosen-Plaintext Analysis (ACPA)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attack is similar CPA. Here, the attacker requests the cipher texts of additional plaintexts after they have </a:t>
            </a:r>
            <a:r>
              <a:rPr lang="en-US" sz="2400" dirty="0" err="1">
                <a:latin typeface="Times New Roman" panose="02020603050405020304" pitchFamily="18" charset="0"/>
                <a:cs typeface="Times New Roman" panose="02020603050405020304" pitchFamily="18" charset="0"/>
              </a:rPr>
              <a:t>ciphertexts</a:t>
            </a:r>
            <a:r>
              <a:rPr lang="en-US" sz="2400" dirty="0">
                <a:latin typeface="Times New Roman" panose="02020603050405020304" pitchFamily="18" charset="0"/>
                <a:cs typeface="Times New Roman" panose="02020603050405020304" pitchFamily="18" charset="0"/>
              </a:rPr>
              <a:t> for some texts.</a:t>
            </a:r>
          </a:p>
          <a:p>
            <a:pPr marL="370332" indent="-342900" fontAlgn="base">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1432560" y="228600"/>
            <a:ext cx="7406640" cy="783102"/>
          </a:xfrm>
        </p:spPr>
        <p:txBody>
          <a:bodyPr>
            <a:normAutofit/>
          </a:bodyPr>
          <a:lstStyle/>
          <a:p>
            <a:r>
              <a:rPr lang="en-US" sz="4000" dirty="0">
                <a:latin typeface="Times New Roman" panose="02020603050405020304" pitchFamily="18" charset="0"/>
                <a:cs typeface="Times New Roman" panose="02020603050405020304" pitchFamily="18" charset="0"/>
              </a:rPr>
              <a:t>Types of Cryptanalysis Attacks</a:t>
            </a:r>
          </a:p>
        </p:txBody>
      </p:sp>
    </p:spTree>
    <p:extLst>
      <p:ext uri="{BB962C8B-B14F-4D97-AF65-F5344CB8AC3E}">
        <p14:creationId xmlns:p14="http://schemas.microsoft.com/office/powerpoint/2010/main" val="2118592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B57E6589E1484F96EA1AE2DD3539FC" ma:contentTypeVersion="8" ma:contentTypeDescription="Create a new document." ma:contentTypeScope="" ma:versionID="7eb9679b9213c27381de4c967e483d51">
  <xsd:schema xmlns:xsd="http://www.w3.org/2001/XMLSchema" xmlns:xs="http://www.w3.org/2001/XMLSchema" xmlns:p="http://schemas.microsoft.com/office/2006/metadata/properties" xmlns:ns2="1dc245d4-6514-4de7-b5e2-80c281680b67" targetNamespace="http://schemas.microsoft.com/office/2006/metadata/properties" ma:root="true" ma:fieldsID="608c9533104fa636697cae5f02ed689f" ns2:_="">
    <xsd:import namespace="1dc245d4-6514-4de7-b5e2-80c281680b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245d4-6514-4de7-b5e2-80c28168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7178B6-2A82-49F3-9D11-C107752416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c245d4-6514-4de7-b5e2-80c281680b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3E86A3-8556-464A-A68F-DF3B43721A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EC0C2B-66B3-4BB6-BFA8-79AFD16601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Solstice</Template>
  <TotalTime>1187</TotalTime>
  <Words>3124</Words>
  <Application>Microsoft Office PowerPoint</Application>
  <PresentationFormat>On-screen Show (4:3)</PresentationFormat>
  <Paragraphs>489</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Birdseye</vt:lpstr>
      <vt:lpstr>Cambria Math</vt:lpstr>
      <vt:lpstr>Gill Sans MT</vt:lpstr>
      <vt:lpstr>Quicksand</vt:lpstr>
      <vt:lpstr>Times New Roman</vt:lpstr>
      <vt:lpstr>Verdana</vt:lpstr>
      <vt:lpstr>Wingdings 2</vt:lpstr>
      <vt:lpstr>Solstice</vt:lpstr>
      <vt:lpstr>  Module 1  Introduction to number theory and basic cryptography</vt:lpstr>
      <vt:lpstr>Symmetric Cipher Model</vt:lpstr>
      <vt:lpstr>Symmetric Cipher Model</vt:lpstr>
      <vt:lpstr>Symmetric Cipher Model</vt:lpstr>
      <vt:lpstr>Symmetric Cipher Model</vt:lpstr>
      <vt:lpstr>Symmetric Cipher Model</vt:lpstr>
      <vt:lpstr>Cryptanalysis Attack</vt:lpstr>
      <vt:lpstr>Types of Cryptanalysis Attacks</vt:lpstr>
      <vt:lpstr>Types of Cryptanalysis Attacks</vt:lpstr>
      <vt:lpstr>Brute-force Attacks</vt:lpstr>
      <vt:lpstr>Types of Brute-force Attacks</vt:lpstr>
      <vt:lpstr>Substitution Techniques</vt:lpstr>
      <vt:lpstr>Caesar Cipher</vt:lpstr>
      <vt:lpstr>Caesar Cipher</vt:lpstr>
      <vt:lpstr>Caesar Cipher</vt:lpstr>
      <vt:lpstr>Caesar Cipher</vt:lpstr>
      <vt:lpstr>Monoalphabetic Substitution Cipher</vt:lpstr>
      <vt:lpstr>Monoalphabetic Substitution Cipher</vt:lpstr>
      <vt:lpstr>Polyalphabetic Substitution Cipher</vt:lpstr>
      <vt:lpstr>Playfair Cipher</vt:lpstr>
      <vt:lpstr>Playfair Cipher</vt:lpstr>
      <vt:lpstr>Playfair Cipher</vt:lpstr>
      <vt:lpstr>PowerPoint Presentation</vt:lpstr>
      <vt:lpstr>Playfair Cipher</vt:lpstr>
      <vt:lpstr>PowerPoint Presentation</vt:lpstr>
      <vt:lpstr>Vigenere Cipher</vt:lpstr>
      <vt:lpstr>Vigenere Cipher</vt:lpstr>
      <vt:lpstr>Hill Cipher</vt:lpstr>
      <vt:lpstr>Hill Cipher</vt:lpstr>
      <vt:lpstr>Hill Cipher</vt:lpstr>
      <vt:lpstr>Hill Cipher</vt:lpstr>
      <vt:lpstr>Hill Cipher</vt:lpstr>
      <vt:lpstr>Hill Cipher</vt:lpstr>
      <vt:lpstr>Hill Cipher</vt:lpstr>
      <vt:lpstr>Transposition Ciphers</vt:lpstr>
      <vt:lpstr>Keyless Transposition Ciphers</vt:lpstr>
      <vt:lpstr>Keyless Transposition Ciphers</vt:lpstr>
      <vt:lpstr>Keyless Transposition Ciphers</vt:lpstr>
      <vt:lpstr>Keyed Transposition Ciphers</vt:lpstr>
      <vt:lpstr>Keyed Transposition Ciphers</vt:lpstr>
      <vt:lpstr>Keyed Transposition Ciphers</vt:lpstr>
      <vt:lpstr>Keyed Transposition Ciphers</vt:lpstr>
      <vt:lpstr>Double Transposition Ciphers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  Introduction to number theory and basic cryptography</dc:title>
  <dc:creator>Lenovo</dc:creator>
  <cp:lastModifiedBy>Nidhi Kashyap</cp:lastModifiedBy>
  <cp:revision>198</cp:revision>
  <dcterms:created xsi:type="dcterms:W3CDTF">2006-08-16T00:00:00Z</dcterms:created>
  <dcterms:modified xsi:type="dcterms:W3CDTF">2023-02-24T20:30:36Z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0x010100AAB57E6589E1484F96EA1AE2DD3539FC</vt:lpwstr>
  </property>
</Properties>
</file>