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0F5900-AAB6-4E8B-8C83-064DCA8AC543}" v="6" dt="2022-02-23T05:50:42.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dwani Sohail" userId="S::gidwani16526@tsecedu.org::7c0bc7f0-1dcc-43f7-833f-3820fbcc1f92" providerId="AD" clId="Web-{380F5900-AAB6-4E8B-8C83-064DCA8AC543}"/>
    <pc:docChg chg="modSld">
      <pc:chgData name="Gidwani Sohail" userId="S::gidwani16526@tsecedu.org::7c0bc7f0-1dcc-43f7-833f-3820fbcc1f92" providerId="AD" clId="Web-{380F5900-AAB6-4E8B-8C83-064DCA8AC543}" dt="2022-02-23T05:50:42.222" v="5" actId="20577"/>
      <pc:docMkLst>
        <pc:docMk/>
      </pc:docMkLst>
      <pc:sldChg chg="modSp">
        <pc:chgData name="Gidwani Sohail" userId="S::gidwani16526@tsecedu.org::7c0bc7f0-1dcc-43f7-833f-3820fbcc1f92" providerId="AD" clId="Web-{380F5900-AAB6-4E8B-8C83-064DCA8AC543}" dt="2022-02-23T05:50:42.222" v="5" actId="20577"/>
        <pc:sldMkLst>
          <pc:docMk/>
          <pc:sldMk cId="0" sldId="263"/>
        </pc:sldMkLst>
        <pc:spChg chg="mod">
          <ac:chgData name="Gidwani Sohail" userId="S::gidwani16526@tsecedu.org::7c0bc7f0-1dcc-43f7-833f-3820fbcc1f92" providerId="AD" clId="Web-{380F5900-AAB6-4E8B-8C83-064DCA8AC543}" dt="2022-02-23T05:50:42.222" v="5" actId="20577"/>
          <ac:spMkLst>
            <pc:docMk/>
            <pc:sldMk cId="0" sldId="263"/>
            <ac:spMk id="101" creationId="{00000000-0000-0000-0000-000000000000}"/>
          </ac:spMkLst>
        </pc:spChg>
      </pc:sldChg>
      <pc:sldChg chg="modSp">
        <pc:chgData name="Gidwani Sohail" userId="S::gidwani16526@tsecedu.org::7c0bc7f0-1dcc-43f7-833f-3820fbcc1f92" providerId="AD" clId="Web-{380F5900-AAB6-4E8B-8C83-064DCA8AC543}" dt="2022-02-23T05:50:19.503" v="2" actId="20577"/>
        <pc:sldMkLst>
          <pc:docMk/>
          <pc:sldMk cId="0" sldId="267"/>
        </pc:sldMkLst>
        <pc:spChg chg="mod">
          <ac:chgData name="Gidwani Sohail" userId="S::gidwani16526@tsecedu.org::7c0bc7f0-1dcc-43f7-833f-3820fbcc1f92" providerId="AD" clId="Web-{380F5900-AAB6-4E8B-8C83-064DCA8AC543}" dt="2022-02-23T05:50:19.503" v="2" actId="20577"/>
          <ac:spMkLst>
            <pc:docMk/>
            <pc:sldMk cId="0" sldId="267"/>
            <ac:spMk id="11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2079000" y="1604520"/>
            <a:ext cx="4984920" cy="3977280"/>
          </a:xfrm>
          <a:prstGeom prst="rect">
            <a:avLst/>
          </a:prstGeom>
          <a:ln>
            <a:noFill/>
          </a:ln>
        </p:spPr>
      </p:pic>
      <p:pic>
        <p:nvPicPr>
          <p:cNvPr id="39" name="Pictur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6" name="Picture 75"/>
          <p:cNvPicPr/>
          <p:nvPr/>
        </p:nvPicPr>
        <p:blipFill>
          <a:blip r:embed="rId2"/>
          <a:stretch/>
        </p:blipFill>
        <p:spPr>
          <a:xfrm>
            <a:off x="2079000" y="1604520"/>
            <a:ext cx="4984920" cy="3977280"/>
          </a:xfrm>
          <a:prstGeom prst="rect">
            <a:avLst/>
          </a:prstGeom>
          <a:ln>
            <a:noFill/>
          </a:ln>
        </p:spPr>
      </p:pic>
      <p:pic>
        <p:nvPicPr>
          <p:cNvPr id="77" name="Picture 7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hidden="1"/>
          <p:cNvSpPr/>
          <p:nvPr/>
        </p:nvSpPr>
        <p:spPr>
          <a:xfrm>
            <a:off x="9001080" y="0"/>
            <a:ext cx="142200" cy="1370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7" name="CustomShape 2" hidden="1"/>
          <p:cNvSpPr/>
          <p:nvPr/>
        </p:nvSpPr>
        <p:spPr>
          <a:xfrm>
            <a:off x="9001080" y="1371600"/>
            <a:ext cx="142200" cy="5485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001080" y="4846320"/>
            <a:ext cx="142200" cy="2010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001080" y="0"/>
            <a:ext cx="142200" cy="4845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457200" y="152640"/>
            <a:ext cx="5790600" cy="13708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001080" y="0"/>
            <a:ext cx="142200" cy="1370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a:off x="9001080" y="1371600"/>
            <a:ext cx="142200" cy="5485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3"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228600" y="1828800"/>
            <a:ext cx="8533800" cy="33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75">
                <a:solidFill>
                  <a:srgbClr val="000000"/>
                </a:solidFill>
                <a:uFill>
                  <a:solidFill>
                    <a:srgbClr val="FFFFFF"/>
                  </a:solidFill>
                </a:uFill>
                <a:latin typeface="Times New Roman"/>
              </a:rPr>
              <a:t>Module 2</a:t>
            </a:r>
            <a:endParaRPr lang="en-IN" sz="1800" b="0" strike="noStrike" spc="-1">
              <a:solidFill>
                <a:srgbClr val="000000"/>
              </a:solidFill>
              <a:uFill>
                <a:solidFill>
                  <a:srgbClr val="FFFFFF"/>
                </a:solidFill>
              </a:uFill>
              <a:latin typeface="Arial"/>
            </a:endParaRPr>
          </a:p>
          <a:p>
            <a:pPr algn="ctr">
              <a:lnSpc>
                <a:spcPct val="100000"/>
              </a:lnSpc>
            </a:pPr>
            <a:r>
              <a:rPr lang="en-IN" sz="4400" b="0" strike="noStrike" cap="all" spc="-75">
                <a:solidFill>
                  <a:srgbClr val="000000"/>
                </a:solidFill>
                <a:uFill>
                  <a:solidFill>
                    <a:srgbClr val="FFFFFF"/>
                  </a:solidFill>
                </a:uFill>
                <a:latin typeface="Times New Roman"/>
              </a:rPr>
              <a:t>symmetric and asymmetric key Cryptography and key management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228600" y="745200"/>
            <a:ext cx="8686080" cy="55764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70C0"/>
                </a:solidFill>
                <a:uFill>
                  <a:solidFill>
                    <a:srgbClr val="FFFFFF"/>
                  </a:solidFill>
                </a:uFill>
                <a:latin typeface="Times New Roman"/>
                <a:ea typeface="DejaVu Sans"/>
              </a:rPr>
              <a:t>Public-Key Cryptosystems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70C0"/>
                </a:solidFill>
                <a:uFill>
                  <a:solidFill>
                    <a:srgbClr val="FFFFFF"/>
                  </a:solidFill>
                </a:uFill>
                <a:latin typeface="Times New Roman"/>
                <a:ea typeface="DejaVu Sans"/>
              </a:rPr>
              <a:t>Fig.1.b </a:t>
            </a:r>
            <a:r>
              <a:rPr lang="en-IN" sz="2400" b="0" i="1" strike="noStrike" spc="-1">
                <a:solidFill>
                  <a:srgbClr val="000000"/>
                </a:solidFill>
                <a:uFill>
                  <a:solidFill>
                    <a:srgbClr val="FFFFFF"/>
                  </a:solidFill>
                </a:uFill>
                <a:latin typeface="Times New Roman"/>
                <a:ea typeface="DejaVu Sans"/>
              </a:rPr>
              <a:t>Public-Key Cryptography</a:t>
            </a:r>
            <a:r>
              <a:rPr lang="en-IN" sz="2400" b="0" i="1" strike="noStrike" spc="-1">
                <a:solidFill>
                  <a:srgbClr val="0070C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p:txBody>
      </p:sp>
      <p:sp>
        <p:nvSpPr>
          <p:cNvPr id="107"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pic>
        <p:nvPicPr>
          <p:cNvPr id="108" name="Picture 2"/>
          <p:cNvPicPr/>
          <p:nvPr/>
        </p:nvPicPr>
        <p:blipFill>
          <a:blip r:embed="rId2"/>
          <a:stretch/>
        </p:blipFill>
        <p:spPr>
          <a:xfrm>
            <a:off x="609480" y="1271520"/>
            <a:ext cx="7804440" cy="4442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228600" y="745200"/>
            <a:ext cx="8686080" cy="44791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The essential steps are the following:</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1. Each user generates a pair of keys to be used for the encryption and decryption of messages.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2. Each user places one of the two keys in a public register or other accessible file. This is the public key. The companion key is kept private. As Fig. 1.a suggests, each user maintains a collection of public keys obtained from others.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3. If Bob wishes to send a confidential message to Alice, Bob encrypts the message using Alice’s public key.</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4. When Alice receives the message, she decrypts it using her private key. No other recipient can decrypt the message because only Alice knows Alice’s private key.</a:t>
            </a:r>
            <a:endParaRPr lang="en-IN" sz="1800" b="0" strike="noStrike" spc="-1">
              <a:solidFill>
                <a:srgbClr val="000000"/>
              </a:solidFill>
              <a:uFill>
                <a:solidFill>
                  <a:srgbClr val="FFFFFF"/>
                </a:solidFill>
              </a:uFill>
              <a:latin typeface="Arial"/>
            </a:endParaRPr>
          </a:p>
        </p:txBody>
      </p:sp>
      <p:sp>
        <p:nvSpPr>
          <p:cNvPr id="110"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28600" y="745200"/>
            <a:ext cx="8686080" cy="5626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t"/>
          <a:lstStyle/>
          <a:p>
            <a:pPr algn="just">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70C0"/>
                </a:solidFill>
                <a:uFill>
                  <a:solidFill>
                    <a:srgbClr val="FFFFFF"/>
                  </a:solidFill>
                </a:uFill>
                <a:latin typeface="Times New Roman"/>
                <a:ea typeface="DejaVu Sans"/>
              </a:rPr>
              <a:t>Fig.2 </a:t>
            </a:r>
            <a:r>
              <a:rPr lang="en-IN" sz="2400" b="0" i="1" strike="noStrike" spc="-1">
                <a:solidFill>
                  <a:srgbClr val="000000"/>
                </a:solidFill>
                <a:uFill>
                  <a:solidFill>
                    <a:srgbClr val="FFFFFF"/>
                  </a:solidFill>
                </a:uFill>
                <a:latin typeface="Times New Roman"/>
                <a:ea typeface="DejaVu Sans"/>
              </a:rPr>
              <a:t>Public-Key Cryptosystem: Secrecy</a:t>
            </a:r>
            <a:endParaRPr lang="en-IN" sz="1800" b="0" strike="noStrike" spc="-1">
              <a:solidFill>
                <a:srgbClr val="000000"/>
              </a:solidFill>
              <a:uFill>
                <a:solidFill>
                  <a:srgbClr val="FFFFFF"/>
                </a:solidFill>
              </a:uFill>
              <a:latin typeface="Arial"/>
            </a:endParaRPr>
          </a:p>
          <a:p>
            <a:endParaRPr lang="en-IN" sz="2400" i="1" spc="-1">
              <a:solidFill>
                <a:srgbClr val="000000"/>
              </a:solidFill>
              <a:uFill>
                <a:solidFill>
                  <a:srgbClr val="FFFFFF"/>
                </a:solidFill>
              </a:uFill>
              <a:latin typeface="Times New Roman"/>
              <a:ea typeface="DejaVu Sans"/>
            </a:endParaRPr>
          </a:p>
          <a:p>
            <a:endParaRPr lang="en-IN" sz="2400" i="1" spc="-1">
              <a:solidFill>
                <a:srgbClr val="000000"/>
              </a:solidFill>
              <a:uFill>
                <a:solidFill>
                  <a:srgbClr val="FFFFFF"/>
                </a:solidFill>
              </a:uFill>
              <a:latin typeface="Times New Roman"/>
              <a:ea typeface="DejaVu Sans"/>
            </a:endParaRPr>
          </a:p>
          <a:p>
            <a:pPr>
              <a:lnSpc>
                <a:spcPct val="100000"/>
              </a:lnSpc>
            </a:pPr>
            <a:r>
              <a:rPr lang="en-IN" sz="2400" b="0" i="1" strike="noStrike" spc="-1">
                <a:solidFill>
                  <a:srgbClr val="000000"/>
                </a:solidFill>
                <a:uFill>
                  <a:solidFill>
                    <a:srgbClr val="FFFFFF"/>
                  </a:solidFill>
                </a:uFill>
                <a:latin typeface="Times New Roman"/>
                <a:ea typeface="DejaVu Sans"/>
              </a:rPr>
              <a:t>There is some source A that produces a message in plaintext, X = [X</a:t>
            </a:r>
            <a:r>
              <a:rPr lang="en-IN" sz="2400" b="0" i="1" strike="noStrike" spc="-1" baseline="-25000">
                <a:solidFill>
                  <a:srgbClr val="000000"/>
                </a:solidFill>
                <a:uFill>
                  <a:solidFill>
                    <a:srgbClr val="FFFFFF"/>
                  </a:solidFill>
                </a:uFill>
                <a:latin typeface="Times New Roman"/>
                <a:ea typeface="DejaVu Sans"/>
              </a:rPr>
              <a:t>1</a:t>
            </a:r>
            <a:r>
              <a:rPr lang="en-IN" sz="2400" b="0" i="1" strike="noStrike" spc="-1">
                <a:solidFill>
                  <a:srgbClr val="000000"/>
                </a:solidFill>
                <a:uFill>
                  <a:solidFill>
                    <a:srgbClr val="FFFFFF"/>
                  </a:solidFill>
                </a:uFill>
                <a:latin typeface="Times New Roman"/>
                <a:ea typeface="DejaVu Sans"/>
              </a:rPr>
              <a:t>, X</a:t>
            </a:r>
            <a:r>
              <a:rPr lang="en-IN" sz="2400" b="0" i="1" strike="noStrike" spc="-1" baseline="-25000">
                <a:solidFill>
                  <a:srgbClr val="000000"/>
                </a:solidFill>
                <a:uFill>
                  <a:solidFill>
                    <a:srgbClr val="FFFFFF"/>
                  </a:solidFill>
                </a:uFill>
                <a:latin typeface="Times New Roman"/>
                <a:ea typeface="DejaVu Sans"/>
              </a:rPr>
              <a:t>2</a:t>
            </a:r>
            <a:r>
              <a:rPr lang="en-IN" sz="2400" b="0" i="1" strike="noStrike" spc="-1">
                <a:solidFill>
                  <a:srgbClr val="000000"/>
                </a:solidFill>
                <a:uFill>
                  <a:solidFill>
                    <a:srgbClr val="FFFFFF"/>
                  </a:solidFill>
                </a:uFill>
                <a:latin typeface="Times New Roman"/>
                <a:ea typeface="DejaVu Sans"/>
              </a:rPr>
              <a:t>, … , X</a:t>
            </a:r>
            <a:r>
              <a:rPr lang="en-IN" sz="2400" b="0" i="1" strike="noStrike" spc="-1" baseline="-25000">
                <a:solidFill>
                  <a:srgbClr val="000000"/>
                </a:solidFill>
                <a:uFill>
                  <a:solidFill>
                    <a:srgbClr val="FFFFFF"/>
                  </a:solidFill>
                </a:uFill>
                <a:latin typeface="Times New Roman"/>
                <a:ea typeface="DejaVu Sans"/>
              </a:rPr>
              <a:t>M</a:t>
            </a:r>
            <a:r>
              <a:rPr lang="en-IN" sz="2400" b="0" i="1" strike="noStrike" spc="-1">
                <a:solidFill>
                  <a:srgbClr val="000000"/>
                </a:solidFill>
                <a:uFill>
                  <a:solidFill>
                    <a:srgbClr val="FFFFFF"/>
                  </a:solidFill>
                </a:uFill>
                <a:latin typeface="Times New Roman"/>
                <a:ea typeface="DejaVu Sans"/>
              </a:rPr>
              <a:t>]. The M elements of X are letters in some finite alphabet. The message is intended for destination B. </a:t>
            </a:r>
            <a:r>
              <a:rPr lang="en-IN" sz="2400" b="0" i="1" strike="noStrike" spc="-1">
                <a:solidFill>
                  <a:srgbClr val="0070C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p:txBody>
      </p:sp>
      <p:sp>
        <p:nvSpPr>
          <p:cNvPr id="112"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pic>
        <p:nvPicPr>
          <p:cNvPr id="113" name="Picture 1"/>
          <p:cNvPicPr/>
          <p:nvPr/>
        </p:nvPicPr>
        <p:blipFill>
          <a:blip r:embed="rId2"/>
          <a:stretch/>
        </p:blipFill>
        <p:spPr>
          <a:xfrm>
            <a:off x="609480" y="762120"/>
            <a:ext cx="7077600" cy="401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228600" y="745200"/>
            <a:ext cx="8686080" cy="56131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B generates a related pair of keys: a public key,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and a private key,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is known only to B, whereas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is publicly available and therefore accessible by A.</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With the message X and the encryption key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as input, A forms the ciphertext  Y = [Y</a:t>
            </a:r>
            <a:r>
              <a:rPr lang="en-IN" sz="2400" b="0" i="1" strike="noStrike" spc="-1" baseline="-25000">
                <a:solidFill>
                  <a:srgbClr val="000000"/>
                </a:solidFill>
                <a:uFill>
                  <a:solidFill>
                    <a:srgbClr val="FFFFFF"/>
                  </a:solidFill>
                </a:uFill>
                <a:latin typeface="Times New Roman"/>
                <a:ea typeface="DejaVu Sans"/>
              </a:rPr>
              <a:t>1</a:t>
            </a:r>
            <a:r>
              <a:rPr lang="en-IN" sz="2400" b="0" i="1" strike="noStrike" spc="-1">
                <a:solidFill>
                  <a:srgbClr val="000000"/>
                </a:solidFill>
                <a:uFill>
                  <a:solidFill>
                    <a:srgbClr val="FFFFFF"/>
                  </a:solidFill>
                </a:uFill>
                <a:latin typeface="Times New Roman"/>
                <a:ea typeface="DejaVu Sans"/>
              </a:rPr>
              <a:t>, Y</a:t>
            </a:r>
            <a:r>
              <a:rPr lang="en-IN" sz="2400" b="0" i="1" strike="noStrike" spc="-1" baseline="-25000">
                <a:solidFill>
                  <a:srgbClr val="000000"/>
                </a:solidFill>
                <a:uFill>
                  <a:solidFill>
                    <a:srgbClr val="FFFFFF"/>
                  </a:solidFill>
                </a:uFill>
                <a:latin typeface="Times New Roman"/>
                <a:ea typeface="DejaVu Sans"/>
              </a:rPr>
              <a:t>2</a:t>
            </a:r>
            <a:r>
              <a:rPr lang="en-IN" sz="2400" b="0" i="1" strike="noStrike" spc="-1">
                <a:solidFill>
                  <a:srgbClr val="000000"/>
                </a:solidFill>
                <a:uFill>
                  <a:solidFill>
                    <a:srgbClr val="FFFFFF"/>
                  </a:solidFill>
                </a:uFill>
                <a:latin typeface="Times New Roman"/>
                <a:ea typeface="DejaVu Sans"/>
              </a:rPr>
              <a:t>, … , Y</a:t>
            </a:r>
            <a:r>
              <a:rPr lang="en-IN" sz="2400" b="0" i="1" strike="noStrike" spc="-1" baseline="-25000">
                <a:solidFill>
                  <a:srgbClr val="000000"/>
                </a:solidFill>
                <a:uFill>
                  <a:solidFill>
                    <a:srgbClr val="FFFFFF"/>
                  </a:solidFill>
                </a:uFill>
                <a:latin typeface="Times New Roman"/>
                <a:ea typeface="DejaVu Sans"/>
              </a:rPr>
              <a:t>N</a:t>
            </a:r>
            <a:r>
              <a:rPr lang="en-IN" sz="2400" b="0" i="1" strike="noStrike" spc="-1">
                <a:solidFill>
                  <a:srgbClr val="000000"/>
                </a:solidFill>
                <a:uFill>
                  <a:solidFill>
                    <a:srgbClr val="FFFFFF"/>
                  </a:solidFill>
                </a:uFill>
                <a:latin typeface="Times New Roman"/>
                <a:ea typeface="DejaVu Sans"/>
              </a:rPr>
              <a:t>]:</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Y = E(PU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X)</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The intended receiver, in possession of the matching private key, is able to invert the transformation:</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X = D(PR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Y)</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An adversary, observing Y and having access to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but not having access to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or X, must attempt to recover X and/or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It is assumed that the adversary does have knowledge of the encryption (E) and decryption (D) algorithms. </a:t>
            </a:r>
            <a:endParaRPr lang="en-IN" sz="1800" b="0" strike="noStrike" spc="-1">
              <a:solidFill>
                <a:srgbClr val="000000"/>
              </a:solidFill>
              <a:uFill>
                <a:solidFill>
                  <a:srgbClr val="FFFFFF"/>
                </a:solidFill>
              </a:uFill>
              <a:latin typeface="Arial"/>
            </a:endParaRPr>
          </a:p>
        </p:txBody>
      </p:sp>
      <p:sp>
        <p:nvSpPr>
          <p:cNvPr id="115"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28600" y="745200"/>
            <a:ext cx="8686080" cy="53611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If the adversary is interested only in this particular message, then the focus of effort is to recover X by generating a plaintext estimate   Often, however, the adversary is interested in being able to read future messages as well, in which case an attempt is made to recover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by generating an estimate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We mentioned earlier that either of the two related keys can be used for encryption, with the other being used for decryption. This enables a rather different cryptographic scheme to be implemented. Whereas the scheme illustrated in Fig. 2 provides confidentiality, Fig 1.b and Fig.3 show the use of public-key encryption to provide authentication:</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Y = E(PR</a:t>
            </a:r>
            <a:r>
              <a:rPr lang="en-IN" sz="2400" b="0" i="1" strike="noStrike" spc="-1" baseline="-25000">
                <a:solidFill>
                  <a:srgbClr val="000000"/>
                </a:solidFill>
                <a:uFill>
                  <a:solidFill>
                    <a:srgbClr val="FFFFFF"/>
                  </a:solidFill>
                </a:uFill>
                <a:latin typeface="Times New Roman"/>
                <a:ea typeface="DejaVu Sans"/>
              </a:rPr>
              <a:t>a</a:t>
            </a:r>
            <a:r>
              <a:rPr lang="en-IN" sz="2400" b="0" i="1" strike="noStrike" spc="-1">
                <a:solidFill>
                  <a:srgbClr val="000000"/>
                </a:solidFill>
                <a:uFill>
                  <a:solidFill>
                    <a:srgbClr val="FFFFFF"/>
                  </a:solidFill>
                </a:uFill>
                <a:latin typeface="Times New Roman"/>
                <a:ea typeface="DejaVu Sans"/>
              </a:rPr>
              <a:t>, X)</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X = D(PU</a:t>
            </a:r>
            <a:r>
              <a:rPr lang="en-IN" sz="2400" b="0" i="1" strike="noStrike" spc="-1" baseline="-25000">
                <a:solidFill>
                  <a:srgbClr val="000000"/>
                </a:solidFill>
                <a:uFill>
                  <a:solidFill>
                    <a:srgbClr val="FFFFFF"/>
                  </a:solidFill>
                </a:uFill>
                <a:latin typeface="Times New Roman"/>
                <a:ea typeface="DejaVu Sans"/>
              </a:rPr>
              <a:t>a</a:t>
            </a:r>
            <a:r>
              <a:rPr lang="en-IN" sz="2400" b="0" i="1" strike="noStrike" spc="-1">
                <a:solidFill>
                  <a:srgbClr val="000000"/>
                </a:solidFill>
                <a:uFill>
                  <a:solidFill>
                    <a:srgbClr val="FFFFFF"/>
                  </a:solidFill>
                </a:uFill>
                <a:latin typeface="Times New Roman"/>
                <a:ea typeface="DejaVu Sans"/>
              </a:rPr>
              <a:t>, Y)</a:t>
            </a:r>
            <a:endParaRPr lang="en-IN" sz="1800" b="0" strike="noStrike" spc="-1">
              <a:solidFill>
                <a:srgbClr val="000000"/>
              </a:solidFill>
              <a:uFill>
                <a:solidFill>
                  <a:srgbClr val="FFFFFF"/>
                </a:solidFill>
              </a:uFill>
              <a:latin typeface="Arial"/>
            </a:endParaRPr>
          </a:p>
        </p:txBody>
      </p:sp>
      <p:sp>
        <p:nvSpPr>
          <p:cNvPr id="117"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pic>
        <p:nvPicPr>
          <p:cNvPr id="118" name="Picture 1"/>
          <p:cNvPicPr/>
          <p:nvPr/>
        </p:nvPicPr>
        <p:blipFill>
          <a:blip r:embed="rId2"/>
          <a:stretch/>
        </p:blipFill>
        <p:spPr>
          <a:xfrm>
            <a:off x="8153280" y="1126440"/>
            <a:ext cx="304200" cy="401040"/>
          </a:xfrm>
          <a:prstGeom prst="rect">
            <a:avLst/>
          </a:prstGeom>
          <a:ln>
            <a:noFill/>
          </a:ln>
        </p:spPr>
      </p:pic>
      <p:pic>
        <p:nvPicPr>
          <p:cNvPr id="119" name="Picture 2"/>
          <p:cNvPicPr/>
          <p:nvPr/>
        </p:nvPicPr>
        <p:blipFill>
          <a:blip r:embed="rId3"/>
          <a:stretch/>
        </p:blipFill>
        <p:spPr>
          <a:xfrm>
            <a:off x="4110120" y="2209680"/>
            <a:ext cx="461160" cy="50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pic>
        <p:nvPicPr>
          <p:cNvPr id="122" name="Picture 2"/>
          <p:cNvPicPr/>
          <p:nvPr/>
        </p:nvPicPr>
        <p:blipFill>
          <a:blip r:embed="rId2"/>
          <a:stretch/>
        </p:blipFill>
        <p:spPr>
          <a:xfrm>
            <a:off x="721800" y="838080"/>
            <a:ext cx="7049880" cy="4037760"/>
          </a:xfrm>
          <a:prstGeom prst="rect">
            <a:avLst/>
          </a:prstGeom>
          <a:ln>
            <a:noFill/>
          </a:ln>
        </p:spPr>
      </p:pic>
      <p:sp>
        <p:nvSpPr>
          <p:cNvPr id="123" name="CustomShape 3"/>
          <p:cNvSpPr/>
          <p:nvPr/>
        </p:nvSpPr>
        <p:spPr>
          <a:xfrm>
            <a:off x="1554480" y="4964760"/>
            <a:ext cx="60339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i="1" strike="noStrike" spc="-1">
                <a:solidFill>
                  <a:srgbClr val="0070C0"/>
                </a:solidFill>
                <a:uFill>
                  <a:solidFill>
                    <a:srgbClr val="FFFFFF"/>
                  </a:solidFill>
                </a:uFill>
                <a:latin typeface="Times New Roman"/>
                <a:ea typeface="DejaVu Sans"/>
              </a:rPr>
              <a:t>Fig.3 </a:t>
            </a:r>
            <a:r>
              <a:rPr lang="en-IN" sz="2400" b="0" i="1" strike="noStrike" spc="-1">
                <a:solidFill>
                  <a:srgbClr val="000000"/>
                </a:solidFill>
                <a:uFill>
                  <a:solidFill>
                    <a:srgbClr val="FFFFFF"/>
                  </a:solidFill>
                </a:uFill>
                <a:latin typeface="Times New Roman"/>
                <a:ea typeface="DejaVu Sans"/>
              </a:rPr>
              <a:t>Public-Key Cryptosystem: Authentication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28600" y="745200"/>
            <a:ext cx="8686080" cy="30160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In this case, A prepares a message to B and encrypts it using A’s private key before transmitting it. B can decrypt the message using A’s public key. Because the message was encrypted using A’s private key, only A could have prepared the message. Therefore, the entire encrypted message serves as a </a:t>
            </a:r>
            <a:r>
              <a:rPr lang="en-IN" sz="2400" b="0" i="1" strike="noStrike" spc="-1">
                <a:solidFill>
                  <a:srgbClr val="0070C0"/>
                </a:solidFill>
                <a:uFill>
                  <a:solidFill>
                    <a:srgbClr val="FFFFFF"/>
                  </a:solidFill>
                </a:uFill>
                <a:latin typeface="Times New Roman"/>
                <a:ea typeface="DejaVu Sans"/>
              </a:rPr>
              <a:t>digital signature.</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In addition, it is impossible to alter the message without access to A’s private key, so the message is authenticated both in terms of source and in terms of data integrity.</a:t>
            </a:r>
            <a:endParaRPr lang="en-IN" sz="1800" b="0" strike="noStrike" spc="-1">
              <a:solidFill>
                <a:srgbClr val="000000"/>
              </a:solidFill>
              <a:uFill>
                <a:solidFill>
                  <a:srgbClr val="FFFFFF"/>
                </a:solidFill>
              </a:uFill>
              <a:latin typeface="Arial"/>
            </a:endParaRPr>
          </a:p>
        </p:txBody>
      </p:sp>
      <p:sp>
        <p:nvSpPr>
          <p:cNvPr id="125"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26" name="CustomShape 3"/>
          <p:cNvSpPr/>
          <p:nvPr/>
        </p:nvSpPr>
        <p:spPr>
          <a:xfrm>
            <a:off x="228600" y="3809880"/>
            <a:ext cx="86097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In the preceding scheme, the entire message is encrypted, which, although validating both author and contents, requires a great deal of storage.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28"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29" name="CustomShape 3"/>
          <p:cNvSpPr/>
          <p:nvPr/>
        </p:nvSpPr>
        <p:spPr>
          <a:xfrm>
            <a:off x="228600" y="762120"/>
            <a:ext cx="8609760" cy="23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It is important to emphasize that the encryption process depicted in</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Fig 1.b and Fig 3 does not provide confidentiality.</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It is, however, possible to provide both the authentication function and confidentiality by a double use of the public-key scheme (Fig 4):</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Z = E(PU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E(PR</a:t>
            </a:r>
            <a:r>
              <a:rPr lang="en-IN" sz="2400" b="0" i="1" strike="noStrike" spc="-1" baseline="-25000">
                <a:solidFill>
                  <a:srgbClr val="000000"/>
                </a:solidFill>
                <a:uFill>
                  <a:solidFill>
                    <a:srgbClr val="FFFFFF"/>
                  </a:solidFill>
                </a:uFill>
                <a:latin typeface="Times New Roman"/>
                <a:ea typeface="DejaVu Sans"/>
              </a:rPr>
              <a:t>a</a:t>
            </a:r>
            <a:r>
              <a:rPr lang="en-IN" sz="2400" b="0" i="1" strike="noStrike" spc="-1">
                <a:solidFill>
                  <a:srgbClr val="000000"/>
                </a:solidFill>
                <a:uFill>
                  <a:solidFill>
                    <a:srgbClr val="FFFFFF"/>
                  </a:solidFill>
                </a:uFill>
                <a:latin typeface="Times New Roman"/>
                <a:ea typeface="DejaVu Sans"/>
              </a:rPr>
              <a:t>, X))</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X = D(PU</a:t>
            </a:r>
            <a:r>
              <a:rPr lang="en-IN" sz="2400" b="0" i="1" strike="noStrike" spc="-1" baseline="-25000">
                <a:solidFill>
                  <a:srgbClr val="000000"/>
                </a:solidFill>
                <a:uFill>
                  <a:solidFill>
                    <a:srgbClr val="FFFFFF"/>
                  </a:solidFill>
                </a:uFill>
                <a:latin typeface="Times New Roman"/>
                <a:ea typeface="DejaVu Sans"/>
              </a:rPr>
              <a:t>a</a:t>
            </a:r>
            <a:r>
              <a:rPr lang="en-IN" sz="2400" b="0" i="1" strike="noStrike" spc="-1">
                <a:solidFill>
                  <a:srgbClr val="000000"/>
                </a:solidFill>
                <a:uFill>
                  <a:solidFill>
                    <a:srgbClr val="FFFFFF"/>
                  </a:solidFill>
                </a:uFill>
                <a:latin typeface="Times New Roman"/>
                <a:ea typeface="DejaVu Sans"/>
              </a:rPr>
              <a:t>, D(PR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Z))</a:t>
            </a:r>
            <a:endParaRPr lang="en-IN" sz="1800" b="0" strike="noStrike" spc="-1">
              <a:solidFill>
                <a:srgbClr val="000000"/>
              </a:solidFill>
              <a:uFill>
                <a:solidFill>
                  <a:srgbClr val="FFFFFF"/>
                </a:solidFill>
              </a:uFill>
              <a:latin typeface="Arial"/>
            </a:endParaRPr>
          </a:p>
        </p:txBody>
      </p:sp>
      <p:pic>
        <p:nvPicPr>
          <p:cNvPr id="130" name="Picture 1"/>
          <p:cNvPicPr/>
          <p:nvPr/>
        </p:nvPicPr>
        <p:blipFill>
          <a:blip r:embed="rId2"/>
          <a:stretch/>
        </p:blipFill>
        <p:spPr>
          <a:xfrm>
            <a:off x="1538280" y="3124080"/>
            <a:ext cx="6066720" cy="3180600"/>
          </a:xfrm>
          <a:prstGeom prst="rect">
            <a:avLst/>
          </a:prstGeom>
          <a:ln>
            <a:noFill/>
          </a:ln>
        </p:spPr>
      </p:pic>
      <p:sp>
        <p:nvSpPr>
          <p:cNvPr id="131" name="CustomShape 4"/>
          <p:cNvSpPr/>
          <p:nvPr/>
        </p:nvSpPr>
        <p:spPr>
          <a:xfrm>
            <a:off x="457200" y="6320160"/>
            <a:ext cx="807660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i="1" strike="noStrike" spc="-1">
                <a:solidFill>
                  <a:srgbClr val="0070C0"/>
                </a:solidFill>
                <a:uFill>
                  <a:solidFill>
                    <a:srgbClr val="FFFFFF"/>
                  </a:solidFill>
                </a:uFill>
                <a:latin typeface="Times New Roman"/>
                <a:ea typeface="DejaVu Sans"/>
              </a:rPr>
              <a:t>Fig.4 </a:t>
            </a:r>
            <a:r>
              <a:rPr lang="en-IN" sz="2400" b="0" i="1" strike="noStrike" spc="-1">
                <a:solidFill>
                  <a:srgbClr val="000000"/>
                </a:solidFill>
                <a:uFill>
                  <a:solidFill>
                    <a:srgbClr val="FFFFFF"/>
                  </a:solidFill>
                </a:uFill>
                <a:latin typeface="Times New Roman"/>
                <a:ea typeface="DejaVu Sans"/>
              </a:rPr>
              <a:t>Public-Key Cryptosystem: Authentication and Secrecy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33"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34" name="CustomShape 3"/>
          <p:cNvSpPr/>
          <p:nvPr/>
        </p:nvSpPr>
        <p:spPr>
          <a:xfrm>
            <a:off x="228600" y="762120"/>
            <a:ext cx="8609760" cy="30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In this case, we begin as before by encrypting a message, using the sender’s private key. This provides the digital signature. Next, we encrypt again, using the receiver’s public key. The final ciphertext can be decrypted only by the intended receiver, who alone has the matching private key. Thus, confidentiality is provided. The disadvantage of this approach is that the public-key algorithm, which is complex, must be exercised four times rather than two in each communication.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36"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37" name="CustomShape 3"/>
          <p:cNvSpPr/>
          <p:nvPr/>
        </p:nvSpPr>
        <p:spPr>
          <a:xfrm>
            <a:off x="228600" y="762120"/>
            <a:ext cx="8609760" cy="63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70C0"/>
                </a:solidFill>
                <a:uFill>
                  <a:solidFill>
                    <a:srgbClr val="FFFFFF"/>
                  </a:solidFill>
                </a:uFill>
                <a:latin typeface="Times New Roman"/>
                <a:ea typeface="DejaVu Sans"/>
              </a:rPr>
              <a:t>Applications for Public-Key Cryptosystems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Public-key systems are characterized by the use of a cryptographic algorithm with two keys, one held private and one available publicly.</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Depending on the application, the sender uses either the sender’s private key or the receiver’s public key, or both, to perform some type of cryptographic function. In broad terms, we can classify the use of </a:t>
            </a:r>
            <a:r>
              <a:rPr lang="en-IN" sz="2400" b="0" i="1" strike="noStrike" spc="-1">
                <a:solidFill>
                  <a:srgbClr val="0070C0"/>
                </a:solidFill>
                <a:uFill>
                  <a:solidFill>
                    <a:srgbClr val="FFFFFF"/>
                  </a:solidFill>
                </a:uFill>
                <a:latin typeface="Times New Roman"/>
                <a:ea typeface="DejaVu Sans"/>
              </a:rPr>
              <a:t>public-key cryptosystems</a:t>
            </a:r>
            <a:r>
              <a:rPr lang="en-IN" sz="2400" b="1" i="1" strike="noStrike" spc="-1">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into three categories</a:t>
            </a:r>
            <a:endParaRPr lang="en-IN" sz="1800" b="0" strike="noStrike" spc="-1">
              <a:solidFill>
                <a:srgbClr val="000000"/>
              </a:solidFill>
              <a:uFill>
                <a:solidFill>
                  <a:srgbClr val="FFFFFF"/>
                </a:solidFill>
              </a:uFill>
              <a:latin typeface="Arial"/>
            </a:endParaRPr>
          </a:p>
          <a:p>
            <a:pPr marL="343080" indent="-342360">
              <a:lnSpc>
                <a:spcPct val="100000"/>
              </a:lnSpc>
              <a:buClr>
                <a:srgbClr val="0070C0"/>
              </a:buClr>
              <a:buFont typeface="Arial"/>
              <a:buChar char="•"/>
            </a:pPr>
            <a:r>
              <a:rPr lang="en-IN" sz="2400" b="0" i="1" strike="noStrike" spc="-1">
                <a:solidFill>
                  <a:srgbClr val="0070C0"/>
                </a:solidFill>
                <a:uFill>
                  <a:solidFill>
                    <a:srgbClr val="FFFFFF"/>
                  </a:solidFill>
                </a:uFill>
                <a:latin typeface="Times New Roman"/>
                <a:ea typeface="DejaVu Sans"/>
              </a:rPr>
              <a:t>Encryption/decryption:</a:t>
            </a:r>
            <a:r>
              <a:rPr lang="en-IN" sz="2400" b="1" i="1" strike="noStrike" spc="-1">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The sender encrypts a message with the recipient’s public key.</a:t>
            </a:r>
            <a:endParaRPr lang="en-IN" sz="1800" b="0" strike="noStrike" spc="-1">
              <a:solidFill>
                <a:srgbClr val="000000"/>
              </a:solidFill>
              <a:uFill>
                <a:solidFill>
                  <a:srgbClr val="FFFFFF"/>
                </a:solidFill>
              </a:uFill>
              <a:latin typeface="Arial"/>
            </a:endParaRPr>
          </a:p>
          <a:p>
            <a:pPr marL="343080" indent="-342360">
              <a:lnSpc>
                <a:spcPct val="100000"/>
              </a:lnSpc>
              <a:buClr>
                <a:srgbClr val="0070C0"/>
              </a:buClr>
              <a:buFont typeface="Arial"/>
              <a:buChar char="•"/>
            </a:pPr>
            <a:r>
              <a:rPr lang="en-IN" sz="2400" b="0" i="1" strike="noStrike" spc="-1">
                <a:solidFill>
                  <a:srgbClr val="0070C0"/>
                </a:solidFill>
                <a:uFill>
                  <a:solidFill>
                    <a:srgbClr val="FFFFFF"/>
                  </a:solidFill>
                </a:uFill>
                <a:latin typeface="Times New Roman"/>
                <a:ea typeface="DejaVu Sans"/>
              </a:rPr>
              <a:t>Digital signature:</a:t>
            </a:r>
            <a:r>
              <a:rPr lang="en-IN" sz="2400" b="1" i="1" strike="noStrike" spc="-1">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The sender “signs” a message with its private key. Signing is achieved by a cryptographic algorithm applied to the message or to a small block of data that is a function of the message.</a:t>
            </a:r>
            <a:endParaRPr lang="en-IN" sz="1800" b="0" strike="noStrike" spc="-1">
              <a:solidFill>
                <a:srgbClr val="000000"/>
              </a:solidFill>
              <a:uFill>
                <a:solidFill>
                  <a:srgbClr val="FFFFFF"/>
                </a:solidFill>
              </a:uFill>
              <a:latin typeface="Arial"/>
            </a:endParaRPr>
          </a:p>
          <a:p>
            <a:pPr marL="343080" indent="-342360">
              <a:lnSpc>
                <a:spcPct val="100000"/>
              </a:lnSpc>
              <a:buClr>
                <a:srgbClr val="0070C0"/>
              </a:buClr>
              <a:buFont typeface="Arial"/>
              <a:buChar char="•"/>
            </a:pPr>
            <a:r>
              <a:rPr lang="en-IN" sz="2400" b="0" i="1" strike="noStrike" spc="-1">
                <a:solidFill>
                  <a:srgbClr val="0070C0"/>
                </a:solidFill>
                <a:uFill>
                  <a:solidFill>
                    <a:srgbClr val="FFFFFF"/>
                  </a:solidFill>
                </a:uFill>
                <a:latin typeface="Times New Roman"/>
                <a:ea typeface="DejaVu Sans"/>
              </a:rPr>
              <a:t>Key exchange:</a:t>
            </a:r>
            <a:r>
              <a:rPr lang="en-IN" sz="2400" b="1" i="1" strike="noStrike" spc="-1">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Two sides cooperate to exchange a session key. Several different approaches are possible, involving the private key(s) of one or both parties.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000" b="0" i="1" strike="noStrike" cap="all" spc="-55">
                <a:solidFill>
                  <a:srgbClr val="000000"/>
                </a:solidFill>
                <a:uFill>
                  <a:solidFill>
                    <a:srgbClr val="FFFFFF"/>
                  </a:solidFill>
                </a:uFill>
                <a:latin typeface="Times New Roman"/>
                <a:ea typeface="DejaVu Sans"/>
              </a:rPr>
              <a:t>Public key cryptography</a:t>
            </a:r>
            <a:endParaRPr lang="en-IN" sz="1800" b="0" strike="noStrike" spc="-1">
              <a:solidFill>
                <a:srgbClr val="000000"/>
              </a:solidFill>
              <a:uFill>
                <a:solidFill>
                  <a:srgbClr val="FFFFFF"/>
                </a:solidFill>
              </a:uFill>
              <a:latin typeface="Arial"/>
            </a:endParaRPr>
          </a:p>
        </p:txBody>
      </p:sp>
      <p:sp>
        <p:nvSpPr>
          <p:cNvPr id="80" name="CustomShape 2"/>
          <p:cNvSpPr/>
          <p:nvPr/>
        </p:nvSpPr>
        <p:spPr>
          <a:xfrm>
            <a:off x="228600" y="762120"/>
            <a:ext cx="8686080" cy="11872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0000"/>
                </a:solidFill>
                <a:uFill>
                  <a:solidFill>
                    <a:srgbClr val="FFFFFF"/>
                  </a:solidFill>
                </a:uFill>
                <a:latin typeface="Times New Roman"/>
                <a:ea typeface="DejaVu Sans"/>
              </a:rPr>
              <a:t>Public key cryptography (also known as public-key encryption and asymmetric encryption). Asymmetric key cryptography uses two separate keys: one private and one public. </a:t>
            </a:r>
            <a:endParaRPr lang="en-IN" sz="1800" b="0" strike="noStrike" spc="-1">
              <a:solidFill>
                <a:srgbClr val="000000"/>
              </a:solidFill>
              <a:uFill>
                <a:solidFill>
                  <a:srgbClr val="FFFFFF"/>
                </a:solidFill>
              </a:uFill>
              <a:latin typeface="Arial"/>
            </a:endParaRPr>
          </a:p>
        </p:txBody>
      </p:sp>
      <p:pic>
        <p:nvPicPr>
          <p:cNvPr id="81" name="Picture 12"/>
          <p:cNvPicPr/>
          <p:nvPr/>
        </p:nvPicPr>
        <p:blipFill>
          <a:blip r:embed="rId2"/>
          <a:stretch/>
        </p:blipFill>
        <p:spPr>
          <a:xfrm>
            <a:off x="933480" y="2621160"/>
            <a:ext cx="7047720" cy="3469680"/>
          </a:xfrm>
          <a:prstGeom prst="rect">
            <a:avLst/>
          </a:prstGeom>
          <a:ln>
            <a:noFill/>
          </a:ln>
        </p:spPr>
      </p:pic>
      <p:sp>
        <p:nvSpPr>
          <p:cNvPr id="82" name="CustomShape 3"/>
          <p:cNvSpPr/>
          <p:nvPr/>
        </p:nvSpPr>
        <p:spPr>
          <a:xfrm>
            <a:off x="795600" y="6243840"/>
            <a:ext cx="64123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2400" b="0" i="1" strike="noStrike" spc="-1">
                <a:solidFill>
                  <a:srgbClr val="969696"/>
                </a:solidFill>
                <a:uFill>
                  <a:solidFill>
                    <a:srgbClr val="FFFFFF"/>
                  </a:solidFill>
                </a:uFill>
                <a:latin typeface="Times New Roman"/>
                <a:ea typeface="DejaVu Sans"/>
              </a:rPr>
              <a:t>Fig. </a:t>
            </a:r>
            <a:r>
              <a:rPr lang="en-IN" sz="2000" b="0" i="1" strike="noStrike" spc="-1">
                <a:solidFill>
                  <a:srgbClr val="000000"/>
                </a:solidFill>
                <a:uFill>
                  <a:solidFill>
                    <a:srgbClr val="FFFFFF"/>
                  </a:solidFill>
                </a:uFill>
                <a:latin typeface="Times New Roman"/>
                <a:ea typeface="DejaVu Sans"/>
              </a:rPr>
              <a:t>Locking and unlocking in asymmetric-key cryptosystem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39"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40" name="CustomShape 3"/>
          <p:cNvSpPr/>
          <p:nvPr/>
        </p:nvSpPr>
        <p:spPr>
          <a:xfrm>
            <a:off x="228600" y="762120"/>
            <a:ext cx="860976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70C0"/>
                </a:solidFill>
                <a:uFill>
                  <a:solidFill>
                    <a:srgbClr val="FFFFFF"/>
                  </a:solidFill>
                </a:uFill>
                <a:latin typeface="Times New Roman"/>
                <a:ea typeface="DejaVu Sans"/>
              </a:rPr>
              <a:t>Applications for Public-Key Cryptosystems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Some algorithms are suitable for all three applications, whereas others can be used only for one or two of these applications. Table 1 indicates the applications supported by the algorithms discussed in this book.</a:t>
            </a:r>
            <a:endParaRPr lang="en-IN" sz="1800" b="0" strike="noStrike" spc="-1">
              <a:solidFill>
                <a:srgbClr val="000000"/>
              </a:solidFill>
              <a:uFill>
                <a:solidFill>
                  <a:srgbClr val="FFFFFF"/>
                </a:solidFill>
              </a:uFill>
              <a:latin typeface="Arial"/>
            </a:endParaRPr>
          </a:p>
        </p:txBody>
      </p:sp>
      <p:graphicFrame>
        <p:nvGraphicFramePr>
          <p:cNvPr id="141" name="Table 4"/>
          <p:cNvGraphicFramePr/>
          <p:nvPr/>
        </p:nvGraphicFramePr>
        <p:xfrm>
          <a:off x="228600" y="2834640"/>
          <a:ext cx="8534160" cy="2653560"/>
        </p:xfrm>
        <a:graphic>
          <a:graphicData uri="http://schemas.openxmlformats.org/drawingml/2006/table">
            <a:tbl>
              <a:tblPr/>
              <a:tblGrid>
                <a:gridCol w="2133360">
                  <a:extLst>
                    <a:ext uri="{9D8B030D-6E8A-4147-A177-3AD203B41FA5}">
                      <a16:colId xmlns:a16="http://schemas.microsoft.com/office/drawing/2014/main" val="20000"/>
                    </a:ext>
                  </a:extLst>
                </a:gridCol>
                <a:gridCol w="2133360">
                  <a:extLst>
                    <a:ext uri="{9D8B030D-6E8A-4147-A177-3AD203B41FA5}">
                      <a16:colId xmlns:a16="http://schemas.microsoft.com/office/drawing/2014/main" val="20001"/>
                    </a:ext>
                  </a:extLst>
                </a:gridCol>
                <a:gridCol w="2133360">
                  <a:extLst>
                    <a:ext uri="{9D8B030D-6E8A-4147-A177-3AD203B41FA5}">
                      <a16:colId xmlns:a16="http://schemas.microsoft.com/office/drawing/2014/main" val="20002"/>
                    </a:ext>
                  </a:extLst>
                </a:gridCol>
                <a:gridCol w="2134080">
                  <a:extLst>
                    <a:ext uri="{9D8B030D-6E8A-4147-A177-3AD203B41FA5}">
                      <a16:colId xmlns:a16="http://schemas.microsoft.com/office/drawing/2014/main" val="20003"/>
                    </a:ext>
                  </a:extLst>
                </a:gridCol>
              </a:tblGrid>
              <a:tr h="823320">
                <a:tc>
                  <a:txBody>
                    <a:bodyPr/>
                    <a:lstStyle/>
                    <a:p>
                      <a:pPr>
                        <a:lnSpc>
                          <a:spcPct val="100000"/>
                        </a:lnSpc>
                      </a:pPr>
                      <a:r>
                        <a:rPr lang="en-IN" sz="2400" b="0" i="1" strike="noStrike" spc="-1">
                          <a:solidFill>
                            <a:srgbClr val="0070C0"/>
                          </a:solidFill>
                          <a:uFill>
                            <a:solidFill>
                              <a:srgbClr val="FFFFFF"/>
                            </a:solidFill>
                          </a:uFill>
                          <a:latin typeface="Times New Roman"/>
                        </a:rPr>
                        <a:t>Algorithm</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nSpc>
                          <a:spcPct val="100000"/>
                        </a:lnSpc>
                      </a:pPr>
                      <a:r>
                        <a:rPr lang="en-IN" sz="2400" b="0" i="1" strike="noStrike" spc="-1">
                          <a:solidFill>
                            <a:srgbClr val="0070C0"/>
                          </a:solidFill>
                          <a:uFill>
                            <a:solidFill>
                              <a:srgbClr val="FFFFFF"/>
                            </a:solidFill>
                          </a:uFill>
                          <a:latin typeface="Times New Roman"/>
                        </a:rPr>
                        <a:t>Encryption /  Decryption</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nSpc>
                          <a:spcPct val="100000"/>
                        </a:lnSpc>
                      </a:pPr>
                      <a:r>
                        <a:rPr lang="en-IN" sz="2400" b="0" i="1" strike="noStrike" spc="-1">
                          <a:solidFill>
                            <a:srgbClr val="0070C0"/>
                          </a:solidFill>
                          <a:uFill>
                            <a:solidFill>
                              <a:srgbClr val="FFFFFF"/>
                            </a:solidFill>
                          </a:uFill>
                          <a:latin typeface="Times New Roman"/>
                        </a:rPr>
                        <a:t>Digital Signature</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nSpc>
                          <a:spcPct val="100000"/>
                        </a:lnSpc>
                      </a:pPr>
                      <a:r>
                        <a:rPr lang="en-IN" sz="2400" b="0" i="1" strike="noStrike" spc="-1">
                          <a:solidFill>
                            <a:srgbClr val="0070C0"/>
                          </a:solidFill>
                          <a:uFill>
                            <a:solidFill>
                              <a:srgbClr val="FFFFFF"/>
                            </a:solidFill>
                          </a:uFill>
                          <a:latin typeface="Times New Roman"/>
                        </a:rPr>
                        <a:t>Key Exchange</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extLst>
                  <a:ext uri="{0D108BD9-81ED-4DB2-BD59-A6C34878D82A}">
                    <a16:rowId xmlns:a16="http://schemas.microsoft.com/office/drawing/2014/main" val="10000"/>
                  </a:ext>
                </a:extLst>
              </a:tr>
              <a:tr h="457560">
                <a:tc>
                  <a:txBody>
                    <a:bodyPr/>
                    <a:lstStyle/>
                    <a:p>
                      <a:pPr algn="ctr">
                        <a:lnSpc>
                          <a:spcPct val="100000"/>
                        </a:lnSpc>
                      </a:pPr>
                      <a:r>
                        <a:rPr lang="en-IN" sz="2400" b="0" i="1" strike="noStrike" spc="-1">
                          <a:solidFill>
                            <a:srgbClr val="000000"/>
                          </a:solidFill>
                          <a:uFill>
                            <a:solidFill>
                              <a:srgbClr val="FFFFFF"/>
                            </a:solidFill>
                          </a:uFill>
                          <a:latin typeface="Times New Roman"/>
                        </a:rPr>
                        <a:t>RSA</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extLst>
                  <a:ext uri="{0D108BD9-81ED-4DB2-BD59-A6C34878D82A}">
                    <a16:rowId xmlns:a16="http://schemas.microsoft.com/office/drawing/2014/main" val="10001"/>
                  </a:ext>
                </a:extLst>
              </a:tr>
              <a:tr h="457560">
                <a:tc>
                  <a:txBody>
                    <a:bodyPr/>
                    <a:lstStyle/>
                    <a:p>
                      <a:pPr>
                        <a:lnSpc>
                          <a:spcPct val="100000"/>
                        </a:lnSpc>
                      </a:pPr>
                      <a:r>
                        <a:rPr lang="en-IN" sz="2400" b="0" i="1" strike="noStrike" spc="-1">
                          <a:solidFill>
                            <a:srgbClr val="000000"/>
                          </a:solidFill>
                          <a:uFill>
                            <a:solidFill>
                              <a:srgbClr val="FFFFFF"/>
                            </a:solidFill>
                          </a:uFill>
                          <a:latin typeface="Times New Roman"/>
                        </a:rPr>
                        <a:t>Elliptic Curve</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extLst>
                  <a:ext uri="{0D108BD9-81ED-4DB2-BD59-A6C34878D82A}">
                    <a16:rowId xmlns:a16="http://schemas.microsoft.com/office/drawing/2014/main" val="10002"/>
                  </a:ext>
                </a:extLst>
              </a:tr>
              <a:tr h="457560">
                <a:tc>
                  <a:txBody>
                    <a:bodyPr/>
                    <a:lstStyle/>
                    <a:p>
                      <a:pPr>
                        <a:lnSpc>
                          <a:spcPct val="100000"/>
                        </a:lnSpc>
                      </a:pPr>
                      <a:r>
                        <a:rPr lang="en-IN" sz="2400" b="0" i="1" strike="noStrike" spc="-1">
                          <a:solidFill>
                            <a:srgbClr val="000000"/>
                          </a:solidFill>
                          <a:uFill>
                            <a:solidFill>
                              <a:srgbClr val="FFFFFF"/>
                            </a:solidFill>
                          </a:uFill>
                          <a:latin typeface="Times New Roman"/>
                        </a:rPr>
                        <a:t>Diffie-Hellman</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No</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No</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1D1CC"/>
                    </a:solidFill>
                  </a:tcPr>
                </a:tc>
                <a:extLst>
                  <a:ext uri="{0D108BD9-81ED-4DB2-BD59-A6C34878D82A}">
                    <a16:rowId xmlns:a16="http://schemas.microsoft.com/office/drawing/2014/main" val="10003"/>
                  </a:ext>
                </a:extLst>
              </a:tr>
              <a:tr h="457560">
                <a:tc>
                  <a:txBody>
                    <a:bodyPr/>
                    <a:lstStyle/>
                    <a:p>
                      <a:pPr algn="ctr">
                        <a:lnSpc>
                          <a:spcPct val="100000"/>
                        </a:lnSpc>
                      </a:pPr>
                      <a:r>
                        <a:rPr lang="en-IN" sz="2400" b="0" i="1" strike="noStrike" spc="-1">
                          <a:solidFill>
                            <a:srgbClr val="000000"/>
                          </a:solidFill>
                          <a:uFill>
                            <a:solidFill>
                              <a:srgbClr val="FFFFFF"/>
                            </a:solidFill>
                          </a:uFill>
                          <a:latin typeface="Times New Roman"/>
                        </a:rPr>
                        <a:t>DSS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No</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Yes</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tc>
                  <a:txBody>
                    <a:bodyPr/>
                    <a:lstStyle/>
                    <a:p>
                      <a:pPr algn="ctr">
                        <a:lnSpc>
                          <a:spcPct val="100000"/>
                        </a:lnSpc>
                      </a:pPr>
                      <a:r>
                        <a:rPr lang="en-IN" sz="2400" b="0" i="1" strike="noStrike" spc="-1">
                          <a:solidFill>
                            <a:srgbClr val="000000"/>
                          </a:solidFill>
                          <a:uFill>
                            <a:solidFill>
                              <a:srgbClr val="FFFFFF"/>
                            </a:solidFill>
                          </a:uFill>
                          <a:latin typeface="Times New Roman"/>
                        </a:rPr>
                        <a:t>No</a:t>
                      </a:r>
                      <a:endParaRPr lang="en-IN" sz="1800" b="0" strike="noStrike" spc="-1">
                        <a:solidFill>
                          <a:srgbClr val="000000"/>
                        </a:solidFill>
                        <a:uFill>
                          <a:solidFill>
                            <a:srgbClr val="FFFFFF"/>
                          </a:solidFill>
                        </a:uFill>
                        <a:latin typeface="Arial"/>
                      </a:endParaRPr>
                    </a:p>
                  </a:txBody>
                  <a:tcPr>
                    <a:lnL w="12240">
                      <a:solidFill>
                        <a:srgbClr val="DC5924"/>
                      </a:solidFill>
                    </a:lnL>
                    <a:lnR w="12240">
                      <a:solidFill>
                        <a:srgbClr val="DC5924"/>
                      </a:solidFill>
                    </a:lnR>
                    <a:lnT w="12240">
                      <a:solidFill>
                        <a:srgbClr val="DC5924"/>
                      </a:solidFill>
                    </a:lnT>
                    <a:lnB w="12240">
                      <a:solidFill>
                        <a:srgbClr val="DC5924"/>
                      </a:solidFill>
                    </a:lnB>
                    <a:solidFill>
                      <a:srgbClr val="F8E9E7"/>
                    </a:solidFill>
                  </a:tcPr>
                </a:tc>
                <a:extLst>
                  <a:ext uri="{0D108BD9-81ED-4DB2-BD59-A6C34878D82A}">
                    <a16:rowId xmlns:a16="http://schemas.microsoft.com/office/drawing/2014/main" val="10004"/>
                  </a:ext>
                </a:extLst>
              </a:tr>
            </a:tbl>
          </a:graphicData>
        </a:graphic>
      </p:graphicFrame>
      <p:sp>
        <p:nvSpPr>
          <p:cNvPr id="142" name="CustomShape 5"/>
          <p:cNvSpPr/>
          <p:nvPr/>
        </p:nvSpPr>
        <p:spPr>
          <a:xfrm>
            <a:off x="914400" y="5754600"/>
            <a:ext cx="76194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i="1" strike="noStrike" spc="-1">
                <a:solidFill>
                  <a:srgbClr val="808080"/>
                </a:solidFill>
                <a:uFill>
                  <a:solidFill>
                    <a:srgbClr val="FFFFFF"/>
                  </a:solidFill>
                </a:uFill>
                <a:latin typeface="TimesTenLTStd-Bold"/>
                <a:ea typeface="DejaVu Sans"/>
              </a:rPr>
              <a:t>Table 1 </a:t>
            </a:r>
            <a:r>
              <a:rPr lang="en-IN" sz="2400" b="0" i="1" strike="noStrike" spc="-1">
                <a:solidFill>
                  <a:srgbClr val="000000"/>
                </a:solidFill>
                <a:uFill>
                  <a:solidFill>
                    <a:srgbClr val="FFFFFF"/>
                  </a:solidFill>
                </a:uFill>
                <a:latin typeface="TimesTenLTStd-Roman"/>
                <a:ea typeface="DejaVu Sans"/>
              </a:rPr>
              <a:t>Applications for Public-Key Cryptosystems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44"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45" name="CustomShape 3"/>
          <p:cNvSpPr/>
          <p:nvPr/>
        </p:nvSpPr>
        <p:spPr>
          <a:xfrm>
            <a:off x="228600" y="762120"/>
            <a:ext cx="8609760" cy="504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70C0"/>
                </a:solidFill>
                <a:uFill>
                  <a:solidFill>
                    <a:srgbClr val="FFFFFF"/>
                  </a:solidFill>
                </a:uFill>
                <a:latin typeface="Times New Roman"/>
                <a:ea typeface="DejaVu Sans"/>
              </a:rPr>
              <a:t>Requirements for Public-Key Cryptography</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1. It is computationally easy for a party B to generate a pair (public key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private key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2. It is computationally easy for a sender A, knowing the public key and the message to be encrypted, M, to generate the corresponding ciphertext: </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C = E(PU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M)</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3. It is computationally easy for the receiver B to decrypt the resulting ciphertext using the private key to recover the original message:</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M = D(PR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C) = D[PR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E(PU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M)]</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4. It is computationally infeasible for an adversary, knowing the public key,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to determine the private key, 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47"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
        <p:nvSpPr>
          <p:cNvPr id="148" name="CustomShape 3"/>
          <p:cNvSpPr/>
          <p:nvPr/>
        </p:nvSpPr>
        <p:spPr>
          <a:xfrm>
            <a:off x="228600" y="762120"/>
            <a:ext cx="8609760" cy="433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70C0"/>
                </a:solidFill>
                <a:uFill>
                  <a:solidFill>
                    <a:srgbClr val="FFFFFF"/>
                  </a:solidFill>
                </a:uFill>
                <a:latin typeface="Times New Roman"/>
                <a:ea typeface="DejaVu Sans"/>
              </a:rPr>
              <a:t>Requirements for Public-Key Cryptography</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5. It is computationally infeasible for an adversary, knowing the public key, 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and a ciphertext, C, to recover the original message, 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We can add a sixth requirement that, although useful, is not necessary for all public-key applications: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6. The two keys can be applied in either order:</a:t>
            </a: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0000"/>
                </a:solidFill>
                <a:uFill>
                  <a:solidFill>
                    <a:srgbClr val="FFFFFF"/>
                  </a:solidFill>
                </a:uFill>
                <a:latin typeface="Times New Roman"/>
                <a:ea typeface="DejaVu Sans"/>
              </a:rPr>
              <a:t>M = D[PU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E(PR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M)] = D[PR</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E(PU</a:t>
            </a:r>
            <a:r>
              <a:rPr lang="en-IN" sz="2400" b="0" i="1" strike="noStrike" spc="-1" baseline="-25000">
                <a:solidFill>
                  <a:srgbClr val="000000"/>
                </a:solidFill>
                <a:uFill>
                  <a:solidFill>
                    <a:srgbClr val="FFFFFF"/>
                  </a:solidFill>
                </a:uFill>
                <a:latin typeface="Times New Roman"/>
                <a:ea typeface="DejaVu Sans"/>
              </a:rPr>
              <a:t>b</a:t>
            </a:r>
            <a:r>
              <a:rPr lang="en-IN" sz="2400" b="0" i="1" strike="noStrike" spc="-1">
                <a:solidFill>
                  <a:srgbClr val="000000"/>
                </a:solidFill>
                <a:uFill>
                  <a:solidFill>
                    <a:srgbClr val="FFFFFF"/>
                  </a:solidFill>
                </a:uFill>
                <a:latin typeface="Times New Roman"/>
                <a:ea typeface="DejaVu Sans"/>
              </a:rPr>
              <a:t>, 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50"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51"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0000"/>
                </a:solidFill>
                <a:uFill>
                  <a:solidFill>
                    <a:srgbClr val="FFFFFF"/>
                  </a:solidFill>
                </a:uFill>
                <a:latin typeface="Times New Roman"/>
                <a:ea typeface="DejaVu Sans"/>
              </a:rPr>
              <a:t>Ron </a:t>
            </a:r>
            <a:r>
              <a:rPr lang="en-IN" sz="2400" b="0" i="1" strike="noStrike" spc="-1" err="1">
                <a:solidFill>
                  <a:srgbClr val="000000"/>
                </a:solidFill>
                <a:uFill>
                  <a:solidFill>
                    <a:srgbClr val="FFFFFF"/>
                  </a:solidFill>
                </a:uFill>
                <a:latin typeface="Times New Roman"/>
                <a:ea typeface="DejaVu Sans"/>
              </a:rPr>
              <a:t>Rivest</a:t>
            </a:r>
            <a:r>
              <a:rPr lang="en-IN" sz="2400" b="0" i="1" strike="noStrike" spc="-1">
                <a:solidFill>
                  <a:srgbClr val="000000"/>
                </a:solidFill>
                <a:uFill>
                  <a:solidFill>
                    <a:srgbClr val="FFFFFF"/>
                  </a:solidFill>
                </a:uFill>
                <a:latin typeface="Times New Roman"/>
                <a:ea typeface="DejaVu Sans"/>
              </a:rPr>
              <a:t>, Adi Shamir, and Len </a:t>
            </a:r>
            <a:r>
              <a:rPr lang="en-IN" sz="2400" b="0" i="1" strike="noStrike" spc="-1" err="1">
                <a:solidFill>
                  <a:srgbClr val="000000"/>
                </a:solidFill>
                <a:uFill>
                  <a:solidFill>
                    <a:srgbClr val="FFFFFF"/>
                  </a:solidFill>
                </a:uFill>
                <a:latin typeface="Times New Roman"/>
                <a:ea typeface="DejaVu Sans"/>
              </a:rPr>
              <a:t>Adleman</a:t>
            </a:r>
            <a:r>
              <a:rPr lang="en-IN" sz="2400" b="0" i="1" strike="noStrike" spc="-1">
                <a:solidFill>
                  <a:srgbClr val="000000"/>
                </a:solidFill>
                <a:uFill>
                  <a:solidFill>
                    <a:srgbClr val="FFFFFF"/>
                  </a:solidFill>
                </a:uFill>
                <a:latin typeface="Times New Roman"/>
                <a:ea typeface="DejaVu Sans"/>
              </a:rPr>
              <a:t> at MIT. The </a:t>
            </a:r>
            <a:r>
              <a:rPr lang="en-IN" sz="2400" b="0" i="1" strike="noStrike" spc="-1" err="1">
                <a:solidFill>
                  <a:srgbClr val="000000"/>
                </a:solidFill>
                <a:uFill>
                  <a:solidFill>
                    <a:srgbClr val="FFFFFF"/>
                  </a:solidFill>
                </a:uFill>
                <a:latin typeface="Times New Roman"/>
                <a:ea typeface="DejaVu Sans"/>
              </a:rPr>
              <a:t>Rivest</a:t>
            </a:r>
            <a:r>
              <a:rPr lang="en-IN" sz="2400" b="0" i="1" strike="noStrike" spc="-1">
                <a:solidFill>
                  <a:srgbClr val="000000"/>
                </a:solidFill>
                <a:uFill>
                  <a:solidFill>
                    <a:srgbClr val="FFFFFF"/>
                  </a:solidFill>
                </a:uFill>
                <a:latin typeface="Times New Roman"/>
                <a:ea typeface="DejaVu Sans"/>
              </a:rPr>
              <a:t>-Shamir-</a:t>
            </a:r>
            <a:r>
              <a:rPr lang="en-IN" sz="2400" b="0" i="1" strike="noStrike" spc="-1" err="1">
                <a:solidFill>
                  <a:srgbClr val="000000"/>
                </a:solidFill>
                <a:uFill>
                  <a:solidFill>
                    <a:srgbClr val="FFFFFF"/>
                  </a:solidFill>
                </a:uFill>
                <a:latin typeface="Times New Roman"/>
                <a:ea typeface="DejaVu Sans"/>
              </a:rPr>
              <a:t>Adleman</a:t>
            </a:r>
            <a:r>
              <a:rPr lang="en-IN" sz="2400" b="0" i="1" strike="noStrike" spc="-1">
                <a:solidFill>
                  <a:srgbClr val="000000"/>
                </a:solidFill>
                <a:uFill>
                  <a:solidFill>
                    <a:srgbClr val="FFFFFF"/>
                  </a:solidFill>
                </a:uFill>
                <a:latin typeface="Times New Roman"/>
                <a:ea typeface="DejaVu Sans"/>
              </a:rPr>
              <a:t> (RSA) scheme has since that time reigned</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supreme as the most widely accepted and implemented general-purpose approach to public-key encryption.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The RSA scheme is a cipher in which the plaintext and ciphertext are integers between 0 and n  -  1 for some n. A typical size for n is 1024 bits, or 309 decimal digits. That is, n is less than </a:t>
            </a:r>
            <a:r>
              <a:rPr lang="en-US" sz="2400" i="1">
                <a:latin typeface="Times New Roman" panose="02020603050405020304" pitchFamily="18" charset="0"/>
                <a:cs typeface="Times New Roman" panose="02020603050405020304" pitchFamily="18" charset="0"/>
              </a:rPr>
              <a:t>2</a:t>
            </a:r>
            <a:r>
              <a:rPr lang="en-US" sz="2400" i="1" baseline="30000">
                <a:latin typeface="Times New Roman" panose="02020603050405020304" pitchFamily="18" charset="0"/>
                <a:cs typeface="Times New Roman" panose="02020603050405020304" pitchFamily="18" charset="0"/>
              </a:rPr>
              <a:t>1024</a:t>
            </a:r>
            <a:r>
              <a:rPr lang="en-IN" sz="2400" b="0" i="1" strike="noStrike" spc="-1">
                <a:solidFill>
                  <a:srgbClr val="000000"/>
                </a:solidFill>
                <a:uFill>
                  <a:solidFill>
                    <a:srgbClr val="FFFFFF"/>
                  </a:solidFill>
                </a:uFill>
                <a:latin typeface="Times New Roman"/>
                <a:ea typeface="DejaVu Sans"/>
              </a:rPr>
              <a:t>.</a:t>
            </a:r>
            <a:endParaRPr lang="en-IN" sz="24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53"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54"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RSA makes use of an expression with exponentials. Plaintext is encrypted in blocks, with each block having a binary value less than some number n. That is, the block size must be less than or equal to log</a:t>
            </a:r>
            <a:r>
              <a:rPr lang="en-IN" sz="2400" b="0" i="1" strike="noStrike" spc="-1" baseline="-12000">
                <a:solidFill>
                  <a:srgbClr val="000000"/>
                </a:solidFill>
                <a:uFill>
                  <a:solidFill>
                    <a:srgbClr val="FFFFFF"/>
                  </a:solidFill>
                </a:uFill>
                <a:latin typeface="Times New Roman"/>
                <a:ea typeface="DejaVu Sans"/>
              </a:rPr>
              <a:t>2</a:t>
            </a:r>
            <a:r>
              <a:rPr lang="en-IN" sz="2400" b="0" i="1" strike="noStrike" spc="-1">
                <a:solidFill>
                  <a:srgbClr val="000000"/>
                </a:solidFill>
                <a:uFill>
                  <a:solidFill>
                    <a:srgbClr val="FFFFFF"/>
                  </a:solidFill>
                </a:uFill>
                <a:latin typeface="Times New Roman"/>
                <a:ea typeface="DejaVu Sans"/>
              </a:rPr>
              <a:t>(n) + 1; in practice, the block size is </a:t>
            </a:r>
            <a:r>
              <a:rPr lang="en-IN" sz="2400" b="0" i="1" strike="noStrike" spc="-1" err="1">
                <a:solidFill>
                  <a:srgbClr val="000000"/>
                </a:solidFill>
                <a:uFill>
                  <a:solidFill>
                    <a:srgbClr val="FFFFFF"/>
                  </a:solidFill>
                </a:uFill>
                <a:latin typeface="Times New Roman"/>
                <a:ea typeface="DejaVu Sans"/>
              </a:rPr>
              <a:t>i</a:t>
            </a:r>
            <a:r>
              <a:rPr lang="en-IN" sz="2400" b="0" i="1" strike="noStrike" spc="-1">
                <a:solidFill>
                  <a:srgbClr val="000000"/>
                </a:solidFill>
                <a:uFill>
                  <a:solidFill>
                    <a:srgbClr val="FFFFFF"/>
                  </a:solidFill>
                </a:uFill>
                <a:latin typeface="Times New Roman"/>
                <a:ea typeface="DejaVu Sans"/>
              </a:rPr>
              <a:t> bits, where 2</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i</a:t>
            </a:r>
            <a:r>
              <a:rPr lang="en-IN" sz="2400" b="0" i="1" strike="noStrike" spc="-1">
                <a:solidFill>
                  <a:srgbClr val="000000"/>
                </a:solidFill>
                <a:uFill>
                  <a:solidFill>
                    <a:srgbClr val="FFFFFF"/>
                  </a:solidFill>
                </a:uFill>
                <a:latin typeface="Times New Roman"/>
                <a:ea typeface="DejaVu Sans"/>
              </a:rPr>
              <a:t> &lt; n &lt;= 2</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i+1</a:t>
            </a:r>
            <a:r>
              <a:rPr lang="en-IN" sz="2400" b="0" i="1" strike="noStrike" spc="-1">
                <a:solidFill>
                  <a:srgbClr val="000000"/>
                </a:solidFill>
                <a:uFill>
                  <a:solidFill>
                    <a:srgbClr val="FFFFFF"/>
                  </a:solidFill>
                </a:uFill>
                <a:latin typeface="Times New Roman"/>
                <a:ea typeface="DejaVu Sans"/>
              </a:rPr>
              <a:t>. Encryption and decryption are of the following form, for some</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plaintext block M and ciphertext block C.</a:t>
            </a:r>
            <a:endParaRPr lang="en-IN" sz="1800" b="0" strike="noStrike" spc="-1">
              <a:solidFill>
                <a:srgbClr val="000000"/>
              </a:solidFill>
              <a:uFill>
                <a:solidFill>
                  <a:srgbClr val="FFFFFF"/>
                </a:solidFill>
              </a:uFill>
              <a:latin typeface="Arial"/>
            </a:endParaRPr>
          </a:p>
          <a:p>
            <a:pPr algn="ctr"/>
            <a:r>
              <a:rPr lang="en-IN" sz="2400" i="1">
                <a:latin typeface="Times New Roman" panose="02020603050405020304" pitchFamily="18" charset="0"/>
                <a:cs typeface="Times New Roman" panose="02020603050405020304" pitchFamily="18" charset="0"/>
              </a:rPr>
              <a:t>C = M</a:t>
            </a:r>
            <a:r>
              <a:rPr lang="en-IN" sz="2400" i="1" baseline="30000">
                <a:latin typeface="Times New Roman" panose="02020603050405020304" pitchFamily="18" charset="0"/>
                <a:cs typeface="Times New Roman" panose="02020603050405020304" pitchFamily="18" charset="0"/>
              </a:rPr>
              <a:t>e</a:t>
            </a:r>
            <a:r>
              <a:rPr lang="en-IN" sz="2400" i="1">
                <a:latin typeface="Times New Roman" panose="02020603050405020304" pitchFamily="18" charset="0"/>
                <a:cs typeface="Times New Roman" panose="02020603050405020304" pitchFamily="18" charset="0"/>
              </a:rPr>
              <a:t> mod n</a:t>
            </a:r>
            <a:endParaRPr lang="en-US">
              <a:latin typeface="Times New Roman" panose="02020603050405020304" pitchFamily="18" charset="0"/>
              <a:cs typeface="Times New Roman" panose="02020603050405020304" pitchFamily="18" charset="0"/>
            </a:endParaRPr>
          </a:p>
          <a:p>
            <a:pPr algn="ctr"/>
            <a:r>
              <a:rPr lang="en-US"/>
              <a:t> </a:t>
            </a:r>
            <a:r>
              <a:rPr lang="en-IN" sz="2400" b="0" i="1" strike="noStrike" spc="-1">
                <a:solidFill>
                  <a:srgbClr val="000000"/>
                </a:solidFill>
                <a:uFill>
                  <a:solidFill>
                    <a:srgbClr val="FFFFFF"/>
                  </a:solidFill>
                </a:uFill>
                <a:latin typeface="Times New Roman"/>
                <a:ea typeface="DejaVu Sans"/>
              </a:rPr>
              <a:t>M = C</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a:t>
            </a:r>
            <a:r>
              <a:rPr lang="en-IN" sz="2400" b="0" i="1" strike="noStrike" spc="-1">
                <a:solidFill>
                  <a:srgbClr val="000000"/>
                </a:solidFill>
                <a:uFill>
                  <a:solidFill>
                    <a:srgbClr val="FFFFFF"/>
                  </a:solidFill>
                </a:uFill>
                <a:latin typeface="Times New Roman"/>
                <a:ea typeface="DejaVu Sans"/>
              </a:rPr>
              <a:t> mod n = (M</a:t>
            </a:r>
            <a:r>
              <a:rPr lang="en-IN" sz="2400" i="1" baseline="30000">
                <a:latin typeface="Times New Roman" panose="02020603050405020304" pitchFamily="18" charset="0"/>
                <a:cs typeface="Times New Roman" panose="02020603050405020304" pitchFamily="18" charset="0"/>
              </a:rPr>
              <a:t>e</a:t>
            </a:r>
            <a:r>
              <a:rPr lang="en-IN" sz="2400" b="0" i="1" strike="noStrike" spc="-1">
                <a:solidFill>
                  <a:srgbClr val="000000"/>
                </a:solidFill>
                <a:uFill>
                  <a:solidFill>
                    <a:srgbClr val="FFFFFF"/>
                  </a:solidFill>
                </a:uFill>
                <a:latin typeface="Times New Roman"/>
                <a:ea typeface="DejaVu Sans"/>
              </a:rPr>
              <a:t>)</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a:t>
            </a:r>
            <a:r>
              <a:rPr lang="en-IN" sz="2400" b="0" i="1" strike="noStrike" spc="-1">
                <a:solidFill>
                  <a:srgbClr val="000000"/>
                </a:solidFill>
                <a:uFill>
                  <a:solidFill>
                    <a:srgbClr val="FFFFFF"/>
                  </a:solidFill>
                </a:uFill>
                <a:latin typeface="Times New Roman"/>
                <a:ea typeface="DejaVu Sans"/>
              </a:rPr>
              <a:t> mod n = M</a:t>
            </a:r>
            <a:r>
              <a:rPr lang="en-IN" sz="2400" i="1" baseline="30000">
                <a:latin typeface="Times New Roman" panose="02020603050405020304" pitchFamily="18" charset="0"/>
                <a:cs typeface="Times New Roman" panose="02020603050405020304" pitchFamily="18" charset="0"/>
              </a:rPr>
              <a:t>ed</a:t>
            </a:r>
            <a:r>
              <a:rPr lang="en-IN" sz="2400" b="0" i="1" strike="noStrike" spc="-1">
                <a:solidFill>
                  <a:srgbClr val="000000"/>
                </a:solidFill>
                <a:uFill>
                  <a:solidFill>
                    <a:srgbClr val="FFFFFF"/>
                  </a:solidFill>
                </a:uFill>
                <a:latin typeface="Times New Roman"/>
                <a:ea typeface="DejaVu Sans"/>
              </a:rPr>
              <a:t> mod n</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Both sender and receiver must know the value of n. The sender knows the value of e, and only the receiver knows the value of d. Thus, this is a public-key encryption algorithm with a public key of PU = {e, n} and a private key of PR = {d, 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56"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57"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For this algorithm to be satisfactory for public-key encryption, the following requirements must be met.</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 It is possible to find values of e, d, and n such that </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M</a:t>
            </a:r>
            <a:r>
              <a:rPr lang="en-IN" sz="2400" i="1" baseline="30000">
                <a:latin typeface="Times New Roman" panose="02020603050405020304" pitchFamily="18" charset="0"/>
                <a:cs typeface="Times New Roman" panose="02020603050405020304" pitchFamily="18" charset="0"/>
              </a:rPr>
              <a:t>ed</a:t>
            </a:r>
            <a:r>
              <a:rPr lang="en-IN" sz="2400" b="0" i="1" strike="noStrike" spc="-1">
                <a:solidFill>
                  <a:srgbClr val="000000"/>
                </a:solidFill>
                <a:uFill>
                  <a:solidFill>
                    <a:srgbClr val="FFFFFF"/>
                  </a:solidFill>
                </a:uFill>
                <a:latin typeface="Times New Roman"/>
                <a:ea typeface="DejaVu Sans"/>
              </a:rPr>
              <a:t> mod n =  M for all M &lt; n.</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2. It is relatively easy to calculate M</a:t>
            </a:r>
            <a:r>
              <a:rPr lang="en-IN" sz="2400" i="1" baseline="30000">
                <a:latin typeface="Times New Roman" panose="02020603050405020304" pitchFamily="18" charset="0"/>
                <a:cs typeface="Times New Roman" panose="02020603050405020304" pitchFamily="18" charset="0"/>
              </a:rPr>
              <a:t>e</a:t>
            </a:r>
            <a:r>
              <a:rPr lang="en-IN" sz="2400" b="0" i="1" strike="noStrike" spc="-1">
                <a:solidFill>
                  <a:srgbClr val="000000"/>
                </a:solidFill>
                <a:uFill>
                  <a:solidFill>
                    <a:srgbClr val="FFFFFF"/>
                  </a:solidFill>
                </a:uFill>
                <a:latin typeface="Times New Roman"/>
                <a:ea typeface="DejaVu Sans"/>
              </a:rPr>
              <a:t> mod n and C</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a:t>
            </a:r>
            <a:r>
              <a:rPr lang="en-IN" sz="2400" b="0" i="1" strike="noStrike" spc="-1">
                <a:solidFill>
                  <a:srgbClr val="000000"/>
                </a:solidFill>
                <a:uFill>
                  <a:solidFill>
                    <a:srgbClr val="FFFFFF"/>
                  </a:solidFill>
                </a:uFill>
                <a:latin typeface="Times New Roman"/>
                <a:ea typeface="DejaVu Sans"/>
              </a:rPr>
              <a:t> mod n for all values of M &lt; n.</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3. It is infeasible to determine d given e and n.</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We need to find a relationship of the form M</a:t>
            </a:r>
            <a:r>
              <a:rPr lang="en-IN" sz="2400" i="1" baseline="30000">
                <a:latin typeface="Times New Roman" panose="02020603050405020304" pitchFamily="18" charset="0"/>
                <a:cs typeface="Times New Roman" panose="02020603050405020304" pitchFamily="18" charset="0"/>
              </a:rPr>
              <a:t>ed</a:t>
            </a:r>
            <a:r>
              <a:rPr lang="en-IN" sz="2400" b="0" i="1" strike="noStrike" spc="-1">
                <a:solidFill>
                  <a:srgbClr val="000000"/>
                </a:solidFill>
                <a:uFill>
                  <a:solidFill>
                    <a:srgbClr val="FFFFFF"/>
                  </a:solidFill>
                </a:uFill>
                <a:latin typeface="Times New Roman"/>
                <a:ea typeface="DejaVu Sans"/>
              </a:rPr>
              <a:t> mod n = M</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The preceding relationship holds if e and d are multiplicative inverses modulo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where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is the Euler totient function. For p, q prime,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a:t>
            </a:r>
            <a:r>
              <a:rPr lang="en-IN" sz="2400" b="0" i="1" strike="noStrike" spc="-1" err="1">
                <a:solidFill>
                  <a:srgbClr val="000000"/>
                </a:solidFill>
                <a:uFill>
                  <a:solidFill>
                    <a:srgbClr val="FFFFFF"/>
                  </a:solidFill>
                </a:uFill>
                <a:latin typeface="Times New Roman"/>
                <a:ea typeface="DejaVu Sans"/>
              </a:rPr>
              <a:t>pq</a:t>
            </a:r>
            <a:r>
              <a:rPr lang="en-IN" sz="2400" b="0" i="1" strike="noStrike" spc="-1">
                <a:solidFill>
                  <a:srgbClr val="000000"/>
                </a:solidFill>
                <a:uFill>
                  <a:solidFill>
                    <a:srgbClr val="FFFFFF"/>
                  </a:solidFill>
                </a:uFill>
                <a:latin typeface="Times New Roman"/>
                <a:ea typeface="DejaVu Sans"/>
              </a:rPr>
              <a:t>)  =  (p  -  1)(q  -  1). The relationship between e and d can be expressed as</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ed mod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 1</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sp>
        <p:nvSpPr>
          <p:cNvPr id="158" name="Formula 4"/>
          <p:cNvSpPr txBox="1"/>
          <p:nvPr/>
        </p:nvSpPr>
        <p:spPr>
          <a:xfrm>
            <a:off x="4254840" y="3267360"/>
            <a:ext cx="719640" cy="359640"/>
          </a:xfrm>
          <a:prstGeom prst="rect">
            <a:avLst/>
          </a:prstGeom>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60"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61"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This is equivalent to saying</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ed </a:t>
            </a:r>
            <a:r>
              <a:rPr lang="en-IN" sz="2400" i="1" spc="-1">
                <a:solidFill>
                  <a:srgbClr val="000000"/>
                </a:solidFill>
                <a:uFill>
                  <a:solidFill>
                    <a:srgbClr val="FFFFFF"/>
                  </a:solidFill>
                </a:uFill>
                <a:latin typeface="Times New Roman"/>
                <a:ea typeface="DejaVu Sans"/>
              </a:rPr>
              <a:t>≡</a:t>
            </a:r>
            <a:r>
              <a:rPr lang="en-IN" sz="2400" b="0" i="1" strike="noStrike" spc="-1">
                <a:solidFill>
                  <a:srgbClr val="000000"/>
                </a:solidFill>
                <a:uFill>
                  <a:solidFill>
                    <a:srgbClr val="FFFFFF"/>
                  </a:solidFill>
                </a:uFill>
                <a:latin typeface="Times New Roman"/>
                <a:ea typeface="DejaVu Sans"/>
              </a:rPr>
              <a:t> 1 mod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d </a:t>
            </a:r>
            <a:r>
              <a:rPr lang="en-IN" sz="2400" i="1" spc="-1">
                <a:solidFill>
                  <a:srgbClr val="000000"/>
                </a:solidFill>
                <a:uFill>
                  <a:solidFill>
                    <a:srgbClr val="FFFFFF"/>
                  </a:solidFill>
                </a:uFill>
                <a:latin typeface="Times New Roman"/>
              </a:rPr>
              <a:t>≡</a:t>
            </a:r>
            <a:r>
              <a:rPr lang="en-IN" sz="2400" b="0" i="1" strike="noStrike" spc="-1">
                <a:solidFill>
                  <a:srgbClr val="000000"/>
                </a:solidFill>
                <a:uFill>
                  <a:solidFill>
                    <a:srgbClr val="FFFFFF"/>
                  </a:solidFill>
                </a:uFill>
                <a:latin typeface="Times New Roman"/>
                <a:ea typeface="DejaVu Sans"/>
              </a:rPr>
              <a:t> e</a:t>
            </a:r>
            <a:r>
              <a:rPr lang="en-IN" sz="2400" i="1" baseline="30000">
                <a:latin typeface="Times New Roman" panose="02020603050405020304" pitchFamily="18" charset="0"/>
                <a:cs typeface="Times New Roman" panose="02020603050405020304" pitchFamily="18" charset="0"/>
              </a:rPr>
              <a:t>-1</a:t>
            </a:r>
            <a:r>
              <a:rPr lang="en-IN" sz="2400" b="0" i="1" strike="noStrike" spc="-1">
                <a:solidFill>
                  <a:srgbClr val="000000"/>
                </a:solidFill>
                <a:uFill>
                  <a:solidFill>
                    <a:srgbClr val="FFFFFF"/>
                  </a:solidFill>
                </a:uFill>
                <a:latin typeface="Times New Roman"/>
                <a:ea typeface="DejaVu Sans"/>
              </a:rPr>
              <a:t> mod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a:t>
            </a:r>
            <a:endParaRPr lang="en-IN" sz="2400" b="0" i="1" strike="noStrike" spc="-1">
              <a:solidFill>
                <a:srgbClr val="000000"/>
              </a:solidFill>
              <a:uFill>
                <a:solidFill>
                  <a:srgbClr val="FFFFFF"/>
                </a:solidFill>
              </a:uFill>
              <a:latin typeface="Times New Roman"/>
            </a:endParaRPr>
          </a:p>
          <a:p>
            <a:r>
              <a:rPr lang="en-IN" sz="2400" b="0" i="1" strike="noStrike" spc="-1">
                <a:solidFill>
                  <a:srgbClr val="000000"/>
                </a:solidFill>
                <a:uFill>
                  <a:solidFill>
                    <a:srgbClr val="FFFFFF"/>
                  </a:solidFill>
                </a:uFill>
                <a:latin typeface="Times New Roman"/>
                <a:ea typeface="DejaVu Sans"/>
              </a:rPr>
              <a:t>That is, e and d are multiplicative inverses mod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Equivalently, </a:t>
            </a:r>
            <a:r>
              <a:rPr lang="en-IN" sz="2400" b="0" i="1" strike="noStrike" spc="-1" err="1">
                <a:solidFill>
                  <a:srgbClr val="000000"/>
                </a:solidFill>
                <a:uFill>
                  <a:solidFill>
                    <a:srgbClr val="FFFFFF"/>
                  </a:solidFill>
                </a:uFill>
                <a:latin typeface="Times New Roman"/>
                <a:ea typeface="DejaVu Sans"/>
              </a:rPr>
              <a:t>gcd</a:t>
            </a:r>
            <a:r>
              <a:rPr lang="en-IN" sz="2400" b="0" i="1" strike="noStrike" spc="-1">
                <a:solidFill>
                  <a:srgbClr val="000000"/>
                </a:solidFill>
                <a:uFill>
                  <a:solidFill>
                    <a:srgbClr val="FFFFFF"/>
                  </a:solidFill>
                </a:uFill>
                <a:latin typeface="Times New Roman"/>
                <a:ea typeface="DejaVu Sans"/>
              </a:rPr>
              <a:t>(</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d)  =  1.</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The ingredients of RSA scheme are:</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p, q, two prime numbers 			(private, chosen)</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n  =  </a:t>
            </a:r>
            <a:r>
              <a:rPr lang="en-IN" sz="2400" b="0" i="1" strike="noStrike" spc="-1" err="1">
                <a:solidFill>
                  <a:srgbClr val="000000"/>
                </a:solidFill>
                <a:uFill>
                  <a:solidFill>
                    <a:srgbClr val="FFFFFF"/>
                  </a:solidFill>
                </a:uFill>
                <a:latin typeface="Times New Roman"/>
                <a:ea typeface="DejaVu Sans"/>
              </a:rPr>
              <a:t>pq</a:t>
            </a:r>
            <a:r>
              <a:rPr lang="en-IN" sz="2400" b="0" i="1" strike="noStrike" spc="-1">
                <a:solidFill>
                  <a:srgbClr val="000000"/>
                </a:solidFill>
                <a:uFill>
                  <a:solidFill>
                    <a:srgbClr val="FFFFFF"/>
                  </a:solidFill>
                </a:uFill>
                <a:latin typeface="Times New Roman"/>
                <a:ea typeface="DejaVu Sans"/>
              </a:rPr>
              <a:t> 					(public, calculated)</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e, with </a:t>
            </a:r>
            <a:r>
              <a:rPr lang="en-IN" sz="2400" b="0" i="1" strike="noStrike" spc="-1" err="1">
                <a:solidFill>
                  <a:srgbClr val="000000"/>
                </a:solidFill>
                <a:uFill>
                  <a:solidFill>
                    <a:srgbClr val="FFFFFF"/>
                  </a:solidFill>
                </a:uFill>
                <a:latin typeface="Times New Roman"/>
                <a:ea typeface="DejaVu Sans"/>
              </a:rPr>
              <a:t>gcd</a:t>
            </a:r>
            <a:r>
              <a:rPr lang="en-IN" sz="2400" b="0" i="1" strike="noStrike" spc="-1">
                <a:solidFill>
                  <a:srgbClr val="000000"/>
                </a:solidFill>
                <a:uFill>
                  <a:solidFill>
                    <a:srgbClr val="FFFFFF"/>
                  </a:solidFill>
                </a:uFill>
                <a:latin typeface="Times New Roman"/>
                <a:ea typeface="DejaVu Sans"/>
              </a:rPr>
              <a:t>(</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e)  =  1; 1 &lt; e &lt;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(public, chosen)</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d </a:t>
            </a:r>
            <a:r>
              <a:rPr lang="en-IN" sz="2400" i="1" spc="-1">
                <a:solidFill>
                  <a:srgbClr val="000000"/>
                </a:solidFill>
                <a:uFill>
                  <a:solidFill>
                    <a:srgbClr val="FFFFFF"/>
                  </a:solidFill>
                </a:uFill>
                <a:latin typeface="Times New Roman"/>
              </a:rPr>
              <a:t>≡</a:t>
            </a:r>
            <a:r>
              <a:rPr lang="en-IN" sz="2400" b="0" i="1" strike="noStrike" spc="-1">
                <a:solidFill>
                  <a:srgbClr val="000000"/>
                </a:solidFill>
                <a:uFill>
                  <a:solidFill>
                    <a:srgbClr val="FFFFFF"/>
                  </a:solidFill>
                </a:uFill>
                <a:latin typeface="Times New Roman"/>
                <a:ea typeface="DejaVu Sans"/>
              </a:rPr>
              <a:t> e</a:t>
            </a:r>
            <a:r>
              <a:rPr lang="en-IN" sz="2400" i="1" baseline="30000">
                <a:latin typeface="Times New Roman" panose="02020603050405020304" pitchFamily="18" charset="0"/>
                <a:cs typeface="Times New Roman" panose="02020603050405020304" pitchFamily="18" charset="0"/>
              </a:rPr>
              <a:t>-1</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(private, calculated) </a:t>
            </a:r>
            <a:endParaRPr lang="en-IN" sz="1800" b="0" strike="noStrike" spc="-1">
              <a:solidFill>
                <a:srgbClr val="000000"/>
              </a:solidFill>
              <a:uFill>
                <a:solidFill>
                  <a:srgbClr val="FFFFFF"/>
                </a:solidFill>
              </a:uFill>
              <a:latin typeface="Arial"/>
            </a:endParaRPr>
          </a:p>
        </p:txBody>
      </p:sp>
      <p:sp>
        <p:nvSpPr>
          <p:cNvPr id="162" name="Formula 4"/>
          <p:cNvSpPr txBox="1"/>
          <p:nvPr/>
        </p:nvSpPr>
        <p:spPr>
          <a:xfrm>
            <a:off x="4254840" y="3267360"/>
            <a:ext cx="719640" cy="359640"/>
          </a:xfrm>
          <a:prstGeom prst="rect">
            <a:avLst/>
          </a:prstGeom>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64"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65"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IN" sz="2400" b="0" i="1" strike="noStrike" spc="-1">
              <a:solidFill>
                <a:srgbClr val="000000"/>
              </a:solidFill>
              <a:uFill>
                <a:solidFill>
                  <a:srgbClr val="FFFFFF"/>
                </a:solidFill>
              </a:uFill>
              <a:latin typeface="Times New Roman"/>
            </a:endParaRPr>
          </a:p>
        </p:txBody>
      </p:sp>
      <p:sp>
        <p:nvSpPr>
          <p:cNvPr id="166" name="Formula 4"/>
          <p:cNvSpPr txBox="1"/>
          <p:nvPr/>
        </p:nvSpPr>
        <p:spPr>
          <a:xfrm>
            <a:off x="4254840" y="3267360"/>
            <a:ext cx="719640" cy="359640"/>
          </a:xfrm>
          <a:prstGeom prst="rect">
            <a:avLst/>
          </a:prstGeom>
        </p:spPr>
        <p:txBody>
          <a:bodyPr/>
          <a:lstStyle/>
          <a:p>
            <a:endParaRPr/>
          </a:p>
        </p:txBody>
      </p:sp>
      <p:pic>
        <p:nvPicPr>
          <p:cNvPr id="2" name="Picture 1">
            <a:extLst>
              <a:ext uri="{FF2B5EF4-FFF2-40B4-BE49-F238E27FC236}">
                <a16:creationId xmlns:a16="http://schemas.microsoft.com/office/drawing/2014/main" id="{D275D5DE-1FE3-486E-9195-2AF0786A58DF}"/>
              </a:ext>
            </a:extLst>
          </p:cNvPr>
          <p:cNvPicPr>
            <a:picLocks noChangeAspect="1"/>
          </p:cNvPicPr>
          <p:nvPr/>
        </p:nvPicPr>
        <p:blipFill>
          <a:blip r:embed="rId2"/>
          <a:stretch>
            <a:fillRect/>
          </a:stretch>
        </p:blipFill>
        <p:spPr>
          <a:xfrm>
            <a:off x="772388" y="797065"/>
            <a:ext cx="7233519" cy="531573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69"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For this example, the keys were generated as follows.</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 Select two prime numbers, p = 17 and q = 11.</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2. Calculate n = </a:t>
            </a:r>
            <a:r>
              <a:rPr lang="en-IN" sz="2400" b="0" i="1" strike="noStrike" spc="-1" err="1">
                <a:solidFill>
                  <a:srgbClr val="000000"/>
                </a:solidFill>
                <a:uFill>
                  <a:solidFill>
                    <a:srgbClr val="FFFFFF"/>
                  </a:solidFill>
                </a:uFill>
                <a:latin typeface="Times New Roman"/>
                <a:ea typeface="DejaVu Sans"/>
              </a:rPr>
              <a:t>pq</a:t>
            </a:r>
            <a:r>
              <a:rPr lang="en-IN" sz="2400" b="0" i="1" strike="noStrike" spc="-1">
                <a:solidFill>
                  <a:srgbClr val="000000"/>
                </a:solidFill>
                <a:uFill>
                  <a:solidFill>
                    <a:srgbClr val="FFFFFF"/>
                  </a:solidFill>
                </a:uFill>
                <a:latin typeface="Times New Roman"/>
                <a:ea typeface="DejaVu Sans"/>
              </a:rPr>
              <a:t> = 17 * 11 = 187.</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3. Calculate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 (p - 1)(q - 1) = 16 * 10 = 160.</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4. Select e such that e is relatively prime to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 160 and less than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we choose e = 7.</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5. Determine d such that de </a:t>
            </a:r>
            <a:r>
              <a:rPr lang="en-IN" sz="2400" i="1" spc="-1">
                <a:solidFill>
                  <a:srgbClr val="000000"/>
                </a:solidFill>
                <a:uFill>
                  <a:solidFill>
                    <a:srgbClr val="FFFFFF"/>
                  </a:solidFill>
                </a:uFill>
                <a:latin typeface="Times New Roman"/>
              </a:rPr>
              <a:t>≡</a:t>
            </a:r>
            <a:r>
              <a:rPr lang="en-IN" sz="2400" b="0" i="1" strike="noStrike" spc="-1">
                <a:solidFill>
                  <a:srgbClr val="000000"/>
                </a:solidFill>
                <a:uFill>
                  <a:solidFill>
                    <a:srgbClr val="FFFFFF"/>
                  </a:solidFill>
                </a:uFill>
                <a:latin typeface="Times New Roman"/>
                <a:ea typeface="DejaVu Sans"/>
              </a:rPr>
              <a:t> 1 (mod 160) and d &lt; 160. The correct value is d = 23, because 23 * 7 = 161 = (1  *  160) + 1; d can be calculated using the extended Euclid’s algorithm.</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The resulting public key and private key are: </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PU = {7, 187}  </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PR = {23, 187}.</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sp>
        <p:nvSpPr>
          <p:cNvPr id="170" name="Formula 4"/>
          <p:cNvSpPr txBox="1"/>
          <p:nvPr/>
        </p:nvSpPr>
        <p:spPr>
          <a:xfrm>
            <a:off x="4254840" y="3267360"/>
            <a:ext cx="719640" cy="359640"/>
          </a:xfrm>
          <a:prstGeom prst="rect">
            <a:avLst/>
          </a:prstGeom>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72"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73"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Perform encryption and decryption on M, M = 88</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C = M</a:t>
            </a:r>
            <a:r>
              <a:rPr lang="en-IN" sz="2400" i="1" baseline="30000">
                <a:latin typeface="Times New Roman" panose="02020603050405020304" pitchFamily="18" charset="0"/>
                <a:cs typeface="Times New Roman" panose="02020603050405020304" pitchFamily="18" charset="0"/>
              </a:rPr>
              <a:t>e</a:t>
            </a:r>
            <a:r>
              <a:rPr lang="en-IN" sz="2400" b="0" i="1" strike="noStrike" spc="-1">
                <a:solidFill>
                  <a:srgbClr val="000000"/>
                </a:solidFill>
                <a:uFill>
                  <a:solidFill>
                    <a:srgbClr val="FFFFFF"/>
                  </a:solidFill>
                </a:uFill>
                <a:latin typeface="Times New Roman"/>
                <a:ea typeface="DejaVu Sans"/>
              </a:rPr>
              <a:t> mod n</a:t>
            </a:r>
            <a:endParaRPr lang="en-IN" sz="2400" b="0" i="1" strike="noStrike" spc="-1">
              <a:solidFill>
                <a:srgbClr val="000000"/>
              </a:solidFill>
              <a:uFill>
                <a:solidFill>
                  <a:srgbClr val="FFFFFF"/>
                </a:solidFill>
              </a:uFill>
              <a:latin typeface="Times New Roman"/>
            </a:endParaRPr>
          </a:p>
          <a:p>
            <a:pPr algn="ctr"/>
            <a:r>
              <a:rPr lang="en-IN" sz="2400" b="0" i="1" strike="noStrike" spc="-1">
                <a:solidFill>
                  <a:srgbClr val="000000"/>
                </a:solidFill>
                <a:uFill>
                  <a:solidFill>
                    <a:srgbClr val="FFFFFF"/>
                  </a:solidFill>
                </a:uFill>
                <a:latin typeface="Times New Roman"/>
                <a:ea typeface="DejaVu Sans"/>
              </a:rPr>
              <a:t>C = 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7</a:t>
            </a:r>
            <a:r>
              <a:rPr lang="en-IN" sz="2400" b="0" i="1" strike="noStrike" spc="-1">
                <a:solidFill>
                  <a:srgbClr val="000000"/>
                </a:solidFill>
                <a:uFill>
                  <a:solidFill>
                    <a:srgbClr val="FFFFFF"/>
                  </a:solidFill>
                </a:uFill>
                <a:latin typeface="Times New Roman"/>
                <a:ea typeface="DejaVu Sans"/>
              </a:rPr>
              <a:t> mod 187 </a:t>
            </a:r>
            <a:endParaRPr lang="en-IN"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C = 11</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7</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 [(88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7</a:t>
            </a:r>
            <a:r>
              <a:rPr lang="en-IN" sz="2400" b="0" i="1" strike="noStrike" spc="-1">
                <a:solidFill>
                  <a:srgbClr val="000000"/>
                </a:solidFill>
                <a:uFill>
                  <a:solidFill>
                    <a:srgbClr val="FFFFFF"/>
                  </a:solidFill>
                </a:uFill>
                <a:latin typeface="Times New Roman"/>
                <a:ea typeface="DejaVu Sans"/>
              </a:rPr>
              <a:t> mod 187) * (88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a:t>
            </a:r>
            <a:r>
              <a:rPr lang="en-IN" sz="2400" b="0" i="1" strike="noStrike" spc="-1">
                <a:solidFill>
                  <a:srgbClr val="000000"/>
                </a:solidFill>
                <a:uFill>
                  <a:solidFill>
                    <a:srgbClr val="FFFFFF"/>
                  </a:solidFill>
                </a:uFill>
                <a:latin typeface="Times New Roman"/>
                <a:ea typeface="DejaVu Sans"/>
              </a:rPr>
              <a:t> mod 187) * (88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mod 187</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a:t>
            </a:r>
            <a:r>
              <a:rPr lang="en-IN" sz="2400" b="0" i="1" strike="noStrike" spc="-1">
                <a:solidFill>
                  <a:srgbClr val="000000"/>
                </a:solidFill>
                <a:uFill>
                  <a:solidFill>
                    <a:srgbClr val="FFFFFF"/>
                  </a:solidFill>
                </a:uFill>
                <a:latin typeface="Times New Roman"/>
                <a:ea typeface="DejaVu Sans"/>
              </a:rPr>
              <a:t> mod 187 = 88</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 7744 mod 187 = 77</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4</a:t>
            </a:r>
            <a:r>
              <a:rPr lang="en-IN" sz="2400" b="0" i="1" strike="noStrike" spc="-1">
                <a:solidFill>
                  <a:srgbClr val="000000"/>
                </a:solidFill>
                <a:uFill>
                  <a:solidFill>
                    <a:srgbClr val="FFFFFF"/>
                  </a:solidFill>
                </a:uFill>
                <a:latin typeface="Times New Roman"/>
                <a:ea typeface="DejaVu Sans"/>
              </a:rPr>
              <a:t> mod 187 = 59,969,536 mod 187 = 132</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88</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7</a:t>
            </a:r>
            <a:r>
              <a:rPr lang="en-IN" sz="2400" b="0" i="1" strike="noStrike" spc="-1">
                <a:solidFill>
                  <a:srgbClr val="000000"/>
                </a:solidFill>
                <a:uFill>
                  <a:solidFill>
                    <a:srgbClr val="FFFFFF"/>
                  </a:solidFill>
                </a:uFill>
                <a:latin typeface="Times New Roman"/>
                <a:ea typeface="DejaVu Sans"/>
              </a:rPr>
              <a:t> mod 187 = (88 * 77 * 132) mod 187 = 894,432 mod 187 = 11</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sp>
        <p:nvSpPr>
          <p:cNvPr id="174" name="Formula 4"/>
          <p:cNvSpPr txBox="1"/>
          <p:nvPr/>
        </p:nvSpPr>
        <p:spPr>
          <a:xfrm>
            <a:off x="4254840" y="3267360"/>
            <a:ext cx="719640" cy="359640"/>
          </a:xfrm>
          <a:prstGeom prst="rect">
            <a:avLst/>
          </a:prstGeom>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336680" y="4419720"/>
            <a:ext cx="54111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i="1" strike="noStrike" spc="-1">
                <a:solidFill>
                  <a:srgbClr val="969696"/>
                </a:solidFill>
                <a:uFill>
                  <a:solidFill>
                    <a:srgbClr val="FFFFFF"/>
                  </a:solidFill>
                </a:uFill>
                <a:latin typeface="Times New Roman"/>
                <a:ea typeface="DejaVu Sans"/>
              </a:rPr>
              <a:t>Fig. </a:t>
            </a:r>
            <a:r>
              <a:rPr lang="en-IN" sz="2000" b="0" i="1" strike="noStrike" spc="-1">
                <a:solidFill>
                  <a:srgbClr val="000000"/>
                </a:solidFill>
                <a:uFill>
                  <a:solidFill>
                    <a:srgbClr val="FFFFFF"/>
                  </a:solidFill>
                </a:uFill>
                <a:latin typeface="Times New Roman"/>
                <a:ea typeface="DejaVu Sans"/>
              </a:rPr>
              <a:t>General idea of asymmetric-key cryptosystem</a:t>
            </a:r>
            <a:endParaRPr lang="en-IN" sz="1800" b="0" strike="noStrike" spc="-1">
              <a:solidFill>
                <a:srgbClr val="000000"/>
              </a:solidFill>
              <a:uFill>
                <a:solidFill>
                  <a:srgbClr val="FFFFFF"/>
                </a:solidFill>
              </a:uFill>
              <a:latin typeface="Arial"/>
            </a:endParaRPr>
          </a:p>
        </p:txBody>
      </p:sp>
      <p:pic>
        <p:nvPicPr>
          <p:cNvPr id="84" name="Picture 12"/>
          <p:cNvPicPr/>
          <p:nvPr/>
        </p:nvPicPr>
        <p:blipFill>
          <a:blip r:embed="rId2"/>
          <a:stretch/>
        </p:blipFill>
        <p:spPr>
          <a:xfrm>
            <a:off x="533520" y="914400"/>
            <a:ext cx="7997040" cy="3258360"/>
          </a:xfrm>
          <a:prstGeom prst="rect">
            <a:avLst/>
          </a:prstGeom>
          <a:ln>
            <a:noFill/>
          </a:ln>
        </p:spPr>
      </p:pic>
      <p:sp>
        <p:nvSpPr>
          <p:cNvPr id="85"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000" b="0" i="1" strike="noStrike" cap="all" spc="-55">
                <a:solidFill>
                  <a:srgbClr val="000000"/>
                </a:solidFill>
                <a:uFill>
                  <a:solidFill>
                    <a:srgbClr val="FFFFFF"/>
                  </a:solidFill>
                </a:uFill>
                <a:latin typeface="Times New Roman"/>
                <a:ea typeface="DejaVu Sans"/>
              </a:rPr>
              <a:t>Public key cryptography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76"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77"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For decryption,</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M = C</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a:t>
            </a:r>
            <a:r>
              <a:rPr lang="en-IN" sz="2400" b="0" i="1" strike="noStrike" spc="-1">
                <a:solidFill>
                  <a:srgbClr val="000000"/>
                </a:solidFill>
                <a:uFill>
                  <a:solidFill>
                    <a:srgbClr val="FFFFFF"/>
                  </a:solidFill>
                </a:uFill>
                <a:latin typeface="Times New Roman"/>
                <a:ea typeface="DejaVu Sans"/>
              </a:rPr>
              <a:t> mod n</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M = 11</a:t>
            </a:r>
            <a:r>
              <a:rPr lang="en-IN" sz="2400" i="1" baseline="30000">
                <a:latin typeface="Times New Roman" panose="02020603050405020304" pitchFamily="18" charset="0"/>
                <a:cs typeface="Times New Roman" panose="02020603050405020304" pitchFamily="18" charset="0"/>
              </a:rPr>
              <a:t>23</a:t>
            </a:r>
            <a:r>
              <a:rPr lang="en-IN" sz="2400" b="0" i="1" strike="noStrike" spc="-1">
                <a:solidFill>
                  <a:srgbClr val="000000"/>
                </a:solidFill>
                <a:uFill>
                  <a:solidFill>
                    <a:srgbClr val="FFFFFF"/>
                  </a:solidFill>
                </a:uFill>
                <a:latin typeface="Times New Roman"/>
                <a:ea typeface="DejaVu Sans"/>
              </a:rPr>
              <a:t> mod 187 </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M = 88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11</a:t>
            </a:r>
            <a:r>
              <a:rPr lang="en-IN" sz="2400" i="1" baseline="30000">
                <a:latin typeface="Times New Roman" panose="02020603050405020304" pitchFamily="18" charset="0"/>
                <a:cs typeface="Times New Roman" panose="02020603050405020304" pitchFamily="18" charset="0"/>
              </a:rPr>
              <a:t>23</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 [(11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a:t>
            </a:r>
            <a:r>
              <a:rPr lang="en-IN" sz="2400" b="0" i="1" strike="noStrike" spc="-1">
                <a:solidFill>
                  <a:srgbClr val="000000"/>
                </a:solidFill>
                <a:uFill>
                  <a:solidFill>
                    <a:srgbClr val="FFFFFF"/>
                  </a:solidFill>
                </a:uFill>
                <a:latin typeface="Times New Roman"/>
                <a:ea typeface="DejaVu Sans"/>
              </a:rPr>
              <a:t> mod 187) * (11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a:t>
            </a:r>
            <a:r>
              <a:rPr lang="en-IN" sz="2400" b="0" i="1" strike="noStrike" spc="-1">
                <a:solidFill>
                  <a:srgbClr val="000000"/>
                </a:solidFill>
                <a:uFill>
                  <a:solidFill>
                    <a:srgbClr val="FFFFFF"/>
                  </a:solidFill>
                </a:uFill>
                <a:latin typeface="Times New Roman"/>
                <a:ea typeface="DejaVu Sans"/>
              </a:rPr>
              <a:t> mod 187) * (11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4</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 			(11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8</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 (11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8</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mod 187</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a:t>
            </a:r>
            <a:r>
              <a:rPr lang="en-IN" sz="2400" b="0" i="1" strike="noStrike" spc="-1">
                <a:solidFill>
                  <a:srgbClr val="000000"/>
                </a:solidFill>
                <a:uFill>
                  <a:solidFill>
                    <a:srgbClr val="FFFFFF"/>
                  </a:solidFill>
                </a:uFill>
                <a:latin typeface="Times New Roman"/>
                <a:ea typeface="DejaVu Sans"/>
              </a:rPr>
              <a:t> mod 187 = 11</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a:t>
            </a:r>
            <a:r>
              <a:rPr lang="en-IN" sz="2400" b="0" i="1" strike="noStrike" spc="-1" baseline="12000">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mod 187 = 121</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4</a:t>
            </a:r>
            <a:r>
              <a:rPr lang="en-IN" sz="2400" b="0" i="1" strike="noStrike" spc="-1">
                <a:solidFill>
                  <a:srgbClr val="000000"/>
                </a:solidFill>
                <a:uFill>
                  <a:solidFill>
                    <a:srgbClr val="FFFFFF"/>
                  </a:solidFill>
                </a:uFill>
                <a:latin typeface="Times New Roman"/>
                <a:ea typeface="DejaVu Sans"/>
              </a:rPr>
              <a:t> mod 187 = 14,641 mod 187 = 55</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8</a:t>
            </a:r>
            <a:r>
              <a:rPr lang="en-IN" sz="2400" b="0" i="1" strike="noStrike" spc="-1">
                <a:solidFill>
                  <a:srgbClr val="000000"/>
                </a:solidFill>
                <a:uFill>
                  <a:solidFill>
                    <a:srgbClr val="FFFFFF"/>
                  </a:solidFill>
                </a:uFill>
                <a:latin typeface="Times New Roman"/>
                <a:ea typeface="DejaVu Sans"/>
              </a:rPr>
              <a:t> mod 187 = 214,358,881 mod 187 = 33</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11</a:t>
            </a:r>
            <a:r>
              <a:rPr lang="en-IN" sz="2400" b="0" i="1" strike="noStrike"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a:t>
            </a:r>
            <a:r>
              <a:rPr lang="en-IN" sz="2400" i="1"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3</a:t>
            </a:r>
            <a:r>
              <a:rPr lang="en-IN" sz="2400" b="0" i="1" strike="noStrike" spc="-1">
                <a:solidFill>
                  <a:srgbClr val="000000"/>
                </a:solidFill>
                <a:uFill>
                  <a:solidFill>
                    <a:srgbClr val="FFFFFF"/>
                  </a:solidFill>
                </a:uFill>
                <a:latin typeface="Times New Roman"/>
                <a:ea typeface="DejaVu Sans"/>
              </a:rPr>
              <a:t> mod 187 = (11 * 121 * 55 * 33 * 33) mod 187 </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	</a:t>
            </a:r>
            <a:r>
              <a:rPr lang="en-IN" sz="2400" i="1" spc="-1">
                <a:solidFill>
                  <a:srgbClr val="000000"/>
                </a:solidFill>
                <a:uFill>
                  <a:solidFill>
                    <a:srgbClr val="FFFFFF"/>
                  </a:solidFill>
                </a:uFill>
                <a:latin typeface="Times New Roman"/>
                <a:ea typeface="DejaVu Sans"/>
              </a:rPr>
              <a:t>	</a:t>
            </a:r>
            <a:r>
              <a:rPr lang="en-IN" sz="2400" b="0" i="1" strike="noStrike" spc="-1">
                <a:solidFill>
                  <a:srgbClr val="000000"/>
                </a:solidFill>
                <a:uFill>
                  <a:solidFill>
                    <a:srgbClr val="FFFFFF"/>
                  </a:solidFill>
                </a:uFill>
                <a:latin typeface="Times New Roman"/>
                <a:ea typeface="DejaVu Sans"/>
              </a:rPr>
              <a:t> = 79,720,245 mod 187 = 88</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sp>
        <p:nvSpPr>
          <p:cNvPr id="178" name="Formula 4"/>
          <p:cNvSpPr txBox="1"/>
          <p:nvPr/>
        </p:nvSpPr>
        <p:spPr>
          <a:xfrm>
            <a:off x="4254840" y="3267360"/>
            <a:ext cx="719640" cy="359640"/>
          </a:xfrm>
          <a:prstGeom prst="rect">
            <a:avLst/>
          </a:prstGeom>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69"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Example : 2</a:t>
            </a:r>
          </a:p>
          <a:p>
            <a:r>
              <a:rPr lang="en-IN" sz="2400" b="0" i="1" strike="noStrike" spc="-1">
                <a:solidFill>
                  <a:srgbClr val="000000"/>
                </a:solidFill>
                <a:uFill>
                  <a:solidFill>
                    <a:srgbClr val="FFFFFF"/>
                  </a:solidFill>
                </a:uFill>
                <a:latin typeface="Times New Roman"/>
                <a:ea typeface="DejaVu Sans"/>
              </a:rPr>
              <a:t>1. Select two prime numbers, p = 13 and q = 17.</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2. Calculate n = </a:t>
            </a:r>
            <a:r>
              <a:rPr lang="en-IN" sz="2400" b="0" i="1" strike="noStrike" spc="-1" err="1">
                <a:solidFill>
                  <a:srgbClr val="000000"/>
                </a:solidFill>
                <a:uFill>
                  <a:solidFill>
                    <a:srgbClr val="FFFFFF"/>
                  </a:solidFill>
                </a:uFill>
                <a:latin typeface="Times New Roman"/>
                <a:ea typeface="DejaVu Sans"/>
              </a:rPr>
              <a:t>pq</a:t>
            </a:r>
            <a:r>
              <a:rPr lang="en-IN" sz="2400" b="0" i="1" strike="noStrike" spc="-1">
                <a:solidFill>
                  <a:srgbClr val="000000"/>
                </a:solidFill>
                <a:uFill>
                  <a:solidFill>
                    <a:srgbClr val="FFFFFF"/>
                  </a:solidFill>
                </a:uFill>
                <a:latin typeface="Times New Roman"/>
                <a:ea typeface="DejaVu Sans"/>
              </a:rPr>
              <a:t> = 13 * 17 = </a:t>
            </a:r>
            <a:r>
              <a:rPr lang="en-IN" sz="2400" i="1" spc="-1">
                <a:solidFill>
                  <a:srgbClr val="000000"/>
                </a:solidFill>
                <a:uFill>
                  <a:solidFill>
                    <a:srgbClr val="FFFFFF"/>
                  </a:solidFill>
                </a:uFill>
                <a:latin typeface="Times New Roman"/>
                <a:ea typeface="DejaVu Sans"/>
              </a:rPr>
              <a:t>221</a:t>
            </a:r>
            <a:r>
              <a:rPr lang="en-IN" sz="2400" b="0" i="1" strike="noStrike" spc="-1">
                <a:solidFill>
                  <a:srgbClr val="000000"/>
                </a:solidFill>
                <a:uFill>
                  <a:solidFill>
                    <a:srgbClr val="FFFFFF"/>
                  </a:solidFill>
                </a:uFill>
                <a:latin typeface="Times New Roman"/>
                <a:ea typeface="DejaVu Sans"/>
              </a:rPr>
              <a:t>.</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3. Calculate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 (p - 1)(q - 1) = 12 * 16 = 192.</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4. Select e such that e is relatively prime to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 </a:t>
            </a:r>
            <a:r>
              <a:rPr lang="en-IN" sz="2400" i="1" spc="-1">
                <a:solidFill>
                  <a:srgbClr val="000000"/>
                </a:solidFill>
                <a:uFill>
                  <a:solidFill>
                    <a:srgbClr val="FFFFFF"/>
                  </a:solidFill>
                </a:uFill>
                <a:latin typeface="Times New Roman"/>
                <a:ea typeface="DejaVu Sans"/>
              </a:rPr>
              <a:t>192</a:t>
            </a:r>
            <a:r>
              <a:rPr lang="en-IN" sz="2400" b="0" i="1" strike="noStrike" spc="-1">
                <a:solidFill>
                  <a:srgbClr val="000000"/>
                </a:solidFill>
                <a:uFill>
                  <a:solidFill>
                    <a:srgbClr val="FFFFFF"/>
                  </a:solidFill>
                </a:uFill>
                <a:latin typeface="Times New Roman"/>
                <a:ea typeface="DejaVu Sans"/>
              </a:rPr>
              <a:t> and less than </a:t>
            </a:r>
            <a:r>
              <a:rPr lang="en-US" sz="2400" i="1">
                <a:latin typeface="Times New Roman" panose="02020603050405020304" pitchFamily="18" charset="0"/>
                <a:cs typeface="Times New Roman" panose="02020603050405020304" pitchFamily="18" charset="0"/>
              </a:rPr>
              <a:t>ɸ</a:t>
            </a:r>
            <a:r>
              <a:rPr lang="en-IN" sz="2400" b="0" i="1" strike="noStrike" spc="-1">
                <a:solidFill>
                  <a:srgbClr val="000000"/>
                </a:solidFill>
                <a:uFill>
                  <a:solidFill>
                    <a:srgbClr val="FFFFFF"/>
                  </a:solidFill>
                </a:uFill>
                <a:latin typeface="Times New Roman"/>
                <a:ea typeface="DejaVu Sans"/>
              </a:rPr>
              <a:t>(n); we choose e = 35.</a:t>
            </a:r>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5. Determine d such that de </a:t>
            </a:r>
            <a:r>
              <a:rPr lang="en-IN" sz="2400" i="1" spc="-1">
                <a:solidFill>
                  <a:srgbClr val="000000"/>
                </a:solidFill>
                <a:uFill>
                  <a:solidFill>
                    <a:srgbClr val="FFFFFF"/>
                  </a:solidFill>
                </a:uFill>
                <a:latin typeface="Times New Roman"/>
              </a:rPr>
              <a:t>≡</a:t>
            </a:r>
            <a:r>
              <a:rPr lang="en-IN" sz="2400" b="0" i="1" strike="noStrike" spc="-1">
                <a:solidFill>
                  <a:srgbClr val="000000"/>
                </a:solidFill>
                <a:uFill>
                  <a:solidFill>
                    <a:srgbClr val="FFFFFF"/>
                  </a:solidFill>
                </a:uFill>
                <a:latin typeface="Times New Roman"/>
                <a:ea typeface="DejaVu Sans"/>
              </a:rPr>
              <a:t> 1 (mod 192) and d &lt; </a:t>
            </a:r>
            <a:r>
              <a:rPr lang="en-IN" sz="2400" i="1" spc="-1">
                <a:solidFill>
                  <a:srgbClr val="000000"/>
                </a:solidFill>
                <a:uFill>
                  <a:solidFill>
                    <a:srgbClr val="FFFFFF"/>
                  </a:solidFill>
                </a:uFill>
                <a:latin typeface="Times New Roman"/>
                <a:ea typeface="DejaVu Sans"/>
              </a:rPr>
              <a:t>192</a:t>
            </a:r>
            <a:r>
              <a:rPr lang="en-IN" sz="2400" b="0" i="1" strike="noStrike" spc="-1">
                <a:solidFill>
                  <a:srgbClr val="000000"/>
                </a:solidFill>
                <a:uFill>
                  <a:solidFill>
                    <a:srgbClr val="FFFFFF"/>
                  </a:solidFill>
                </a:uFill>
                <a:latin typeface="Times New Roman"/>
                <a:ea typeface="DejaVu Sans"/>
              </a:rPr>
              <a:t>. The correct value is d = </a:t>
            </a:r>
            <a:r>
              <a:rPr lang="en-IN" sz="2400" i="1" spc="-1">
                <a:solidFill>
                  <a:srgbClr val="000000"/>
                </a:solidFill>
                <a:uFill>
                  <a:solidFill>
                    <a:srgbClr val="FFFFFF"/>
                  </a:solidFill>
                </a:uFill>
                <a:latin typeface="Times New Roman"/>
                <a:ea typeface="DejaVu Sans"/>
              </a:rPr>
              <a:t>11</a:t>
            </a:r>
            <a:r>
              <a:rPr lang="en-IN" sz="2400" b="0" i="1" strike="noStrike" spc="-1">
                <a:solidFill>
                  <a:srgbClr val="000000"/>
                </a:solidFill>
                <a:uFill>
                  <a:solidFill>
                    <a:srgbClr val="FFFFFF"/>
                  </a:solidFill>
                </a:uFill>
                <a:latin typeface="Times New Roman"/>
                <a:ea typeface="DejaVu Sans"/>
              </a:rPr>
              <a:t>, because </a:t>
            </a:r>
            <a:r>
              <a:rPr lang="en-IN" sz="2400" i="1" spc="-1">
                <a:solidFill>
                  <a:srgbClr val="000000"/>
                </a:solidFill>
                <a:uFill>
                  <a:solidFill>
                    <a:srgbClr val="FFFFFF"/>
                  </a:solidFill>
                </a:uFill>
                <a:latin typeface="Times New Roman"/>
                <a:ea typeface="DejaVu Sans"/>
              </a:rPr>
              <a:t>11</a:t>
            </a:r>
            <a:r>
              <a:rPr lang="en-IN" sz="2400" b="0" i="1" strike="noStrike" spc="-1">
                <a:solidFill>
                  <a:srgbClr val="000000"/>
                </a:solidFill>
                <a:uFill>
                  <a:solidFill>
                    <a:srgbClr val="FFFFFF"/>
                  </a:solidFill>
                </a:uFill>
                <a:latin typeface="Times New Roman"/>
                <a:ea typeface="DejaVu Sans"/>
              </a:rPr>
              <a:t> * 35 = </a:t>
            </a:r>
            <a:r>
              <a:rPr lang="en-IN" sz="2400" i="1" spc="-1">
                <a:solidFill>
                  <a:srgbClr val="000000"/>
                </a:solidFill>
                <a:uFill>
                  <a:solidFill>
                    <a:srgbClr val="FFFFFF"/>
                  </a:solidFill>
                </a:uFill>
                <a:latin typeface="Times New Roman"/>
                <a:ea typeface="DejaVu Sans"/>
              </a:rPr>
              <a:t>385</a:t>
            </a:r>
            <a:r>
              <a:rPr lang="en-IN" sz="2400" b="0" i="1" strike="noStrike" spc="-1">
                <a:solidFill>
                  <a:srgbClr val="000000"/>
                </a:solidFill>
                <a:uFill>
                  <a:solidFill>
                    <a:srgbClr val="FFFFFF"/>
                  </a:solidFill>
                </a:uFill>
                <a:latin typeface="Times New Roman"/>
                <a:ea typeface="DejaVu Sans"/>
              </a:rPr>
              <a:t> = (2  *  </a:t>
            </a:r>
            <a:r>
              <a:rPr lang="en-IN" sz="2400" i="1" spc="-1">
                <a:solidFill>
                  <a:srgbClr val="000000"/>
                </a:solidFill>
                <a:uFill>
                  <a:solidFill>
                    <a:srgbClr val="FFFFFF"/>
                  </a:solidFill>
                </a:uFill>
                <a:latin typeface="Times New Roman"/>
                <a:ea typeface="DejaVu Sans"/>
              </a:rPr>
              <a:t>192</a:t>
            </a:r>
            <a:r>
              <a:rPr lang="en-IN" sz="2400" b="0" i="1" strike="noStrike" spc="-1">
                <a:solidFill>
                  <a:srgbClr val="000000"/>
                </a:solidFill>
                <a:uFill>
                  <a:solidFill>
                    <a:srgbClr val="FFFFFF"/>
                  </a:solidFill>
                </a:uFill>
                <a:latin typeface="Times New Roman"/>
                <a:ea typeface="DejaVu Sans"/>
              </a:rPr>
              <a:t>) + 1; d can be calculated using the extended Euclid’s algorithm.</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0" i="1" strike="noStrike" spc="-1">
                <a:solidFill>
                  <a:srgbClr val="000000"/>
                </a:solidFill>
                <a:uFill>
                  <a:solidFill>
                    <a:srgbClr val="FFFFFF"/>
                  </a:solidFill>
                </a:uFill>
                <a:latin typeface="Times New Roman"/>
                <a:ea typeface="DejaVu Sans"/>
              </a:rPr>
              <a:t>The resulting public key and private key are: </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PU = {35, 221}  </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PR = {</a:t>
            </a:r>
            <a:r>
              <a:rPr lang="en-IN" sz="2400" i="1" spc="-1">
                <a:solidFill>
                  <a:srgbClr val="000000"/>
                </a:solidFill>
                <a:uFill>
                  <a:solidFill>
                    <a:srgbClr val="FFFFFF"/>
                  </a:solidFill>
                </a:uFill>
                <a:latin typeface="Times New Roman"/>
                <a:ea typeface="DejaVu Sans"/>
              </a:rPr>
              <a:t>11</a:t>
            </a:r>
            <a:r>
              <a:rPr lang="en-IN" sz="2400" b="0" i="1" strike="noStrike" spc="-1">
                <a:solidFill>
                  <a:srgbClr val="000000"/>
                </a:solidFill>
                <a:uFill>
                  <a:solidFill>
                    <a:srgbClr val="FFFFFF"/>
                  </a:solidFill>
                </a:uFill>
                <a:latin typeface="Times New Roman"/>
                <a:ea typeface="DejaVu Sans"/>
              </a:rPr>
              <a:t>, </a:t>
            </a:r>
            <a:r>
              <a:rPr lang="en-IN" sz="2400" i="1" spc="-1">
                <a:solidFill>
                  <a:srgbClr val="000000"/>
                </a:solidFill>
                <a:uFill>
                  <a:solidFill>
                    <a:srgbClr val="FFFFFF"/>
                  </a:solidFill>
                </a:uFill>
                <a:latin typeface="Times New Roman"/>
                <a:ea typeface="DejaVu Sans"/>
              </a:rPr>
              <a:t>221</a:t>
            </a:r>
            <a:r>
              <a:rPr lang="en-IN" sz="2400" b="0" i="1" strike="noStrike" spc="-1">
                <a:solidFill>
                  <a:srgbClr val="000000"/>
                </a:solidFill>
                <a:uFill>
                  <a:solidFill>
                    <a:srgbClr val="FFFFFF"/>
                  </a:solidFill>
                </a:uFill>
                <a:latin typeface="Times New Roman"/>
                <a:ea typeface="DejaVu Sans"/>
              </a:rPr>
              <a:t>}.</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sp>
        <p:nvSpPr>
          <p:cNvPr id="170" name="Formula 4"/>
          <p:cNvSpPr txBox="1"/>
          <p:nvPr/>
        </p:nvSpPr>
        <p:spPr>
          <a:xfrm>
            <a:off x="4254840" y="3267360"/>
            <a:ext cx="719640" cy="359640"/>
          </a:xfrm>
          <a:prstGeom prst="rect">
            <a:avLst/>
          </a:prstGeom>
        </p:spPr>
        <p:txBody>
          <a:bodyPr/>
          <a:lstStyle/>
          <a:p>
            <a:endParaRPr/>
          </a:p>
        </p:txBody>
      </p:sp>
    </p:spTree>
    <p:extLst>
      <p:ext uri="{BB962C8B-B14F-4D97-AF65-F5344CB8AC3E}">
        <p14:creationId xmlns:p14="http://schemas.microsoft.com/office/powerpoint/2010/main" val="35644766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72"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73"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Perform encryption and decryption on M, M = 08</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C = M</a:t>
            </a:r>
            <a:r>
              <a:rPr lang="en-IN" sz="2400" i="1" baseline="30000">
                <a:latin typeface="Times New Roman" panose="02020603050405020304" pitchFamily="18" charset="0"/>
                <a:cs typeface="Times New Roman" panose="02020603050405020304" pitchFamily="18" charset="0"/>
              </a:rPr>
              <a:t>e</a:t>
            </a:r>
            <a:r>
              <a:rPr lang="en-IN" sz="2400" b="0" i="1" strike="noStrike" spc="-1">
                <a:solidFill>
                  <a:srgbClr val="000000"/>
                </a:solidFill>
                <a:uFill>
                  <a:solidFill>
                    <a:srgbClr val="FFFFFF"/>
                  </a:solidFill>
                </a:uFill>
                <a:latin typeface="Times New Roman"/>
                <a:ea typeface="DejaVu Sans"/>
              </a:rPr>
              <a:t> mod n</a:t>
            </a:r>
            <a:endParaRPr lang="en-IN" sz="2400" b="0" i="1" strike="noStrike" spc="-1">
              <a:solidFill>
                <a:srgbClr val="000000"/>
              </a:solidFill>
              <a:uFill>
                <a:solidFill>
                  <a:srgbClr val="FFFFFF"/>
                </a:solidFill>
              </a:uFill>
              <a:latin typeface="Times New Roman"/>
            </a:endParaRPr>
          </a:p>
          <a:p>
            <a:pPr algn="ctr"/>
            <a:r>
              <a:rPr lang="en-IN" sz="2400" b="0" i="1" strike="noStrike" spc="-1">
                <a:solidFill>
                  <a:srgbClr val="000000"/>
                </a:solidFill>
                <a:uFill>
                  <a:solidFill>
                    <a:srgbClr val="FFFFFF"/>
                  </a:solidFill>
                </a:uFill>
                <a:latin typeface="Times New Roman"/>
                <a:ea typeface="DejaVu Sans"/>
              </a:rPr>
              <a:t>C = </a:t>
            </a:r>
            <a:r>
              <a:rPr lang="en-IN" sz="2400" i="1" spc="-1">
                <a:solidFill>
                  <a:srgbClr val="000000"/>
                </a:solidFill>
                <a:uFill>
                  <a:solidFill>
                    <a:srgbClr val="FFFFFF"/>
                  </a:solidFill>
                </a:uFill>
                <a:latin typeface="Times New Roman"/>
                <a:ea typeface="DejaVu Sans"/>
              </a:rPr>
              <a:t>0</a:t>
            </a:r>
            <a:r>
              <a:rPr lang="en-IN" sz="2400" b="0" i="1" strike="noStrike" spc="-1">
                <a:solidFill>
                  <a:srgbClr val="000000"/>
                </a:solidFill>
                <a:uFill>
                  <a:solidFill>
                    <a:srgbClr val="FFFFFF"/>
                  </a:solidFill>
                </a:uFill>
                <a:latin typeface="Times New Roman"/>
                <a:ea typeface="DejaVu Sans"/>
              </a:rPr>
              <a:t>8</a:t>
            </a:r>
            <a:r>
              <a:rPr lang="en-IN" sz="2400" i="1"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35</a:t>
            </a:r>
            <a:r>
              <a:rPr lang="en-IN" sz="2400" b="0" i="1" strike="noStrike" spc="-1">
                <a:solidFill>
                  <a:srgbClr val="000000"/>
                </a:solidFill>
                <a:uFill>
                  <a:solidFill>
                    <a:srgbClr val="FFFFFF"/>
                  </a:solidFill>
                </a:uFill>
                <a:latin typeface="Times New Roman"/>
                <a:ea typeface="DejaVu Sans"/>
              </a:rPr>
              <a:t> mod </a:t>
            </a:r>
            <a:r>
              <a:rPr lang="en-IN" sz="2400" i="1" spc="-1">
                <a:solidFill>
                  <a:srgbClr val="000000"/>
                </a:solidFill>
                <a:uFill>
                  <a:solidFill>
                    <a:srgbClr val="FFFFFF"/>
                  </a:solidFill>
                </a:uFill>
                <a:latin typeface="Times New Roman"/>
                <a:ea typeface="DejaVu Sans"/>
              </a:rPr>
              <a:t>221</a:t>
            </a:r>
            <a:endParaRPr lang="en-IN" sz="2400" b="0" i="1" strike="noStrike" spc="-1">
              <a:solidFill>
                <a:srgbClr val="000000"/>
              </a:solidFill>
              <a:uFill>
                <a:solidFill>
                  <a:srgbClr val="FFFFFF"/>
                </a:solidFill>
              </a:uFill>
              <a:latin typeface="Times New Roman"/>
              <a:ea typeface="DejaVu Sans"/>
            </a:endParaRPr>
          </a:p>
          <a:p>
            <a:pPr algn="ctr"/>
            <a:endParaRPr lang="en-IN" sz="2400" i="1" spc="-1">
              <a:solidFill>
                <a:srgbClr val="000000"/>
              </a:solidFill>
              <a:uFill>
                <a:solidFill>
                  <a:srgbClr val="FFFFFF"/>
                </a:solidFill>
              </a:uFill>
              <a:latin typeface="Times New Roman"/>
              <a:ea typeface="DejaVu Sans"/>
            </a:endParaRPr>
          </a:p>
          <a:p>
            <a:r>
              <a:rPr lang="en-IN" sz="2400" i="1" spc="-1">
                <a:solidFill>
                  <a:srgbClr val="000000"/>
                </a:solidFill>
                <a:uFill>
                  <a:solidFill>
                    <a:srgbClr val="FFFFFF"/>
                  </a:solidFill>
                </a:uFill>
                <a:latin typeface="Times New Roman"/>
              </a:rPr>
              <a:t>For decryption,</a:t>
            </a:r>
            <a:endParaRPr lang="en-IN" spc="-1">
              <a:solidFill>
                <a:srgbClr val="000000"/>
              </a:solidFill>
              <a:uFill>
                <a:solidFill>
                  <a:srgbClr val="FFFFFF"/>
                </a:solidFill>
              </a:uFill>
            </a:endParaRPr>
          </a:p>
          <a:p>
            <a:pPr algn="ctr"/>
            <a:r>
              <a:rPr lang="en-IN" sz="2400" i="1" spc="-1">
                <a:solidFill>
                  <a:srgbClr val="000000"/>
                </a:solidFill>
                <a:uFill>
                  <a:solidFill>
                    <a:srgbClr val="FFFFFF"/>
                  </a:solidFill>
                </a:uFill>
                <a:latin typeface="Times New Roman"/>
              </a:rPr>
              <a:t>M = C</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d</a:t>
            </a:r>
            <a:r>
              <a:rPr lang="en-IN" sz="2400" i="1" spc="-1">
                <a:solidFill>
                  <a:srgbClr val="000000"/>
                </a:solidFill>
                <a:uFill>
                  <a:solidFill>
                    <a:srgbClr val="FFFFFF"/>
                  </a:solidFill>
                </a:uFill>
                <a:latin typeface="Times New Roman"/>
              </a:rPr>
              <a:t> mod n</a:t>
            </a:r>
            <a:endParaRPr lang="en-IN" spc="-1">
              <a:solidFill>
                <a:srgbClr val="000000"/>
              </a:solidFill>
              <a:uFill>
                <a:solidFill>
                  <a:srgbClr val="FFFFFF"/>
                </a:solidFill>
              </a:uFill>
            </a:endParaRPr>
          </a:p>
          <a:p>
            <a:pPr algn="ctr"/>
            <a:r>
              <a:rPr lang="en-IN" sz="2400" i="1" spc="-1">
                <a:solidFill>
                  <a:srgbClr val="000000"/>
                </a:solidFill>
                <a:uFill>
                  <a:solidFill>
                    <a:srgbClr val="FFFFFF"/>
                  </a:solidFill>
                </a:uFill>
                <a:latin typeface="Times New Roman"/>
              </a:rPr>
              <a:t>M = C</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11</a:t>
            </a:r>
            <a:r>
              <a:rPr lang="en-IN" sz="2400" i="1" spc="-1">
                <a:solidFill>
                  <a:srgbClr val="000000"/>
                </a:solidFill>
                <a:uFill>
                  <a:solidFill>
                    <a:srgbClr val="FFFFFF"/>
                  </a:solidFill>
                </a:uFill>
                <a:latin typeface="Times New Roman"/>
              </a:rPr>
              <a:t> mod 221</a:t>
            </a:r>
            <a:endParaRPr lang="en-IN" spc="-1">
              <a:solidFill>
                <a:srgbClr val="000000"/>
              </a:solidFill>
              <a:uFill>
                <a:solidFill>
                  <a:srgbClr val="FFFFFF"/>
                </a:solidFill>
              </a:uFill>
            </a:endParaRPr>
          </a:p>
          <a:p>
            <a:endParaRPr lang="en-IN" sz="1800" b="0" strike="noStrike" spc="-1">
              <a:solidFill>
                <a:srgbClr val="000000"/>
              </a:solidFill>
              <a:uFill>
                <a:solidFill>
                  <a:srgbClr val="FFFFFF"/>
                </a:solidFill>
              </a:uFill>
              <a:latin typeface="Arial"/>
            </a:endParaRPr>
          </a:p>
        </p:txBody>
      </p:sp>
      <p:sp>
        <p:nvSpPr>
          <p:cNvPr id="174" name="Formula 4"/>
          <p:cNvSpPr txBox="1"/>
          <p:nvPr/>
        </p:nvSpPr>
        <p:spPr>
          <a:xfrm>
            <a:off x="4254840" y="3267360"/>
            <a:ext cx="719640" cy="359640"/>
          </a:xfrm>
          <a:prstGeom prst="rect">
            <a:avLst/>
          </a:prstGeom>
        </p:spPr>
        <p:txBody>
          <a:bodyPr/>
          <a:lstStyle/>
          <a:p>
            <a:endParaRPr/>
          </a:p>
        </p:txBody>
      </p:sp>
    </p:spTree>
    <p:extLst>
      <p:ext uri="{BB962C8B-B14F-4D97-AF65-F5344CB8AC3E}">
        <p14:creationId xmlns:p14="http://schemas.microsoft.com/office/powerpoint/2010/main" val="26654295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72"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73"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Example 3 :</a:t>
            </a:r>
          </a:p>
          <a:p>
            <a:r>
              <a:rPr lang="en-IN" sz="2400" i="1" spc="-1">
                <a:solidFill>
                  <a:srgbClr val="000000"/>
                </a:solidFill>
                <a:uFill>
                  <a:solidFill>
                    <a:srgbClr val="FFFFFF"/>
                  </a:solidFill>
                </a:uFill>
                <a:latin typeface="Times New Roman"/>
              </a:rPr>
              <a:t>p =11, q = 29, M = 100</a:t>
            </a:r>
          </a:p>
          <a:p>
            <a:r>
              <a:rPr lang="en-IN" sz="2400" i="1" spc="-1">
                <a:solidFill>
                  <a:srgbClr val="000000"/>
                </a:solidFill>
                <a:uFill>
                  <a:solidFill>
                    <a:srgbClr val="FFFFFF"/>
                  </a:solidFill>
                </a:uFill>
                <a:latin typeface="Times New Roman"/>
              </a:rPr>
              <a:t>2. Calculate n = </a:t>
            </a:r>
            <a:r>
              <a:rPr lang="en-IN" sz="2400" i="1" spc="-1" err="1">
                <a:solidFill>
                  <a:srgbClr val="000000"/>
                </a:solidFill>
                <a:uFill>
                  <a:solidFill>
                    <a:srgbClr val="FFFFFF"/>
                  </a:solidFill>
                </a:uFill>
                <a:latin typeface="Times New Roman"/>
              </a:rPr>
              <a:t>pq</a:t>
            </a:r>
            <a:r>
              <a:rPr lang="en-IN" sz="2400" i="1" spc="-1">
                <a:solidFill>
                  <a:srgbClr val="000000"/>
                </a:solidFill>
                <a:uFill>
                  <a:solidFill>
                    <a:srgbClr val="FFFFFF"/>
                  </a:solidFill>
                </a:uFill>
                <a:latin typeface="Times New Roman"/>
              </a:rPr>
              <a:t> = 11 * 29 = 319.</a:t>
            </a:r>
            <a:endParaRPr lang="en-IN" sz="2400" i="1"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3. Calculate </a:t>
            </a:r>
            <a:r>
              <a:rPr lang="en-US" sz="2400" i="1">
                <a:latin typeface="Times New Roman" panose="02020603050405020304" pitchFamily="18" charset="0"/>
                <a:cs typeface="Times New Roman" panose="02020603050405020304" pitchFamily="18" charset="0"/>
              </a:rPr>
              <a:t>ɸ</a:t>
            </a:r>
            <a:r>
              <a:rPr lang="en-IN" sz="2400" i="1" spc="-1">
                <a:solidFill>
                  <a:srgbClr val="000000"/>
                </a:solidFill>
                <a:uFill>
                  <a:solidFill>
                    <a:srgbClr val="FFFFFF"/>
                  </a:solidFill>
                </a:uFill>
                <a:latin typeface="Times New Roman"/>
              </a:rPr>
              <a:t>(n) = (p - 1)(q - 1) = 10 * 28 = 280.</a:t>
            </a:r>
            <a:endParaRPr lang="en-IN" sz="2400" i="1"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4. Select e such that e is relatively prime to </a:t>
            </a:r>
            <a:r>
              <a:rPr lang="en-US" sz="2400" i="1">
                <a:latin typeface="Times New Roman" panose="02020603050405020304" pitchFamily="18" charset="0"/>
                <a:cs typeface="Times New Roman" panose="02020603050405020304" pitchFamily="18" charset="0"/>
              </a:rPr>
              <a:t>ɸ</a:t>
            </a:r>
            <a:r>
              <a:rPr lang="en-IN" sz="2400" i="1" spc="-1">
                <a:solidFill>
                  <a:srgbClr val="000000"/>
                </a:solidFill>
                <a:uFill>
                  <a:solidFill>
                    <a:srgbClr val="FFFFFF"/>
                  </a:solidFill>
                </a:uFill>
                <a:latin typeface="Times New Roman"/>
              </a:rPr>
              <a:t>(n) = 280 and less than </a:t>
            </a:r>
            <a:r>
              <a:rPr lang="en-US" sz="2400" i="1">
                <a:latin typeface="Times New Roman" panose="02020603050405020304" pitchFamily="18" charset="0"/>
                <a:cs typeface="Times New Roman" panose="02020603050405020304" pitchFamily="18" charset="0"/>
              </a:rPr>
              <a:t>ɸ</a:t>
            </a:r>
            <a:r>
              <a:rPr lang="en-IN" sz="2400" i="1" spc="-1">
                <a:solidFill>
                  <a:srgbClr val="000000"/>
                </a:solidFill>
                <a:uFill>
                  <a:solidFill>
                    <a:srgbClr val="FFFFFF"/>
                  </a:solidFill>
                </a:uFill>
                <a:latin typeface="Times New Roman"/>
              </a:rPr>
              <a:t>(n); we choose e = 3.</a:t>
            </a:r>
            <a:endParaRPr lang="en-IN" sz="2400" i="1"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5. Determine d such that de ≡ 1 (mod 280) and d &lt; 280. The correct value is d = 11, because 187 * 3 = 561 = (2  *  280) + 1; d can be calculated using the extended Euclid’s algorithm.</a:t>
            </a:r>
            <a:endParaRPr lang="en-IN" sz="2400" i="1" spc="-1">
              <a:solidFill>
                <a:srgbClr val="000000"/>
              </a:solidFill>
              <a:uFill>
                <a:solidFill>
                  <a:srgbClr val="FFFFFF"/>
                </a:solidFill>
              </a:uFill>
            </a:endParaRPr>
          </a:p>
          <a:p>
            <a:endParaRPr lang="en-IN" sz="2400" i="1"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The resulting public key and private key are: </a:t>
            </a:r>
            <a:endParaRPr lang="en-IN" sz="2400" i="1" spc="-1">
              <a:solidFill>
                <a:srgbClr val="000000"/>
              </a:solidFill>
              <a:uFill>
                <a:solidFill>
                  <a:srgbClr val="FFFFFF"/>
                </a:solidFill>
              </a:uFill>
            </a:endParaRPr>
          </a:p>
          <a:p>
            <a:pPr algn="ctr"/>
            <a:r>
              <a:rPr lang="en-IN" sz="2400" i="1" spc="-1">
                <a:solidFill>
                  <a:srgbClr val="000000"/>
                </a:solidFill>
                <a:uFill>
                  <a:solidFill>
                    <a:srgbClr val="FFFFFF"/>
                  </a:solidFill>
                </a:uFill>
                <a:latin typeface="Times New Roman"/>
              </a:rPr>
              <a:t>PU = {35, 221}  </a:t>
            </a:r>
            <a:endParaRPr lang="en-IN" sz="2400" i="1" spc="-1">
              <a:solidFill>
                <a:srgbClr val="000000"/>
              </a:solidFill>
              <a:uFill>
                <a:solidFill>
                  <a:srgbClr val="FFFFFF"/>
                </a:solidFill>
              </a:uFill>
            </a:endParaRPr>
          </a:p>
          <a:p>
            <a:pPr algn="ctr"/>
            <a:r>
              <a:rPr lang="en-IN" sz="2400" i="1" spc="-1">
                <a:solidFill>
                  <a:srgbClr val="000000"/>
                </a:solidFill>
                <a:uFill>
                  <a:solidFill>
                    <a:srgbClr val="FFFFFF"/>
                  </a:solidFill>
                </a:uFill>
                <a:latin typeface="Times New Roman"/>
              </a:rPr>
              <a:t>PR = {11, 221}.</a:t>
            </a:r>
            <a:endParaRPr lang="en-IN" sz="2400" i="1" spc="-1">
              <a:solidFill>
                <a:srgbClr val="000000"/>
              </a:solidFill>
              <a:uFill>
                <a:solidFill>
                  <a:srgbClr val="FFFFFF"/>
                </a:solidFill>
              </a:uFill>
            </a:endParaRPr>
          </a:p>
          <a:p>
            <a:endParaRPr lang="en-IN" sz="2400" i="1" spc="-1">
              <a:solidFill>
                <a:srgbClr val="000000"/>
              </a:solidFill>
              <a:uFill>
                <a:solidFill>
                  <a:srgbClr val="FFFFFF"/>
                </a:solidFill>
              </a:uFill>
            </a:endParaRPr>
          </a:p>
          <a:p>
            <a:endParaRPr lang="en-IN" sz="2400" b="0" i="1" strike="noStrike" spc="-1">
              <a:solidFill>
                <a:srgbClr val="000000"/>
              </a:solidFill>
              <a:uFill>
                <a:solidFill>
                  <a:srgbClr val="FFFFFF"/>
                </a:solidFill>
              </a:uFill>
              <a:latin typeface="Arial"/>
            </a:endParaRPr>
          </a:p>
        </p:txBody>
      </p:sp>
      <p:sp>
        <p:nvSpPr>
          <p:cNvPr id="174" name="Formula 4"/>
          <p:cNvSpPr txBox="1"/>
          <p:nvPr/>
        </p:nvSpPr>
        <p:spPr>
          <a:xfrm>
            <a:off x="4254840" y="3267360"/>
            <a:ext cx="719640" cy="359640"/>
          </a:xfrm>
          <a:prstGeom prst="rect">
            <a:avLst/>
          </a:prstGeom>
        </p:spPr>
        <p:txBody>
          <a:bodyPr/>
          <a:lstStyle/>
          <a:p>
            <a:endParaRPr/>
          </a:p>
        </p:txBody>
      </p:sp>
    </p:spTree>
    <p:extLst>
      <p:ext uri="{BB962C8B-B14F-4D97-AF65-F5344CB8AC3E}">
        <p14:creationId xmlns:p14="http://schemas.microsoft.com/office/powerpoint/2010/main" val="27922228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8600" y="745200"/>
            <a:ext cx="8686080" cy="4608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72"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RSA Algorithm</a:t>
            </a:r>
            <a:endParaRPr lang="en-IN" sz="1800" b="0" strike="noStrike" spc="-1">
              <a:solidFill>
                <a:srgbClr val="000000"/>
              </a:solidFill>
              <a:uFill>
                <a:solidFill>
                  <a:srgbClr val="FFFFFF"/>
                </a:solidFill>
              </a:uFill>
              <a:latin typeface="Arial"/>
            </a:endParaRPr>
          </a:p>
        </p:txBody>
      </p:sp>
      <p:sp>
        <p:nvSpPr>
          <p:cNvPr id="173" name="CustomShape 3"/>
          <p:cNvSpPr/>
          <p:nvPr/>
        </p:nvSpPr>
        <p:spPr>
          <a:xfrm>
            <a:off x="380880" y="990720"/>
            <a:ext cx="8533080" cy="525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0" i="1" strike="noStrike" spc="-1">
                <a:solidFill>
                  <a:srgbClr val="000000"/>
                </a:solidFill>
                <a:uFill>
                  <a:solidFill>
                    <a:srgbClr val="FFFFFF"/>
                  </a:solidFill>
                </a:uFill>
                <a:latin typeface="Times New Roman"/>
                <a:ea typeface="DejaVu Sans"/>
              </a:rPr>
              <a:t>Perform encryption M, M = 100</a:t>
            </a:r>
            <a:endParaRPr lang="en-IN" sz="1800" b="0" strike="noStrike" spc="-1">
              <a:solidFill>
                <a:srgbClr val="000000"/>
              </a:solidFill>
              <a:uFill>
                <a:solidFill>
                  <a:srgbClr val="FFFFFF"/>
                </a:solidFill>
              </a:uFill>
              <a:latin typeface="Arial"/>
            </a:endParaRPr>
          </a:p>
          <a:p>
            <a:pPr algn="ctr"/>
            <a:r>
              <a:rPr lang="en-IN" sz="2400" b="0" i="1" strike="noStrike" spc="-1">
                <a:solidFill>
                  <a:srgbClr val="000000"/>
                </a:solidFill>
                <a:uFill>
                  <a:solidFill>
                    <a:srgbClr val="FFFFFF"/>
                  </a:solidFill>
                </a:uFill>
                <a:latin typeface="Times New Roman"/>
                <a:ea typeface="DejaVu Sans"/>
              </a:rPr>
              <a:t>C = M</a:t>
            </a:r>
            <a:r>
              <a:rPr lang="en-IN" sz="2400" i="1" baseline="30000">
                <a:latin typeface="Times New Roman" panose="02020603050405020304" pitchFamily="18" charset="0"/>
                <a:cs typeface="Times New Roman" panose="02020603050405020304" pitchFamily="18" charset="0"/>
              </a:rPr>
              <a:t>e</a:t>
            </a:r>
            <a:r>
              <a:rPr lang="en-IN" sz="2400" b="0" i="1" strike="noStrike" spc="-1">
                <a:solidFill>
                  <a:srgbClr val="000000"/>
                </a:solidFill>
                <a:uFill>
                  <a:solidFill>
                    <a:srgbClr val="FFFFFF"/>
                  </a:solidFill>
                </a:uFill>
                <a:latin typeface="Times New Roman"/>
                <a:ea typeface="DejaVu Sans"/>
              </a:rPr>
              <a:t> mod n</a:t>
            </a:r>
            <a:endParaRPr lang="en-IN" sz="2400" b="0" i="1" strike="noStrike" spc="-1">
              <a:solidFill>
                <a:srgbClr val="000000"/>
              </a:solidFill>
              <a:uFill>
                <a:solidFill>
                  <a:srgbClr val="FFFFFF"/>
                </a:solidFill>
              </a:uFill>
              <a:latin typeface="Times New Roman"/>
            </a:endParaRPr>
          </a:p>
          <a:p>
            <a:pPr algn="ctr"/>
            <a:r>
              <a:rPr lang="en-IN" sz="2400" b="0" i="1" strike="noStrike" spc="-1">
                <a:solidFill>
                  <a:srgbClr val="000000"/>
                </a:solidFill>
                <a:uFill>
                  <a:solidFill>
                    <a:srgbClr val="FFFFFF"/>
                  </a:solidFill>
                </a:uFill>
                <a:latin typeface="Times New Roman"/>
                <a:ea typeface="DejaVu Sans"/>
              </a:rPr>
              <a:t>C = </a:t>
            </a:r>
            <a:r>
              <a:rPr lang="en-IN" sz="2400" i="1" spc="-1">
                <a:solidFill>
                  <a:srgbClr val="000000"/>
                </a:solidFill>
                <a:uFill>
                  <a:solidFill>
                    <a:srgbClr val="FFFFFF"/>
                  </a:solidFill>
                </a:uFill>
                <a:latin typeface="Times New Roman"/>
                <a:ea typeface="DejaVu Sans"/>
              </a:rPr>
              <a:t>100</a:t>
            </a:r>
            <a:r>
              <a:rPr lang="en-IN" sz="2400" i="1" spc="-1" baseline="3000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3</a:t>
            </a:r>
            <a:r>
              <a:rPr lang="en-IN" sz="2400" b="0" i="1" strike="noStrike" spc="-1">
                <a:solidFill>
                  <a:srgbClr val="000000"/>
                </a:solidFill>
                <a:uFill>
                  <a:solidFill>
                    <a:srgbClr val="FFFFFF"/>
                  </a:solidFill>
                </a:uFill>
                <a:latin typeface="Times New Roman"/>
                <a:ea typeface="DejaVu Sans"/>
              </a:rPr>
              <a:t> mod 319</a:t>
            </a:r>
          </a:p>
          <a:p>
            <a:endParaRPr lang="en-IN" sz="2400" i="1" spc="-1">
              <a:solidFill>
                <a:srgbClr val="000000"/>
              </a:solidFill>
              <a:uFill>
                <a:solidFill>
                  <a:srgbClr val="FFFFFF"/>
                </a:solidFill>
              </a:uFill>
              <a:latin typeface="Times New Roman"/>
              <a:ea typeface="DejaVu Sans"/>
            </a:endParaRPr>
          </a:p>
          <a:p>
            <a:r>
              <a:rPr lang="en-IN" sz="2400" i="1" spc="-1">
                <a:solidFill>
                  <a:srgbClr val="000000"/>
                </a:solidFill>
                <a:uFill>
                  <a:solidFill>
                    <a:srgbClr val="FFFFFF"/>
                  </a:solidFill>
                </a:uFill>
                <a:latin typeface="Times New Roman"/>
              </a:rPr>
              <a:t>100</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3</a:t>
            </a:r>
            <a:r>
              <a:rPr lang="en-IN" sz="2400" i="1" spc="-1" baseline="12000">
                <a:solidFill>
                  <a:srgbClr val="000000"/>
                </a:solidFill>
                <a:uFill>
                  <a:solidFill>
                    <a:srgbClr val="FFFFFF"/>
                  </a:solidFill>
                </a:uFill>
                <a:latin typeface="Times New Roman"/>
              </a:rPr>
              <a:t> </a:t>
            </a:r>
            <a:r>
              <a:rPr lang="en-IN" sz="2400" i="1" spc="-1">
                <a:solidFill>
                  <a:srgbClr val="000000"/>
                </a:solidFill>
                <a:uFill>
                  <a:solidFill>
                    <a:srgbClr val="FFFFFF"/>
                  </a:solidFill>
                </a:uFill>
                <a:latin typeface="Times New Roman"/>
              </a:rPr>
              <a:t>mod 319 = [(100</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1</a:t>
            </a:r>
            <a:r>
              <a:rPr lang="en-IN" sz="2400" i="1" spc="-1">
                <a:solidFill>
                  <a:srgbClr val="000000"/>
                </a:solidFill>
                <a:uFill>
                  <a:solidFill>
                    <a:srgbClr val="FFFFFF"/>
                  </a:solidFill>
                </a:uFill>
                <a:latin typeface="Times New Roman"/>
              </a:rPr>
              <a:t> mod 319) * (100</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2</a:t>
            </a:r>
            <a:r>
              <a:rPr lang="en-IN" sz="2400" i="1" spc="-1">
                <a:solidFill>
                  <a:srgbClr val="000000"/>
                </a:solidFill>
                <a:uFill>
                  <a:solidFill>
                    <a:srgbClr val="FFFFFF"/>
                  </a:solidFill>
                </a:uFill>
                <a:latin typeface="Times New Roman"/>
              </a:rPr>
              <a:t> mod 319))] mod 319</a:t>
            </a:r>
            <a:endParaRPr lang="en-IN"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100</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1</a:t>
            </a:r>
            <a:r>
              <a:rPr lang="en-IN" sz="2400" i="1" spc="-1">
                <a:solidFill>
                  <a:srgbClr val="000000"/>
                </a:solidFill>
                <a:uFill>
                  <a:solidFill>
                    <a:srgbClr val="FFFFFF"/>
                  </a:solidFill>
                </a:uFill>
                <a:latin typeface="Times New Roman"/>
              </a:rPr>
              <a:t> mod 319 = 100</a:t>
            </a:r>
            <a:endParaRPr lang="en-IN"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100</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2</a:t>
            </a:r>
            <a:r>
              <a:rPr lang="en-IN" sz="2400" i="1" spc="-1" baseline="12000">
                <a:solidFill>
                  <a:srgbClr val="000000"/>
                </a:solidFill>
                <a:uFill>
                  <a:solidFill>
                    <a:srgbClr val="FFFFFF"/>
                  </a:solidFill>
                </a:uFill>
                <a:latin typeface="Times New Roman"/>
              </a:rPr>
              <a:t> </a:t>
            </a:r>
            <a:r>
              <a:rPr lang="en-IN" sz="2400" i="1" spc="-1">
                <a:solidFill>
                  <a:srgbClr val="000000"/>
                </a:solidFill>
                <a:uFill>
                  <a:solidFill>
                    <a:srgbClr val="FFFFFF"/>
                  </a:solidFill>
                </a:uFill>
                <a:latin typeface="Times New Roman"/>
              </a:rPr>
              <a:t>mod 319 = 10000 mod 319 = 111</a:t>
            </a:r>
            <a:endParaRPr lang="en-IN" spc="-1">
              <a:solidFill>
                <a:srgbClr val="000000"/>
              </a:solidFill>
              <a:uFill>
                <a:solidFill>
                  <a:srgbClr val="FFFFFF"/>
                </a:solidFill>
              </a:uFill>
            </a:endParaRPr>
          </a:p>
          <a:p>
            <a:r>
              <a:rPr lang="en-IN" sz="2400" i="1" spc="-1">
                <a:solidFill>
                  <a:srgbClr val="000000"/>
                </a:solidFill>
                <a:uFill>
                  <a:solidFill>
                    <a:srgbClr val="FFFFFF"/>
                  </a:solidFill>
                </a:uFill>
                <a:latin typeface="Times New Roman"/>
              </a:rPr>
              <a:t>100</a:t>
            </a:r>
            <a:r>
              <a:rPr lang="en-IN" sz="2400" i="1" spc="-1" baseline="30000">
                <a:solidFill>
                  <a:srgbClr val="000000"/>
                </a:solidFill>
                <a:uFill>
                  <a:solidFill>
                    <a:srgbClr val="FFFFFF"/>
                  </a:solidFill>
                </a:uFill>
                <a:latin typeface="Times New Roman" panose="02020603050405020304" pitchFamily="18" charset="0"/>
                <a:cs typeface="Times New Roman" panose="02020603050405020304" pitchFamily="18" charset="0"/>
              </a:rPr>
              <a:t>3</a:t>
            </a:r>
            <a:r>
              <a:rPr lang="en-IN" sz="2400" i="1" spc="-1">
                <a:solidFill>
                  <a:srgbClr val="000000"/>
                </a:solidFill>
                <a:uFill>
                  <a:solidFill>
                    <a:srgbClr val="FFFFFF"/>
                  </a:solidFill>
                </a:uFill>
                <a:latin typeface="Times New Roman"/>
              </a:rPr>
              <a:t> mod 319 = (100 * 111) mod 319 = 11100 mod 319 = 254</a:t>
            </a:r>
            <a:endParaRPr lang="en-IN" spc="-1">
              <a:solidFill>
                <a:srgbClr val="000000"/>
              </a:solidFill>
              <a:uFill>
                <a:solidFill>
                  <a:srgbClr val="FFFFFF"/>
                </a:solidFill>
              </a:uFill>
            </a:endParaRPr>
          </a:p>
          <a:p>
            <a:endParaRPr lang="en-IN" sz="2400" b="0" i="1" strike="noStrike" spc="-1">
              <a:solidFill>
                <a:srgbClr val="000000"/>
              </a:solidFill>
              <a:uFill>
                <a:solidFill>
                  <a:srgbClr val="FFFFFF"/>
                </a:solidFill>
              </a:uFill>
              <a:latin typeface="Times New Roman"/>
              <a:ea typeface="DejaVu Sans"/>
            </a:endParaRPr>
          </a:p>
          <a:p>
            <a:endParaRPr lang="en-IN" sz="1800" b="0" strike="noStrike" spc="-1">
              <a:solidFill>
                <a:srgbClr val="000000"/>
              </a:solidFill>
              <a:uFill>
                <a:solidFill>
                  <a:srgbClr val="FFFFFF"/>
                </a:solidFill>
              </a:uFill>
              <a:latin typeface="Arial"/>
            </a:endParaRPr>
          </a:p>
        </p:txBody>
      </p:sp>
      <p:sp>
        <p:nvSpPr>
          <p:cNvPr id="174" name="Formula 4"/>
          <p:cNvSpPr txBox="1"/>
          <p:nvPr/>
        </p:nvSpPr>
        <p:spPr>
          <a:xfrm>
            <a:off x="4254840" y="3267360"/>
            <a:ext cx="719640" cy="359640"/>
          </a:xfrm>
          <a:prstGeom prst="rect">
            <a:avLst/>
          </a:prstGeom>
        </p:spPr>
        <p:txBody>
          <a:bodyPr/>
          <a:lstStyle/>
          <a:p>
            <a:endParaRPr/>
          </a:p>
        </p:txBody>
      </p:sp>
    </p:spTree>
    <p:extLst>
      <p:ext uri="{BB962C8B-B14F-4D97-AF65-F5344CB8AC3E}">
        <p14:creationId xmlns:p14="http://schemas.microsoft.com/office/powerpoint/2010/main" val="26391993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28600" y="838080"/>
            <a:ext cx="8686080" cy="11872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70C0"/>
                </a:solidFill>
                <a:uFill>
                  <a:solidFill>
                    <a:srgbClr val="FFFFFF"/>
                  </a:solidFill>
                </a:uFill>
                <a:latin typeface="Times New Roman"/>
                <a:ea typeface="DejaVu Sans"/>
              </a:rPr>
              <a:t>Plaintext/Ciphertext</a:t>
            </a:r>
            <a:endParaRPr lang="en-IN" sz="1800" b="0" strike="noStrike" spc="-1">
              <a:solidFill>
                <a:srgbClr val="000000"/>
              </a:solidFill>
              <a:uFill>
                <a:solidFill>
                  <a:srgbClr val="FFFFFF"/>
                </a:solidFill>
              </a:uFill>
              <a:latin typeface="Arial"/>
            </a:endParaRPr>
          </a:p>
          <a:p>
            <a:pPr algn="just">
              <a:lnSpc>
                <a:spcPct val="100000"/>
              </a:lnSpc>
            </a:pPr>
            <a:r>
              <a:rPr lang="en-IN" sz="2400" b="0" i="1" strike="noStrike" spc="-1">
                <a:solidFill>
                  <a:srgbClr val="000000"/>
                </a:solidFill>
                <a:uFill>
                  <a:solidFill>
                    <a:srgbClr val="FFFFFF"/>
                  </a:solidFill>
                </a:uFill>
                <a:latin typeface="Times New Roman"/>
                <a:ea typeface="DejaVu Sans"/>
              </a:rPr>
              <a:t>Unlike in symmetric-key cryptography, plaintext and ciphertext are treated as integers in asymmetric-key cryptography. </a:t>
            </a:r>
            <a:endParaRPr lang="en-IN" sz="1800" b="0" strike="noStrike" spc="-1">
              <a:solidFill>
                <a:srgbClr val="000000"/>
              </a:solidFill>
              <a:uFill>
                <a:solidFill>
                  <a:srgbClr val="FFFFFF"/>
                </a:solidFill>
              </a:uFill>
              <a:latin typeface="Arial"/>
            </a:endParaRPr>
          </a:p>
        </p:txBody>
      </p:sp>
      <p:sp>
        <p:nvSpPr>
          <p:cNvPr id="87" name="CustomShape 2"/>
          <p:cNvSpPr/>
          <p:nvPr/>
        </p:nvSpPr>
        <p:spPr>
          <a:xfrm>
            <a:off x="990720" y="2590920"/>
            <a:ext cx="4952160" cy="505440"/>
          </a:xfrm>
          <a:prstGeom prst="rect">
            <a:avLst/>
          </a:prstGeom>
          <a:solidFill>
            <a:schemeClr val="bg1"/>
          </a:solidFill>
          <a:ln w="57240">
            <a:solidFill>
              <a:schemeClr val="hlink"/>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i="1" strike="noStrike" spc="-1">
                <a:solidFill>
                  <a:srgbClr val="000000"/>
                </a:solidFill>
                <a:uFill>
                  <a:solidFill>
                    <a:srgbClr val="FFFFFF"/>
                  </a:solidFill>
                </a:uFill>
                <a:latin typeface="Times New Roman"/>
                <a:ea typeface="DejaVu Sans"/>
              </a:rPr>
              <a:t>C = e(K</a:t>
            </a:r>
            <a:r>
              <a:rPr lang="en-IN" sz="2400" b="0" i="1" strike="noStrike" spc="-1" baseline="-25000">
                <a:solidFill>
                  <a:srgbClr val="000000"/>
                </a:solidFill>
                <a:uFill>
                  <a:solidFill>
                    <a:srgbClr val="FFFFFF"/>
                  </a:solidFill>
                </a:uFill>
                <a:latin typeface="Times New Roman"/>
                <a:ea typeface="DejaVu Sans"/>
              </a:rPr>
              <a:t>public </a:t>
            </a:r>
            <a:r>
              <a:rPr lang="en-IN" sz="2400" b="0" i="1" strike="noStrike" spc="-1">
                <a:solidFill>
                  <a:srgbClr val="000000"/>
                </a:solidFill>
                <a:uFill>
                  <a:solidFill>
                    <a:srgbClr val="FFFFFF"/>
                  </a:solidFill>
                </a:uFill>
                <a:latin typeface="Times New Roman"/>
                <a:ea typeface="DejaVu Sans"/>
              </a:rPr>
              <a:t>, P)       P = d(K</a:t>
            </a:r>
            <a:r>
              <a:rPr lang="en-IN" sz="2400" b="0" i="1" strike="noStrike" spc="-1" baseline="-25000">
                <a:solidFill>
                  <a:srgbClr val="000000"/>
                </a:solidFill>
                <a:uFill>
                  <a:solidFill>
                    <a:srgbClr val="FFFFFF"/>
                  </a:solidFill>
                </a:uFill>
                <a:latin typeface="Times New Roman"/>
                <a:ea typeface="DejaVu Sans"/>
              </a:rPr>
              <a:t>private </a:t>
            </a:r>
            <a:r>
              <a:rPr lang="en-IN" sz="2400" b="0" i="1" strike="noStrike" spc="-1">
                <a:solidFill>
                  <a:srgbClr val="000000"/>
                </a:solidFill>
                <a:uFill>
                  <a:solidFill>
                    <a:srgbClr val="FFFFFF"/>
                  </a:solidFill>
                </a:uFill>
                <a:latin typeface="Times New Roman"/>
                <a:ea typeface="DejaVu Sans"/>
              </a:rPr>
              <a:t>, C) </a:t>
            </a:r>
            <a:endParaRPr lang="en-IN" sz="1800" b="0" strike="noStrike" spc="-1">
              <a:solidFill>
                <a:srgbClr val="000000"/>
              </a:solidFill>
              <a:uFill>
                <a:solidFill>
                  <a:srgbClr val="FFFFFF"/>
                </a:solidFill>
              </a:uFill>
              <a:latin typeface="Arial"/>
            </a:endParaRPr>
          </a:p>
        </p:txBody>
      </p:sp>
      <p:sp>
        <p:nvSpPr>
          <p:cNvPr id="88" name="CustomShape 3"/>
          <p:cNvSpPr/>
          <p:nvPr/>
        </p:nvSpPr>
        <p:spPr>
          <a:xfrm>
            <a:off x="228600" y="2057400"/>
            <a:ext cx="8686080" cy="4557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70C0"/>
                </a:solidFill>
                <a:uFill>
                  <a:solidFill>
                    <a:srgbClr val="FFFFFF"/>
                  </a:solidFill>
                </a:uFill>
                <a:latin typeface="Times New Roman"/>
                <a:ea typeface="DejaVu Sans"/>
              </a:rPr>
              <a:t>Encryption/Decryption        </a:t>
            </a:r>
            <a:endParaRPr lang="en-IN" sz="1800" b="0" strike="noStrike" spc="-1">
              <a:solidFill>
                <a:srgbClr val="000000"/>
              </a:solidFill>
              <a:uFill>
                <a:solidFill>
                  <a:srgbClr val="FFFFFF"/>
                </a:solidFill>
              </a:uFill>
              <a:latin typeface="Arial"/>
            </a:endParaRPr>
          </a:p>
        </p:txBody>
      </p:sp>
      <p:sp>
        <p:nvSpPr>
          <p:cNvPr id="89" name="CustomShape 4"/>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000" b="0" i="1" strike="noStrike" cap="all" spc="-55">
                <a:solidFill>
                  <a:srgbClr val="000000"/>
                </a:solidFill>
                <a:uFill>
                  <a:solidFill>
                    <a:srgbClr val="FFFFFF"/>
                  </a:solidFill>
                </a:uFill>
                <a:latin typeface="Times New Roman"/>
                <a:ea typeface="DejaVu Sans"/>
              </a:rPr>
              <a:t>Public key cryptography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000" b="0" i="1" strike="noStrike" cap="all" spc="-55">
                <a:solidFill>
                  <a:srgbClr val="000000"/>
                </a:solidFill>
                <a:uFill>
                  <a:solidFill>
                    <a:srgbClr val="FFFFFF"/>
                  </a:solidFill>
                </a:uFill>
                <a:latin typeface="Times New Roman"/>
                <a:ea typeface="DejaVu Sans"/>
              </a:rPr>
              <a:t>Trapdoor one-way function</a:t>
            </a:r>
            <a:endParaRPr lang="en-IN" sz="1800" b="0" strike="noStrike" spc="-1">
              <a:solidFill>
                <a:srgbClr val="000000"/>
              </a:solidFill>
              <a:uFill>
                <a:solidFill>
                  <a:srgbClr val="FFFFFF"/>
                </a:solidFill>
              </a:uFill>
              <a:latin typeface="Arial"/>
            </a:endParaRPr>
          </a:p>
        </p:txBody>
      </p:sp>
      <p:sp>
        <p:nvSpPr>
          <p:cNvPr id="91" name="CustomShape 2"/>
          <p:cNvSpPr/>
          <p:nvPr/>
        </p:nvSpPr>
        <p:spPr>
          <a:xfrm>
            <a:off x="228600" y="914400"/>
            <a:ext cx="8533800" cy="821520"/>
          </a:xfrm>
          <a:prstGeom prst="rect">
            <a:avLst/>
          </a:prstGeom>
          <a:solidFill>
            <a:schemeClr val="bg1"/>
          </a:solidFill>
          <a:ln w="38160">
            <a:solidFill>
              <a:schemeClr val="hlink"/>
            </a:solidFill>
            <a:miter/>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0000"/>
                </a:solidFill>
                <a:uFill>
                  <a:solidFill>
                    <a:srgbClr val="FFFFFF"/>
                  </a:solidFill>
                </a:uFill>
                <a:latin typeface="Times New Roman"/>
                <a:ea typeface="DejaVu Sans"/>
              </a:rPr>
              <a:t>The main idea behind asymmetric-key cryptography is the concept of the trapdoor one-way function.</a:t>
            </a:r>
            <a:endParaRPr lang="en-IN" sz="1800" b="0" strike="noStrike" spc="-1">
              <a:solidFill>
                <a:srgbClr val="000000"/>
              </a:solidFill>
              <a:uFill>
                <a:solidFill>
                  <a:srgbClr val="FFFFFF"/>
                </a:solidFill>
              </a:uFill>
              <a:latin typeface="Arial"/>
            </a:endParaRPr>
          </a:p>
        </p:txBody>
      </p:sp>
      <p:pic>
        <p:nvPicPr>
          <p:cNvPr id="92" name="Picture 13"/>
          <p:cNvPicPr/>
          <p:nvPr/>
        </p:nvPicPr>
        <p:blipFill>
          <a:blip r:embed="rId2"/>
          <a:stretch/>
        </p:blipFill>
        <p:spPr>
          <a:xfrm>
            <a:off x="865080" y="2209680"/>
            <a:ext cx="6819120" cy="1767600"/>
          </a:xfrm>
          <a:prstGeom prst="rect">
            <a:avLst/>
          </a:prstGeom>
          <a:ln>
            <a:noFill/>
          </a:ln>
        </p:spPr>
      </p:pic>
      <p:sp>
        <p:nvSpPr>
          <p:cNvPr id="93" name="CustomShape 3"/>
          <p:cNvSpPr/>
          <p:nvPr/>
        </p:nvSpPr>
        <p:spPr>
          <a:xfrm>
            <a:off x="639360" y="4011480"/>
            <a:ext cx="66988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2400" b="0" i="1" strike="noStrike" spc="-1">
                <a:solidFill>
                  <a:srgbClr val="969696"/>
                </a:solidFill>
                <a:uFill>
                  <a:solidFill>
                    <a:srgbClr val="FFFFFF"/>
                  </a:solidFill>
                </a:uFill>
                <a:latin typeface="Times New Roman"/>
                <a:ea typeface="DejaVu Sans"/>
              </a:rPr>
              <a:t>Fig.  </a:t>
            </a:r>
            <a:r>
              <a:rPr lang="en-IN" sz="2400" b="0" i="1" strike="noStrike" spc="-1">
                <a:solidFill>
                  <a:srgbClr val="000000"/>
                </a:solidFill>
                <a:uFill>
                  <a:solidFill>
                    <a:srgbClr val="FFFFFF"/>
                  </a:solidFill>
                </a:uFill>
                <a:latin typeface="Times New Roman"/>
                <a:ea typeface="DejaVu Sans"/>
              </a:rPr>
              <a:t>A function as rule mapping a domain to a range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000" b="0" i="1" strike="noStrike" cap="all" spc="-55">
                <a:solidFill>
                  <a:srgbClr val="000000"/>
                </a:solidFill>
                <a:uFill>
                  <a:solidFill>
                    <a:srgbClr val="FFFFFF"/>
                  </a:solidFill>
                </a:uFill>
                <a:latin typeface="Times New Roman"/>
                <a:ea typeface="DejaVu Sans"/>
              </a:rPr>
              <a:t>Trapdoor one-way function</a:t>
            </a:r>
            <a:endParaRPr lang="en-IN" sz="1800" b="0" strike="noStrike" spc="-1">
              <a:solidFill>
                <a:srgbClr val="000000"/>
              </a:solidFill>
              <a:uFill>
                <a:solidFill>
                  <a:srgbClr val="FFFFFF"/>
                </a:solidFill>
              </a:uFill>
              <a:latin typeface="Arial"/>
            </a:endParaRPr>
          </a:p>
        </p:txBody>
      </p:sp>
      <p:sp>
        <p:nvSpPr>
          <p:cNvPr id="95" name="CustomShape 2"/>
          <p:cNvSpPr/>
          <p:nvPr/>
        </p:nvSpPr>
        <p:spPr>
          <a:xfrm>
            <a:off x="112320" y="3048120"/>
            <a:ext cx="8686080" cy="4557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70C0"/>
                </a:solidFill>
                <a:uFill>
                  <a:solidFill>
                    <a:srgbClr val="FFFFFF"/>
                  </a:solidFill>
                </a:uFill>
                <a:latin typeface="Times New Roman"/>
                <a:ea typeface="DejaVu Sans"/>
              </a:rPr>
              <a:t>Trapdoor One-Way Function (TOWF)</a:t>
            </a:r>
            <a:endParaRPr lang="en-IN" sz="1800" b="0" strike="noStrike" spc="-1">
              <a:solidFill>
                <a:srgbClr val="000000"/>
              </a:solidFill>
              <a:uFill>
                <a:solidFill>
                  <a:srgbClr val="FFFFFF"/>
                </a:solidFill>
              </a:uFill>
              <a:latin typeface="Arial"/>
            </a:endParaRPr>
          </a:p>
        </p:txBody>
      </p:sp>
      <p:sp>
        <p:nvSpPr>
          <p:cNvPr id="96" name="CustomShape 3"/>
          <p:cNvSpPr/>
          <p:nvPr/>
        </p:nvSpPr>
        <p:spPr>
          <a:xfrm>
            <a:off x="76320" y="838080"/>
            <a:ext cx="8686080" cy="4557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70C0"/>
                </a:solidFill>
                <a:uFill>
                  <a:solidFill>
                    <a:srgbClr val="FFFFFF"/>
                  </a:solidFill>
                </a:uFill>
                <a:latin typeface="Times New Roman"/>
                <a:ea typeface="DejaVu Sans"/>
              </a:rPr>
              <a:t>One-Way Function (OWF)</a:t>
            </a:r>
            <a:endParaRPr lang="en-IN" sz="1800" b="0" strike="noStrike" spc="-1">
              <a:solidFill>
                <a:srgbClr val="000000"/>
              </a:solidFill>
              <a:uFill>
                <a:solidFill>
                  <a:srgbClr val="FFFFFF"/>
                </a:solidFill>
              </a:uFill>
              <a:latin typeface="Arial"/>
            </a:endParaRPr>
          </a:p>
        </p:txBody>
      </p:sp>
      <p:sp>
        <p:nvSpPr>
          <p:cNvPr id="97" name="CustomShape 4"/>
          <p:cNvSpPr/>
          <p:nvPr/>
        </p:nvSpPr>
        <p:spPr>
          <a:xfrm>
            <a:off x="1676520" y="1523880"/>
            <a:ext cx="6171480" cy="1064880"/>
          </a:xfrm>
          <a:prstGeom prst="rect">
            <a:avLst/>
          </a:prstGeom>
          <a:solidFill>
            <a:schemeClr val="bg1"/>
          </a:solidFill>
          <a:ln w="28440">
            <a:solidFill>
              <a:schemeClr val="hlink"/>
            </a:solidFill>
            <a:miter/>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3200" b="0" i="1" strike="noStrike" spc="-1">
                <a:solidFill>
                  <a:srgbClr val="000000"/>
                </a:solidFill>
                <a:uFill>
                  <a:solidFill>
                    <a:srgbClr val="FFFFFF"/>
                  </a:solidFill>
                </a:uFill>
                <a:latin typeface="Times New Roman"/>
                <a:ea typeface="DejaVu Sans"/>
              </a:rPr>
              <a:t>1. f is easy to compute. </a:t>
            </a:r>
            <a:endParaRPr lang="en-IN" sz="1800" b="0" strike="noStrike" spc="-1">
              <a:solidFill>
                <a:srgbClr val="000000"/>
              </a:solidFill>
              <a:uFill>
                <a:solidFill>
                  <a:srgbClr val="FFFFFF"/>
                </a:solidFill>
              </a:uFill>
              <a:latin typeface="Arial"/>
            </a:endParaRPr>
          </a:p>
          <a:p>
            <a:pPr algn="just">
              <a:lnSpc>
                <a:spcPct val="100000"/>
              </a:lnSpc>
            </a:pPr>
            <a:r>
              <a:rPr lang="en-IN" sz="3200" b="0" i="1" strike="noStrike" spc="-1">
                <a:solidFill>
                  <a:srgbClr val="000000"/>
                </a:solidFill>
                <a:uFill>
                  <a:solidFill>
                    <a:srgbClr val="FFFFFF"/>
                  </a:solidFill>
                </a:uFill>
                <a:latin typeface="Times New Roman"/>
                <a:ea typeface="DejaVu Sans"/>
              </a:rPr>
              <a:t>2.  f </a:t>
            </a:r>
            <a:r>
              <a:rPr lang="en-IN" sz="3200" b="0" i="1" strike="noStrike" spc="-1" baseline="30000">
                <a:solidFill>
                  <a:srgbClr val="000000"/>
                </a:solidFill>
                <a:uFill>
                  <a:solidFill>
                    <a:srgbClr val="FFFFFF"/>
                  </a:solidFill>
                </a:uFill>
                <a:latin typeface="Times New Roman"/>
                <a:ea typeface="DejaVu Sans"/>
              </a:rPr>
              <a:t>−1</a:t>
            </a:r>
            <a:r>
              <a:rPr lang="en-IN" sz="3200" b="0" i="1" strike="noStrike" spc="-1">
                <a:solidFill>
                  <a:srgbClr val="000000"/>
                </a:solidFill>
                <a:uFill>
                  <a:solidFill>
                    <a:srgbClr val="FFFFFF"/>
                  </a:solidFill>
                </a:uFill>
                <a:latin typeface="Times New Roman"/>
                <a:ea typeface="DejaVu Sans"/>
              </a:rPr>
              <a:t> is difficult to compute. </a:t>
            </a:r>
            <a:endParaRPr lang="en-IN" sz="1800" b="0" strike="noStrike" spc="-1">
              <a:solidFill>
                <a:srgbClr val="000000"/>
              </a:solidFill>
              <a:uFill>
                <a:solidFill>
                  <a:srgbClr val="FFFFFF"/>
                </a:solidFill>
              </a:uFill>
              <a:latin typeface="Arial"/>
            </a:endParaRPr>
          </a:p>
        </p:txBody>
      </p:sp>
      <p:sp>
        <p:nvSpPr>
          <p:cNvPr id="98" name="CustomShape 5"/>
          <p:cNvSpPr/>
          <p:nvPr/>
        </p:nvSpPr>
        <p:spPr>
          <a:xfrm>
            <a:off x="1447920" y="3962520"/>
            <a:ext cx="7085880" cy="943200"/>
          </a:xfrm>
          <a:prstGeom prst="rect">
            <a:avLst/>
          </a:prstGeom>
          <a:solidFill>
            <a:schemeClr val="bg1"/>
          </a:solidFill>
          <a:ln w="28440">
            <a:solidFill>
              <a:schemeClr val="hlink"/>
            </a:solidFill>
            <a:miter/>
          </a:ln>
        </p:spPr>
        <p:style>
          <a:lnRef idx="0">
            <a:scrgbClr r="0" g="0" b="0"/>
          </a:lnRef>
          <a:fillRef idx="0">
            <a:scrgbClr r="0" g="0" b="0"/>
          </a:fillRef>
          <a:effectRef idx="0">
            <a:scrgbClr r="0" g="0" b="0"/>
          </a:effectRef>
          <a:fontRef idx="minor"/>
        </p:style>
        <p:txBody>
          <a:bodyPr lIns="90000" tIns="45000" rIns="90000" bIns="45000"/>
          <a:lstStyle/>
          <a:p>
            <a:r>
              <a:rPr lang="en-IN" sz="2800" b="0" i="1" strike="noStrike" spc="-1">
                <a:solidFill>
                  <a:srgbClr val="000000"/>
                </a:solidFill>
                <a:uFill>
                  <a:solidFill>
                    <a:srgbClr val="FFFFFF"/>
                  </a:solidFill>
                </a:uFill>
                <a:latin typeface="Times New Roman"/>
                <a:ea typeface="DejaVu Sans"/>
              </a:rPr>
              <a:t>3. Given y and a trapdoor, x can be</a:t>
            </a:r>
            <a:endParaRPr lang="en-IN" sz="1800" b="0" strike="noStrike" spc="-1">
              <a:solidFill>
                <a:srgbClr val="000000"/>
              </a:solidFill>
              <a:uFill>
                <a:solidFill>
                  <a:srgbClr val="FFFFFF"/>
                </a:solidFill>
              </a:uFill>
              <a:latin typeface="Arial"/>
            </a:endParaRPr>
          </a:p>
          <a:p>
            <a:pPr>
              <a:lnSpc>
                <a:spcPct val="100000"/>
              </a:lnSpc>
            </a:pPr>
            <a:r>
              <a:rPr lang="en-IN" sz="2800" b="0" i="1" strike="noStrike" spc="-1">
                <a:solidFill>
                  <a:srgbClr val="000000"/>
                </a:solidFill>
                <a:uFill>
                  <a:solidFill>
                    <a:srgbClr val="FFFFFF"/>
                  </a:solidFill>
                </a:uFill>
                <a:latin typeface="Times New Roman"/>
                <a:ea typeface="DejaVu Sans"/>
              </a:rPr>
              <a:t>     computed easily.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28600" y="838080"/>
            <a:ext cx="8686080" cy="48448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i="1" strike="noStrike" spc="-1">
                <a:solidFill>
                  <a:srgbClr val="0070C0"/>
                </a:solidFill>
                <a:uFill>
                  <a:solidFill>
                    <a:srgbClr val="FFFFFF"/>
                  </a:solidFill>
                </a:uFill>
                <a:latin typeface="Times New Roman"/>
                <a:ea typeface="DejaVu Sans"/>
              </a:rPr>
              <a:t>Public-Key Cryptosystems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Asymmetric algorithms rely on one key for encryption and a different but related key for decryption. These algorithms have the following important characteristic.</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400" b="0" i="1" strike="noStrike" spc="-1">
                <a:solidFill>
                  <a:srgbClr val="000000"/>
                </a:solidFill>
                <a:uFill>
                  <a:solidFill>
                    <a:srgbClr val="FFFFFF"/>
                  </a:solidFill>
                </a:uFill>
                <a:latin typeface="Times New Roman"/>
                <a:ea typeface="DejaVu Sans"/>
              </a:rPr>
              <a:t>It is computationally infeasible to determine the decryption key         given only knowledge of the cryptographic algorithm and the encryption key.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In addition, some algorithms, such as RSA, also exhibit the following characteristic.</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400" b="0" i="1" strike="noStrike" spc="-1">
                <a:solidFill>
                  <a:srgbClr val="000000"/>
                </a:solidFill>
                <a:uFill>
                  <a:solidFill>
                    <a:srgbClr val="FFFFFF"/>
                  </a:solidFill>
                </a:uFill>
                <a:latin typeface="Times New Roman"/>
                <a:ea typeface="DejaVu Sans"/>
              </a:rPr>
              <a:t>Either of the two related keys can be used for encryption, with the other used for decryption.</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p:txBody>
      </p:sp>
      <p:sp>
        <p:nvSpPr>
          <p:cNvPr id="100"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28600" y="745200"/>
            <a:ext cx="8686080" cy="59421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t"/>
          <a:lstStyle/>
          <a:p>
            <a:pPr algn="just">
              <a:lnSpc>
                <a:spcPct val="100000"/>
              </a:lnSpc>
            </a:pPr>
            <a:r>
              <a:rPr lang="en-IN" sz="2400" b="0" i="1" strike="noStrike" spc="-1">
                <a:solidFill>
                  <a:srgbClr val="0070C0"/>
                </a:solidFill>
                <a:uFill>
                  <a:solidFill>
                    <a:srgbClr val="FFFFFF"/>
                  </a:solidFill>
                </a:uFill>
                <a:latin typeface="Times New Roman"/>
                <a:ea typeface="DejaVu Sans"/>
              </a:rPr>
              <a:t>Public-Key Cryptosystems</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A public-key encryption scheme has six ingredients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2400" b="0" i="1" strike="noStrike" spc="-1">
                <a:solidFill>
                  <a:srgbClr val="0070C0"/>
                </a:solidFill>
                <a:uFill>
                  <a:solidFill>
                    <a:srgbClr val="FFFFFF"/>
                  </a:solidFill>
                </a:uFill>
                <a:latin typeface="Times New Roman"/>
                <a:ea typeface="DejaVu Sans"/>
              </a:rPr>
              <a:t>Fig.1.a </a:t>
            </a:r>
            <a:r>
              <a:rPr lang="en-IN" sz="2400" b="0" i="1" strike="noStrike" spc="-1">
                <a:solidFill>
                  <a:srgbClr val="000000"/>
                </a:solidFill>
                <a:uFill>
                  <a:solidFill>
                    <a:srgbClr val="FFFFFF"/>
                  </a:solidFill>
                </a:uFill>
                <a:latin typeface="Times New Roman"/>
                <a:ea typeface="DejaVu Sans"/>
              </a:rPr>
              <a:t>Public-Key Cryptography</a:t>
            </a:r>
            <a:r>
              <a:rPr lang="en-IN" sz="2400" b="0" i="1" strike="noStrike" spc="-1">
                <a:solidFill>
                  <a:srgbClr val="0070C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endParaRPr lang="en-IN" sz="2400" i="1" spc="-1">
              <a:solidFill>
                <a:srgbClr val="0070C0"/>
              </a:solidFill>
              <a:uFill>
                <a:solidFill>
                  <a:srgbClr val="FFFFFF"/>
                </a:solidFill>
              </a:uFill>
              <a:latin typeface="Times New Roman"/>
              <a:ea typeface="DejaVu Sans"/>
            </a:endParaRPr>
          </a:p>
          <a:p>
            <a:endParaRPr lang="en-IN" sz="2400" i="1" spc="-1">
              <a:solidFill>
                <a:srgbClr val="0070C0"/>
              </a:solidFill>
              <a:uFill>
                <a:solidFill>
                  <a:srgbClr val="FFFFFF"/>
                </a:solidFill>
              </a:uFill>
              <a:latin typeface="Times New Roman"/>
              <a:ea typeface="DejaVu Sans"/>
            </a:endParaRPr>
          </a:p>
          <a:p>
            <a:pPr>
              <a:lnSpc>
                <a:spcPct val="100000"/>
              </a:lnSpc>
            </a:pPr>
            <a:r>
              <a:rPr lang="en-IN" sz="2400" b="0" i="1" strike="noStrike" spc="-1">
                <a:solidFill>
                  <a:srgbClr val="0070C0"/>
                </a:solidFill>
                <a:uFill>
                  <a:solidFill>
                    <a:srgbClr val="FFFFFF"/>
                  </a:solidFill>
                </a:uFill>
                <a:latin typeface="Times New Roman"/>
                <a:ea typeface="DejaVu Sans"/>
              </a:rPr>
              <a:t>Plaintext: </a:t>
            </a:r>
            <a:r>
              <a:rPr lang="en-IN" sz="2400" b="0" i="1" strike="noStrike" spc="-1">
                <a:solidFill>
                  <a:srgbClr val="000000"/>
                </a:solidFill>
                <a:uFill>
                  <a:solidFill>
                    <a:srgbClr val="FFFFFF"/>
                  </a:solidFill>
                </a:uFill>
                <a:latin typeface="Times New Roman"/>
                <a:ea typeface="DejaVu Sans"/>
              </a:rPr>
              <a:t>This is the readable message or data that is fed into the algorithm as input.</a:t>
            </a:r>
            <a:endParaRPr lang="en-IN" sz="1800" b="0" strike="noStrike" spc="-1">
              <a:solidFill>
                <a:srgbClr val="000000"/>
              </a:solidFill>
              <a:uFill>
                <a:solidFill>
                  <a:srgbClr val="FFFFFF"/>
                </a:solidFill>
              </a:uFill>
              <a:latin typeface="Arial"/>
            </a:endParaRPr>
          </a:p>
        </p:txBody>
      </p:sp>
      <p:sp>
        <p:nvSpPr>
          <p:cNvPr id="102"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pic>
        <p:nvPicPr>
          <p:cNvPr id="103" name="Picture 1"/>
          <p:cNvPicPr/>
          <p:nvPr/>
        </p:nvPicPr>
        <p:blipFill>
          <a:blip r:embed="rId2"/>
          <a:stretch/>
        </p:blipFill>
        <p:spPr>
          <a:xfrm>
            <a:off x="1066680" y="1600200"/>
            <a:ext cx="6524280" cy="3809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228600" y="745200"/>
            <a:ext cx="8686080" cy="59421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strike="noStrike" spc="-1">
                <a:solidFill>
                  <a:srgbClr val="0070C0"/>
                </a:solidFill>
                <a:uFill>
                  <a:solidFill>
                    <a:srgbClr val="FFFFFF"/>
                  </a:solidFill>
                </a:uFill>
                <a:latin typeface="Times New Roman"/>
                <a:ea typeface="DejaVu Sans"/>
              </a:rPr>
              <a:t>Encryption algorithm: </a:t>
            </a:r>
            <a:r>
              <a:rPr lang="en-IN" sz="2400" b="0" i="1" strike="noStrike" spc="-1">
                <a:solidFill>
                  <a:srgbClr val="000000"/>
                </a:solidFill>
                <a:uFill>
                  <a:solidFill>
                    <a:srgbClr val="FFFFFF"/>
                  </a:solidFill>
                </a:uFill>
                <a:latin typeface="Times New Roman"/>
                <a:ea typeface="DejaVu Sans"/>
              </a:rPr>
              <a:t>The encryption algorithm performs various transformations on the plaintext.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70C0"/>
                </a:solidFill>
                <a:uFill>
                  <a:solidFill>
                    <a:srgbClr val="FFFFFF"/>
                  </a:solidFill>
                </a:uFill>
                <a:latin typeface="Times New Roman"/>
                <a:ea typeface="DejaVu Sans"/>
              </a:rPr>
              <a:t>Public and private keys: </a:t>
            </a:r>
            <a:r>
              <a:rPr lang="en-IN" sz="2400" b="0" i="1" strike="noStrike" spc="-1">
                <a:solidFill>
                  <a:srgbClr val="000000"/>
                </a:solidFill>
                <a:uFill>
                  <a:solidFill>
                    <a:srgbClr val="FFFFFF"/>
                  </a:solidFill>
                </a:uFill>
                <a:latin typeface="Times New Roman"/>
                <a:ea typeface="DejaVu Sans"/>
              </a:rPr>
              <a:t>This is a pair of keys that have been selected so that if one is used for encryption, the other is used for decryption. The exact transformations performed by the algorithm depend on the public or private key that is provided as input.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70C0"/>
                </a:solidFill>
                <a:uFill>
                  <a:solidFill>
                    <a:srgbClr val="FFFFFF"/>
                  </a:solidFill>
                </a:uFill>
                <a:latin typeface="Times New Roman"/>
                <a:ea typeface="DejaVu Sans"/>
              </a:rPr>
              <a:t>Ciphertext:</a:t>
            </a:r>
            <a:r>
              <a:rPr lang="en-IN" sz="2400" b="0" i="1" strike="noStrike" spc="-1">
                <a:solidFill>
                  <a:srgbClr val="000000"/>
                </a:solidFill>
                <a:uFill>
                  <a:solidFill>
                    <a:srgbClr val="FFFFFF"/>
                  </a:solidFill>
                </a:uFill>
                <a:latin typeface="Times New Roman"/>
                <a:ea typeface="DejaVu Sans"/>
              </a:rPr>
              <a:t> This is the scrambled message produced as output. It depends on the plaintext and the key. For a given message, two different keys will produce two different ciphertexts.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70C0"/>
                </a:solidFill>
                <a:uFill>
                  <a:solidFill>
                    <a:srgbClr val="FFFFFF"/>
                  </a:solidFill>
                </a:uFill>
                <a:latin typeface="Times New Roman"/>
                <a:ea typeface="DejaVu Sans"/>
              </a:rPr>
              <a:t>Decryption algorithm:</a:t>
            </a:r>
            <a:r>
              <a:rPr lang="en-IN" sz="2400" b="0" i="1" strike="noStrike" spc="-1">
                <a:solidFill>
                  <a:srgbClr val="000000"/>
                </a:solidFill>
                <a:uFill>
                  <a:solidFill>
                    <a:srgbClr val="FFFFFF"/>
                  </a:solidFill>
                </a:uFill>
                <a:latin typeface="Times New Roman"/>
                <a:ea typeface="DejaVu Sans"/>
              </a:rPr>
              <a:t> This algorithm accepts the ciphertext and the matching key and produces the original plaintext.</a:t>
            </a:r>
            <a:endParaRPr lang="en-IN" sz="1800" b="0" strike="noStrike" spc="-1">
              <a:solidFill>
                <a:srgbClr val="000000"/>
              </a:solidFill>
              <a:uFill>
                <a:solidFill>
                  <a:srgbClr val="FFFFFF"/>
                </a:solidFill>
              </a:uFill>
              <a:latin typeface="Arial"/>
            </a:endParaRPr>
          </a:p>
          <a:p>
            <a:pPr>
              <a:lnSpc>
                <a:spcPct val="100000"/>
              </a:lnSpc>
            </a:pPr>
            <a:r>
              <a:rPr lang="en-IN" sz="2400" b="0" i="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sp>
        <p:nvSpPr>
          <p:cNvPr id="105" name="CustomShape 2"/>
          <p:cNvSpPr/>
          <p:nvPr/>
        </p:nvSpPr>
        <p:spPr>
          <a:xfrm>
            <a:off x="228600" y="0"/>
            <a:ext cx="8686080" cy="7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3200" b="0" i="1" strike="noStrike" cap="all" spc="-55">
                <a:solidFill>
                  <a:srgbClr val="000000"/>
                </a:solidFill>
                <a:uFill>
                  <a:solidFill>
                    <a:srgbClr val="FFFFFF"/>
                  </a:solidFill>
                </a:uFill>
                <a:latin typeface="Times New Roman"/>
                <a:ea typeface="DejaVu Sans"/>
              </a:rPr>
              <a:t>Principles of Public key cryptosystem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B57E6589E1484F96EA1AE2DD3539FC" ma:contentTypeVersion="8" ma:contentTypeDescription="Create a new document." ma:contentTypeScope="" ma:versionID="7eb9679b9213c27381de4c967e483d51">
  <xsd:schema xmlns:xsd="http://www.w3.org/2001/XMLSchema" xmlns:xs="http://www.w3.org/2001/XMLSchema" xmlns:p="http://schemas.microsoft.com/office/2006/metadata/properties" xmlns:ns2="1dc245d4-6514-4de7-b5e2-80c281680b67" targetNamespace="http://schemas.microsoft.com/office/2006/metadata/properties" ma:root="true" ma:fieldsID="608c9533104fa636697cae5f02ed689f" ns2:_="">
    <xsd:import namespace="1dc245d4-6514-4de7-b5e2-80c281680b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245d4-6514-4de7-b5e2-80c281680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DB99BF-749F-4827-9DD1-81C8C985EB8F}">
  <ds:schemaRefs>
    <ds:schemaRef ds:uri="http://schemas.microsoft.com/sharepoint/v3/contenttype/forms"/>
  </ds:schemaRefs>
</ds:datastoreItem>
</file>

<file path=customXml/itemProps2.xml><?xml version="1.0" encoding="utf-8"?>
<ds:datastoreItem xmlns:ds="http://schemas.openxmlformats.org/officeDocument/2006/customXml" ds:itemID="{36AF84D4-B168-4F3C-8523-2C6EBB64DF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42D549-E2DF-4088-B348-54C72522719D}">
  <ds:schemaRefs>
    <ds:schemaRef ds:uri="1dc245d4-6514-4de7-b5e2-80c281680b6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Essential</Template>
  <Application>Microsoft Office PowerPoint</Application>
  <PresentationFormat>On-screen Show (4:3)</PresentationFormat>
  <Slides>34</Slides>
  <Notes>0</Notes>
  <HiddenSlides>0</HiddenSlide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symmetric and asymmetric key Cryptography and key management</dc:title>
  <dc:subject/>
  <dc:creator>Lenovo</dc:creator>
  <dc:description/>
  <cp:revision>1</cp:revision>
  <dcterms:created xsi:type="dcterms:W3CDTF">2022-01-05T10:39:01Z</dcterms:created>
  <dcterms:modified xsi:type="dcterms:W3CDTF">2022-02-23T05:51:13Z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0x010100AAB57E6589E1484F96EA1AE2DD3539FC</vt:lpwstr>
  </property>
</Properties>
</file>