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0"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esktop\My%20Data%20analysis\Excel%20lesson\Pivot%20Tables-DATA(Updated)(2)%20(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(3).xlsx]sales trend!PivotTable1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Trend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6">
                <a:lumMod val="75000"/>
              </a:schemeClr>
            </a:solidFill>
            <a:round/>
          </a:ln>
          <a:effectLst/>
        </c:spPr>
        <c:marker>
          <c:symbol val="none"/>
        </c:marker>
      </c:pivotFmt>
      <c:pivotFmt>
        <c:idx val="1"/>
        <c:spPr>
          <a:solidFill>
            <a:schemeClr val="accent1"/>
          </a:solidFill>
          <a:ln w="28575" cap="rnd">
            <a:solidFill>
              <a:schemeClr val="accent6">
                <a:lumMod val="75000"/>
              </a:schemeClr>
            </a:solidFill>
            <a:round/>
          </a:ln>
          <a:effectLst/>
        </c:spPr>
        <c:marker>
          <c:symbol val="none"/>
        </c:marker>
      </c:pivotFmt>
      <c:pivotFmt>
        <c:idx val="2"/>
        <c:spPr>
          <a:solidFill>
            <a:schemeClr val="accent1"/>
          </a:solidFill>
          <a:ln w="28575" cap="rnd">
            <a:solidFill>
              <a:schemeClr val="accent6">
                <a:lumMod val="75000"/>
              </a:schemeClr>
            </a:solidFill>
            <a:round/>
          </a:ln>
          <a:effectLst/>
        </c:spPr>
        <c:marker>
          <c:symbol val="none"/>
        </c:marker>
      </c:pivotFmt>
      <c:pivotFmt>
        <c:idx val="3"/>
        <c:spPr>
          <a:solidFill>
            <a:schemeClr val="accent1"/>
          </a:solidFill>
          <a:ln w="28575" cap="rnd">
            <a:solidFill>
              <a:schemeClr val="accent6">
                <a:lumMod val="75000"/>
              </a:schemeClr>
            </a:solidFill>
            <a:round/>
          </a:ln>
          <a:effectLst/>
        </c:spPr>
        <c:marker>
          <c:symbol val="none"/>
        </c:marker>
      </c:pivotFmt>
      <c:pivotFmt>
        <c:idx val="4"/>
        <c:spPr>
          <a:solidFill>
            <a:schemeClr val="accent1"/>
          </a:solidFill>
          <a:ln w="28575" cap="rnd">
            <a:solidFill>
              <a:schemeClr val="accent6">
                <a:lumMod val="75000"/>
              </a:schemeClr>
            </a:solidFill>
            <a:round/>
          </a:ln>
          <a:effectLst/>
        </c:spPr>
        <c:marker>
          <c:symbol val="none"/>
        </c:marker>
      </c:pivotFmt>
    </c:pivotFmts>
    <c:plotArea>
      <c:layout/>
      <c:lineChart>
        <c:grouping val="standard"/>
        <c:varyColors val="0"/>
        <c:ser>
          <c:idx val="0"/>
          <c:order val="0"/>
          <c:tx>
            <c:strRef>
              <c:f>'sales trend'!$B$3</c:f>
              <c:strCache>
                <c:ptCount val="1"/>
                <c:pt idx="0">
                  <c:v>Total</c:v>
                </c:pt>
              </c:strCache>
            </c:strRef>
          </c:tx>
          <c:spPr>
            <a:ln w="28575" cap="rnd">
              <a:solidFill>
                <a:schemeClr val="accent6">
                  <a:lumMod val="75000"/>
                </a:schemeClr>
              </a:solidFill>
              <a:round/>
            </a:ln>
            <a:effectLst/>
          </c:spPr>
          <c:marker>
            <c:symbol val="none"/>
          </c:marker>
          <c:cat>
            <c:strRef>
              <c:f>'sales trend'!$A$4:$A$16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trend'!$B$4:$B$16</c:f>
              <c:numCache>
                <c:formatCode>"$"#,##0</c:formatCode>
                <c:ptCount val="12"/>
                <c:pt idx="0">
                  <c:v>32907.839999999997</c:v>
                </c:pt>
                <c:pt idx="1">
                  <c:v>19955.5</c:v>
                </c:pt>
                <c:pt idx="2">
                  <c:v>30852.6</c:v>
                </c:pt>
                <c:pt idx="3">
                  <c:v>20771.789999999997</c:v>
                </c:pt>
                <c:pt idx="4">
                  <c:v>34307.049999999996</c:v>
                </c:pt>
                <c:pt idx="5">
                  <c:v>55601.61</c:v>
                </c:pt>
                <c:pt idx="6">
                  <c:v>27318.539999999997</c:v>
                </c:pt>
                <c:pt idx="7">
                  <c:v>29921.459999999995</c:v>
                </c:pt>
                <c:pt idx="8">
                  <c:v>31949.97</c:v>
                </c:pt>
                <c:pt idx="9">
                  <c:v>53033.59</c:v>
                </c:pt>
                <c:pt idx="10">
                  <c:v>31773.429999999997</c:v>
                </c:pt>
                <c:pt idx="11">
                  <c:v>66642.78</c:v>
                </c:pt>
              </c:numCache>
            </c:numRef>
          </c:val>
          <c:smooth val="0"/>
          <c:extLst>
            <c:ext xmlns:c16="http://schemas.microsoft.com/office/drawing/2014/chart" uri="{C3380CC4-5D6E-409C-BE32-E72D297353CC}">
              <c16:uniqueId val="{00000000-5C24-47D5-8AEB-B0C92DE05EAA}"/>
            </c:ext>
          </c:extLst>
        </c:ser>
        <c:dLbls>
          <c:showLegendKey val="0"/>
          <c:showVal val="0"/>
          <c:showCatName val="0"/>
          <c:showSerName val="0"/>
          <c:showPercent val="0"/>
          <c:showBubbleSize val="0"/>
        </c:dLbls>
        <c:smooth val="0"/>
        <c:axId val="274494415"/>
        <c:axId val="275576415"/>
      </c:lineChart>
      <c:catAx>
        <c:axId val="274494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576415"/>
        <c:crosses val="autoZero"/>
        <c:auto val="1"/>
        <c:lblAlgn val="ctr"/>
        <c:lblOffset val="100"/>
        <c:noMultiLvlLbl val="0"/>
      </c:catAx>
      <c:valAx>
        <c:axId val="275576415"/>
        <c:scaling>
          <c:orientation val="minMax"/>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494415"/>
        <c:crosses val="autoZero"/>
        <c:crossBetween val="between"/>
      </c:valAx>
      <c:spPr>
        <a:noFill/>
        <a:ln>
          <a:solidFill>
            <a:schemeClr val="accent6">
              <a:lumMod val="50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 Top 10 costumer!PivotTable2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Costumer by quantity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pivotFmt>
      <c:pivotFmt>
        <c:idx val="2"/>
        <c:spPr>
          <a:solidFill>
            <a:schemeClr val="accent6">
              <a:lumMod val="50000"/>
            </a:schemeClr>
          </a:solidFill>
          <a:ln>
            <a:noFill/>
          </a:ln>
          <a:effectLst/>
        </c:spPr>
      </c:pivotFmt>
      <c:pivotFmt>
        <c:idx val="3"/>
        <c:spPr>
          <a:solidFill>
            <a:schemeClr val="accent6">
              <a:lumMod val="75000"/>
            </a:schemeClr>
          </a:solidFill>
          <a:ln>
            <a:noFill/>
          </a:ln>
          <a:effectLst/>
        </c:spPr>
      </c:pivotFmt>
      <c:pivotFmt>
        <c:idx val="4"/>
        <c:spPr>
          <a:solidFill>
            <a:schemeClr val="accent6">
              <a:lumMod val="75000"/>
            </a:schemeClr>
          </a:solidFill>
          <a:ln>
            <a:noFill/>
          </a:ln>
          <a:effectLst/>
        </c:spPr>
      </c:pivotFmt>
      <c:pivotFmt>
        <c:idx val="5"/>
        <c:spPr>
          <a:solidFill>
            <a:schemeClr val="accent6">
              <a:lumMod val="75000"/>
            </a:schemeClr>
          </a:solidFill>
          <a:ln>
            <a:noFill/>
          </a:ln>
          <a:effectLst/>
        </c:spPr>
      </c:pivotFmt>
      <c:pivotFmt>
        <c:idx val="6"/>
        <c:spPr>
          <a:solidFill>
            <a:schemeClr val="accent6">
              <a:lumMod val="75000"/>
            </a:schemeClr>
          </a:solidFill>
          <a:ln>
            <a:noFill/>
          </a:ln>
          <a:effectLst/>
        </c:spPr>
      </c:pivotFmt>
      <c:pivotFmt>
        <c:idx val="7"/>
        <c:spPr>
          <a:solidFill>
            <a:schemeClr val="accent6">
              <a:lumMod val="60000"/>
              <a:lumOff val="40000"/>
            </a:schemeClr>
          </a:solidFill>
          <a:ln>
            <a:noFill/>
          </a:ln>
          <a:effectLst/>
        </c:spPr>
      </c:pivotFmt>
      <c:pivotFmt>
        <c:idx val="8"/>
        <c:spPr>
          <a:solidFill>
            <a:schemeClr val="accent6">
              <a:lumMod val="60000"/>
              <a:lumOff val="40000"/>
            </a:schemeClr>
          </a:solidFill>
          <a:ln>
            <a:noFill/>
          </a:ln>
          <a:effectLst/>
        </c:spPr>
      </c:pivotFmt>
      <c:pivotFmt>
        <c:idx val="9"/>
        <c:spPr>
          <a:solidFill>
            <a:schemeClr val="accent6">
              <a:lumMod val="40000"/>
              <a:lumOff val="60000"/>
            </a:schemeClr>
          </a:solidFill>
          <a:ln>
            <a:noFill/>
          </a:ln>
          <a:effectLst/>
        </c:spPr>
      </c:pivotFmt>
      <c:pivotFmt>
        <c:idx val="10"/>
        <c:spPr>
          <a:solidFill>
            <a:schemeClr val="accent6">
              <a:lumMod val="20000"/>
              <a:lumOff val="80000"/>
            </a:schemeClr>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lumMod val="20000"/>
              <a:lumOff val="80000"/>
            </a:schemeClr>
          </a:solidFill>
          <a:ln>
            <a:noFill/>
          </a:ln>
          <a:effectLst/>
        </c:spPr>
      </c:pivotFmt>
      <c:pivotFmt>
        <c:idx val="13"/>
        <c:spPr>
          <a:solidFill>
            <a:schemeClr val="accent6">
              <a:lumMod val="40000"/>
              <a:lumOff val="60000"/>
            </a:schemeClr>
          </a:solidFill>
          <a:ln>
            <a:noFill/>
          </a:ln>
          <a:effectLst/>
        </c:spPr>
      </c:pivotFmt>
      <c:pivotFmt>
        <c:idx val="14"/>
        <c:spPr>
          <a:solidFill>
            <a:schemeClr val="accent6">
              <a:lumMod val="60000"/>
              <a:lumOff val="40000"/>
            </a:schemeClr>
          </a:solidFill>
          <a:ln>
            <a:noFill/>
          </a:ln>
          <a:effectLst/>
        </c:spPr>
      </c:pivotFmt>
      <c:pivotFmt>
        <c:idx val="15"/>
        <c:spPr>
          <a:solidFill>
            <a:schemeClr val="accent6">
              <a:lumMod val="60000"/>
              <a:lumOff val="40000"/>
            </a:schemeClr>
          </a:solidFill>
          <a:ln>
            <a:noFill/>
          </a:ln>
          <a:effectLst/>
        </c:spPr>
      </c:pivotFmt>
      <c:pivotFmt>
        <c:idx val="16"/>
        <c:spPr>
          <a:solidFill>
            <a:schemeClr val="accent6">
              <a:lumMod val="75000"/>
            </a:schemeClr>
          </a:solidFill>
          <a:ln>
            <a:noFill/>
          </a:ln>
          <a:effectLst/>
        </c:spPr>
      </c:pivotFmt>
      <c:pivotFmt>
        <c:idx val="17"/>
        <c:spPr>
          <a:solidFill>
            <a:schemeClr val="accent6">
              <a:lumMod val="75000"/>
            </a:schemeClr>
          </a:solidFill>
          <a:ln>
            <a:noFill/>
          </a:ln>
          <a:effectLst/>
        </c:spPr>
      </c:pivotFmt>
      <c:pivotFmt>
        <c:idx val="18"/>
        <c:spPr>
          <a:solidFill>
            <a:schemeClr val="accent6">
              <a:lumMod val="75000"/>
            </a:schemeClr>
          </a:solidFill>
          <a:ln>
            <a:noFill/>
          </a:ln>
          <a:effectLst/>
        </c:spPr>
      </c:pivotFmt>
      <c:pivotFmt>
        <c:idx val="19"/>
        <c:spPr>
          <a:solidFill>
            <a:schemeClr val="accent6">
              <a:lumMod val="75000"/>
            </a:schemeClr>
          </a:solidFill>
          <a:ln>
            <a:noFill/>
          </a:ln>
          <a:effectLst/>
        </c:spPr>
      </c:pivotFmt>
      <c:pivotFmt>
        <c:idx val="20"/>
        <c:spPr>
          <a:solidFill>
            <a:schemeClr val="accent6">
              <a:lumMod val="50000"/>
            </a:schemeClr>
          </a:solidFill>
          <a:ln>
            <a:noFill/>
          </a:ln>
          <a:effectLst/>
        </c:spPr>
      </c:pivotFmt>
      <c:pivotFmt>
        <c:idx val="21"/>
        <c:spPr>
          <a:solidFill>
            <a:schemeClr val="accent6">
              <a:lumMod val="50000"/>
            </a:schemeClr>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6">
              <a:lumMod val="20000"/>
              <a:lumOff val="80000"/>
            </a:schemeClr>
          </a:solidFill>
          <a:ln>
            <a:noFill/>
          </a:ln>
          <a:effectLst/>
        </c:spPr>
      </c:pivotFmt>
      <c:pivotFmt>
        <c:idx val="24"/>
        <c:spPr>
          <a:solidFill>
            <a:schemeClr val="accent6">
              <a:lumMod val="40000"/>
              <a:lumOff val="60000"/>
            </a:schemeClr>
          </a:solidFill>
          <a:ln>
            <a:noFill/>
          </a:ln>
          <a:effectLst/>
        </c:spPr>
      </c:pivotFmt>
      <c:pivotFmt>
        <c:idx val="25"/>
        <c:spPr>
          <a:solidFill>
            <a:schemeClr val="accent6">
              <a:lumMod val="60000"/>
              <a:lumOff val="40000"/>
            </a:schemeClr>
          </a:solidFill>
          <a:ln>
            <a:noFill/>
          </a:ln>
          <a:effectLst/>
        </c:spPr>
      </c:pivotFmt>
      <c:pivotFmt>
        <c:idx val="26"/>
        <c:spPr>
          <a:solidFill>
            <a:schemeClr val="accent6">
              <a:lumMod val="60000"/>
              <a:lumOff val="40000"/>
            </a:schemeClr>
          </a:solidFill>
          <a:ln>
            <a:noFill/>
          </a:ln>
          <a:effectLst/>
        </c:spPr>
      </c:pivotFmt>
      <c:pivotFmt>
        <c:idx val="27"/>
        <c:spPr>
          <a:solidFill>
            <a:schemeClr val="accent6">
              <a:lumMod val="75000"/>
            </a:schemeClr>
          </a:solidFill>
          <a:ln>
            <a:noFill/>
          </a:ln>
          <a:effectLst/>
        </c:spPr>
      </c:pivotFmt>
      <c:pivotFmt>
        <c:idx val="28"/>
        <c:spPr>
          <a:solidFill>
            <a:schemeClr val="accent6">
              <a:lumMod val="75000"/>
            </a:schemeClr>
          </a:solidFill>
          <a:ln>
            <a:noFill/>
          </a:ln>
          <a:effectLst/>
        </c:spPr>
      </c:pivotFmt>
      <c:pivotFmt>
        <c:idx val="29"/>
        <c:spPr>
          <a:solidFill>
            <a:schemeClr val="accent6">
              <a:lumMod val="75000"/>
            </a:schemeClr>
          </a:solidFill>
          <a:ln>
            <a:noFill/>
          </a:ln>
          <a:effectLst/>
        </c:spPr>
      </c:pivotFmt>
      <c:pivotFmt>
        <c:idx val="30"/>
        <c:spPr>
          <a:solidFill>
            <a:schemeClr val="accent6">
              <a:lumMod val="75000"/>
            </a:schemeClr>
          </a:solidFill>
          <a:ln>
            <a:noFill/>
          </a:ln>
          <a:effectLst/>
        </c:spPr>
      </c:pivotFmt>
      <c:pivotFmt>
        <c:idx val="31"/>
        <c:spPr>
          <a:solidFill>
            <a:schemeClr val="accent6">
              <a:lumMod val="50000"/>
            </a:schemeClr>
          </a:solidFill>
          <a:ln>
            <a:noFill/>
          </a:ln>
          <a:effectLst/>
        </c:spPr>
      </c:pivotFmt>
      <c:pivotFmt>
        <c:idx val="32"/>
        <c:spPr>
          <a:solidFill>
            <a:schemeClr val="accent6">
              <a:lumMod val="50000"/>
            </a:schemeClr>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6">
              <a:lumMod val="20000"/>
              <a:lumOff val="80000"/>
            </a:schemeClr>
          </a:solidFill>
          <a:ln>
            <a:noFill/>
          </a:ln>
          <a:effectLst/>
        </c:spPr>
      </c:pivotFmt>
      <c:pivotFmt>
        <c:idx val="35"/>
        <c:spPr>
          <a:solidFill>
            <a:schemeClr val="accent6">
              <a:lumMod val="40000"/>
              <a:lumOff val="60000"/>
            </a:schemeClr>
          </a:solidFill>
          <a:ln>
            <a:noFill/>
          </a:ln>
          <a:effectLst/>
        </c:spPr>
      </c:pivotFmt>
      <c:pivotFmt>
        <c:idx val="36"/>
        <c:spPr>
          <a:solidFill>
            <a:schemeClr val="accent6">
              <a:lumMod val="60000"/>
              <a:lumOff val="40000"/>
            </a:schemeClr>
          </a:solidFill>
          <a:ln>
            <a:noFill/>
          </a:ln>
          <a:effectLst/>
        </c:spPr>
      </c:pivotFmt>
      <c:pivotFmt>
        <c:idx val="37"/>
        <c:spPr>
          <a:solidFill>
            <a:schemeClr val="accent6">
              <a:lumMod val="60000"/>
              <a:lumOff val="40000"/>
            </a:schemeClr>
          </a:solidFill>
          <a:ln>
            <a:noFill/>
          </a:ln>
          <a:effectLst/>
        </c:spPr>
      </c:pivotFmt>
      <c:pivotFmt>
        <c:idx val="38"/>
        <c:spPr>
          <a:solidFill>
            <a:schemeClr val="accent6">
              <a:lumMod val="75000"/>
            </a:schemeClr>
          </a:solidFill>
          <a:ln>
            <a:noFill/>
          </a:ln>
          <a:effectLst/>
        </c:spPr>
      </c:pivotFmt>
      <c:pivotFmt>
        <c:idx val="39"/>
        <c:spPr>
          <a:solidFill>
            <a:schemeClr val="accent6">
              <a:lumMod val="75000"/>
            </a:schemeClr>
          </a:solidFill>
          <a:ln>
            <a:noFill/>
          </a:ln>
          <a:effectLst/>
        </c:spPr>
      </c:pivotFmt>
      <c:pivotFmt>
        <c:idx val="40"/>
        <c:spPr>
          <a:solidFill>
            <a:schemeClr val="accent6">
              <a:lumMod val="75000"/>
            </a:schemeClr>
          </a:solidFill>
          <a:ln>
            <a:noFill/>
          </a:ln>
          <a:effectLst/>
        </c:spPr>
      </c:pivotFmt>
      <c:pivotFmt>
        <c:idx val="41"/>
        <c:spPr>
          <a:solidFill>
            <a:schemeClr val="accent6">
              <a:lumMod val="75000"/>
            </a:schemeClr>
          </a:solidFill>
          <a:ln>
            <a:noFill/>
          </a:ln>
          <a:effectLst/>
        </c:spPr>
      </c:pivotFmt>
      <c:pivotFmt>
        <c:idx val="42"/>
        <c:spPr>
          <a:solidFill>
            <a:schemeClr val="accent6">
              <a:lumMod val="50000"/>
            </a:schemeClr>
          </a:solidFill>
          <a:ln>
            <a:noFill/>
          </a:ln>
          <a:effectLst/>
        </c:spPr>
      </c:pivotFmt>
      <c:pivotFmt>
        <c:idx val="43"/>
        <c:spPr>
          <a:solidFill>
            <a:schemeClr val="accent6">
              <a:lumMod val="50000"/>
            </a:schemeClr>
          </a:solidFill>
          <a:ln>
            <a:noFill/>
          </a:ln>
          <a:effectLst/>
        </c:spPr>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6">
              <a:lumMod val="20000"/>
              <a:lumOff val="80000"/>
            </a:schemeClr>
          </a:solidFill>
          <a:ln>
            <a:noFill/>
          </a:ln>
          <a:effectLst/>
        </c:spPr>
      </c:pivotFmt>
      <c:pivotFmt>
        <c:idx val="46"/>
        <c:spPr>
          <a:solidFill>
            <a:schemeClr val="accent6">
              <a:lumMod val="40000"/>
              <a:lumOff val="60000"/>
            </a:schemeClr>
          </a:solidFill>
          <a:ln>
            <a:noFill/>
          </a:ln>
          <a:effectLst/>
        </c:spPr>
      </c:pivotFmt>
      <c:pivotFmt>
        <c:idx val="47"/>
        <c:spPr>
          <a:solidFill>
            <a:schemeClr val="accent6">
              <a:lumMod val="60000"/>
              <a:lumOff val="40000"/>
            </a:schemeClr>
          </a:solidFill>
          <a:ln>
            <a:noFill/>
          </a:ln>
          <a:effectLst/>
        </c:spPr>
      </c:pivotFmt>
      <c:pivotFmt>
        <c:idx val="48"/>
        <c:spPr>
          <a:solidFill>
            <a:schemeClr val="accent6">
              <a:lumMod val="60000"/>
              <a:lumOff val="40000"/>
            </a:schemeClr>
          </a:solidFill>
          <a:ln>
            <a:noFill/>
          </a:ln>
          <a:effectLst/>
        </c:spPr>
      </c:pivotFmt>
      <c:pivotFmt>
        <c:idx val="49"/>
        <c:spPr>
          <a:solidFill>
            <a:schemeClr val="accent6">
              <a:lumMod val="75000"/>
            </a:schemeClr>
          </a:solidFill>
          <a:ln>
            <a:noFill/>
          </a:ln>
          <a:effectLst/>
        </c:spPr>
      </c:pivotFmt>
      <c:pivotFmt>
        <c:idx val="50"/>
        <c:spPr>
          <a:solidFill>
            <a:schemeClr val="accent6">
              <a:lumMod val="75000"/>
            </a:schemeClr>
          </a:solidFill>
          <a:ln>
            <a:noFill/>
          </a:ln>
          <a:effectLst/>
        </c:spPr>
      </c:pivotFmt>
      <c:pivotFmt>
        <c:idx val="51"/>
        <c:spPr>
          <a:solidFill>
            <a:schemeClr val="accent6">
              <a:lumMod val="75000"/>
            </a:schemeClr>
          </a:solidFill>
          <a:ln>
            <a:noFill/>
          </a:ln>
          <a:effectLst/>
        </c:spPr>
      </c:pivotFmt>
      <c:pivotFmt>
        <c:idx val="52"/>
        <c:spPr>
          <a:solidFill>
            <a:schemeClr val="accent6">
              <a:lumMod val="75000"/>
            </a:schemeClr>
          </a:solidFill>
          <a:ln>
            <a:noFill/>
          </a:ln>
          <a:effectLst/>
        </c:spPr>
      </c:pivotFmt>
      <c:pivotFmt>
        <c:idx val="53"/>
        <c:spPr>
          <a:solidFill>
            <a:schemeClr val="accent6">
              <a:lumMod val="50000"/>
            </a:schemeClr>
          </a:solidFill>
          <a:ln>
            <a:noFill/>
          </a:ln>
          <a:effectLst/>
        </c:spPr>
      </c:pivotFmt>
      <c:pivotFmt>
        <c:idx val="54"/>
        <c:spPr>
          <a:solidFill>
            <a:schemeClr val="accent6">
              <a:lumMod val="50000"/>
            </a:schemeClr>
          </a:solidFill>
          <a:ln>
            <a:noFill/>
          </a:ln>
          <a:effectLst/>
        </c:spPr>
      </c:pivotFmt>
    </c:pivotFmts>
    <c:plotArea>
      <c:layout/>
      <c:barChart>
        <c:barDir val="bar"/>
        <c:grouping val="clustered"/>
        <c:varyColors val="0"/>
        <c:ser>
          <c:idx val="0"/>
          <c:order val="0"/>
          <c:tx>
            <c:strRef>
              <c:f>' Top 10 costumer'!$B$3</c:f>
              <c:strCache>
                <c:ptCount val="1"/>
                <c:pt idx="0">
                  <c:v>Total</c:v>
                </c:pt>
              </c:strCache>
            </c:strRef>
          </c:tx>
          <c:spPr>
            <a:solidFill>
              <a:schemeClr val="accent1"/>
            </a:solidFill>
            <a:ln>
              <a:noFill/>
            </a:ln>
            <a:effectLst/>
          </c:spPr>
          <c:invertIfNegative val="0"/>
          <c:dPt>
            <c:idx val="0"/>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1-238F-4CF9-B5D9-F7250018F268}"/>
              </c:ext>
            </c:extLst>
          </c:dPt>
          <c:dPt>
            <c:idx val="1"/>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3-238F-4CF9-B5D9-F7250018F268}"/>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238F-4CF9-B5D9-F7250018F268}"/>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7-238F-4CF9-B5D9-F7250018F268}"/>
              </c:ext>
            </c:extLst>
          </c:dPt>
          <c:dPt>
            <c:idx val="4"/>
            <c:invertIfNegative val="0"/>
            <c:bubble3D val="0"/>
            <c:spPr>
              <a:solidFill>
                <a:schemeClr val="accent6">
                  <a:lumMod val="75000"/>
                </a:schemeClr>
              </a:solidFill>
              <a:ln>
                <a:noFill/>
              </a:ln>
              <a:effectLst/>
            </c:spPr>
            <c:extLst>
              <c:ext xmlns:c16="http://schemas.microsoft.com/office/drawing/2014/chart" uri="{C3380CC4-5D6E-409C-BE32-E72D297353CC}">
                <c16:uniqueId val="{00000009-238F-4CF9-B5D9-F7250018F268}"/>
              </c:ext>
            </c:extLst>
          </c:dPt>
          <c:dPt>
            <c:idx val="5"/>
            <c:invertIfNegative val="0"/>
            <c:bubble3D val="0"/>
            <c:spPr>
              <a:solidFill>
                <a:schemeClr val="accent6">
                  <a:lumMod val="75000"/>
                </a:schemeClr>
              </a:solidFill>
              <a:ln>
                <a:noFill/>
              </a:ln>
              <a:effectLst/>
            </c:spPr>
            <c:extLst>
              <c:ext xmlns:c16="http://schemas.microsoft.com/office/drawing/2014/chart" uri="{C3380CC4-5D6E-409C-BE32-E72D297353CC}">
                <c16:uniqueId val="{0000000B-238F-4CF9-B5D9-F7250018F268}"/>
              </c:ext>
            </c:extLst>
          </c:dPt>
          <c:dPt>
            <c:idx val="6"/>
            <c:invertIfNegative val="0"/>
            <c:bubble3D val="0"/>
            <c:spPr>
              <a:solidFill>
                <a:schemeClr val="accent6">
                  <a:lumMod val="75000"/>
                </a:schemeClr>
              </a:solidFill>
              <a:ln>
                <a:noFill/>
              </a:ln>
              <a:effectLst/>
            </c:spPr>
            <c:extLst>
              <c:ext xmlns:c16="http://schemas.microsoft.com/office/drawing/2014/chart" uri="{C3380CC4-5D6E-409C-BE32-E72D297353CC}">
                <c16:uniqueId val="{0000000D-238F-4CF9-B5D9-F7250018F268}"/>
              </c:ext>
            </c:extLst>
          </c:dPt>
          <c:dPt>
            <c:idx val="7"/>
            <c:invertIfNegative val="0"/>
            <c:bubble3D val="0"/>
            <c:spPr>
              <a:solidFill>
                <a:schemeClr val="accent6">
                  <a:lumMod val="75000"/>
                </a:schemeClr>
              </a:solidFill>
              <a:ln>
                <a:noFill/>
              </a:ln>
              <a:effectLst/>
            </c:spPr>
            <c:extLst>
              <c:ext xmlns:c16="http://schemas.microsoft.com/office/drawing/2014/chart" uri="{C3380CC4-5D6E-409C-BE32-E72D297353CC}">
                <c16:uniqueId val="{0000000F-238F-4CF9-B5D9-F7250018F268}"/>
              </c:ext>
            </c:extLst>
          </c:dPt>
          <c:dPt>
            <c:idx val="8"/>
            <c:invertIfNegative val="0"/>
            <c:bubble3D val="0"/>
            <c:spPr>
              <a:solidFill>
                <a:schemeClr val="accent6">
                  <a:lumMod val="50000"/>
                </a:schemeClr>
              </a:solidFill>
              <a:ln>
                <a:noFill/>
              </a:ln>
              <a:effectLst/>
            </c:spPr>
            <c:extLst>
              <c:ext xmlns:c16="http://schemas.microsoft.com/office/drawing/2014/chart" uri="{C3380CC4-5D6E-409C-BE32-E72D297353CC}">
                <c16:uniqueId val="{00000011-238F-4CF9-B5D9-F7250018F268}"/>
              </c:ext>
            </c:extLst>
          </c:dPt>
          <c:dPt>
            <c:idx val="9"/>
            <c:invertIfNegative val="0"/>
            <c:bubble3D val="0"/>
            <c:spPr>
              <a:solidFill>
                <a:schemeClr val="accent6">
                  <a:lumMod val="50000"/>
                </a:schemeClr>
              </a:solidFill>
              <a:ln>
                <a:noFill/>
              </a:ln>
              <a:effectLst/>
            </c:spPr>
            <c:extLst>
              <c:ext xmlns:c16="http://schemas.microsoft.com/office/drawing/2014/chart" uri="{C3380CC4-5D6E-409C-BE32-E72D297353CC}">
                <c16:uniqueId val="{00000013-238F-4CF9-B5D9-F7250018F2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Top 10 costumer'!$A$4:$A$14</c:f>
              <c:strCache>
                <c:ptCount val="10"/>
                <c:pt idx="0">
                  <c:v>Company I</c:v>
                </c:pt>
                <c:pt idx="1">
                  <c:v>Company C</c:v>
                </c:pt>
                <c:pt idx="2">
                  <c:v>Company K</c:v>
                </c:pt>
                <c:pt idx="3">
                  <c:v>Company Z</c:v>
                </c:pt>
                <c:pt idx="4">
                  <c:v>Company A</c:v>
                </c:pt>
                <c:pt idx="5">
                  <c:v>Company BB</c:v>
                </c:pt>
                <c:pt idx="6">
                  <c:v>Company D</c:v>
                </c:pt>
                <c:pt idx="7">
                  <c:v>Company F</c:v>
                </c:pt>
                <c:pt idx="8">
                  <c:v>Company H</c:v>
                </c:pt>
                <c:pt idx="9">
                  <c:v>Company J</c:v>
                </c:pt>
              </c:strCache>
            </c:strRef>
          </c:cat>
          <c:val>
            <c:numRef>
              <c:f>' Top 10 costumer'!$B$4:$B$14</c:f>
              <c:numCache>
                <c:formatCode>General</c:formatCode>
                <c:ptCount val="10"/>
                <c:pt idx="0">
                  <c:v>1411</c:v>
                </c:pt>
                <c:pt idx="1">
                  <c:v>1487</c:v>
                </c:pt>
                <c:pt idx="2">
                  <c:v>1536</c:v>
                </c:pt>
                <c:pt idx="3">
                  <c:v>1645</c:v>
                </c:pt>
                <c:pt idx="4">
                  <c:v>1763</c:v>
                </c:pt>
                <c:pt idx="5">
                  <c:v>1773</c:v>
                </c:pt>
                <c:pt idx="6">
                  <c:v>1807</c:v>
                </c:pt>
                <c:pt idx="7">
                  <c:v>1916</c:v>
                </c:pt>
                <c:pt idx="8">
                  <c:v>2172</c:v>
                </c:pt>
                <c:pt idx="9">
                  <c:v>2337</c:v>
                </c:pt>
              </c:numCache>
            </c:numRef>
          </c:val>
          <c:extLst>
            <c:ext xmlns:c16="http://schemas.microsoft.com/office/drawing/2014/chart" uri="{C3380CC4-5D6E-409C-BE32-E72D297353CC}">
              <c16:uniqueId val="{00000014-238F-4CF9-B5D9-F7250018F268}"/>
            </c:ext>
          </c:extLst>
        </c:ser>
        <c:dLbls>
          <c:dLblPos val="outEnd"/>
          <c:showLegendKey val="0"/>
          <c:showVal val="1"/>
          <c:showCatName val="0"/>
          <c:showSerName val="0"/>
          <c:showPercent val="0"/>
          <c:showBubbleSize val="0"/>
        </c:dLbls>
        <c:gapWidth val="182"/>
        <c:axId val="274495215"/>
        <c:axId val="275572671"/>
      </c:barChart>
      <c:catAx>
        <c:axId val="2744952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572671"/>
        <c:crosses val="autoZero"/>
        <c:auto val="1"/>
        <c:lblAlgn val="ctr"/>
        <c:lblOffset val="100"/>
        <c:noMultiLvlLbl val="0"/>
      </c:catAx>
      <c:valAx>
        <c:axId val="275572671"/>
        <c:scaling>
          <c:orientation val="minMax"/>
        </c:scaling>
        <c:delete val="1"/>
        <c:axPos val="b"/>
        <c:numFmt formatCode="General" sourceLinked="1"/>
        <c:majorTickMark val="none"/>
        <c:minorTickMark val="none"/>
        <c:tickLblPos val="nextTo"/>
        <c:crossAx val="274495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(3).xlsx]Salesperson by rev!PivotTable1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Salesperson</a:t>
            </a:r>
            <a:r>
              <a:rPr lang="en-US" baseline="0"/>
              <a:t> by revenue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noFill/>
          </a:ln>
          <a:effectLst/>
        </c:spPr>
      </c:pivotFmt>
      <c:pivotFmt>
        <c:idx val="4"/>
        <c:spPr>
          <a:solidFill>
            <a:schemeClr val="accent6">
              <a:lumMod val="75000"/>
            </a:schemeClr>
          </a:solidFill>
          <a:ln>
            <a:noFill/>
          </a:ln>
          <a:effectLst/>
        </c:spPr>
      </c:pivotFmt>
      <c:pivotFmt>
        <c:idx val="5"/>
        <c:spPr>
          <a:solidFill>
            <a:schemeClr val="accent6">
              <a:lumMod val="60000"/>
              <a:lumOff val="40000"/>
            </a:schemeClr>
          </a:solidFill>
          <a:ln>
            <a:noFill/>
          </a:ln>
          <a:effectLst/>
        </c:spPr>
      </c:pivotFmt>
      <c:pivotFmt>
        <c:idx val="6"/>
        <c:spPr>
          <a:solidFill>
            <a:schemeClr val="bg1">
              <a:lumMod val="50000"/>
            </a:schemeClr>
          </a:solidFill>
          <a:ln>
            <a:noFill/>
          </a:ln>
          <a:effectLst/>
        </c:spPr>
      </c:pivotFmt>
      <c:pivotFmt>
        <c:idx val="7"/>
        <c:spPr>
          <a:solidFill>
            <a:schemeClr val="bg1">
              <a:lumMod val="50000"/>
            </a:schemeClr>
          </a:solidFill>
          <a:ln>
            <a:noFill/>
          </a:ln>
          <a:effectLst/>
        </c:spPr>
      </c:pivotFmt>
      <c:pivotFmt>
        <c:idx val="8"/>
        <c:spPr>
          <a:solidFill>
            <a:schemeClr val="bg1">
              <a:lumMod val="65000"/>
            </a:schemeClr>
          </a:solidFill>
          <a:ln>
            <a:noFill/>
          </a:ln>
          <a:effectLst/>
        </c:spPr>
      </c:pivotFmt>
      <c:pivotFmt>
        <c:idx val="9"/>
        <c:spPr>
          <a:solidFill>
            <a:schemeClr val="bg1">
              <a:lumMod val="65000"/>
            </a:schemeClr>
          </a:solidFill>
          <a:ln>
            <a:noFill/>
          </a:ln>
          <a:effectLst/>
        </c:spPr>
      </c:pivotFmt>
      <c:pivotFmt>
        <c:idx val="10"/>
        <c:spPr>
          <a:solidFill>
            <a:srgbClr val="FF0000"/>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lumMod val="50000"/>
            </a:schemeClr>
          </a:solidFill>
          <a:ln>
            <a:noFill/>
          </a:ln>
          <a:effectLst/>
        </c:spPr>
      </c:pivotFmt>
      <c:pivotFmt>
        <c:idx val="13"/>
        <c:spPr>
          <a:solidFill>
            <a:schemeClr val="accent6">
              <a:lumMod val="75000"/>
            </a:schemeClr>
          </a:solidFill>
          <a:ln>
            <a:noFill/>
          </a:ln>
          <a:effectLst/>
        </c:spPr>
      </c:pivotFmt>
      <c:pivotFmt>
        <c:idx val="14"/>
        <c:spPr>
          <a:solidFill>
            <a:schemeClr val="accent6">
              <a:lumMod val="60000"/>
              <a:lumOff val="40000"/>
            </a:schemeClr>
          </a:solidFill>
          <a:ln>
            <a:noFill/>
          </a:ln>
          <a:effectLst/>
        </c:spPr>
      </c:pivotFmt>
      <c:pivotFmt>
        <c:idx val="15"/>
        <c:spPr>
          <a:solidFill>
            <a:schemeClr val="bg1">
              <a:lumMod val="50000"/>
            </a:schemeClr>
          </a:solidFill>
          <a:ln>
            <a:noFill/>
          </a:ln>
          <a:effectLst/>
        </c:spPr>
      </c:pivotFmt>
      <c:pivotFmt>
        <c:idx val="16"/>
        <c:spPr>
          <a:solidFill>
            <a:schemeClr val="bg1">
              <a:lumMod val="50000"/>
            </a:schemeClr>
          </a:solidFill>
          <a:ln>
            <a:noFill/>
          </a:ln>
          <a:effectLst/>
        </c:spPr>
      </c:pivotFmt>
      <c:pivotFmt>
        <c:idx val="17"/>
        <c:spPr>
          <a:solidFill>
            <a:schemeClr val="bg1">
              <a:lumMod val="65000"/>
            </a:schemeClr>
          </a:solidFill>
          <a:ln>
            <a:noFill/>
          </a:ln>
          <a:effectLst/>
        </c:spPr>
      </c:pivotFmt>
      <c:pivotFmt>
        <c:idx val="18"/>
        <c:spPr>
          <a:solidFill>
            <a:schemeClr val="bg1">
              <a:lumMod val="65000"/>
            </a:schemeClr>
          </a:solidFill>
          <a:ln>
            <a:noFill/>
          </a:ln>
          <a:effectLst/>
        </c:spPr>
      </c:pivotFmt>
      <c:pivotFmt>
        <c:idx val="19"/>
        <c:spPr>
          <a:solidFill>
            <a:srgbClr val="FF0000"/>
          </a:solidFill>
          <a:ln>
            <a:noFill/>
          </a:ln>
          <a:effectLst/>
        </c:spPr>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6">
              <a:lumMod val="50000"/>
            </a:schemeClr>
          </a:solidFill>
          <a:ln>
            <a:noFill/>
          </a:ln>
          <a:effectLst/>
        </c:spPr>
      </c:pivotFmt>
      <c:pivotFmt>
        <c:idx val="22"/>
        <c:spPr>
          <a:solidFill>
            <a:schemeClr val="accent6">
              <a:lumMod val="75000"/>
            </a:schemeClr>
          </a:solidFill>
          <a:ln>
            <a:noFill/>
          </a:ln>
          <a:effectLst/>
        </c:spPr>
      </c:pivotFmt>
      <c:pivotFmt>
        <c:idx val="23"/>
        <c:spPr>
          <a:solidFill>
            <a:schemeClr val="accent6">
              <a:lumMod val="60000"/>
              <a:lumOff val="40000"/>
            </a:schemeClr>
          </a:solidFill>
          <a:ln>
            <a:noFill/>
          </a:ln>
          <a:effectLst/>
        </c:spPr>
      </c:pivotFmt>
      <c:pivotFmt>
        <c:idx val="24"/>
        <c:spPr>
          <a:solidFill>
            <a:schemeClr val="bg1">
              <a:lumMod val="50000"/>
            </a:schemeClr>
          </a:solidFill>
          <a:ln>
            <a:noFill/>
          </a:ln>
          <a:effectLst/>
        </c:spPr>
      </c:pivotFmt>
      <c:pivotFmt>
        <c:idx val="25"/>
        <c:spPr>
          <a:solidFill>
            <a:schemeClr val="bg1">
              <a:lumMod val="50000"/>
            </a:schemeClr>
          </a:solidFill>
          <a:ln>
            <a:noFill/>
          </a:ln>
          <a:effectLst/>
        </c:spPr>
      </c:pivotFmt>
      <c:pivotFmt>
        <c:idx val="26"/>
        <c:spPr>
          <a:solidFill>
            <a:schemeClr val="bg1">
              <a:lumMod val="65000"/>
            </a:schemeClr>
          </a:solidFill>
          <a:ln>
            <a:noFill/>
          </a:ln>
          <a:effectLst/>
        </c:spPr>
      </c:pivotFmt>
      <c:pivotFmt>
        <c:idx val="27"/>
        <c:spPr>
          <a:solidFill>
            <a:schemeClr val="bg1">
              <a:lumMod val="65000"/>
            </a:schemeClr>
          </a:solidFill>
          <a:ln>
            <a:noFill/>
          </a:ln>
          <a:effectLst/>
        </c:spPr>
      </c:pivotFmt>
      <c:pivotFmt>
        <c:idx val="28"/>
        <c:spPr>
          <a:solidFill>
            <a:srgbClr val="FF0000"/>
          </a:solidFill>
          <a:ln>
            <a:noFill/>
          </a:ln>
          <a:effectLst/>
        </c:spPr>
      </c:pivotFmt>
    </c:pivotFmts>
    <c:plotArea>
      <c:layout/>
      <c:barChart>
        <c:barDir val="col"/>
        <c:grouping val="clustered"/>
        <c:varyColors val="0"/>
        <c:ser>
          <c:idx val="0"/>
          <c:order val="0"/>
          <c:tx>
            <c:strRef>
              <c:f>'Salesperson by rev'!$B$3</c:f>
              <c:strCache>
                <c:ptCount val="1"/>
                <c:pt idx="0">
                  <c:v>Total</c:v>
                </c:pt>
              </c:strCache>
            </c:strRef>
          </c:tx>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8E65-44B5-B83D-EE88A7E26585}"/>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8E65-44B5-B83D-EE88A7E26585}"/>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8E65-44B5-B83D-EE88A7E26585}"/>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8E65-44B5-B83D-EE88A7E26585}"/>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9-8E65-44B5-B83D-EE88A7E26585}"/>
              </c:ext>
            </c:extLst>
          </c:dPt>
          <c:dPt>
            <c:idx val="5"/>
            <c:invertIfNegative val="0"/>
            <c:bubble3D val="0"/>
            <c:spPr>
              <a:solidFill>
                <a:schemeClr val="bg1">
                  <a:lumMod val="65000"/>
                </a:schemeClr>
              </a:solidFill>
              <a:ln>
                <a:noFill/>
              </a:ln>
              <a:effectLst/>
            </c:spPr>
            <c:extLst>
              <c:ext xmlns:c16="http://schemas.microsoft.com/office/drawing/2014/chart" uri="{C3380CC4-5D6E-409C-BE32-E72D297353CC}">
                <c16:uniqueId val="{0000000B-8E65-44B5-B83D-EE88A7E26585}"/>
              </c:ext>
            </c:extLst>
          </c:dPt>
          <c:dPt>
            <c:idx val="6"/>
            <c:invertIfNegative val="0"/>
            <c:bubble3D val="0"/>
            <c:spPr>
              <a:solidFill>
                <a:schemeClr val="bg1">
                  <a:lumMod val="65000"/>
                </a:schemeClr>
              </a:solidFill>
              <a:ln>
                <a:noFill/>
              </a:ln>
              <a:effectLst/>
            </c:spPr>
            <c:extLst>
              <c:ext xmlns:c16="http://schemas.microsoft.com/office/drawing/2014/chart" uri="{C3380CC4-5D6E-409C-BE32-E72D297353CC}">
                <c16:uniqueId val="{0000000D-8E65-44B5-B83D-EE88A7E26585}"/>
              </c:ext>
            </c:extLst>
          </c:dPt>
          <c:dPt>
            <c:idx val="7"/>
            <c:invertIfNegative val="0"/>
            <c:bubble3D val="0"/>
            <c:spPr>
              <a:solidFill>
                <a:srgbClr val="FF0000"/>
              </a:solidFill>
              <a:ln>
                <a:noFill/>
              </a:ln>
              <a:effectLst/>
            </c:spPr>
            <c:extLst>
              <c:ext xmlns:c16="http://schemas.microsoft.com/office/drawing/2014/chart" uri="{C3380CC4-5D6E-409C-BE32-E72D297353CC}">
                <c16:uniqueId val="{0000000F-8E65-44B5-B83D-EE88A7E265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'Salesperson by rev'!$A$4:$A$12</c:f>
              <c:strCache>
                <c:ptCount val="8"/>
                <c:pt idx="0">
                  <c:v>Nancy Freehafer</c:v>
                </c:pt>
                <c:pt idx="1">
                  <c:v>Anne Larsen</c:v>
                </c:pt>
                <c:pt idx="2">
                  <c:v>Andrew Cencini</c:v>
                </c:pt>
                <c:pt idx="3">
                  <c:v>Mariya Sergienko</c:v>
                </c:pt>
                <c:pt idx="4">
                  <c:v>Laura Giussani</c:v>
                </c:pt>
                <c:pt idx="5">
                  <c:v>Michael Neipper</c:v>
                </c:pt>
                <c:pt idx="6">
                  <c:v>Robert Zare</c:v>
                </c:pt>
                <c:pt idx="7">
                  <c:v>Jan Kotas</c:v>
                </c:pt>
              </c:strCache>
            </c:strRef>
          </c:cat>
          <c:val>
            <c:numRef>
              <c:f>'Salesperson by rev'!$B$4:$B$12</c:f>
              <c:numCache>
                <c:formatCode>_("$"* #,##0.00_);_("$"* \(#,##0.00\);_("$"* "-"??_);_(@_)</c:formatCode>
                <c:ptCount val="8"/>
                <c:pt idx="0">
                  <c:v>104242.33999999997</c:v>
                </c:pt>
                <c:pt idx="1">
                  <c:v>93848.329999999987</c:v>
                </c:pt>
                <c:pt idx="2">
                  <c:v>67180.5</c:v>
                </c:pt>
                <c:pt idx="3">
                  <c:v>42370.880000000005</c:v>
                </c:pt>
                <c:pt idx="4">
                  <c:v>41095.01</c:v>
                </c:pt>
                <c:pt idx="5">
                  <c:v>37418</c:v>
                </c:pt>
                <c:pt idx="6">
                  <c:v>32530.6</c:v>
                </c:pt>
                <c:pt idx="7">
                  <c:v>16350.5</c:v>
                </c:pt>
              </c:numCache>
            </c:numRef>
          </c:val>
          <c:extLst>
            <c:ext xmlns:c16="http://schemas.microsoft.com/office/drawing/2014/chart" uri="{C3380CC4-5D6E-409C-BE32-E72D297353CC}">
              <c16:uniqueId val="{00000010-8E65-44B5-B83D-EE88A7E26585}"/>
            </c:ext>
          </c:extLst>
        </c:ser>
        <c:dLbls>
          <c:dLblPos val="outEnd"/>
          <c:showLegendKey val="0"/>
          <c:showVal val="1"/>
          <c:showCatName val="0"/>
          <c:showSerName val="0"/>
          <c:showPercent val="0"/>
          <c:showBubbleSize val="0"/>
        </c:dLbls>
        <c:gapWidth val="219"/>
        <c:overlap val="-27"/>
        <c:axId val="1857187472"/>
        <c:axId val="1660409584"/>
      </c:barChart>
      <c:catAx>
        <c:axId val="185718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0409584"/>
        <c:crosses val="autoZero"/>
        <c:auto val="1"/>
        <c:lblAlgn val="ctr"/>
        <c:lblOffset val="100"/>
        <c:noMultiLvlLbl val="0"/>
      </c:catAx>
      <c:valAx>
        <c:axId val="1660409584"/>
        <c:scaling>
          <c:orientation val="minMax"/>
        </c:scaling>
        <c:delete val="1"/>
        <c:axPos val="l"/>
        <c:numFmt formatCode="_(&quot;$&quot;* #,##0.00_);_(&quot;$&quot;* \(#,##0.00\);_(&quot;$&quot;* &quot;-&quot;??_);_(@_)" sourceLinked="1"/>
        <c:majorTickMark val="none"/>
        <c:minorTickMark val="none"/>
        <c:tickLblPos val="nextTo"/>
        <c:crossAx val="185718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(3).xlsx]product by revenue!PivotTable1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Product by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pivotFmt>
      <c:pivotFmt>
        <c:idx val="2"/>
        <c:spPr>
          <a:solidFill>
            <a:schemeClr val="accent6">
              <a:lumMod val="50000"/>
            </a:schemeClr>
          </a:solidFill>
          <a:ln>
            <a:noFill/>
          </a:ln>
          <a:effectLst/>
        </c:spPr>
      </c:pivotFmt>
      <c:pivotFmt>
        <c:idx val="3"/>
        <c:spPr>
          <a:solidFill>
            <a:schemeClr val="accent6">
              <a:lumMod val="75000"/>
            </a:schemeClr>
          </a:solidFill>
          <a:ln>
            <a:noFill/>
          </a:ln>
          <a:effectLst/>
        </c:spPr>
      </c:pivotFmt>
      <c:pivotFmt>
        <c:idx val="4"/>
        <c:spPr>
          <a:solidFill>
            <a:schemeClr val="accent6">
              <a:lumMod val="75000"/>
            </a:schemeClr>
          </a:solidFill>
          <a:ln>
            <a:noFill/>
          </a:ln>
          <a:effectLst/>
        </c:spPr>
      </c:pivotFmt>
      <c:pivotFmt>
        <c:idx val="5"/>
        <c:spPr>
          <a:solidFill>
            <a:schemeClr val="accent6">
              <a:lumMod val="60000"/>
              <a:lumOff val="40000"/>
            </a:schemeClr>
          </a:solidFill>
          <a:ln>
            <a:noFill/>
          </a:ln>
          <a:effectLst/>
        </c:spPr>
      </c:pivotFmt>
      <c:pivotFmt>
        <c:idx val="6"/>
        <c:spPr>
          <a:solidFill>
            <a:schemeClr val="accent6">
              <a:lumMod val="40000"/>
              <a:lumOff val="60000"/>
            </a:schemeClr>
          </a:solidFill>
          <a:ln>
            <a:noFill/>
          </a:ln>
          <a:effectLst/>
        </c:spPr>
      </c:pivotFmt>
      <c:pivotFmt>
        <c:idx val="7"/>
        <c:spPr>
          <a:solidFill>
            <a:schemeClr val="accent6">
              <a:lumMod val="40000"/>
              <a:lumOff val="60000"/>
            </a:schemeClr>
          </a:solidFill>
          <a:ln>
            <a:noFill/>
          </a:ln>
          <a:effectLst/>
        </c:spPr>
      </c:pivotFmt>
      <c:pivotFmt>
        <c:idx val="8"/>
        <c:spPr>
          <a:solidFill>
            <a:schemeClr val="accent6">
              <a:lumMod val="40000"/>
              <a:lumOff val="60000"/>
            </a:schemeClr>
          </a:solidFill>
          <a:ln>
            <a:noFill/>
          </a:ln>
          <a:effectLst/>
        </c:spPr>
      </c:pivotFmt>
      <c:pivotFmt>
        <c:idx val="9"/>
        <c:spPr>
          <a:solidFill>
            <a:schemeClr val="bg1">
              <a:lumMod val="85000"/>
            </a:schemeClr>
          </a:solidFill>
          <a:ln>
            <a:noFill/>
          </a:ln>
          <a:effectLst/>
        </c:spPr>
      </c:pivotFmt>
      <c:pivotFmt>
        <c:idx val="10"/>
        <c:spPr>
          <a:solidFill>
            <a:schemeClr val="bg1">
              <a:lumMod val="85000"/>
            </a:schemeClr>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bg1">
              <a:lumMod val="85000"/>
            </a:schemeClr>
          </a:solidFill>
          <a:ln>
            <a:noFill/>
          </a:ln>
          <a:effectLst/>
        </c:spPr>
      </c:pivotFmt>
      <c:pivotFmt>
        <c:idx val="13"/>
        <c:spPr>
          <a:solidFill>
            <a:schemeClr val="bg1">
              <a:lumMod val="85000"/>
            </a:schemeClr>
          </a:solidFill>
          <a:ln>
            <a:noFill/>
          </a:ln>
          <a:effectLst/>
        </c:spPr>
      </c:pivotFmt>
      <c:pivotFmt>
        <c:idx val="14"/>
        <c:spPr>
          <a:solidFill>
            <a:schemeClr val="accent6">
              <a:lumMod val="40000"/>
              <a:lumOff val="60000"/>
            </a:schemeClr>
          </a:solidFill>
          <a:ln>
            <a:noFill/>
          </a:ln>
          <a:effectLst/>
        </c:spPr>
      </c:pivotFmt>
      <c:pivotFmt>
        <c:idx val="15"/>
        <c:spPr>
          <a:solidFill>
            <a:schemeClr val="accent6">
              <a:lumMod val="40000"/>
              <a:lumOff val="60000"/>
            </a:schemeClr>
          </a:solidFill>
          <a:ln>
            <a:noFill/>
          </a:ln>
          <a:effectLst/>
        </c:spPr>
      </c:pivotFmt>
      <c:pivotFmt>
        <c:idx val="16"/>
        <c:spPr>
          <a:solidFill>
            <a:schemeClr val="accent6">
              <a:lumMod val="40000"/>
              <a:lumOff val="60000"/>
            </a:schemeClr>
          </a:solidFill>
          <a:ln>
            <a:noFill/>
          </a:ln>
          <a:effectLst/>
        </c:spPr>
      </c:pivotFmt>
      <c:pivotFmt>
        <c:idx val="17"/>
        <c:spPr>
          <a:solidFill>
            <a:schemeClr val="accent6">
              <a:lumMod val="60000"/>
              <a:lumOff val="40000"/>
            </a:schemeClr>
          </a:solidFill>
          <a:ln>
            <a:noFill/>
          </a:ln>
          <a:effectLst/>
        </c:spPr>
      </c:pivotFmt>
      <c:pivotFmt>
        <c:idx val="18"/>
        <c:spPr>
          <a:solidFill>
            <a:schemeClr val="accent6">
              <a:lumMod val="75000"/>
            </a:schemeClr>
          </a:solidFill>
          <a:ln>
            <a:noFill/>
          </a:ln>
          <a:effectLst/>
        </c:spPr>
      </c:pivotFmt>
      <c:pivotFmt>
        <c:idx val="19"/>
        <c:spPr>
          <a:solidFill>
            <a:schemeClr val="accent6">
              <a:lumMod val="75000"/>
            </a:schemeClr>
          </a:solidFill>
          <a:ln>
            <a:noFill/>
          </a:ln>
          <a:effectLst/>
        </c:spPr>
      </c:pivotFmt>
      <c:pivotFmt>
        <c:idx val="20"/>
        <c:spPr>
          <a:solidFill>
            <a:schemeClr val="accent6">
              <a:lumMod val="50000"/>
            </a:schemeClr>
          </a:solidFill>
          <a:ln>
            <a:noFill/>
          </a:ln>
          <a:effectLst/>
        </c:spPr>
      </c:pivotFmt>
      <c:pivotFmt>
        <c:idx val="21"/>
        <c:spPr>
          <a:solidFill>
            <a:schemeClr val="accent6">
              <a:lumMod val="50000"/>
            </a:schemeClr>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bg1">
              <a:lumMod val="85000"/>
            </a:schemeClr>
          </a:solidFill>
          <a:ln>
            <a:noFill/>
          </a:ln>
          <a:effectLst/>
        </c:spPr>
      </c:pivotFmt>
      <c:pivotFmt>
        <c:idx val="24"/>
        <c:spPr>
          <a:solidFill>
            <a:schemeClr val="bg1">
              <a:lumMod val="85000"/>
            </a:schemeClr>
          </a:solidFill>
          <a:ln>
            <a:noFill/>
          </a:ln>
          <a:effectLst/>
        </c:spPr>
      </c:pivotFmt>
      <c:pivotFmt>
        <c:idx val="25"/>
        <c:spPr>
          <a:solidFill>
            <a:schemeClr val="accent6">
              <a:lumMod val="40000"/>
              <a:lumOff val="60000"/>
            </a:schemeClr>
          </a:solidFill>
          <a:ln>
            <a:noFill/>
          </a:ln>
          <a:effectLst/>
        </c:spPr>
      </c:pivotFmt>
      <c:pivotFmt>
        <c:idx val="26"/>
        <c:spPr>
          <a:solidFill>
            <a:schemeClr val="accent6">
              <a:lumMod val="40000"/>
              <a:lumOff val="60000"/>
            </a:schemeClr>
          </a:solidFill>
          <a:ln>
            <a:noFill/>
          </a:ln>
          <a:effectLst/>
        </c:spPr>
      </c:pivotFmt>
      <c:pivotFmt>
        <c:idx val="27"/>
        <c:spPr>
          <a:solidFill>
            <a:schemeClr val="accent6">
              <a:lumMod val="40000"/>
              <a:lumOff val="60000"/>
            </a:schemeClr>
          </a:solidFill>
          <a:ln>
            <a:noFill/>
          </a:ln>
          <a:effectLst/>
        </c:spPr>
      </c:pivotFmt>
      <c:pivotFmt>
        <c:idx val="28"/>
        <c:spPr>
          <a:solidFill>
            <a:schemeClr val="accent6">
              <a:lumMod val="60000"/>
              <a:lumOff val="40000"/>
            </a:schemeClr>
          </a:solidFill>
          <a:ln>
            <a:noFill/>
          </a:ln>
          <a:effectLst/>
        </c:spPr>
      </c:pivotFmt>
      <c:pivotFmt>
        <c:idx val="29"/>
        <c:spPr>
          <a:solidFill>
            <a:schemeClr val="accent6">
              <a:lumMod val="75000"/>
            </a:schemeClr>
          </a:solidFill>
          <a:ln>
            <a:noFill/>
          </a:ln>
          <a:effectLst/>
        </c:spPr>
      </c:pivotFmt>
      <c:pivotFmt>
        <c:idx val="30"/>
        <c:spPr>
          <a:solidFill>
            <a:schemeClr val="accent6">
              <a:lumMod val="75000"/>
            </a:schemeClr>
          </a:solidFill>
          <a:ln>
            <a:noFill/>
          </a:ln>
          <a:effectLst/>
        </c:spPr>
      </c:pivotFmt>
      <c:pivotFmt>
        <c:idx val="31"/>
        <c:spPr>
          <a:solidFill>
            <a:schemeClr val="accent6">
              <a:lumMod val="50000"/>
            </a:schemeClr>
          </a:solidFill>
          <a:ln>
            <a:noFill/>
          </a:ln>
          <a:effectLst/>
        </c:spPr>
      </c:pivotFmt>
      <c:pivotFmt>
        <c:idx val="32"/>
        <c:spPr>
          <a:solidFill>
            <a:schemeClr val="accent6">
              <a:lumMod val="50000"/>
            </a:schemeClr>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bg1">
              <a:lumMod val="85000"/>
            </a:schemeClr>
          </a:solidFill>
          <a:ln>
            <a:noFill/>
          </a:ln>
          <a:effectLst/>
        </c:spPr>
      </c:pivotFmt>
      <c:pivotFmt>
        <c:idx val="35"/>
        <c:spPr>
          <a:solidFill>
            <a:schemeClr val="bg1">
              <a:lumMod val="85000"/>
            </a:schemeClr>
          </a:solidFill>
          <a:ln>
            <a:noFill/>
          </a:ln>
          <a:effectLst/>
        </c:spPr>
      </c:pivotFmt>
      <c:pivotFmt>
        <c:idx val="36"/>
        <c:spPr>
          <a:solidFill>
            <a:schemeClr val="accent6">
              <a:lumMod val="40000"/>
              <a:lumOff val="60000"/>
            </a:schemeClr>
          </a:solidFill>
          <a:ln>
            <a:noFill/>
          </a:ln>
          <a:effectLst/>
        </c:spPr>
      </c:pivotFmt>
      <c:pivotFmt>
        <c:idx val="37"/>
        <c:spPr>
          <a:solidFill>
            <a:schemeClr val="accent6">
              <a:lumMod val="40000"/>
              <a:lumOff val="60000"/>
            </a:schemeClr>
          </a:solidFill>
          <a:ln>
            <a:noFill/>
          </a:ln>
          <a:effectLst/>
        </c:spPr>
      </c:pivotFmt>
      <c:pivotFmt>
        <c:idx val="38"/>
        <c:spPr>
          <a:solidFill>
            <a:schemeClr val="accent6">
              <a:lumMod val="40000"/>
              <a:lumOff val="60000"/>
            </a:schemeClr>
          </a:solidFill>
          <a:ln>
            <a:noFill/>
          </a:ln>
          <a:effectLst/>
        </c:spPr>
      </c:pivotFmt>
      <c:pivotFmt>
        <c:idx val="39"/>
        <c:spPr>
          <a:solidFill>
            <a:schemeClr val="accent6">
              <a:lumMod val="60000"/>
              <a:lumOff val="40000"/>
            </a:schemeClr>
          </a:solidFill>
          <a:ln>
            <a:noFill/>
          </a:ln>
          <a:effectLst/>
        </c:spPr>
      </c:pivotFmt>
      <c:pivotFmt>
        <c:idx val="40"/>
        <c:spPr>
          <a:solidFill>
            <a:schemeClr val="accent6">
              <a:lumMod val="75000"/>
            </a:schemeClr>
          </a:solidFill>
          <a:ln>
            <a:noFill/>
          </a:ln>
          <a:effectLst/>
        </c:spPr>
      </c:pivotFmt>
      <c:pivotFmt>
        <c:idx val="41"/>
        <c:spPr>
          <a:solidFill>
            <a:schemeClr val="accent6">
              <a:lumMod val="75000"/>
            </a:schemeClr>
          </a:solidFill>
          <a:ln>
            <a:noFill/>
          </a:ln>
          <a:effectLst/>
        </c:spPr>
      </c:pivotFmt>
      <c:pivotFmt>
        <c:idx val="42"/>
        <c:spPr>
          <a:solidFill>
            <a:schemeClr val="accent6">
              <a:lumMod val="50000"/>
            </a:schemeClr>
          </a:solidFill>
          <a:ln>
            <a:noFill/>
          </a:ln>
          <a:effectLst/>
        </c:spPr>
      </c:pivotFmt>
      <c:pivotFmt>
        <c:idx val="43"/>
        <c:spPr>
          <a:solidFill>
            <a:schemeClr val="accent6">
              <a:lumMod val="50000"/>
            </a:schemeClr>
          </a:solidFill>
          <a:ln>
            <a:noFill/>
          </a:ln>
          <a:effectLst/>
        </c:spPr>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bg1">
              <a:lumMod val="85000"/>
            </a:schemeClr>
          </a:solidFill>
          <a:ln>
            <a:noFill/>
          </a:ln>
          <a:effectLst/>
        </c:spPr>
      </c:pivotFmt>
      <c:pivotFmt>
        <c:idx val="46"/>
        <c:spPr>
          <a:solidFill>
            <a:schemeClr val="bg1">
              <a:lumMod val="85000"/>
            </a:schemeClr>
          </a:solidFill>
          <a:ln>
            <a:noFill/>
          </a:ln>
          <a:effectLst/>
        </c:spPr>
      </c:pivotFmt>
      <c:pivotFmt>
        <c:idx val="47"/>
        <c:spPr>
          <a:solidFill>
            <a:schemeClr val="accent6">
              <a:lumMod val="40000"/>
              <a:lumOff val="60000"/>
            </a:schemeClr>
          </a:solidFill>
          <a:ln>
            <a:noFill/>
          </a:ln>
          <a:effectLst/>
        </c:spPr>
      </c:pivotFmt>
      <c:pivotFmt>
        <c:idx val="48"/>
        <c:spPr>
          <a:solidFill>
            <a:schemeClr val="accent6">
              <a:lumMod val="40000"/>
              <a:lumOff val="60000"/>
            </a:schemeClr>
          </a:solidFill>
          <a:ln>
            <a:noFill/>
          </a:ln>
          <a:effectLst/>
        </c:spPr>
      </c:pivotFmt>
      <c:pivotFmt>
        <c:idx val="49"/>
        <c:spPr>
          <a:solidFill>
            <a:schemeClr val="accent6">
              <a:lumMod val="40000"/>
              <a:lumOff val="60000"/>
            </a:schemeClr>
          </a:solidFill>
          <a:ln>
            <a:noFill/>
          </a:ln>
          <a:effectLst/>
        </c:spPr>
      </c:pivotFmt>
      <c:pivotFmt>
        <c:idx val="50"/>
        <c:spPr>
          <a:solidFill>
            <a:schemeClr val="accent6">
              <a:lumMod val="60000"/>
              <a:lumOff val="40000"/>
            </a:schemeClr>
          </a:solidFill>
          <a:ln>
            <a:noFill/>
          </a:ln>
          <a:effectLst/>
        </c:spPr>
      </c:pivotFmt>
      <c:pivotFmt>
        <c:idx val="51"/>
        <c:spPr>
          <a:solidFill>
            <a:schemeClr val="accent6">
              <a:lumMod val="75000"/>
            </a:schemeClr>
          </a:solidFill>
          <a:ln>
            <a:noFill/>
          </a:ln>
          <a:effectLst/>
        </c:spPr>
      </c:pivotFmt>
      <c:pivotFmt>
        <c:idx val="52"/>
        <c:spPr>
          <a:solidFill>
            <a:schemeClr val="accent6">
              <a:lumMod val="75000"/>
            </a:schemeClr>
          </a:solidFill>
          <a:ln>
            <a:noFill/>
          </a:ln>
          <a:effectLst/>
        </c:spPr>
      </c:pivotFmt>
      <c:pivotFmt>
        <c:idx val="53"/>
        <c:spPr>
          <a:solidFill>
            <a:schemeClr val="accent6">
              <a:lumMod val="50000"/>
            </a:schemeClr>
          </a:solidFill>
          <a:ln>
            <a:noFill/>
          </a:ln>
          <a:effectLst/>
        </c:spPr>
      </c:pivotFmt>
      <c:pivotFmt>
        <c:idx val="54"/>
        <c:spPr>
          <a:solidFill>
            <a:schemeClr val="accent6">
              <a:lumMod val="50000"/>
            </a:schemeClr>
          </a:solidFill>
          <a:ln>
            <a:noFill/>
          </a:ln>
          <a:effectLst/>
        </c:spPr>
      </c:pivotFmt>
    </c:pivotFmts>
    <c:plotArea>
      <c:layout/>
      <c:barChart>
        <c:barDir val="bar"/>
        <c:grouping val="clustered"/>
        <c:varyColors val="0"/>
        <c:ser>
          <c:idx val="0"/>
          <c:order val="0"/>
          <c:tx>
            <c:strRef>
              <c:f>'product by revenue'!$B$3</c:f>
              <c:strCache>
                <c:ptCount val="1"/>
                <c:pt idx="0">
                  <c:v>Total</c:v>
                </c:pt>
              </c:strCache>
            </c:strRef>
          </c:tx>
          <c:spPr>
            <a:solidFill>
              <a:schemeClr val="accent1"/>
            </a:solidFill>
            <a:ln>
              <a:noFill/>
            </a:ln>
            <a:effectLst/>
          </c:spPr>
          <c:invertIfNegative val="0"/>
          <c:dPt>
            <c:idx val="0"/>
            <c:invertIfNegative val="0"/>
            <c:bubble3D val="0"/>
            <c:spPr>
              <a:solidFill>
                <a:schemeClr val="bg1">
                  <a:lumMod val="85000"/>
                </a:schemeClr>
              </a:solidFill>
              <a:ln>
                <a:noFill/>
              </a:ln>
              <a:effectLst/>
            </c:spPr>
            <c:extLst>
              <c:ext xmlns:c16="http://schemas.microsoft.com/office/drawing/2014/chart" uri="{C3380CC4-5D6E-409C-BE32-E72D297353CC}">
                <c16:uniqueId val="{00000001-7C3F-4927-8979-404CE3C58388}"/>
              </c:ext>
            </c:extLst>
          </c:dPt>
          <c:dPt>
            <c:idx val="1"/>
            <c:invertIfNegative val="0"/>
            <c:bubble3D val="0"/>
            <c:spPr>
              <a:solidFill>
                <a:schemeClr val="bg1">
                  <a:lumMod val="85000"/>
                </a:schemeClr>
              </a:solidFill>
              <a:ln>
                <a:noFill/>
              </a:ln>
              <a:effectLst/>
            </c:spPr>
            <c:extLst>
              <c:ext xmlns:c16="http://schemas.microsoft.com/office/drawing/2014/chart" uri="{C3380CC4-5D6E-409C-BE32-E72D297353CC}">
                <c16:uniqueId val="{00000003-7C3F-4927-8979-404CE3C58388}"/>
              </c:ext>
            </c:extLst>
          </c:dPt>
          <c:dPt>
            <c:idx val="2"/>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5-7C3F-4927-8979-404CE3C58388}"/>
              </c:ext>
            </c:extLst>
          </c:dPt>
          <c:dPt>
            <c:idx val="3"/>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7-7C3F-4927-8979-404CE3C58388}"/>
              </c:ext>
            </c:extLst>
          </c:dPt>
          <c:dPt>
            <c:idx val="4"/>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9-7C3F-4927-8979-404CE3C58388}"/>
              </c:ext>
            </c:extLst>
          </c:dPt>
          <c:dPt>
            <c:idx val="5"/>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B-7C3F-4927-8979-404CE3C58388}"/>
              </c:ext>
            </c:extLst>
          </c:dPt>
          <c:dPt>
            <c:idx val="6"/>
            <c:invertIfNegative val="0"/>
            <c:bubble3D val="0"/>
            <c:spPr>
              <a:solidFill>
                <a:schemeClr val="accent6">
                  <a:lumMod val="75000"/>
                </a:schemeClr>
              </a:solidFill>
              <a:ln>
                <a:noFill/>
              </a:ln>
              <a:effectLst/>
            </c:spPr>
            <c:extLst>
              <c:ext xmlns:c16="http://schemas.microsoft.com/office/drawing/2014/chart" uri="{C3380CC4-5D6E-409C-BE32-E72D297353CC}">
                <c16:uniqueId val="{0000000D-7C3F-4927-8979-404CE3C58388}"/>
              </c:ext>
            </c:extLst>
          </c:dPt>
          <c:dPt>
            <c:idx val="7"/>
            <c:invertIfNegative val="0"/>
            <c:bubble3D val="0"/>
            <c:spPr>
              <a:solidFill>
                <a:schemeClr val="accent6">
                  <a:lumMod val="75000"/>
                </a:schemeClr>
              </a:solidFill>
              <a:ln>
                <a:noFill/>
              </a:ln>
              <a:effectLst/>
            </c:spPr>
            <c:extLst>
              <c:ext xmlns:c16="http://schemas.microsoft.com/office/drawing/2014/chart" uri="{C3380CC4-5D6E-409C-BE32-E72D297353CC}">
                <c16:uniqueId val="{0000000F-7C3F-4927-8979-404CE3C58388}"/>
              </c:ext>
            </c:extLst>
          </c:dPt>
          <c:dPt>
            <c:idx val="8"/>
            <c:invertIfNegative val="0"/>
            <c:bubble3D val="0"/>
            <c:spPr>
              <a:solidFill>
                <a:schemeClr val="accent6">
                  <a:lumMod val="50000"/>
                </a:schemeClr>
              </a:solidFill>
              <a:ln>
                <a:noFill/>
              </a:ln>
              <a:effectLst/>
            </c:spPr>
            <c:extLst>
              <c:ext xmlns:c16="http://schemas.microsoft.com/office/drawing/2014/chart" uri="{C3380CC4-5D6E-409C-BE32-E72D297353CC}">
                <c16:uniqueId val="{00000011-7C3F-4927-8979-404CE3C58388}"/>
              </c:ext>
            </c:extLst>
          </c:dPt>
          <c:dPt>
            <c:idx val="9"/>
            <c:invertIfNegative val="0"/>
            <c:bubble3D val="0"/>
            <c:spPr>
              <a:solidFill>
                <a:schemeClr val="accent6">
                  <a:lumMod val="50000"/>
                </a:schemeClr>
              </a:solidFill>
              <a:ln>
                <a:noFill/>
              </a:ln>
              <a:effectLst/>
            </c:spPr>
            <c:extLst>
              <c:ext xmlns:c16="http://schemas.microsoft.com/office/drawing/2014/chart" uri="{C3380CC4-5D6E-409C-BE32-E72D297353CC}">
                <c16:uniqueId val="{00000013-7C3F-4927-8979-404CE3C5838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by revenue'!$A$4:$A$14</c:f>
              <c:strCache>
                <c:ptCount val="10"/>
                <c:pt idx="0">
                  <c:v>Olive Oil</c:v>
                </c:pt>
                <c:pt idx="1">
                  <c:v>Cajun Seasoning</c:v>
                </c:pt>
                <c:pt idx="2">
                  <c:v>Clam Chowder</c:v>
                </c:pt>
                <c:pt idx="3">
                  <c:v>Chocolate</c:v>
                </c:pt>
                <c:pt idx="4">
                  <c:v>Beer</c:v>
                </c:pt>
                <c:pt idx="5">
                  <c:v>Crab Meat</c:v>
                </c:pt>
                <c:pt idx="6">
                  <c:v>Mozzarella</c:v>
                </c:pt>
                <c:pt idx="7">
                  <c:v>Marmalade</c:v>
                </c:pt>
                <c:pt idx="8">
                  <c:v>Curry Sauce</c:v>
                </c:pt>
                <c:pt idx="9">
                  <c:v>Coffee</c:v>
                </c:pt>
              </c:strCache>
            </c:strRef>
          </c:cat>
          <c:val>
            <c:numRef>
              <c:f>'product by revenue'!$B$4:$B$14</c:f>
              <c:numCache>
                <c:formatCode>"$"#,##0</c:formatCode>
                <c:ptCount val="10"/>
                <c:pt idx="0">
                  <c:v>13322.400000000001</c:v>
                </c:pt>
                <c:pt idx="1">
                  <c:v>15048</c:v>
                </c:pt>
                <c:pt idx="2">
                  <c:v>16829.600000000002</c:v>
                </c:pt>
                <c:pt idx="3">
                  <c:v>17837.25</c:v>
                </c:pt>
                <c:pt idx="4">
                  <c:v>18046</c:v>
                </c:pt>
                <c:pt idx="5">
                  <c:v>25465.599999999999</c:v>
                </c:pt>
                <c:pt idx="6">
                  <c:v>33129.600000000006</c:v>
                </c:pt>
                <c:pt idx="7">
                  <c:v>41391</c:v>
                </c:pt>
                <c:pt idx="8">
                  <c:v>69000</c:v>
                </c:pt>
                <c:pt idx="9">
                  <c:v>75486</c:v>
                </c:pt>
              </c:numCache>
            </c:numRef>
          </c:val>
          <c:extLst>
            <c:ext xmlns:c16="http://schemas.microsoft.com/office/drawing/2014/chart" uri="{C3380CC4-5D6E-409C-BE32-E72D297353CC}">
              <c16:uniqueId val="{00000014-7C3F-4927-8979-404CE3C58388}"/>
            </c:ext>
          </c:extLst>
        </c:ser>
        <c:dLbls>
          <c:dLblPos val="outEnd"/>
          <c:showLegendKey val="0"/>
          <c:showVal val="1"/>
          <c:showCatName val="0"/>
          <c:showSerName val="0"/>
          <c:showPercent val="0"/>
          <c:showBubbleSize val="0"/>
        </c:dLbls>
        <c:gapWidth val="182"/>
        <c:axId val="389757663"/>
        <c:axId val="395736175"/>
      </c:barChart>
      <c:catAx>
        <c:axId val="38975766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736175"/>
        <c:crosses val="autoZero"/>
        <c:auto val="1"/>
        <c:lblAlgn val="ctr"/>
        <c:lblOffset val="100"/>
        <c:noMultiLvlLbl val="0"/>
      </c:catAx>
      <c:valAx>
        <c:axId val="395736175"/>
        <c:scaling>
          <c:orientation val="minMax"/>
        </c:scaling>
        <c:delete val="1"/>
        <c:axPos val="b"/>
        <c:numFmt formatCode="&quot;$&quot;#,##0" sourceLinked="1"/>
        <c:majorTickMark val="out"/>
        <c:minorTickMark val="none"/>
        <c:tickLblPos val="nextTo"/>
        <c:crossAx val="389757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(3).xlsx]Top 5 bottom product by revenue!PivotTable1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5 bottom product by revenue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pivotFmt>
      <c:pivotFmt>
        <c:idx val="2"/>
        <c:spPr>
          <a:solidFill>
            <a:schemeClr val="accent6">
              <a:lumMod val="75000"/>
            </a:schemeClr>
          </a:solidFill>
          <a:ln>
            <a:noFill/>
          </a:ln>
          <a:effectLst/>
        </c:spPr>
      </c:pivotFmt>
      <c:pivotFmt>
        <c:idx val="3"/>
        <c:spPr>
          <a:solidFill>
            <a:schemeClr val="accent6">
              <a:lumMod val="60000"/>
              <a:lumOff val="40000"/>
            </a:schemeClr>
          </a:solidFill>
          <a:ln>
            <a:noFill/>
          </a:ln>
          <a:effectLst/>
        </c:spPr>
      </c:pivotFmt>
      <c:pivotFmt>
        <c:idx val="4"/>
        <c:spPr>
          <a:solidFill>
            <a:schemeClr val="accent6">
              <a:lumMod val="40000"/>
              <a:lumOff val="60000"/>
            </a:schemeClr>
          </a:solidFill>
          <a:ln>
            <a:noFill/>
          </a:ln>
          <a:effectLst/>
        </c:spPr>
      </c:pivotFmt>
      <c:pivotFmt>
        <c:idx val="5"/>
        <c:spPr>
          <a:solidFill>
            <a:schemeClr val="bg2">
              <a:lumMod val="90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lumMod val="50000"/>
            </a:schemeClr>
          </a:solidFill>
          <a:ln>
            <a:noFill/>
          </a:ln>
          <a:effectLst/>
        </c:spPr>
      </c:pivotFmt>
      <c:pivotFmt>
        <c:idx val="8"/>
        <c:spPr>
          <a:solidFill>
            <a:schemeClr val="accent6">
              <a:lumMod val="75000"/>
            </a:schemeClr>
          </a:solidFill>
          <a:ln>
            <a:noFill/>
          </a:ln>
          <a:effectLst/>
        </c:spPr>
      </c:pivotFmt>
      <c:pivotFmt>
        <c:idx val="9"/>
        <c:spPr>
          <a:solidFill>
            <a:schemeClr val="accent6">
              <a:lumMod val="60000"/>
              <a:lumOff val="40000"/>
            </a:schemeClr>
          </a:solidFill>
          <a:ln>
            <a:noFill/>
          </a:ln>
          <a:effectLst/>
        </c:spPr>
      </c:pivotFmt>
      <c:pivotFmt>
        <c:idx val="10"/>
        <c:spPr>
          <a:solidFill>
            <a:schemeClr val="accent6">
              <a:lumMod val="40000"/>
              <a:lumOff val="60000"/>
            </a:schemeClr>
          </a:solidFill>
          <a:ln>
            <a:noFill/>
          </a:ln>
          <a:effectLst/>
        </c:spPr>
      </c:pivotFmt>
      <c:pivotFmt>
        <c:idx val="11"/>
        <c:spPr>
          <a:solidFill>
            <a:schemeClr val="bg2">
              <a:lumMod val="90000"/>
            </a:schemeClr>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lumMod val="50000"/>
            </a:schemeClr>
          </a:solidFill>
          <a:ln>
            <a:noFill/>
          </a:ln>
          <a:effectLst/>
        </c:spPr>
      </c:pivotFmt>
      <c:pivotFmt>
        <c:idx val="14"/>
        <c:spPr>
          <a:solidFill>
            <a:schemeClr val="accent6">
              <a:lumMod val="75000"/>
            </a:schemeClr>
          </a:solidFill>
          <a:ln>
            <a:noFill/>
          </a:ln>
          <a:effectLst/>
        </c:spPr>
      </c:pivotFmt>
      <c:pivotFmt>
        <c:idx val="15"/>
        <c:spPr>
          <a:solidFill>
            <a:schemeClr val="accent6">
              <a:lumMod val="60000"/>
              <a:lumOff val="40000"/>
            </a:schemeClr>
          </a:solidFill>
          <a:ln>
            <a:noFill/>
          </a:ln>
          <a:effectLst/>
        </c:spPr>
      </c:pivotFmt>
      <c:pivotFmt>
        <c:idx val="16"/>
        <c:spPr>
          <a:solidFill>
            <a:schemeClr val="accent6">
              <a:lumMod val="40000"/>
              <a:lumOff val="60000"/>
            </a:schemeClr>
          </a:solidFill>
          <a:ln>
            <a:noFill/>
          </a:ln>
          <a:effectLst/>
        </c:spPr>
      </c:pivotFmt>
      <c:pivotFmt>
        <c:idx val="17"/>
        <c:spPr>
          <a:solidFill>
            <a:schemeClr val="bg2">
              <a:lumMod val="90000"/>
            </a:schemeClr>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lumMod val="50000"/>
            </a:schemeClr>
          </a:solidFill>
          <a:ln>
            <a:noFill/>
          </a:ln>
          <a:effectLst/>
        </c:spPr>
      </c:pivotFmt>
      <c:pivotFmt>
        <c:idx val="20"/>
        <c:spPr>
          <a:solidFill>
            <a:schemeClr val="accent6">
              <a:lumMod val="75000"/>
            </a:schemeClr>
          </a:solidFill>
          <a:ln>
            <a:noFill/>
          </a:ln>
          <a:effectLst/>
        </c:spPr>
      </c:pivotFmt>
      <c:pivotFmt>
        <c:idx val="21"/>
        <c:spPr>
          <a:solidFill>
            <a:schemeClr val="accent6">
              <a:lumMod val="60000"/>
              <a:lumOff val="40000"/>
            </a:schemeClr>
          </a:solidFill>
          <a:ln>
            <a:noFill/>
          </a:ln>
          <a:effectLst/>
        </c:spPr>
      </c:pivotFmt>
      <c:pivotFmt>
        <c:idx val="22"/>
        <c:spPr>
          <a:solidFill>
            <a:schemeClr val="accent6">
              <a:lumMod val="40000"/>
              <a:lumOff val="60000"/>
            </a:schemeClr>
          </a:solidFill>
          <a:ln>
            <a:noFill/>
          </a:ln>
          <a:effectLst/>
        </c:spPr>
      </c:pivotFmt>
      <c:pivotFmt>
        <c:idx val="23"/>
        <c:spPr>
          <a:solidFill>
            <a:schemeClr val="bg2">
              <a:lumMod val="90000"/>
            </a:schemeClr>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6">
              <a:lumMod val="50000"/>
            </a:schemeClr>
          </a:solidFill>
          <a:ln>
            <a:noFill/>
          </a:ln>
          <a:effectLst/>
        </c:spPr>
      </c:pivotFmt>
      <c:pivotFmt>
        <c:idx val="26"/>
        <c:spPr>
          <a:solidFill>
            <a:schemeClr val="accent6">
              <a:lumMod val="75000"/>
            </a:schemeClr>
          </a:solidFill>
          <a:ln>
            <a:noFill/>
          </a:ln>
          <a:effectLst/>
        </c:spPr>
      </c:pivotFmt>
      <c:pivotFmt>
        <c:idx val="27"/>
        <c:spPr>
          <a:solidFill>
            <a:schemeClr val="accent6">
              <a:lumMod val="60000"/>
              <a:lumOff val="40000"/>
            </a:schemeClr>
          </a:solidFill>
          <a:ln>
            <a:noFill/>
          </a:ln>
          <a:effectLst/>
        </c:spPr>
      </c:pivotFmt>
      <c:pivotFmt>
        <c:idx val="28"/>
        <c:spPr>
          <a:solidFill>
            <a:schemeClr val="accent6">
              <a:lumMod val="40000"/>
              <a:lumOff val="60000"/>
            </a:schemeClr>
          </a:solidFill>
          <a:ln>
            <a:noFill/>
          </a:ln>
          <a:effectLst/>
        </c:spPr>
      </c:pivotFmt>
      <c:pivotFmt>
        <c:idx val="29"/>
        <c:spPr>
          <a:solidFill>
            <a:schemeClr val="bg2">
              <a:lumMod val="90000"/>
            </a:schemeClr>
          </a:solidFill>
          <a:ln>
            <a:noFill/>
          </a:ln>
          <a:effectLst/>
        </c:spPr>
      </c:pivotFmt>
    </c:pivotFmts>
    <c:plotArea>
      <c:layout/>
      <c:barChart>
        <c:barDir val="col"/>
        <c:grouping val="clustered"/>
        <c:varyColors val="0"/>
        <c:ser>
          <c:idx val="0"/>
          <c:order val="0"/>
          <c:tx>
            <c:strRef>
              <c:f>'Top 5 bottom product by revenue'!$B$3</c:f>
              <c:strCache>
                <c:ptCount val="1"/>
                <c:pt idx="0">
                  <c:v>Total</c:v>
                </c:pt>
              </c:strCache>
            </c:strRef>
          </c:tx>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C269-4B6D-AD8E-4E7B6D70DE26}"/>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C269-4B6D-AD8E-4E7B6D70DE26}"/>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C269-4B6D-AD8E-4E7B6D70DE26}"/>
              </c:ext>
            </c:extLst>
          </c:dPt>
          <c:dPt>
            <c:idx val="3"/>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7-C269-4B6D-AD8E-4E7B6D70DE26}"/>
              </c:ext>
            </c:extLst>
          </c:dPt>
          <c:dPt>
            <c:idx val="4"/>
            <c:invertIfNegative val="0"/>
            <c:bubble3D val="0"/>
            <c:spPr>
              <a:solidFill>
                <a:schemeClr val="bg2">
                  <a:lumMod val="90000"/>
                </a:schemeClr>
              </a:solidFill>
              <a:ln>
                <a:noFill/>
              </a:ln>
              <a:effectLst/>
            </c:spPr>
            <c:extLst>
              <c:ext xmlns:c16="http://schemas.microsoft.com/office/drawing/2014/chart" uri="{C3380CC4-5D6E-409C-BE32-E72D297353CC}">
                <c16:uniqueId val="{00000009-C269-4B6D-AD8E-4E7B6D70DE2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bottom product by revenue'!$A$4:$A$10</c:f>
              <c:strCache>
                <c:ptCount val="6"/>
                <c:pt idx="0">
                  <c:v>Syrup</c:v>
                </c:pt>
                <c:pt idx="1">
                  <c:v>Green Tea</c:v>
                </c:pt>
                <c:pt idx="2">
                  <c:v>Almonds</c:v>
                </c:pt>
                <c:pt idx="3">
                  <c:v>Dried Plums</c:v>
                </c:pt>
                <c:pt idx="4">
                  <c:v>Long Grain Rice</c:v>
                </c:pt>
                <c:pt idx="5">
                  <c:v>(blank)</c:v>
                </c:pt>
              </c:strCache>
            </c:strRef>
          </c:cat>
          <c:val>
            <c:numRef>
              <c:f>'Top 5 bottom product by revenue'!$B$4:$B$10</c:f>
              <c:numCache>
                <c:formatCode>_("$"* #,##0_);_("$"* \(#,##0\);_("$"* "-"??_);_(@_)</c:formatCode>
                <c:ptCount val="6"/>
                <c:pt idx="0">
                  <c:v>5230</c:v>
                </c:pt>
                <c:pt idx="1">
                  <c:v>4751.1100000000006</c:v>
                </c:pt>
                <c:pt idx="2">
                  <c:v>4440</c:v>
                </c:pt>
                <c:pt idx="3">
                  <c:v>3699.5</c:v>
                </c:pt>
                <c:pt idx="4">
                  <c:v>2884</c:v>
                </c:pt>
                <c:pt idx="5">
                  <c:v>0</c:v>
                </c:pt>
              </c:numCache>
            </c:numRef>
          </c:val>
          <c:extLst>
            <c:ext xmlns:c16="http://schemas.microsoft.com/office/drawing/2014/chart" uri="{C3380CC4-5D6E-409C-BE32-E72D297353CC}">
              <c16:uniqueId val="{0000000A-C269-4B6D-AD8E-4E7B6D70DE26}"/>
            </c:ext>
          </c:extLst>
        </c:ser>
        <c:dLbls>
          <c:dLblPos val="outEnd"/>
          <c:showLegendKey val="0"/>
          <c:showVal val="1"/>
          <c:showCatName val="0"/>
          <c:showSerName val="0"/>
          <c:showPercent val="0"/>
          <c:showBubbleSize val="0"/>
        </c:dLbls>
        <c:gapWidth val="219"/>
        <c:overlap val="-27"/>
        <c:axId val="1811428479"/>
        <c:axId val="1879293775"/>
      </c:barChart>
      <c:catAx>
        <c:axId val="1811428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9293775"/>
        <c:crosses val="autoZero"/>
        <c:auto val="1"/>
        <c:lblAlgn val="ctr"/>
        <c:lblOffset val="100"/>
        <c:noMultiLvlLbl val="0"/>
      </c:catAx>
      <c:valAx>
        <c:axId val="1879293775"/>
        <c:scaling>
          <c:orientation val="minMax"/>
        </c:scaling>
        <c:delete val="1"/>
        <c:axPos val="l"/>
        <c:numFmt formatCode="_(&quot;$&quot;* #,##0_);_(&quot;$&quot;* \(#,##0\);_(&quot;$&quot;* &quot;-&quot;??_);_(@_)" sourceLinked="1"/>
        <c:majorTickMark val="none"/>
        <c:minorTickMark val="none"/>
        <c:tickLblPos val="nextTo"/>
        <c:crossAx val="1811428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(3).xlsx]Category by revenue!PivotTable2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5 category by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pivotFmt>
      <c:pivotFmt>
        <c:idx val="2"/>
        <c:spPr>
          <a:solidFill>
            <a:schemeClr val="accent6">
              <a:lumMod val="75000"/>
            </a:schemeClr>
          </a:solidFill>
          <a:ln>
            <a:noFill/>
          </a:ln>
          <a:effectLst/>
        </c:spPr>
      </c:pivotFmt>
      <c:pivotFmt>
        <c:idx val="3"/>
        <c:spPr>
          <a:solidFill>
            <a:schemeClr val="accent6">
              <a:lumMod val="60000"/>
              <a:lumOff val="40000"/>
            </a:schemeClr>
          </a:solidFill>
          <a:ln>
            <a:noFill/>
          </a:ln>
          <a:effectLst/>
        </c:spPr>
      </c:pivotFmt>
      <c:pivotFmt>
        <c:idx val="4"/>
        <c:spPr>
          <a:solidFill>
            <a:schemeClr val="accent6">
              <a:lumMod val="40000"/>
              <a:lumOff val="60000"/>
            </a:schemeClr>
          </a:solidFill>
          <a:ln>
            <a:noFill/>
          </a:ln>
          <a:effectLst/>
        </c:spPr>
      </c:pivotFmt>
      <c:pivotFmt>
        <c:idx val="5"/>
        <c:spPr>
          <a:solidFill>
            <a:schemeClr val="bg1">
              <a:lumMod val="85000"/>
            </a:schemeClr>
          </a:solidFill>
          <a:ln>
            <a:noFill/>
          </a:ln>
          <a:effectLst/>
        </c:spPr>
      </c:pivotFmt>
      <c:pivotFmt>
        <c:idx val="6"/>
        <c:spPr>
          <a:solidFill>
            <a:schemeClr val="accent6">
              <a:lumMod val="60000"/>
              <a:lumOff val="40000"/>
            </a:schemeClr>
          </a:solidFill>
          <a:ln>
            <a:noFill/>
          </a:ln>
          <a:effectLst/>
        </c:spPr>
      </c:pivotFmt>
      <c:pivotFmt>
        <c:idx val="7"/>
        <c:spPr>
          <a:solidFill>
            <a:schemeClr val="accent6">
              <a:lumMod val="20000"/>
              <a:lumOff val="80000"/>
            </a:schemeClr>
          </a:solidFill>
          <a:ln>
            <a:noFill/>
          </a:ln>
          <a:effectLst/>
        </c:spPr>
      </c:pivotFmt>
      <c:pivotFmt>
        <c:idx val="8"/>
        <c:spPr>
          <a:solidFill>
            <a:schemeClr val="accent6">
              <a:lumMod val="20000"/>
              <a:lumOff val="80000"/>
            </a:schemeClr>
          </a:solidFill>
          <a:ln>
            <a:noFill/>
          </a:ln>
          <a:effectLst/>
        </c:spPr>
      </c:pivotFmt>
      <c:pivotFmt>
        <c:idx val="9"/>
        <c:spPr>
          <a:solidFill>
            <a:schemeClr val="accent6">
              <a:lumMod val="20000"/>
              <a:lumOff val="80000"/>
            </a:schemeClr>
          </a:solidFill>
          <a:ln>
            <a:noFill/>
          </a:ln>
          <a:effectLst/>
        </c:spPr>
      </c:pivotFmt>
      <c:pivotFmt>
        <c:idx val="10"/>
        <c:spPr>
          <a:solidFill>
            <a:schemeClr val="accent6">
              <a:lumMod val="20000"/>
              <a:lumOff val="80000"/>
            </a:schemeClr>
          </a:solidFill>
          <a:ln>
            <a:noFill/>
          </a:ln>
          <a:effectLst/>
        </c:spPr>
      </c:pivotFmt>
      <c:pivotFmt>
        <c:idx val="11"/>
        <c:spPr>
          <a:solidFill>
            <a:schemeClr val="accent6">
              <a:lumMod val="20000"/>
              <a:lumOff val="80000"/>
            </a:schemeClr>
          </a:solidFill>
          <a:ln>
            <a:noFill/>
          </a:ln>
          <a:effectLst/>
        </c:spPr>
      </c:pivotFmt>
      <c:pivotFmt>
        <c:idx val="12"/>
        <c:spPr>
          <a:solidFill>
            <a:schemeClr val="accent6">
              <a:lumMod val="20000"/>
              <a:lumOff val="80000"/>
            </a:schemeClr>
          </a:solidFill>
          <a:ln>
            <a:noFill/>
          </a:ln>
          <a:effectLst/>
        </c:spPr>
      </c:pivotFmt>
      <c:pivotFmt>
        <c:idx val="13"/>
        <c:spPr>
          <a:solidFill>
            <a:schemeClr val="accent6">
              <a:lumMod val="20000"/>
              <a:lumOff val="80000"/>
            </a:schemeClr>
          </a:solidFill>
          <a:ln>
            <a:noFill/>
          </a:ln>
          <a:effectLst/>
        </c:spPr>
      </c:pivotFmt>
      <c:pivotFmt>
        <c:idx val="14"/>
        <c:spPr>
          <a:solidFill>
            <a:schemeClr val="accent2"/>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bg1">
              <a:lumMod val="85000"/>
            </a:schemeClr>
          </a:solidFill>
          <a:ln>
            <a:noFill/>
          </a:ln>
          <a:effectLst/>
        </c:spPr>
      </c:pivotFmt>
      <c:pivotFmt>
        <c:idx val="17"/>
        <c:spPr>
          <a:solidFill>
            <a:schemeClr val="accent6">
              <a:lumMod val="40000"/>
              <a:lumOff val="60000"/>
            </a:schemeClr>
          </a:solidFill>
          <a:ln>
            <a:noFill/>
          </a:ln>
          <a:effectLst/>
        </c:spPr>
      </c:pivotFmt>
      <c:pivotFmt>
        <c:idx val="18"/>
        <c:spPr>
          <a:solidFill>
            <a:schemeClr val="accent6">
              <a:lumMod val="60000"/>
              <a:lumOff val="40000"/>
            </a:schemeClr>
          </a:solidFill>
          <a:ln>
            <a:noFill/>
          </a:ln>
          <a:effectLst/>
        </c:spPr>
      </c:pivotFmt>
      <c:pivotFmt>
        <c:idx val="19"/>
        <c:spPr>
          <a:solidFill>
            <a:schemeClr val="accent6">
              <a:lumMod val="75000"/>
            </a:schemeClr>
          </a:solidFill>
          <a:ln>
            <a:noFill/>
          </a:ln>
          <a:effectLst/>
        </c:spPr>
      </c:pivotFmt>
      <c:pivotFmt>
        <c:idx val="20"/>
        <c:spPr>
          <a:solidFill>
            <a:schemeClr val="accent6">
              <a:lumMod val="50000"/>
            </a:schemeClr>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bg1">
              <a:lumMod val="85000"/>
            </a:schemeClr>
          </a:solidFill>
          <a:ln>
            <a:noFill/>
          </a:ln>
          <a:effectLst/>
        </c:spPr>
        <c:dLbl>
          <c:idx val="0"/>
          <c:layout>
            <c:manualLayout>
              <c:x val="-1.1323106477916595E-2"/>
              <c:y val="2.58150844304260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6">
              <a:lumMod val="40000"/>
              <a:lumOff val="60000"/>
            </a:schemeClr>
          </a:solidFill>
          <a:ln>
            <a:noFill/>
          </a:ln>
          <a:effectLst/>
        </c:spPr>
      </c:pivotFmt>
      <c:pivotFmt>
        <c:idx val="24"/>
        <c:spPr>
          <a:solidFill>
            <a:schemeClr val="accent6">
              <a:lumMod val="60000"/>
              <a:lumOff val="40000"/>
            </a:schemeClr>
          </a:solidFill>
          <a:ln>
            <a:noFill/>
          </a:ln>
          <a:effectLst/>
        </c:spPr>
      </c:pivotFmt>
      <c:pivotFmt>
        <c:idx val="25"/>
        <c:spPr>
          <a:solidFill>
            <a:schemeClr val="accent6">
              <a:lumMod val="75000"/>
            </a:schemeClr>
          </a:solidFill>
          <a:ln>
            <a:noFill/>
          </a:ln>
          <a:effectLst/>
        </c:spPr>
      </c:pivotFmt>
      <c:pivotFmt>
        <c:idx val="26"/>
        <c:spPr>
          <a:solidFill>
            <a:schemeClr val="accent6">
              <a:lumMod val="50000"/>
            </a:schemeClr>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bg1">
              <a:lumMod val="85000"/>
            </a:schemeClr>
          </a:solidFill>
          <a:ln>
            <a:noFill/>
          </a:ln>
          <a:effectLst/>
        </c:spPr>
        <c:dLbl>
          <c:idx val="0"/>
          <c:layout>
            <c:manualLayout>
              <c:x val="-1.1323106477916595E-2"/>
              <c:y val="2.58150844304260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6">
              <a:lumMod val="40000"/>
              <a:lumOff val="60000"/>
            </a:schemeClr>
          </a:solidFill>
          <a:ln>
            <a:noFill/>
          </a:ln>
          <a:effectLst/>
        </c:spPr>
      </c:pivotFmt>
      <c:pivotFmt>
        <c:idx val="30"/>
        <c:spPr>
          <a:solidFill>
            <a:schemeClr val="accent6">
              <a:lumMod val="60000"/>
              <a:lumOff val="40000"/>
            </a:schemeClr>
          </a:solidFill>
          <a:ln>
            <a:noFill/>
          </a:ln>
          <a:effectLst/>
        </c:spPr>
      </c:pivotFmt>
      <c:pivotFmt>
        <c:idx val="31"/>
        <c:spPr>
          <a:solidFill>
            <a:schemeClr val="accent6">
              <a:lumMod val="75000"/>
            </a:schemeClr>
          </a:solidFill>
          <a:ln>
            <a:noFill/>
          </a:ln>
          <a:effectLst/>
        </c:spPr>
      </c:pivotFmt>
      <c:pivotFmt>
        <c:idx val="32"/>
        <c:spPr>
          <a:solidFill>
            <a:schemeClr val="accent6">
              <a:lumMod val="50000"/>
            </a:schemeClr>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bg1">
              <a:lumMod val="85000"/>
            </a:schemeClr>
          </a:solidFill>
          <a:ln>
            <a:noFill/>
          </a:ln>
          <a:effectLst/>
        </c:spPr>
        <c:dLbl>
          <c:idx val="0"/>
          <c:layout>
            <c:manualLayout>
              <c:x val="-1.1323106477916595E-2"/>
              <c:y val="2.58150844304260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6">
              <a:lumMod val="40000"/>
              <a:lumOff val="60000"/>
            </a:schemeClr>
          </a:solidFill>
          <a:ln>
            <a:noFill/>
          </a:ln>
          <a:effectLst/>
        </c:spPr>
      </c:pivotFmt>
      <c:pivotFmt>
        <c:idx val="36"/>
        <c:spPr>
          <a:solidFill>
            <a:schemeClr val="accent6">
              <a:lumMod val="60000"/>
              <a:lumOff val="40000"/>
            </a:schemeClr>
          </a:solidFill>
          <a:ln>
            <a:noFill/>
          </a:ln>
          <a:effectLst/>
        </c:spPr>
      </c:pivotFmt>
      <c:pivotFmt>
        <c:idx val="37"/>
        <c:spPr>
          <a:solidFill>
            <a:schemeClr val="accent6">
              <a:lumMod val="75000"/>
            </a:schemeClr>
          </a:solidFill>
          <a:ln>
            <a:noFill/>
          </a:ln>
          <a:effectLst/>
        </c:spPr>
      </c:pivotFmt>
      <c:pivotFmt>
        <c:idx val="38"/>
        <c:spPr>
          <a:solidFill>
            <a:schemeClr val="accent6">
              <a:lumMod val="50000"/>
            </a:schemeClr>
          </a:solidFill>
          <a:ln>
            <a:noFill/>
          </a:ln>
          <a:effectLst/>
        </c:spPr>
      </c:pivotFmt>
    </c:pivotFmts>
    <c:plotArea>
      <c:layout/>
      <c:pieChart>
        <c:varyColors val="1"/>
        <c:ser>
          <c:idx val="0"/>
          <c:order val="0"/>
          <c:tx>
            <c:strRef>
              <c:f>'Category by revenue'!$B$3</c:f>
              <c:strCache>
                <c:ptCount val="1"/>
                <c:pt idx="0">
                  <c:v>Total</c:v>
                </c:pt>
              </c:strCache>
            </c:strRef>
          </c:tx>
          <c:dPt>
            <c:idx val="0"/>
            <c:bubble3D val="0"/>
            <c:spPr>
              <a:solidFill>
                <a:schemeClr val="bg1">
                  <a:lumMod val="85000"/>
                </a:schemeClr>
              </a:solidFill>
              <a:ln>
                <a:noFill/>
              </a:ln>
              <a:effectLst/>
            </c:spPr>
            <c:extLst>
              <c:ext xmlns:c16="http://schemas.microsoft.com/office/drawing/2014/chart" uri="{C3380CC4-5D6E-409C-BE32-E72D297353CC}">
                <c16:uniqueId val="{00000001-885F-4A8F-8AA3-B38931ACFF57}"/>
              </c:ext>
            </c:extLst>
          </c:dPt>
          <c:dPt>
            <c:idx val="1"/>
            <c:bubble3D val="0"/>
            <c:spPr>
              <a:solidFill>
                <a:schemeClr val="accent6">
                  <a:lumMod val="40000"/>
                  <a:lumOff val="60000"/>
                </a:schemeClr>
              </a:solidFill>
              <a:ln>
                <a:noFill/>
              </a:ln>
              <a:effectLst/>
            </c:spPr>
            <c:extLst>
              <c:ext xmlns:c16="http://schemas.microsoft.com/office/drawing/2014/chart" uri="{C3380CC4-5D6E-409C-BE32-E72D297353CC}">
                <c16:uniqueId val="{00000003-885F-4A8F-8AA3-B38931ACFF57}"/>
              </c:ext>
            </c:extLst>
          </c:dPt>
          <c:dPt>
            <c:idx val="2"/>
            <c:bubble3D val="0"/>
            <c:spPr>
              <a:solidFill>
                <a:schemeClr val="accent6">
                  <a:lumMod val="60000"/>
                  <a:lumOff val="40000"/>
                </a:schemeClr>
              </a:solidFill>
              <a:ln>
                <a:noFill/>
              </a:ln>
              <a:effectLst/>
            </c:spPr>
            <c:extLst>
              <c:ext xmlns:c16="http://schemas.microsoft.com/office/drawing/2014/chart" uri="{C3380CC4-5D6E-409C-BE32-E72D297353CC}">
                <c16:uniqueId val="{00000005-885F-4A8F-8AA3-B38931ACFF57}"/>
              </c:ext>
            </c:extLst>
          </c:dPt>
          <c:dPt>
            <c:idx val="3"/>
            <c:bubble3D val="0"/>
            <c:spPr>
              <a:solidFill>
                <a:schemeClr val="accent6">
                  <a:lumMod val="75000"/>
                </a:schemeClr>
              </a:solidFill>
              <a:ln>
                <a:noFill/>
              </a:ln>
              <a:effectLst/>
            </c:spPr>
            <c:extLst>
              <c:ext xmlns:c16="http://schemas.microsoft.com/office/drawing/2014/chart" uri="{C3380CC4-5D6E-409C-BE32-E72D297353CC}">
                <c16:uniqueId val="{00000007-885F-4A8F-8AA3-B38931ACFF57}"/>
              </c:ext>
            </c:extLst>
          </c:dPt>
          <c:dPt>
            <c:idx val="4"/>
            <c:bubble3D val="0"/>
            <c:spPr>
              <a:solidFill>
                <a:schemeClr val="accent6">
                  <a:lumMod val="50000"/>
                </a:schemeClr>
              </a:solidFill>
              <a:ln>
                <a:noFill/>
              </a:ln>
              <a:effectLst/>
            </c:spPr>
            <c:extLst>
              <c:ext xmlns:c16="http://schemas.microsoft.com/office/drawing/2014/chart" uri="{C3380CC4-5D6E-409C-BE32-E72D297353CC}">
                <c16:uniqueId val="{00000009-885F-4A8F-8AA3-B38931ACFF57}"/>
              </c:ext>
            </c:extLst>
          </c:dPt>
          <c:dPt>
            <c:idx val="5"/>
            <c:bubble3D val="0"/>
            <c:spPr>
              <a:solidFill>
                <a:schemeClr val="accent6"/>
              </a:solidFill>
              <a:ln>
                <a:noFill/>
              </a:ln>
              <a:effectLst/>
            </c:spPr>
            <c:extLst>
              <c:ext xmlns:c16="http://schemas.microsoft.com/office/drawing/2014/chart" uri="{C3380CC4-5D6E-409C-BE32-E72D297353CC}">
                <c16:uniqueId val="{0000000B-885F-4A8F-8AA3-B38931ACFF57}"/>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885F-4A8F-8AA3-B38931ACFF57}"/>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885F-4A8F-8AA3-B38931ACFF57}"/>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885F-4A8F-8AA3-B38931ACFF57}"/>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885F-4A8F-8AA3-B38931ACFF57}"/>
              </c:ext>
            </c:extLst>
          </c:dPt>
          <c:dLbls>
            <c:dLbl>
              <c:idx val="0"/>
              <c:layout>
                <c:manualLayout>
                  <c:x val="-1.1323106477916595E-2"/>
                  <c:y val="2.581508443042602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85F-4A8F-8AA3-B38931ACFF5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'Category by revenue'!$A$4:$A$9</c:f>
              <c:strCache>
                <c:ptCount val="5"/>
                <c:pt idx="0">
                  <c:v>Dried Fruit &amp; Nuts</c:v>
                </c:pt>
                <c:pt idx="1">
                  <c:v>Dairy Products</c:v>
                </c:pt>
                <c:pt idx="2">
                  <c:v>Jams, Preserves</c:v>
                </c:pt>
                <c:pt idx="3">
                  <c:v>Sauces</c:v>
                </c:pt>
                <c:pt idx="4">
                  <c:v>Beverages</c:v>
                </c:pt>
              </c:strCache>
            </c:strRef>
          </c:cat>
          <c:val>
            <c:numRef>
              <c:f>'Category by revenue'!$B$4:$B$9</c:f>
              <c:numCache>
                <c:formatCode>"$"#,##0</c:formatCode>
                <c:ptCount val="5"/>
                <c:pt idx="0">
                  <c:v>27999.5</c:v>
                </c:pt>
                <c:pt idx="1">
                  <c:v>33129.600000000006</c:v>
                </c:pt>
                <c:pt idx="2">
                  <c:v>51541</c:v>
                </c:pt>
                <c:pt idx="3">
                  <c:v>69000</c:v>
                </c:pt>
                <c:pt idx="4">
                  <c:v>110577.10999999999</c:v>
                </c:pt>
              </c:numCache>
            </c:numRef>
          </c:val>
          <c:extLst>
            <c:ext xmlns:c16="http://schemas.microsoft.com/office/drawing/2014/chart" uri="{C3380CC4-5D6E-409C-BE32-E72D297353CC}">
              <c16:uniqueId val="{00000014-885F-4A8F-8AA3-B38931ACFF57}"/>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(3).xlsx]sales region!PivotTable1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 Sales region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lumMod val="50000"/>
            </a:schemeClr>
          </a:solidFill>
          <a:ln w="19050">
            <a:solidFill>
              <a:schemeClr val="lt1"/>
            </a:solidFill>
          </a:ln>
          <a:effectLst/>
        </c:spPr>
      </c:pivotFmt>
      <c:pivotFmt>
        <c:idx val="2"/>
        <c:spPr>
          <a:solidFill>
            <a:schemeClr val="accent6">
              <a:lumMod val="75000"/>
            </a:schemeClr>
          </a:solidFill>
          <a:ln w="19050">
            <a:solidFill>
              <a:schemeClr val="lt1"/>
            </a:solidFill>
          </a:ln>
          <a:effectLst/>
        </c:spPr>
      </c:pivotFmt>
      <c:pivotFmt>
        <c:idx val="3"/>
        <c:spPr>
          <a:solidFill>
            <a:schemeClr val="accent6">
              <a:lumMod val="60000"/>
              <a:lumOff val="40000"/>
            </a:schemeClr>
          </a:solidFill>
          <a:ln w="19050">
            <a:solidFill>
              <a:schemeClr val="lt1"/>
            </a:solidFill>
          </a:ln>
          <a:effectLst/>
        </c:spPr>
      </c:pivotFmt>
      <c:pivotFmt>
        <c:idx val="4"/>
        <c:spPr>
          <a:solidFill>
            <a:schemeClr val="accent6">
              <a:lumMod val="40000"/>
              <a:lumOff val="60000"/>
            </a:schemeClr>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6">
              <a:lumMod val="50000"/>
            </a:schemeClr>
          </a:solidFill>
          <a:ln w="19050">
            <a:solidFill>
              <a:schemeClr val="lt1"/>
            </a:solidFill>
          </a:ln>
          <a:effectLst/>
        </c:spPr>
      </c:pivotFmt>
      <c:pivotFmt>
        <c:idx val="7"/>
        <c:spPr>
          <a:solidFill>
            <a:schemeClr val="accent6">
              <a:lumMod val="75000"/>
            </a:schemeClr>
          </a:solidFill>
          <a:ln w="19050">
            <a:solidFill>
              <a:schemeClr val="lt1"/>
            </a:solidFill>
          </a:ln>
          <a:effectLst/>
        </c:spPr>
      </c:pivotFmt>
      <c:pivotFmt>
        <c:idx val="8"/>
        <c:spPr>
          <a:solidFill>
            <a:schemeClr val="accent6">
              <a:lumMod val="60000"/>
              <a:lumOff val="40000"/>
            </a:schemeClr>
          </a:solidFill>
          <a:ln w="19050">
            <a:solidFill>
              <a:schemeClr val="lt1"/>
            </a:solidFill>
          </a:ln>
          <a:effectLst/>
        </c:spPr>
      </c:pivotFmt>
      <c:pivotFmt>
        <c:idx val="9"/>
        <c:spPr>
          <a:solidFill>
            <a:schemeClr val="accent6">
              <a:lumMod val="40000"/>
              <a:lumOff val="60000"/>
            </a:schemeClr>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6">
              <a:lumMod val="50000"/>
            </a:schemeClr>
          </a:solidFill>
          <a:ln w="19050">
            <a:solidFill>
              <a:schemeClr val="lt1"/>
            </a:solidFill>
          </a:ln>
          <a:effectLst/>
        </c:spPr>
      </c:pivotFmt>
      <c:pivotFmt>
        <c:idx val="12"/>
        <c:spPr>
          <a:solidFill>
            <a:schemeClr val="accent6">
              <a:lumMod val="75000"/>
            </a:schemeClr>
          </a:solidFill>
          <a:ln w="19050">
            <a:solidFill>
              <a:schemeClr val="lt1"/>
            </a:solidFill>
          </a:ln>
          <a:effectLst/>
        </c:spPr>
      </c:pivotFmt>
      <c:pivotFmt>
        <c:idx val="13"/>
        <c:spPr>
          <a:solidFill>
            <a:schemeClr val="accent6">
              <a:lumMod val="60000"/>
              <a:lumOff val="40000"/>
            </a:schemeClr>
          </a:solidFill>
          <a:ln w="19050">
            <a:solidFill>
              <a:schemeClr val="lt1"/>
            </a:solidFill>
          </a:ln>
          <a:effectLst/>
        </c:spPr>
      </c:pivotFmt>
      <c:pivotFmt>
        <c:idx val="14"/>
        <c:spPr>
          <a:solidFill>
            <a:schemeClr val="bg1">
              <a:lumMod val="50000"/>
            </a:schemeClr>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6">
              <a:lumMod val="50000"/>
            </a:schemeClr>
          </a:solidFill>
          <a:ln w="19050">
            <a:solidFill>
              <a:schemeClr val="lt1"/>
            </a:solidFill>
          </a:ln>
          <a:effectLst/>
        </c:spPr>
      </c:pivotFmt>
      <c:pivotFmt>
        <c:idx val="17"/>
        <c:spPr>
          <a:solidFill>
            <a:schemeClr val="accent6">
              <a:lumMod val="75000"/>
            </a:schemeClr>
          </a:solidFill>
          <a:ln w="19050">
            <a:solidFill>
              <a:schemeClr val="lt1"/>
            </a:solidFill>
          </a:ln>
          <a:effectLst/>
        </c:spPr>
      </c:pivotFmt>
      <c:pivotFmt>
        <c:idx val="18"/>
        <c:spPr>
          <a:solidFill>
            <a:schemeClr val="accent6">
              <a:lumMod val="60000"/>
              <a:lumOff val="40000"/>
            </a:schemeClr>
          </a:solidFill>
          <a:ln w="19050">
            <a:solidFill>
              <a:schemeClr val="lt1"/>
            </a:solidFill>
          </a:ln>
          <a:effectLst/>
        </c:spPr>
      </c:pivotFmt>
      <c:pivotFmt>
        <c:idx val="19"/>
        <c:spPr>
          <a:solidFill>
            <a:schemeClr val="bg1">
              <a:lumMod val="50000"/>
            </a:schemeClr>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6">
              <a:lumMod val="50000"/>
            </a:schemeClr>
          </a:solidFill>
          <a:ln w="19050">
            <a:solidFill>
              <a:schemeClr val="lt1"/>
            </a:solidFill>
          </a:ln>
          <a:effectLst/>
        </c:spPr>
      </c:pivotFmt>
      <c:pivotFmt>
        <c:idx val="22"/>
        <c:spPr>
          <a:solidFill>
            <a:schemeClr val="accent6">
              <a:lumMod val="75000"/>
            </a:schemeClr>
          </a:solidFill>
          <a:ln w="19050">
            <a:solidFill>
              <a:schemeClr val="lt1"/>
            </a:solidFill>
          </a:ln>
          <a:effectLst/>
        </c:spPr>
      </c:pivotFmt>
      <c:pivotFmt>
        <c:idx val="23"/>
        <c:spPr>
          <a:solidFill>
            <a:schemeClr val="accent6">
              <a:lumMod val="60000"/>
              <a:lumOff val="40000"/>
            </a:schemeClr>
          </a:solidFill>
          <a:ln w="19050">
            <a:solidFill>
              <a:schemeClr val="lt1"/>
            </a:solidFill>
          </a:ln>
          <a:effectLst/>
        </c:spPr>
      </c:pivotFmt>
      <c:pivotFmt>
        <c:idx val="24"/>
        <c:spPr>
          <a:solidFill>
            <a:schemeClr val="bg1">
              <a:lumMod val="50000"/>
            </a:schemeClr>
          </a:solidFill>
          <a:ln w="19050">
            <a:solidFill>
              <a:schemeClr val="lt1"/>
            </a:solidFill>
          </a:ln>
          <a:effectLst/>
        </c:spPr>
      </c:pivotFmt>
    </c:pivotFmts>
    <c:plotArea>
      <c:layout/>
      <c:pieChart>
        <c:varyColors val="1"/>
        <c:ser>
          <c:idx val="0"/>
          <c:order val="0"/>
          <c:tx>
            <c:strRef>
              <c:f>'sales region'!$B$3</c:f>
              <c:strCache>
                <c:ptCount val="1"/>
                <c:pt idx="0">
                  <c:v>Total</c:v>
                </c:pt>
              </c:strCache>
            </c:strRef>
          </c:tx>
          <c:dPt>
            <c:idx val="0"/>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1-E448-4B1F-A7EA-E7DEFD37BE2E}"/>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E448-4B1F-A7EA-E7DEFD37BE2E}"/>
              </c:ext>
            </c:extLst>
          </c:dPt>
          <c:dPt>
            <c:idx val="2"/>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5-E448-4B1F-A7EA-E7DEFD37BE2E}"/>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7-E448-4B1F-A7EA-E7DEFD37BE2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'sales region'!$A$4:$A$8</c:f>
              <c:strCache>
                <c:ptCount val="4"/>
                <c:pt idx="0">
                  <c:v>North</c:v>
                </c:pt>
                <c:pt idx="1">
                  <c:v>East</c:v>
                </c:pt>
                <c:pt idx="2">
                  <c:v>South</c:v>
                </c:pt>
                <c:pt idx="3">
                  <c:v>West</c:v>
                </c:pt>
              </c:strCache>
            </c:strRef>
          </c:cat>
          <c:val>
            <c:numRef>
              <c:f>'sales region'!$B$4:$B$8</c:f>
              <c:numCache>
                <c:formatCode>"$"#,##0</c:formatCode>
                <c:ptCount val="4"/>
                <c:pt idx="0">
                  <c:v>141660.33999999997</c:v>
                </c:pt>
                <c:pt idx="1">
                  <c:v>108275.51</c:v>
                </c:pt>
                <c:pt idx="2">
                  <c:v>93848.329999999987</c:v>
                </c:pt>
                <c:pt idx="3">
                  <c:v>91251.979999999981</c:v>
                </c:pt>
              </c:numCache>
            </c:numRef>
          </c:val>
          <c:extLst>
            <c:ext xmlns:c16="http://schemas.microsoft.com/office/drawing/2014/chart" uri="{C3380CC4-5D6E-409C-BE32-E72D297353CC}">
              <c16:uniqueId val="{00000008-E448-4B1F-A7EA-E7DEFD37BE2E}"/>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(3).xlsx]payment mode!PivotTable2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Payment</a:t>
            </a:r>
            <a:r>
              <a:rPr lang="en-US" baseline="0" dirty="0"/>
              <a:t> Type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pivotFmt>
      <c:pivotFmt>
        <c:idx val="2"/>
        <c:spPr>
          <a:solidFill>
            <a:schemeClr val="accent6">
              <a:lumMod val="75000"/>
            </a:schemeClr>
          </a:solidFill>
          <a:ln>
            <a:noFill/>
          </a:ln>
          <a:effectLst/>
        </c:spPr>
      </c:pivotFmt>
      <c:pivotFmt>
        <c:idx val="3"/>
        <c:spPr>
          <a:solidFill>
            <a:schemeClr val="accent6">
              <a:lumMod val="75000"/>
            </a:schemeClr>
          </a:solidFill>
          <a:ln>
            <a:noFill/>
          </a:ln>
          <a:effectLst/>
        </c:spPr>
      </c:pivotFmt>
      <c:pivotFmt>
        <c:idx val="4"/>
        <c:spPr>
          <a:solidFill>
            <a:srgbClr val="FF0000"/>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lumMod val="50000"/>
            </a:schemeClr>
          </a:solidFill>
          <a:ln>
            <a:noFill/>
          </a:ln>
          <a:effectLst/>
        </c:spPr>
      </c:pivotFmt>
      <c:pivotFmt>
        <c:idx val="7"/>
        <c:spPr>
          <a:solidFill>
            <a:schemeClr val="accent6">
              <a:lumMod val="75000"/>
            </a:schemeClr>
          </a:solidFill>
          <a:ln>
            <a:noFill/>
          </a:ln>
          <a:effectLst/>
        </c:spPr>
      </c:pivotFmt>
      <c:pivotFmt>
        <c:idx val="8"/>
        <c:spPr>
          <a:solidFill>
            <a:schemeClr val="accent6">
              <a:lumMod val="75000"/>
            </a:schemeClr>
          </a:solidFill>
          <a:ln>
            <a:noFill/>
          </a:ln>
          <a:effectLst/>
        </c:spPr>
      </c:pivotFmt>
      <c:pivotFmt>
        <c:idx val="9"/>
        <c:spPr>
          <a:solidFill>
            <a:srgbClr val="FF0000"/>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lumMod val="50000"/>
            </a:schemeClr>
          </a:solidFill>
          <a:ln>
            <a:noFill/>
          </a:ln>
          <a:effectLst/>
        </c:spPr>
      </c:pivotFmt>
      <c:pivotFmt>
        <c:idx val="12"/>
        <c:spPr>
          <a:solidFill>
            <a:schemeClr val="accent6">
              <a:lumMod val="75000"/>
            </a:schemeClr>
          </a:solidFill>
          <a:ln>
            <a:noFill/>
          </a:ln>
          <a:effectLst/>
        </c:spPr>
      </c:pivotFmt>
      <c:pivotFmt>
        <c:idx val="13"/>
        <c:spPr>
          <a:solidFill>
            <a:schemeClr val="accent6">
              <a:lumMod val="75000"/>
            </a:schemeClr>
          </a:solidFill>
          <a:ln>
            <a:noFill/>
          </a:ln>
          <a:effectLst/>
        </c:spPr>
      </c:pivotFmt>
      <c:pivotFmt>
        <c:idx val="14"/>
        <c:spPr>
          <a:solidFill>
            <a:srgbClr val="FF0000"/>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lumMod val="50000"/>
            </a:schemeClr>
          </a:solidFill>
          <a:ln>
            <a:noFill/>
          </a:ln>
          <a:effectLst/>
        </c:spPr>
      </c:pivotFmt>
      <c:pivotFmt>
        <c:idx val="17"/>
        <c:spPr>
          <a:solidFill>
            <a:schemeClr val="accent6">
              <a:lumMod val="75000"/>
            </a:schemeClr>
          </a:solidFill>
          <a:ln>
            <a:noFill/>
          </a:ln>
          <a:effectLst/>
        </c:spPr>
      </c:pivotFmt>
      <c:pivotFmt>
        <c:idx val="18"/>
        <c:spPr>
          <a:solidFill>
            <a:schemeClr val="accent6">
              <a:lumMod val="75000"/>
            </a:schemeClr>
          </a:solidFill>
          <a:ln>
            <a:noFill/>
          </a:ln>
          <a:effectLst/>
        </c:spPr>
      </c:pivotFmt>
      <c:pivotFmt>
        <c:idx val="19"/>
        <c:spPr>
          <a:solidFill>
            <a:srgbClr val="FF0000"/>
          </a:solidFill>
          <a:ln>
            <a:noFill/>
          </a:ln>
          <a:effectLst/>
        </c:spPr>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6">
              <a:lumMod val="50000"/>
            </a:schemeClr>
          </a:solidFill>
          <a:ln>
            <a:noFill/>
          </a:ln>
          <a:effectLst/>
        </c:spPr>
      </c:pivotFmt>
      <c:pivotFmt>
        <c:idx val="22"/>
        <c:spPr>
          <a:solidFill>
            <a:schemeClr val="accent6">
              <a:lumMod val="75000"/>
            </a:schemeClr>
          </a:solidFill>
          <a:ln>
            <a:noFill/>
          </a:ln>
          <a:effectLst/>
        </c:spPr>
      </c:pivotFmt>
      <c:pivotFmt>
        <c:idx val="23"/>
        <c:spPr>
          <a:solidFill>
            <a:schemeClr val="accent6">
              <a:lumMod val="75000"/>
            </a:schemeClr>
          </a:solidFill>
          <a:ln>
            <a:noFill/>
          </a:ln>
          <a:effectLst/>
        </c:spPr>
      </c:pivotFmt>
      <c:pivotFmt>
        <c:idx val="24"/>
        <c:spPr>
          <a:solidFill>
            <a:srgbClr val="FF0000"/>
          </a:solidFill>
          <a:ln>
            <a:noFill/>
          </a:ln>
          <a:effectLst/>
        </c:spPr>
      </c:pivotFmt>
    </c:pivotFmts>
    <c:plotArea>
      <c:layout/>
      <c:barChart>
        <c:barDir val="col"/>
        <c:grouping val="clustered"/>
        <c:varyColors val="0"/>
        <c:ser>
          <c:idx val="0"/>
          <c:order val="0"/>
          <c:tx>
            <c:strRef>
              <c:f>'payment mode'!$B$3</c:f>
              <c:strCache>
                <c:ptCount val="1"/>
                <c:pt idx="0">
                  <c:v>Total</c:v>
                </c:pt>
              </c:strCache>
            </c:strRef>
          </c:tx>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E2E7-4D4F-85DE-741172A43659}"/>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E2E7-4D4F-85DE-741172A43659}"/>
              </c:ext>
            </c:extLst>
          </c:dPt>
          <c:dPt>
            <c:idx val="2"/>
            <c:invertIfNegative val="0"/>
            <c:bubble3D val="0"/>
            <c:spPr>
              <a:solidFill>
                <a:schemeClr val="accent6">
                  <a:lumMod val="75000"/>
                </a:schemeClr>
              </a:solidFill>
              <a:ln>
                <a:noFill/>
              </a:ln>
              <a:effectLst/>
            </c:spPr>
            <c:extLst>
              <c:ext xmlns:c16="http://schemas.microsoft.com/office/drawing/2014/chart" uri="{C3380CC4-5D6E-409C-BE32-E72D297353CC}">
                <c16:uniqueId val="{00000005-E2E7-4D4F-85DE-741172A43659}"/>
              </c:ext>
            </c:extLst>
          </c:dPt>
          <c:dPt>
            <c:idx val="3"/>
            <c:invertIfNegative val="0"/>
            <c:bubble3D val="0"/>
            <c:spPr>
              <a:solidFill>
                <a:srgbClr val="FF0000"/>
              </a:solidFill>
              <a:ln>
                <a:noFill/>
              </a:ln>
              <a:effectLst/>
            </c:spPr>
            <c:extLst>
              <c:ext xmlns:c16="http://schemas.microsoft.com/office/drawing/2014/chart" uri="{C3380CC4-5D6E-409C-BE32-E72D297353CC}">
                <c16:uniqueId val="{00000007-E2E7-4D4F-85DE-741172A4365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mode'!$A$4:$A$8</c:f>
              <c:strCache>
                <c:ptCount val="4"/>
                <c:pt idx="0">
                  <c:v>Credit Card</c:v>
                </c:pt>
                <c:pt idx="1">
                  <c:v>Check</c:v>
                </c:pt>
                <c:pt idx="2">
                  <c:v>Unknown</c:v>
                </c:pt>
                <c:pt idx="3">
                  <c:v>Cash</c:v>
                </c:pt>
              </c:strCache>
            </c:strRef>
          </c:cat>
          <c:val>
            <c:numRef>
              <c:f>'payment mode'!$B$4:$B$8</c:f>
              <c:numCache>
                <c:formatCode>_("$"* #,##0_);_("$"* \(#,##0\);_("$"* "-"??_);_(@_)</c:formatCode>
                <c:ptCount val="4"/>
                <c:pt idx="0">
                  <c:v>172308.96</c:v>
                </c:pt>
                <c:pt idx="1">
                  <c:v>114889.65000000001</c:v>
                </c:pt>
                <c:pt idx="2">
                  <c:v>109429.29999999999</c:v>
                </c:pt>
                <c:pt idx="3">
                  <c:v>38408.25</c:v>
                </c:pt>
              </c:numCache>
            </c:numRef>
          </c:val>
          <c:extLst>
            <c:ext xmlns:c16="http://schemas.microsoft.com/office/drawing/2014/chart" uri="{C3380CC4-5D6E-409C-BE32-E72D297353CC}">
              <c16:uniqueId val="{00000008-E2E7-4D4F-85DE-741172A43659}"/>
            </c:ext>
          </c:extLst>
        </c:ser>
        <c:dLbls>
          <c:dLblPos val="outEnd"/>
          <c:showLegendKey val="0"/>
          <c:showVal val="1"/>
          <c:showCatName val="0"/>
          <c:showSerName val="0"/>
          <c:showPercent val="0"/>
          <c:showBubbleSize val="0"/>
        </c:dLbls>
        <c:gapWidth val="219"/>
        <c:overlap val="-27"/>
        <c:axId val="818405423"/>
        <c:axId val="1134525583"/>
      </c:barChart>
      <c:catAx>
        <c:axId val="81840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525583"/>
        <c:crosses val="autoZero"/>
        <c:auto val="1"/>
        <c:lblAlgn val="ctr"/>
        <c:lblOffset val="100"/>
        <c:noMultiLvlLbl val="0"/>
      </c:catAx>
      <c:valAx>
        <c:axId val="1134525583"/>
        <c:scaling>
          <c:orientation val="minMax"/>
        </c:scaling>
        <c:delete val="1"/>
        <c:axPos val="l"/>
        <c:numFmt formatCode="_(&quot;$&quot;* #,##0_);_(&quot;$&quot;* \(#,##0\);_(&quot;$&quot;* &quot;-&quot;??_);_(@_)" sourceLinked="1"/>
        <c:majorTickMark val="none"/>
        <c:minorTickMark val="none"/>
        <c:tickLblPos val="nextTo"/>
        <c:crossAx val="818405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Tables-DATA(Updated)(2) (3).xlsx]shipper name by shipper fee!PivotTable1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shipper name by shipper fee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w="19050">
            <a:solidFill>
              <a:schemeClr val="lt1"/>
            </a:solidFill>
          </a:ln>
          <a:effectLst/>
        </c:spPr>
      </c:pivotFmt>
      <c:pivotFmt>
        <c:idx val="2"/>
        <c:spPr>
          <a:solidFill>
            <a:schemeClr val="accent6">
              <a:lumMod val="75000"/>
            </a:schemeClr>
          </a:solidFill>
          <a:ln w="19050">
            <a:solidFill>
              <a:schemeClr val="lt1"/>
            </a:solidFill>
          </a:ln>
          <a:effectLst/>
        </c:spPr>
        <c:dLbl>
          <c:idx val="0"/>
          <c:layout>
            <c:manualLayout>
              <c:x val="6.111111111111101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6">
              <a:lumMod val="60000"/>
              <a:lumOff val="40000"/>
            </a:schemeClr>
          </a:solidFill>
          <a:ln w="19050">
            <a:solidFill>
              <a:schemeClr val="lt1"/>
            </a:solidFill>
          </a:ln>
          <a:effectLst/>
        </c:spPr>
      </c:pivotFmt>
      <c:pivotFmt>
        <c:idx val="4"/>
        <c:spPr>
          <a:solidFill>
            <a:schemeClr val="accent6">
              <a:lumMod val="20000"/>
              <a:lumOff val="80000"/>
            </a:schemeClr>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6">
              <a:lumMod val="50000"/>
            </a:schemeClr>
          </a:solidFill>
          <a:ln w="19050">
            <a:solidFill>
              <a:schemeClr val="lt1"/>
            </a:solidFill>
          </a:ln>
          <a:effectLst/>
        </c:spPr>
      </c:pivotFmt>
      <c:pivotFmt>
        <c:idx val="7"/>
        <c:spPr>
          <a:solidFill>
            <a:schemeClr val="accent6">
              <a:lumMod val="75000"/>
            </a:schemeClr>
          </a:solidFill>
          <a:ln w="19050">
            <a:solidFill>
              <a:schemeClr val="lt1"/>
            </a:solidFill>
          </a:ln>
          <a:effectLst/>
        </c:spPr>
        <c:dLbl>
          <c:idx val="0"/>
          <c:layout>
            <c:manualLayout>
              <c:x val="6.111111111111101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6">
              <a:lumMod val="60000"/>
              <a:lumOff val="40000"/>
            </a:schemeClr>
          </a:solidFill>
          <a:ln w="19050">
            <a:solidFill>
              <a:schemeClr val="lt1"/>
            </a:solidFill>
          </a:ln>
          <a:effectLst/>
        </c:spPr>
      </c:pivotFmt>
      <c:pivotFmt>
        <c:idx val="9"/>
        <c:spPr>
          <a:solidFill>
            <a:schemeClr val="accent6">
              <a:lumMod val="20000"/>
              <a:lumOff val="80000"/>
            </a:schemeClr>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6">
              <a:lumMod val="50000"/>
            </a:schemeClr>
          </a:solidFill>
          <a:ln w="19050">
            <a:solidFill>
              <a:schemeClr val="lt1"/>
            </a:solidFill>
          </a:ln>
          <a:effectLst/>
        </c:spPr>
      </c:pivotFmt>
      <c:pivotFmt>
        <c:idx val="12"/>
        <c:spPr>
          <a:solidFill>
            <a:schemeClr val="accent6">
              <a:lumMod val="75000"/>
            </a:schemeClr>
          </a:solidFill>
          <a:ln w="19050">
            <a:solidFill>
              <a:schemeClr val="lt1"/>
            </a:solidFill>
          </a:ln>
          <a:effectLst/>
        </c:spPr>
        <c:dLbl>
          <c:idx val="0"/>
          <c:layout>
            <c:manualLayout>
              <c:x val="6.111111111111101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6">
              <a:lumMod val="60000"/>
              <a:lumOff val="40000"/>
            </a:schemeClr>
          </a:solidFill>
          <a:ln w="19050">
            <a:solidFill>
              <a:schemeClr val="lt1"/>
            </a:solidFill>
          </a:ln>
          <a:effectLst/>
        </c:spPr>
      </c:pivotFmt>
      <c:pivotFmt>
        <c:idx val="14"/>
        <c:spPr>
          <a:solidFill>
            <a:srgbClr val="C00000"/>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6">
              <a:lumMod val="50000"/>
            </a:schemeClr>
          </a:solidFill>
          <a:ln w="19050">
            <a:solidFill>
              <a:schemeClr val="lt1"/>
            </a:solidFill>
          </a:ln>
          <a:effectLst/>
        </c:spPr>
      </c:pivotFmt>
      <c:pivotFmt>
        <c:idx val="17"/>
        <c:spPr>
          <a:solidFill>
            <a:schemeClr val="accent6">
              <a:lumMod val="75000"/>
            </a:schemeClr>
          </a:solidFill>
          <a:ln w="19050">
            <a:solidFill>
              <a:schemeClr val="lt1"/>
            </a:solidFill>
          </a:ln>
          <a:effectLst/>
        </c:spPr>
        <c:dLbl>
          <c:idx val="0"/>
          <c:layout>
            <c:manualLayout>
              <c:x val="6.111111111111101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6">
              <a:lumMod val="60000"/>
              <a:lumOff val="40000"/>
            </a:schemeClr>
          </a:solidFill>
          <a:ln w="19050">
            <a:solidFill>
              <a:schemeClr val="lt1"/>
            </a:solidFill>
          </a:ln>
          <a:effectLst/>
        </c:spPr>
      </c:pivotFmt>
      <c:pivotFmt>
        <c:idx val="19"/>
        <c:spPr>
          <a:solidFill>
            <a:srgbClr val="C00000"/>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6">
              <a:lumMod val="50000"/>
            </a:schemeClr>
          </a:solidFill>
          <a:ln w="19050">
            <a:solidFill>
              <a:schemeClr val="lt1"/>
            </a:solidFill>
          </a:ln>
          <a:effectLst/>
        </c:spPr>
      </c:pivotFmt>
      <c:pivotFmt>
        <c:idx val="22"/>
        <c:spPr>
          <a:solidFill>
            <a:schemeClr val="accent6">
              <a:lumMod val="75000"/>
            </a:schemeClr>
          </a:solidFill>
          <a:ln w="19050">
            <a:solidFill>
              <a:schemeClr val="lt1"/>
            </a:solidFill>
          </a:ln>
          <a:effectLst/>
        </c:spPr>
        <c:dLbl>
          <c:idx val="0"/>
          <c:layout>
            <c:manualLayout>
              <c:x val="6.111111111111101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6">
              <a:lumMod val="60000"/>
              <a:lumOff val="40000"/>
            </a:schemeClr>
          </a:solidFill>
          <a:ln w="19050">
            <a:solidFill>
              <a:schemeClr val="lt1"/>
            </a:solidFill>
          </a:ln>
          <a:effectLst/>
        </c:spPr>
      </c:pivotFmt>
      <c:pivotFmt>
        <c:idx val="24"/>
        <c:spPr>
          <a:solidFill>
            <a:srgbClr val="C00000"/>
          </a:solidFill>
          <a:ln w="19050">
            <a:solidFill>
              <a:schemeClr val="lt1"/>
            </a:solidFill>
          </a:ln>
          <a:effectLst/>
        </c:spPr>
      </c:pivotFmt>
    </c:pivotFmts>
    <c:plotArea>
      <c:layout/>
      <c:pieChart>
        <c:varyColors val="1"/>
        <c:ser>
          <c:idx val="0"/>
          <c:order val="0"/>
          <c:tx>
            <c:strRef>
              <c:f>'shipper name by shipper fee'!$B$3</c:f>
              <c:strCache>
                <c:ptCount val="1"/>
                <c:pt idx="0">
                  <c:v>Total</c:v>
                </c:pt>
              </c:strCache>
            </c:strRef>
          </c:tx>
          <c:dPt>
            <c:idx val="0"/>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1-787F-4FEB-8546-CF44090BEAC4}"/>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787F-4FEB-8546-CF44090BEAC4}"/>
              </c:ext>
            </c:extLst>
          </c:dPt>
          <c:dPt>
            <c:idx val="2"/>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5-787F-4FEB-8546-CF44090BEAC4}"/>
              </c:ext>
            </c:extLst>
          </c:dPt>
          <c:dPt>
            <c:idx val="3"/>
            <c:bubble3D val="0"/>
            <c:spPr>
              <a:solidFill>
                <a:srgbClr val="C00000"/>
              </a:solidFill>
              <a:ln w="19050">
                <a:solidFill>
                  <a:schemeClr val="lt1"/>
                </a:solidFill>
              </a:ln>
              <a:effectLst/>
            </c:spPr>
            <c:extLst>
              <c:ext xmlns:c16="http://schemas.microsoft.com/office/drawing/2014/chart" uri="{C3380CC4-5D6E-409C-BE32-E72D297353CC}">
                <c16:uniqueId val="{00000007-787F-4FEB-8546-CF44090BEAC4}"/>
              </c:ext>
            </c:extLst>
          </c:dPt>
          <c:dLbls>
            <c:dLbl>
              <c:idx val="1"/>
              <c:layout>
                <c:manualLayout>
                  <c:x val="6.1111111111111012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87F-4FEB-8546-CF44090BEAC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'shipper name by shipper fee'!$A$4:$A$8</c:f>
              <c:strCache>
                <c:ptCount val="4"/>
                <c:pt idx="0">
                  <c:v>Shipping Company C</c:v>
                </c:pt>
                <c:pt idx="1">
                  <c:v>Shipping Company A</c:v>
                </c:pt>
                <c:pt idx="2">
                  <c:v>Shipping Company B</c:v>
                </c:pt>
                <c:pt idx="3">
                  <c:v>Unkown</c:v>
                </c:pt>
              </c:strCache>
            </c:strRef>
          </c:cat>
          <c:val>
            <c:numRef>
              <c:f>'shipper name by shipper fee'!$B$4:$B$8</c:f>
              <c:numCache>
                <c:formatCode>_("$"* #,##0_);_("$"* \(#,##0\);_("$"* "-"??_);_(@_)</c:formatCode>
                <c:ptCount val="4"/>
                <c:pt idx="0">
                  <c:v>13684.905539999994</c:v>
                </c:pt>
                <c:pt idx="1">
                  <c:v>12393.795899999999</c:v>
                </c:pt>
                <c:pt idx="2">
                  <c:v>11859.28333</c:v>
                </c:pt>
                <c:pt idx="3">
                  <c:v>5725.1123900000002</c:v>
                </c:pt>
              </c:numCache>
            </c:numRef>
          </c:val>
          <c:extLst>
            <c:ext xmlns:c16="http://schemas.microsoft.com/office/drawing/2014/chart" uri="{C3380CC4-5D6E-409C-BE32-E72D297353CC}">
              <c16:uniqueId val="{00000008-787F-4FEB-8546-CF44090BEAC4}"/>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1BFA-9BCF-483B-B94B-D5802D022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3BDD0-CEBB-4830-A526-D6E6CF348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C9CF4-10ED-4F0D-99DC-41DDC0E3C2DC}"/>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5" name="Footer Placeholder 4">
            <a:extLst>
              <a:ext uri="{FF2B5EF4-FFF2-40B4-BE49-F238E27FC236}">
                <a16:creationId xmlns:a16="http://schemas.microsoft.com/office/drawing/2014/main" id="{81499206-F909-4B8B-B8E0-2EFBD7845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D3CF5-4730-4F4C-A25F-B1D808AD6F42}"/>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382757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A0D-72AB-4526-8624-45EBE5806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E46E5F-72CB-4C91-836D-AFC685037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386BF-6743-4FDB-9A66-BF997AD1896D}"/>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5" name="Footer Placeholder 4">
            <a:extLst>
              <a:ext uri="{FF2B5EF4-FFF2-40B4-BE49-F238E27FC236}">
                <a16:creationId xmlns:a16="http://schemas.microsoft.com/office/drawing/2014/main" id="{8B2AA0F0-319D-4543-BAC8-A3FBD055E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29405-29B7-4F7D-8864-02403AC7333C}"/>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282319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144E7-B954-4D34-BA67-64D93174B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229B5A-716C-4E70-91F9-BF7E2292CC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305F6-C2C2-4E3C-8301-7AC67EDF793E}"/>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5" name="Footer Placeholder 4">
            <a:extLst>
              <a:ext uri="{FF2B5EF4-FFF2-40B4-BE49-F238E27FC236}">
                <a16:creationId xmlns:a16="http://schemas.microsoft.com/office/drawing/2014/main" id="{0C95A4D8-CEE7-4050-BD90-1D91FDE95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468F9-651B-40C7-BF31-31EB553DD3E2}"/>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322665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68-8245-46FE-AEB3-2FC115CFC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CDA54-A2E3-4C84-9378-F8F169F26E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9478F-C3C0-4FD0-92BF-5474FEBFEBB0}"/>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5" name="Footer Placeholder 4">
            <a:extLst>
              <a:ext uri="{FF2B5EF4-FFF2-40B4-BE49-F238E27FC236}">
                <a16:creationId xmlns:a16="http://schemas.microsoft.com/office/drawing/2014/main" id="{1D415B72-66A1-46E2-9EA6-55A762072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EF36E-6E08-4B3F-ABAE-4F190FD30785}"/>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257318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A801-8C34-4125-8FD7-2B22DBF413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F5C7B-C9CF-4325-A791-2559FAA96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D6A400-9614-4026-AD6E-BA1A4A89806E}"/>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5" name="Footer Placeholder 4">
            <a:extLst>
              <a:ext uri="{FF2B5EF4-FFF2-40B4-BE49-F238E27FC236}">
                <a16:creationId xmlns:a16="http://schemas.microsoft.com/office/drawing/2014/main" id="{1E598059-1C87-43E2-8E78-EA5AB8D30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0D248-6F54-4AF2-95B5-49F957F071B5}"/>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21371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415A-8609-4B3D-99CB-CB3CB4F6B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A723C-DE85-438D-A63B-158A96307B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8FFDD9-0F21-403E-885B-84E4CEBEBE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45A077-FD31-46EC-8617-83A76B8787F6}"/>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6" name="Footer Placeholder 5">
            <a:extLst>
              <a:ext uri="{FF2B5EF4-FFF2-40B4-BE49-F238E27FC236}">
                <a16:creationId xmlns:a16="http://schemas.microsoft.com/office/drawing/2014/main" id="{6F0D1AF8-6C9A-4B88-8F1A-C4BEC9087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EAD27-70E7-41B3-9C56-0823E06DFA95}"/>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74034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CAFC-F7FD-48CA-9CC8-BDC60D454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397A8-B715-4BC4-9F44-66DB4DCB1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719558-8AFE-407A-9A0A-F34EAF54E5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9E99E-AF77-4195-9488-A1BE8A46A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C88D76-CF97-45A5-8668-EAD1689901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FCE9C9-3130-486C-9D75-C4721032C8C5}"/>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8" name="Footer Placeholder 7">
            <a:extLst>
              <a:ext uri="{FF2B5EF4-FFF2-40B4-BE49-F238E27FC236}">
                <a16:creationId xmlns:a16="http://schemas.microsoft.com/office/drawing/2014/main" id="{F6A4B0A7-BE79-4B34-9705-9EAC7BC99D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36AC1-0452-424B-92DC-1DA67775333F}"/>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56911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54A9-03E3-429B-BA0F-EA6FF4547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9C980-EAFD-4CBE-9C55-77C7424256B2}"/>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4" name="Footer Placeholder 3">
            <a:extLst>
              <a:ext uri="{FF2B5EF4-FFF2-40B4-BE49-F238E27FC236}">
                <a16:creationId xmlns:a16="http://schemas.microsoft.com/office/drawing/2014/main" id="{4692D6D5-A752-4436-BAC8-A89A63C75C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669D9A-F30C-489C-A300-A85A20B10549}"/>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143660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AC0ED-CF72-46FD-BDCA-925CB3F68074}"/>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3" name="Footer Placeholder 2">
            <a:extLst>
              <a:ext uri="{FF2B5EF4-FFF2-40B4-BE49-F238E27FC236}">
                <a16:creationId xmlns:a16="http://schemas.microsoft.com/office/drawing/2014/main" id="{9F084B34-9AB2-412F-AF27-1A336FB771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16D00-EBF9-4BC2-A3D5-E4F51158047D}"/>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90728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FE77-2AEA-4E6E-8954-29306B3FA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EF06BB-4D37-4539-ADD9-0314F815B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8EA823-99E2-4BE9-B7FB-B0D4E89C5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14C30A-5763-4416-BFAE-911F5652C2DF}"/>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6" name="Footer Placeholder 5">
            <a:extLst>
              <a:ext uri="{FF2B5EF4-FFF2-40B4-BE49-F238E27FC236}">
                <a16:creationId xmlns:a16="http://schemas.microsoft.com/office/drawing/2014/main" id="{89094EC5-93F6-4E97-BBBF-7712663C2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9C879-9F3D-474C-93E6-5380AA929A1E}"/>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138736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8355-B172-4BE4-9B00-C9AD37DBC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EA405-F8A7-4B0D-8981-0D35ADFBC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580D9-5827-447C-9AC7-722438AE8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587CE7-B95F-47D7-81CB-BD4BBE28EDC7}"/>
              </a:ext>
            </a:extLst>
          </p:cNvPr>
          <p:cNvSpPr>
            <a:spLocks noGrp="1"/>
          </p:cNvSpPr>
          <p:nvPr>
            <p:ph type="dt" sz="half" idx="10"/>
          </p:nvPr>
        </p:nvSpPr>
        <p:spPr/>
        <p:txBody>
          <a:bodyPr/>
          <a:lstStyle/>
          <a:p>
            <a:fld id="{B7E2DAD4-8F56-47F2-B3B1-DF129490B80B}" type="datetimeFigureOut">
              <a:rPr lang="en-US" smtClean="0"/>
              <a:t>8/23/2024</a:t>
            </a:fld>
            <a:endParaRPr lang="en-US"/>
          </a:p>
        </p:txBody>
      </p:sp>
      <p:sp>
        <p:nvSpPr>
          <p:cNvPr id="6" name="Footer Placeholder 5">
            <a:extLst>
              <a:ext uri="{FF2B5EF4-FFF2-40B4-BE49-F238E27FC236}">
                <a16:creationId xmlns:a16="http://schemas.microsoft.com/office/drawing/2014/main" id="{0E8923E5-5FEB-40BE-9547-F9FBCEFE5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79B09-FF72-43FB-81EB-1DAC2321BF53}"/>
              </a:ext>
            </a:extLst>
          </p:cNvPr>
          <p:cNvSpPr>
            <a:spLocks noGrp="1"/>
          </p:cNvSpPr>
          <p:nvPr>
            <p:ph type="sldNum" sz="quarter" idx="12"/>
          </p:nvPr>
        </p:nvSpPr>
        <p:spPr/>
        <p:txBody>
          <a:bodyPr/>
          <a:lstStyle/>
          <a:p>
            <a:fld id="{4BC35F36-AAD8-4B59-BD76-A3FA97C07A6E}" type="slidenum">
              <a:rPr lang="en-US" smtClean="0"/>
              <a:t>‹#›</a:t>
            </a:fld>
            <a:endParaRPr lang="en-US"/>
          </a:p>
        </p:txBody>
      </p:sp>
    </p:spTree>
    <p:extLst>
      <p:ext uri="{BB962C8B-B14F-4D97-AF65-F5344CB8AC3E}">
        <p14:creationId xmlns:p14="http://schemas.microsoft.com/office/powerpoint/2010/main" val="89987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1D580-40D7-4829-AE5B-9F2C41AB0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A2D96-5767-4E09-B8FE-7FD0E7EA0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713FC-0745-44E9-A494-D80B7F2BA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2DAD4-8F56-47F2-B3B1-DF129490B80B}" type="datetimeFigureOut">
              <a:rPr lang="en-US" smtClean="0"/>
              <a:t>8/23/2024</a:t>
            </a:fld>
            <a:endParaRPr lang="en-US"/>
          </a:p>
        </p:txBody>
      </p:sp>
      <p:sp>
        <p:nvSpPr>
          <p:cNvPr id="5" name="Footer Placeholder 4">
            <a:extLst>
              <a:ext uri="{FF2B5EF4-FFF2-40B4-BE49-F238E27FC236}">
                <a16:creationId xmlns:a16="http://schemas.microsoft.com/office/drawing/2014/main" id="{3C37028B-1D25-4437-88BD-42151E33A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079DB4-84C9-476D-842A-847284532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35F36-AAD8-4B59-BD76-A3FA97C07A6E}" type="slidenum">
              <a:rPr lang="en-US" smtClean="0"/>
              <a:t>‹#›</a:t>
            </a:fld>
            <a:endParaRPr lang="en-US"/>
          </a:p>
        </p:txBody>
      </p:sp>
    </p:spTree>
    <p:extLst>
      <p:ext uri="{BB962C8B-B14F-4D97-AF65-F5344CB8AC3E}">
        <p14:creationId xmlns:p14="http://schemas.microsoft.com/office/powerpoint/2010/main" val="332627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CE12-5C95-4E19-9BE9-9C3881F6CAC5}"/>
              </a:ext>
            </a:extLst>
          </p:cNvPr>
          <p:cNvSpPr>
            <a:spLocks noGrp="1"/>
          </p:cNvSpPr>
          <p:nvPr>
            <p:ph type="ctrTitle"/>
          </p:nvPr>
        </p:nvSpPr>
        <p:spPr/>
        <p:txBody>
          <a:bodyPr/>
          <a:lstStyle/>
          <a:p>
            <a:r>
              <a:rPr lang="en-US" dirty="0"/>
              <a:t>DANGOTE Sales Analysis </a:t>
            </a:r>
          </a:p>
        </p:txBody>
      </p:sp>
      <p:sp>
        <p:nvSpPr>
          <p:cNvPr id="3" name="Subtitle 2">
            <a:extLst>
              <a:ext uri="{FF2B5EF4-FFF2-40B4-BE49-F238E27FC236}">
                <a16:creationId xmlns:a16="http://schemas.microsoft.com/office/drawing/2014/main" id="{AAD96535-A2E4-43C8-8543-BE142DB76560}"/>
              </a:ext>
            </a:extLst>
          </p:cNvPr>
          <p:cNvSpPr>
            <a:spLocks noGrp="1"/>
          </p:cNvSpPr>
          <p:nvPr>
            <p:ph type="subTitle" idx="1"/>
          </p:nvPr>
        </p:nvSpPr>
        <p:spPr/>
        <p:txBody>
          <a:bodyPr/>
          <a:lstStyle/>
          <a:p>
            <a:r>
              <a:rPr lang="en-US" dirty="0"/>
              <a:t>2014</a:t>
            </a:r>
          </a:p>
        </p:txBody>
      </p:sp>
    </p:spTree>
    <p:extLst>
      <p:ext uri="{BB962C8B-B14F-4D97-AF65-F5344CB8AC3E}">
        <p14:creationId xmlns:p14="http://schemas.microsoft.com/office/powerpoint/2010/main" val="187218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98A8-7D3C-484C-B425-189D1E9492BE}"/>
              </a:ext>
            </a:extLst>
          </p:cNvPr>
          <p:cNvSpPr>
            <a:spLocks noGrp="1"/>
          </p:cNvSpPr>
          <p:nvPr>
            <p:ph type="title"/>
          </p:nvPr>
        </p:nvSpPr>
        <p:spPr/>
        <p:txBody>
          <a:bodyPr/>
          <a:lstStyle/>
          <a:p>
            <a:r>
              <a:rPr lang="en-US" b="1" dirty="0"/>
              <a:t>Shipper name and Shipper fee</a:t>
            </a:r>
            <a:endParaRPr lang="en-US" dirty="0"/>
          </a:p>
        </p:txBody>
      </p:sp>
      <p:sp>
        <p:nvSpPr>
          <p:cNvPr id="4" name="Content Placeholder 3">
            <a:extLst>
              <a:ext uri="{FF2B5EF4-FFF2-40B4-BE49-F238E27FC236}">
                <a16:creationId xmlns:a16="http://schemas.microsoft.com/office/drawing/2014/main" id="{55D6EED5-2B02-453A-98F9-94710BC0F70B}"/>
              </a:ext>
            </a:extLst>
          </p:cNvPr>
          <p:cNvSpPr>
            <a:spLocks noGrp="1"/>
          </p:cNvSpPr>
          <p:nvPr>
            <p:ph sz="half" idx="2"/>
          </p:nvPr>
        </p:nvSpPr>
        <p:spPr/>
        <p:txBody>
          <a:bodyPr>
            <a:normAutofit lnSpcReduction="10000"/>
          </a:bodyPr>
          <a:lstStyle/>
          <a:p>
            <a:r>
              <a:rPr lang="en-US" dirty="0"/>
              <a:t>Shipping Company C is currently charging the highest shipping fees, exceeding others by 31%, followed by Company A with a 29% higher fee.</a:t>
            </a:r>
          </a:p>
          <a:p>
            <a:r>
              <a:rPr lang="en-US" dirty="0"/>
              <a:t> To optimize shipping costs, I recommend focusing on the shipping companies with the lowest fees and exploring ways to improve their service or cost structure.</a:t>
            </a:r>
          </a:p>
          <a:p>
            <a:endParaRPr lang="en-US" dirty="0"/>
          </a:p>
        </p:txBody>
      </p:sp>
      <p:graphicFrame>
        <p:nvGraphicFramePr>
          <p:cNvPr id="5" name="Content Placeholder 4">
            <a:extLst>
              <a:ext uri="{FF2B5EF4-FFF2-40B4-BE49-F238E27FC236}">
                <a16:creationId xmlns:a16="http://schemas.microsoft.com/office/drawing/2014/main" id="{1DC75EF2-E950-47CA-9C4E-00A5695A6039}"/>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182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A066BAD-9AA1-4D22-B7F6-17A8CB88EDE5}"/>
              </a:ext>
            </a:extLst>
          </p:cNvPr>
          <p:cNvSpPr>
            <a:spLocks noGrp="1"/>
          </p:cNvSpPr>
          <p:nvPr>
            <p:ph idx="1"/>
          </p:nvPr>
        </p:nvSpPr>
        <p:spPr/>
        <p:txBody>
          <a:bodyPr>
            <a:noAutofit/>
          </a:bodyPr>
          <a:lstStyle/>
          <a:p>
            <a:pPr marL="0" indent="0" algn="ctr">
              <a:buNone/>
            </a:pPr>
            <a:r>
              <a:rPr lang="en-US" sz="13800" dirty="0"/>
              <a:t>THANK YOU</a:t>
            </a:r>
          </a:p>
        </p:txBody>
      </p:sp>
    </p:spTree>
    <p:extLst>
      <p:ext uri="{BB962C8B-B14F-4D97-AF65-F5344CB8AC3E}">
        <p14:creationId xmlns:p14="http://schemas.microsoft.com/office/powerpoint/2010/main" val="161080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8B53-578E-49BB-A591-A2C9A3FDE2B5}"/>
              </a:ext>
            </a:extLst>
          </p:cNvPr>
          <p:cNvSpPr>
            <a:spLocks noGrp="1"/>
          </p:cNvSpPr>
          <p:nvPr>
            <p:ph type="title"/>
          </p:nvPr>
        </p:nvSpPr>
        <p:spPr/>
        <p:txBody>
          <a:bodyPr/>
          <a:lstStyle/>
          <a:p>
            <a:r>
              <a:rPr lang="en-US" b="1" dirty="0"/>
              <a:t>Sales Trend </a:t>
            </a:r>
          </a:p>
        </p:txBody>
      </p:sp>
      <p:graphicFrame>
        <p:nvGraphicFramePr>
          <p:cNvPr id="6" name="Content Placeholder 5">
            <a:extLst>
              <a:ext uri="{FF2B5EF4-FFF2-40B4-BE49-F238E27FC236}">
                <a16:creationId xmlns:a16="http://schemas.microsoft.com/office/drawing/2014/main" id="{B7B2D0AC-C1ED-4F50-A79A-C82F42F38014}"/>
              </a:ext>
            </a:extLst>
          </p:cNvPr>
          <p:cNvGraphicFramePr>
            <a:graphicFrameLocks noGrp="1"/>
          </p:cNvGraphicFramePr>
          <p:nvPr>
            <p:ph sz="half" idx="1"/>
            <p:extLst>
              <p:ext uri="{D42A27DB-BD31-4B8C-83A1-F6EECF244321}">
                <p14:modId xmlns:p14="http://schemas.microsoft.com/office/powerpoint/2010/main" val="138578182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FF313298-8D29-43A1-8EDB-4E3D065029EC}"/>
              </a:ext>
            </a:extLst>
          </p:cNvPr>
          <p:cNvSpPr>
            <a:spLocks noGrp="1"/>
          </p:cNvSpPr>
          <p:nvPr>
            <p:ph sz="half" idx="2"/>
          </p:nvPr>
        </p:nvSpPr>
        <p:spPr/>
        <p:txBody>
          <a:bodyPr/>
          <a:lstStyle/>
          <a:p>
            <a:r>
              <a:rPr lang="en-US" sz="3600" b="1" baseline="0" dirty="0"/>
              <a:t> </a:t>
            </a:r>
            <a:r>
              <a:rPr lang="en-US" dirty="0"/>
              <a:t>Sales have experienced a decline in February, April, and November.</a:t>
            </a:r>
          </a:p>
          <a:p>
            <a:r>
              <a:rPr lang="en-US" dirty="0"/>
              <a:t> To address this, it is recommended that the company implement targeted advertising and promotional campaigns during these months to boost sales performance.</a:t>
            </a:r>
          </a:p>
          <a:p>
            <a:endParaRPr lang="en-US" dirty="0"/>
          </a:p>
        </p:txBody>
      </p:sp>
    </p:spTree>
    <p:extLst>
      <p:ext uri="{BB962C8B-B14F-4D97-AF65-F5344CB8AC3E}">
        <p14:creationId xmlns:p14="http://schemas.microsoft.com/office/powerpoint/2010/main" val="198718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D6C8-8452-4B08-88D2-411D4E10F8D9}"/>
              </a:ext>
            </a:extLst>
          </p:cNvPr>
          <p:cNvSpPr>
            <a:spLocks noGrp="1"/>
          </p:cNvSpPr>
          <p:nvPr>
            <p:ph type="title"/>
          </p:nvPr>
        </p:nvSpPr>
        <p:spPr/>
        <p:txBody>
          <a:bodyPr/>
          <a:lstStyle/>
          <a:p>
            <a:r>
              <a:rPr lang="en-US" b="1" dirty="0"/>
              <a:t>Top</a:t>
            </a:r>
            <a:r>
              <a:rPr lang="en-US" b="1" baseline="0" dirty="0"/>
              <a:t> 10 Costumer by quantity</a:t>
            </a:r>
            <a:endParaRPr lang="en-US" b="1" dirty="0"/>
          </a:p>
        </p:txBody>
      </p:sp>
      <p:sp>
        <p:nvSpPr>
          <p:cNvPr id="4" name="Content Placeholder 3">
            <a:extLst>
              <a:ext uri="{FF2B5EF4-FFF2-40B4-BE49-F238E27FC236}">
                <a16:creationId xmlns:a16="http://schemas.microsoft.com/office/drawing/2014/main" id="{F7DAAA5B-AC00-4166-80E2-127837094E8F}"/>
              </a:ext>
            </a:extLst>
          </p:cNvPr>
          <p:cNvSpPr>
            <a:spLocks noGrp="1"/>
          </p:cNvSpPr>
          <p:nvPr>
            <p:ph sz="half" idx="2"/>
          </p:nvPr>
        </p:nvSpPr>
        <p:spPr/>
        <p:txBody>
          <a:bodyPr>
            <a:normAutofit fontScale="85000" lnSpcReduction="20000"/>
          </a:bodyPr>
          <a:lstStyle/>
          <a:p>
            <a:r>
              <a:rPr lang="en-US" dirty="0"/>
              <a:t>Based on the recent analysis, Company D leads the top 10 consumers with a margin of 1,110, surpassing both Company H and Company BB. </a:t>
            </a:r>
          </a:p>
          <a:p>
            <a:r>
              <a:rPr lang="en-US" dirty="0"/>
              <a:t>To incentivize increased engagement and drive higher patronage from other </a:t>
            </a:r>
            <a:r>
              <a:rPr lang="en-US" dirty="0" err="1"/>
              <a:t>companiesIt</a:t>
            </a:r>
            <a:r>
              <a:rPr lang="en-US" dirty="0"/>
              <a:t> is recommended that Company D be recognized and rewarded for its significant contribution. This approach is expected to enhance overall consumer activity and encourage similar levels of engagement from other companies.</a:t>
            </a:r>
          </a:p>
        </p:txBody>
      </p:sp>
      <p:graphicFrame>
        <p:nvGraphicFramePr>
          <p:cNvPr id="5" name="Content Placeholder 4">
            <a:extLst>
              <a:ext uri="{FF2B5EF4-FFF2-40B4-BE49-F238E27FC236}">
                <a16:creationId xmlns:a16="http://schemas.microsoft.com/office/drawing/2014/main" id="{1A742A81-1942-4A10-9A55-A53A63246CEB}"/>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82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413A-ABFA-443E-8252-7EA3E7543AA5}"/>
              </a:ext>
            </a:extLst>
          </p:cNvPr>
          <p:cNvSpPr>
            <a:spLocks noGrp="1"/>
          </p:cNvSpPr>
          <p:nvPr>
            <p:ph type="title"/>
          </p:nvPr>
        </p:nvSpPr>
        <p:spPr/>
        <p:txBody>
          <a:bodyPr/>
          <a:lstStyle/>
          <a:p>
            <a:r>
              <a:rPr lang="en-US" b="1" dirty="0"/>
              <a:t>Salesperson by Revenue</a:t>
            </a:r>
            <a:endParaRPr lang="en-US" dirty="0"/>
          </a:p>
        </p:txBody>
      </p:sp>
      <p:sp>
        <p:nvSpPr>
          <p:cNvPr id="4" name="Content Placeholder 3">
            <a:extLst>
              <a:ext uri="{FF2B5EF4-FFF2-40B4-BE49-F238E27FC236}">
                <a16:creationId xmlns:a16="http://schemas.microsoft.com/office/drawing/2014/main" id="{735AA725-0ED1-48AA-9E75-78C052D42F1E}"/>
              </a:ext>
            </a:extLst>
          </p:cNvPr>
          <p:cNvSpPr>
            <a:spLocks noGrp="1"/>
          </p:cNvSpPr>
          <p:nvPr>
            <p:ph sz="half" idx="2"/>
          </p:nvPr>
        </p:nvSpPr>
        <p:spPr>
          <a:xfrm>
            <a:off x="6019800" y="2287264"/>
            <a:ext cx="5181600" cy="4351338"/>
          </a:xfrm>
        </p:spPr>
        <p:txBody>
          <a:bodyPr>
            <a:normAutofit fontScale="70000" lnSpcReduction="20000"/>
          </a:bodyPr>
          <a:lstStyle/>
          <a:p>
            <a:r>
              <a:rPr lang="en-US" b="1" dirty="0"/>
              <a:t>Nancy</a:t>
            </a:r>
            <a:r>
              <a:rPr lang="en-US" dirty="0"/>
              <a:t> </a:t>
            </a:r>
            <a:r>
              <a:rPr lang="en-US" b="1" dirty="0" err="1"/>
              <a:t>Freehefar</a:t>
            </a:r>
            <a:r>
              <a:rPr lang="en-US" dirty="0"/>
              <a:t>: As the top performer in sales, Nancy </a:t>
            </a:r>
            <a:r>
              <a:rPr lang="en-US" dirty="0" err="1"/>
              <a:t>Freehefar</a:t>
            </a:r>
            <a:r>
              <a:rPr lang="en-US" dirty="0"/>
              <a:t> has demonstrated exceptional performance.</a:t>
            </a:r>
          </a:p>
          <a:p>
            <a:r>
              <a:rPr lang="en-US" dirty="0"/>
              <a:t> I recommend that she be recognized for her achievements through an appropriate award and considered for a promotion that reflects her outstanding contributions to the team.</a:t>
            </a:r>
          </a:p>
          <a:p>
            <a:r>
              <a:rPr lang="en-US" b="1" dirty="0"/>
              <a:t>Jon</a:t>
            </a:r>
            <a:r>
              <a:rPr lang="en-US" dirty="0"/>
              <a:t> </a:t>
            </a:r>
            <a:r>
              <a:rPr lang="en-US" b="1" dirty="0" err="1"/>
              <a:t>Kotas</a:t>
            </a:r>
            <a:r>
              <a:rPr lang="en-US" dirty="0"/>
              <a:t>: In light of the current sales performance, </a:t>
            </a:r>
            <a:r>
              <a:rPr lang="en-US" b="1" dirty="0"/>
              <a:t>Jon</a:t>
            </a:r>
            <a:r>
              <a:rPr lang="en-US" dirty="0"/>
              <a:t> </a:t>
            </a:r>
            <a:r>
              <a:rPr lang="en-US" b="1" dirty="0" err="1"/>
              <a:t>Kotas</a:t>
            </a:r>
            <a:r>
              <a:rPr lang="en-US" dirty="0"/>
              <a:t> has been identified as having the lowest sales figures. </a:t>
            </a:r>
          </a:p>
          <a:p>
            <a:r>
              <a:rPr lang="en-US" dirty="0"/>
              <a:t>It is advisable to implement a structured supervisory plan for Jon, including targeted support and training, to enhance his performance and achieve the team's goals.</a:t>
            </a:r>
          </a:p>
          <a:p>
            <a:endParaRPr lang="en-US" dirty="0"/>
          </a:p>
        </p:txBody>
      </p:sp>
      <p:graphicFrame>
        <p:nvGraphicFramePr>
          <p:cNvPr id="8" name="Content Placeholder 7">
            <a:extLst>
              <a:ext uri="{FF2B5EF4-FFF2-40B4-BE49-F238E27FC236}">
                <a16:creationId xmlns:a16="http://schemas.microsoft.com/office/drawing/2014/main" id="{7F64126F-6B94-43A5-9096-1A607E3BC41B}"/>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00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A618-0FCF-4ACD-9D24-9A686137A6A7}"/>
              </a:ext>
            </a:extLst>
          </p:cNvPr>
          <p:cNvSpPr>
            <a:spLocks noGrp="1"/>
          </p:cNvSpPr>
          <p:nvPr>
            <p:ph type="title"/>
          </p:nvPr>
        </p:nvSpPr>
        <p:spPr/>
        <p:txBody>
          <a:bodyPr/>
          <a:lstStyle/>
          <a:p>
            <a:r>
              <a:rPr lang="en-US" b="1" dirty="0"/>
              <a:t>Top 10 Products by Revenue</a:t>
            </a:r>
            <a:endParaRPr lang="en-US" dirty="0"/>
          </a:p>
        </p:txBody>
      </p:sp>
      <p:sp>
        <p:nvSpPr>
          <p:cNvPr id="4" name="Content Placeholder 3">
            <a:extLst>
              <a:ext uri="{FF2B5EF4-FFF2-40B4-BE49-F238E27FC236}">
                <a16:creationId xmlns:a16="http://schemas.microsoft.com/office/drawing/2014/main" id="{69777A18-BA6C-44B5-8790-97E96A1CE9D5}"/>
              </a:ext>
            </a:extLst>
          </p:cNvPr>
          <p:cNvSpPr>
            <a:spLocks noGrp="1"/>
          </p:cNvSpPr>
          <p:nvPr>
            <p:ph sz="half" idx="2"/>
          </p:nvPr>
        </p:nvSpPr>
        <p:spPr/>
        <p:txBody>
          <a:bodyPr>
            <a:normAutofit lnSpcReduction="10000"/>
          </a:bodyPr>
          <a:lstStyle/>
          <a:p>
            <a:r>
              <a:rPr lang="en-US" b="0" dirty="0"/>
              <a:t>My</a:t>
            </a:r>
            <a:r>
              <a:rPr lang="en-US" dirty="0"/>
              <a:t> analysis of the top 10 products by revenue reveals that the coffee product leads with sales amounting to approximately $75,486, followed by the curry sauce product with around $69,000 in revenue</a:t>
            </a:r>
          </a:p>
          <a:p>
            <a:r>
              <a:rPr lang="en-US" dirty="0"/>
              <a:t>To address the underperformance of these products, it is recommended that a further market analysis be conducted on the less product</a:t>
            </a:r>
          </a:p>
        </p:txBody>
      </p:sp>
      <p:graphicFrame>
        <p:nvGraphicFramePr>
          <p:cNvPr id="5" name="Content Placeholder 4">
            <a:extLst>
              <a:ext uri="{FF2B5EF4-FFF2-40B4-BE49-F238E27FC236}">
                <a16:creationId xmlns:a16="http://schemas.microsoft.com/office/drawing/2014/main" id="{3A5E0D8A-AEC5-4FDF-8787-16FE6167C555}"/>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782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6065-8BB2-414C-89E5-EE78C25E9830}"/>
              </a:ext>
            </a:extLst>
          </p:cNvPr>
          <p:cNvSpPr>
            <a:spLocks noGrp="1"/>
          </p:cNvSpPr>
          <p:nvPr>
            <p:ph type="title"/>
          </p:nvPr>
        </p:nvSpPr>
        <p:spPr/>
        <p:txBody>
          <a:bodyPr/>
          <a:lstStyle/>
          <a:p>
            <a:r>
              <a:rPr lang="en-US" b="1" dirty="0"/>
              <a:t>Top</a:t>
            </a:r>
            <a:r>
              <a:rPr lang="en-US" b="1" baseline="0" dirty="0"/>
              <a:t> 5 bottom product by revenue </a:t>
            </a:r>
            <a:endParaRPr lang="en-US" b="1" dirty="0"/>
          </a:p>
        </p:txBody>
      </p:sp>
      <p:sp>
        <p:nvSpPr>
          <p:cNvPr id="4" name="Content Placeholder 3">
            <a:extLst>
              <a:ext uri="{FF2B5EF4-FFF2-40B4-BE49-F238E27FC236}">
                <a16:creationId xmlns:a16="http://schemas.microsoft.com/office/drawing/2014/main" id="{448E792D-EBB9-442E-A755-68BB1357872E}"/>
              </a:ext>
            </a:extLst>
          </p:cNvPr>
          <p:cNvSpPr>
            <a:spLocks noGrp="1"/>
          </p:cNvSpPr>
          <p:nvPr>
            <p:ph sz="half" idx="2"/>
          </p:nvPr>
        </p:nvSpPr>
        <p:spPr/>
        <p:txBody>
          <a:bodyPr/>
          <a:lstStyle/>
          <a:p>
            <a:r>
              <a:rPr lang="en-US" dirty="0"/>
              <a:t>The bottom five products should be thoroughly reviewed, and additional market analysis is recommended to identify the underlying reasons for their poor sales performance. This will help in developing strategies to improve their market appeal and overall performance.</a:t>
            </a:r>
          </a:p>
        </p:txBody>
      </p:sp>
      <p:graphicFrame>
        <p:nvGraphicFramePr>
          <p:cNvPr id="5" name="Content Placeholder 4">
            <a:extLst>
              <a:ext uri="{FF2B5EF4-FFF2-40B4-BE49-F238E27FC236}">
                <a16:creationId xmlns:a16="http://schemas.microsoft.com/office/drawing/2014/main" id="{F8475E38-9D04-4C3F-AB3A-83807CC55EFF}"/>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71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C8CC-F171-4595-BAA4-24448851FF2D}"/>
              </a:ext>
            </a:extLst>
          </p:cNvPr>
          <p:cNvSpPr>
            <a:spLocks noGrp="1"/>
          </p:cNvSpPr>
          <p:nvPr>
            <p:ph type="title"/>
          </p:nvPr>
        </p:nvSpPr>
        <p:spPr/>
        <p:txBody>
          <a:bodyPr/>
          <a:lstStyle/>
          <a:p>
            <a:r>
              <a:rPr lang="en-US" b="1" dirty="0"/>
              <a:t>Top 5 category:</a:t>
            </a:r>
            <a:endParaRPr lang="en-US" dirty="0"/>
          </a:p>
        </p:txBody>
      </p:sp>
      <p:sp>
        <p:nvSpPr>
          <p:cNvPr id="4" name="Content Placeholder 3">
            <a:extLst>
              <a:ext uri="{FF2B5EF4-FFF2-40B4-BE49-F238E27FC236}">
                <a16:creationId xmlns:a16="http://schemas.microsoft.com/office/drawing/2014/main" id="{53C22EAE-277E-41D2-BE58-A663B9F2BB75}"/>
              </a:ext>
            </a:extLst>
          </p:cNvPr>
          <p:cNvSpPr>
            <a:spLocks noGrp="1"/>
          </p:cNvSpPr>
          <p:nvPr>
            <p:ph sz="half" idx="2"/>
          </p:nvPr>
        </p:nvSpPr>
        <p:spPr/>
        <p:txBody>
          <a:bodyPr>
            <a:normAutofit fontScale="92500"/>
          </a:bodyPr>
          <a:lstStyle/>
          <a:p>
            <a:r>
              <a:rPr lang="en-US" sz="3200" b="0" baseline="0" dirty="0"/>
              <a:t>The top category </a:t>
            </a:r>
            <a:r>
              <a:rPr lang="en-US" dirty="0"/>
              <a:t>is beverages, leading the chart with a 35% share, followed by sauces, which have seen a reduction from 24%. </a:t>
            </a:r>
          </a:p>
          <a:p>
            <a:r>
              <a:rPr lang="en-US" dirty="0"/>
              <a:t>I recommend conducting a detailed market analysis of the grains and fruits &amp; vegetables categories, as they currently rank lower compared to beverages, to identify opportunities for growth and improvement.</a:t>
            </a:r>
          </a:p>
          <a:p>
            <a:endParaRPr lang="en-US" dirty="0"/>
          </a:p>
        </p:txBody>
      </p:sp>
      <p:graphicFrame>
        <p:nvGraphicFramePr>
          <p:cNvPr id="5" name="Content Placeholder 4">
            <a:extLst>
              <a:ext uri="{FF2B5EF4-FFF2-40B4-BE49-F238E27FC236}">
                <a16:creationId xmlns:a16="http://schemas.microsoft.com/office/drawing/2014/main" id="{20488357-48B1-4C4E-BC56-6D7F23D6CB80}"/>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791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C3AF-35FC-4FF9-8D93-6C5284778360}"/>
              </a:ext>
            </a:extLst>
          </p:cNvPr>
          <p:cNvSpPr>
            <a:spLocks noGrp="1"/>
          </p:cNvSpPr>
          <p:nvPr>
            <p:ph type="title"/>
          </p:nvPr>
        </p:nvSpPr>
        <p:spPr/>
        <p:txBody>
          <a:bodyPr/>
          <a:lstStyle/>
          <a:p>
            <a:r>
              <a:rPr lang="en-US" b="1" dirty="0"/>
              <a:t>Sales Region</a:t>
            </a:r>
            <a:endParaRPr lang="en-US" dirty="0"/>
          </a:p>
        </p:txBody>
      </p:sp>
      <p:sp>
        <p:nvSpPr>
          <p:cNvPr id="4" name="Content Placeholder 3">
            <a:extLst>
              <a:ext uri="{FF2B5EF4-FFF2-40B4-BE49-F238E27FC236}">
                <a16:creationId xmlns:a16="http://schemas.microsoft.com/office/drawing/2014/main" id="{DCBECC92-C05E-489F-98B3-33E35CE5BE29}"/>
              </a:ext>
            </a:extLst>
          </p:cNvPr>
          <p:cNvSpPr>
            <a:spLocks noGrp="1"/>
          </p:cNvSpPr>
          <p:nvPr>
            <p:ph sz="half" idx="2"/>
          </p:nvPr>
        </p:nvSpPr>
        <p:spPr/>
        <p:txBody>
          <a:bodyPr/>
          <a:lstStyle/>
          <a:p>
            <a:r>
              <a:rPr lang="en-US" dirty="0"/>
              <a:t>North is currently achieving the highest sales, surpassing other regions by 32%. To capitalize on this success and further drive growth.</a:t>
            </a:r>
          </a:p>
          <a:p>
            <a:r>
              <a:rPr lang="en-US" dirty="0"/>
              <a:t>I recommend initiating targeted advertising campaigns in the West and South regions.</a:t>
            </a:r>
          </a:p>
          <a:p>
            <a:endParaRPr lang="en-US" dirty="0"/>
          </a:p>
        </p:txBody>
      </p:sp>
      <p:graphicFrame>
        <p:nvGraphicFramePr>
          <p:cNvPr id="5" name="Content Placeholder 4">
            <a:extLst>
              <a:ext uri="{FF2B5EF4-FFF2-40B4-BE49-F238E27FC236}">
                <a16:creationId xmlns:a16="http://schemas.microsoft.com/office/drawing/2014/main" id="{68278577-358F-416E-AFA3-DA3B5CFE1BEA}"/>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084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9F5B-3A3A-4877-9A29-2827A8781F8A}"/>
              </a:ext>
            </a:extLst>
          </p:cNvPr>
          <p:cNvSpPr>
            <a:spLocks noGrp="1"/>
          </p:cNvSpPr>
          <p:nvPr>
            <p:ph type="title"/>
          </p:nvPr>
        </p:nvSpPr>
        <p:spPr/>
        <p:txBody>
          <a:bodyPr/>
          <a:lstStyle/>
          <a:p>
            <a:r>
              <a:rPr lang="en-US" b="1" dirty="0"/>
              <a:t>Payment Type</a:t>
            </a:r>
            <a:endParaRPr lang="en-US" dirty="0"/>
          </a:p>
        </p:txBody>
      </p:sp>
      <p:sp>
        <p:nvSpPr>
          <p:cNvPr id="4" name="Content Placeholder 3">
            <a:extLst>
              <a:ext uri="{FF2B5EF4-FFF2-40B4-BE49-F238E27FC236}">
                <a16:creationId xmlns:a16="http://schemas.microsoft.com/office/drawing/2014/main" id="{A21B80BB-C762-415D-B7C5-D1604D1F5732}"/>
              </a:ext>
            </a:extLst>
          </p:cNvPr>
          <p:cNvSpPr>
            <a:spLocks noGrp="1"/>
          </p:cNvSpPr>
          <p:nvPr>
            <p:ph sz="half" idx="2"/>
          </p:nvPr>
        </p:nvSpPr>
        <p:spPr/>
        <p:txBody>
          <a:bodyPr>
            <a:normAutofit fontScale="85000" lnSpcReduction="20000"/>
          </a:bodyPr>
          <a:lstStyle/>
          <a:p>
            <a:r>
              <a:rPr lang="en-US" dirty="0"/>
              <a:t>My analysis indicates that credit cards are the most widely used payment method, accounting for 40% of transactions, while cash transactions represent the least common payment type at 9%. </a:t>
            </a:r>
          </a:p>
          <a:p>
            <a:r>
              <a:rPr lang="en-US" dirty="0"/>
              <a:t>To ensure optimal transaction efficiency and customer satisfaction . It is recommended that the company’s payment terminals or machines be maintained in excellent working condition. This will help support the predominant payment method and enhance the overall payment experience for consumers.</a:t>
            </a:r>
          </a:p>
          <a:p>
            <a:endParaRPr lang="en-US" dirty="0"/>
          </a:p>
        </p:txBody>
      </p:sp>
      <p:graphicFrame>
        <p:nvGraphicFramePr>
          <p:cNvPr id="5" name="Content Placeholder 4">
            <a:extLst>
              <a:ext uri="{FF2B5EF4-FFF2-40B4-BE49-F238E27FC236}">
                <a16:creationId xmlns:a16="http://schemas.microsoft.com/office/drawing/2014/main" id="{D6A79A52-7658-45B3-A60C-02BF34C12A96}"/>
              </a:ext>
            </a:extLst>
          </p:cNvPr>
          <p:cNvGraphicFramePr>
            <a:graphicFrameLocks noGrp="1"/>
          </p:cNvGraphicFramePr>
          <p:nvPr>
            <p:ph sz="half" idx="1"/>
            <p:extLst>
              <p:ext uri="{D42A27DB-BD31-4B8C-83A1-F6EECF244321}">
                <p14:modId xmlns:p14="http://schemas.microsoft.com/office/powerpoint/2010/main" val="769939812"/>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1427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623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DANGOTE Sales Analysis </vt:lpstr>
      <vt:lpstr>Sales Trend </vt:lpstr>
      <vt:lpstr>Top 10 Costumer by quantity</vt:lpstr>
      <vt:lpstr>Salesperson by Revenue</vt:lpstr>
      <vt:lpstr>Top 10 Products by Revenue</vt:lpstr>
      <vt:lpstr>Top 5 bottom product by revenue </vt:lpstr>
      <vt:lpstr>Top 5 category:</vt:lpstr>
      <vt:lpstr>Sales Region</vt:lpstr>
      <vt:lpstr>Payment Type</vt:lpstr>
      <vt:lpstr>Shipper name and Shipper fee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DANGOTE Sales Analysis</dc:title>
  <dc:creator>USER</dc:creator>
  <cp:lastModifiedBy>USER</cp:lastModifiedBy>
  <cp:revision>7</cp:revision>
  <dcterms:created xsi:type="dcterms:W3CDTF">2024-08-15T16:53:18Z</dcterms:created>
  <dcterms:modified xsi:type="dcterms:W3CDTF">2024-08-23T22:48:30Z</dcterms:modified>
</cp:coreProperties>
</file>