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1" r:id="rId7"/>
    <p:sldId id="265" r:id="rId8"/>
    <p:sldId id="260" r:id="rId9"/>
    <p:sldId id="266" r:id="rId10"/>
    <p:sldId id="262"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00FF"/>
    <a:srgbClr val="990099"/>
    <a:srgbClr val="82046A"/>
    <a:srgbClr val="FFCCCC"/>
    <a:srgbClr val="FF99CC"/>
    <a:srgbClr val="61034F"/>
    <a:srgbClr val="FFCCFF"/>
    <a:srgbClr val="601657"/>
    <a:srgbClr val="5808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My%20Data%20analysis\Excel%20lesson\SuperStoreData-210211-161158%20(1)%20(Recovered)%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USER\Desktop\My%20Data%20analysis\Excel%20lesson\SuperStoreData-210211-161158%20(1)%20(Recovered)%201.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My%20Data%20analysis\Excel%20lesson\SuperStoreData-210211-161158%20(1)%20(Recovered)%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My%20Data%20analysis\Excel%20lesson\SuperStoreData-210211-161158%20(1)%20(Recovered)%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My%20Data%20analysis\Excel%20lesson\SuperStoreData-210211-161158%20(1)%20(Recovered)%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My%20Data%20analysis\Excel%20lesson\SuperStoreData-210211-161158%20(1)%20(Recovered)%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esktop\My%20Data%20analysis\Excel%20lesson\SuperStoreData-210211-161158%20(1)%20(Recovered)%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esktop\My%20Data%20analysis\Excel%20lesson\SuperStoreData-210211-161158%20(1)%20(Recovered)%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Desktop\My%20Data%20analysis\Excel%20lesson\SuperStoreData-210211-161158%20(1)%20(Recovered)%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SER\Desktop\My%20Data%20analysis\Excel%20lesson\SuperStoreData-210211-161158%20(1)%20(Recovered)%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[SuperStoreData-210211-161158 (1) (Recovered) 1.xlsx]Product Name by Sales !PivotTable1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10 Product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lumMod val="50000"/>
            </a:schemeClr>
          </a:solidFill>
          <a:ln>
            <a:noFill/>
          </a:ln>
          <a:effectLst/>
        </c:spPr>
      </c:pivotFmt>
      <c:pivotFmt>
        <c:idx val="2"/>
        <c:spPr>
          <a:solidFill>
            <a:schemeClr val="accent3">
              <a:lumMod val="75000"/>
            </a:schemeClr>
          </a:solidFill>
          <a:ln>
            <a:noFill/>
          </a:ln>
          <a:effectLst/>
        </c:spPr>
      </c:pivotFmt>
      <c:pivotFmt>
        <c:idx val="3"/>
        <c:spPr>
          <a:solidFill>
            <a:schemeClr val="accent3">
              <a:lumMod val="75000"/>
            </a:schemeClr>
          </a:solidFill>
          <a:ln>
            <a:noFill/>
          </a:ln>
          <a:effectLst/>
        </c:spPr>
      </c:pivotFmt>
      <c:pivotFmt>
        <c:idx val="4"/>
        <c:spPr>
          <a:solidFill>
            <a:schemeClr val="accent3">
              <a:lumMod val="60000"/>
              <a:lumOff val="40000"/>
            </a:schemeClr>
          </a:solidFill>
          <a:ln>
            <a:noFill/>
          </a:ln>
          <a:effectLst/>
        </c:spPr>
      </c:pivotFmt>
      <c:pivotFmt>
        <c:idx val="5"/>
        <c:spPr>
          <a:solidFill>
            <a:schemeClr val="accent3">
              <a:lumMod val="60000"/>
              <a:lumOff val="40000"/>
            </a:schemeClr>
          </a:solidFill>
          <a:ln>
            <a:noFill/>
          </a:ln>
          <a:effectLst/>
        </c:spPr>
      </c:pivotFmt>
      <c:pivotFmt>
        <c:idx val="6"/>
        <c:spPr>
          <a:solidFill>
            <a:schemeClr val="accent3">
              <a:lumMod val="40000"/>
              <a:lumOff val="60000"/>
            </a:schemeClr>
          </a:solidFill>
          <a:ln>
            <a:noFill/>
          </a:ln>
          <a:effectLst/>
        </c:spPr>
      </c:pivotFmt>
      <c:pivotFmt>
        <c:idx val="7"/>
        <c:spPr>
          <a:solidFill>
            <a:schemeClr val="accent3">
              <a:lumMod val="40000"/>
              <a:lumOff val="60000"/>
            </a:schemeClr>
          </a:solidFill>
          <a:ln>
            <a:noFill/>
          </a:ln>
          <a:effectLst/>
        </c:spPr>
      </c:pivotFmt>
      <c:pivotFmt>
        <c:idx val="8"/>
        <c:spPr>
          <a:solidFill>
            <a:schemeClr val="accent3">
              <a:lumMod val="40000"/>
              <a:lumOff val="60000"/>
            </a:schemeClr>
          </a:solidFill>
          <a:ln>
            <a:noFill/>
          </a:ln>
          <a:effectLst/>
        </c:spPr>
      </c:pivotFmt>
      <c:pivotFmt>
        <c:idx val="9"/>
        <c:spPr>
          <a:solidFill>
            <a:schemeClr val="accent3">
              <a:lumMod val="40000"/>
              <a:lumOff val="60000"/>
            </a:schemeClr>
          </a:solidFill>
          <a:ln>
            <a:noFill/>
          </a:ln>
          <a:effectLst/>
        </c:spPr>
      </c:pivotFmt>
      <c:pivotFmt>
        <c:idx val="10"/>
        <c:spPr>
          <a:solidFill>
            <a:schemeClr val="accent3">
              <a:lumMod val="40000"/>
              <a:lumOff val="60000"/>
            </a:schemeClr>
          </a:solidFill>
          <a:ln>
            <a:noFill/>
          </a:ln>
          <a:effectLst/>
        </c:spPr>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3">
              <a:lumMod val="40000"/>
              <a:lumOff val="60000"/>
            </a:schemeClr>
          </a:solidFill>
          <a:ln>
            <a:noFill/>
          </a:ln>
          <a:effectLst/>
        </c:spPr>
      </c:pivotFmt>
      <c:pivotFmt>
        <c:idx val="13"/>
        <c:spPr>
          <a:solidFill>
            <a:schemeClr val="accent3">
              <a:lumMod val="40000"/>
              <a:lumOff val="60000"/>
            </a:schemeClr>
          </a:solidFill>
          <a:ln>
            <a:noFill/>
          </a:ln>
          <a:effectLst/>
        </c:spPr>
      </c:pivotFmt>
      <c:pivotFmt>
        <c:idx val="14"/>
        <c:spPr>
          <a:solidFill>
            <a:schemeClr val="accent3">
              <a:lumMod val="40000"/>
              <a:lumOff val="60000"/>
            </a:schemeClr>
          </a:solidFill>
          <a:ln>
            <a:noFill/>
          </a:ln>
          <a:effectLst/>
        </c:spPr>
      </c:pivotFmt>
      <c:pivotFmt>
        <c:idx val="15"/>
        <c:spPr>
          <a:solidFill>
            <a:schemeClr val="accent3">
              <a:lumMod val="40000"/>
              <a:lumOff val="60000"/>
            </a:schemeClr>
          </a:solidFill>
          <a:ln>
            <a:noFill/>
          </a:ln>
          <a:effectLst/>
        </c:spPr>
      </c:pivotFmt>
      <c:pivotFmt>
        <c:idx val="16"/>
        <c:spPr>
          <a:solidFill>
            <a:schemeClr val="accent3">
              <a:lumMod val="40000"/>
              <a:lumOff val="60000"/>
            </a:schemeClr>
          </a:solidFill>
          <a:ln>
            <a:noFill/>
          </a:ln>
          <a:effectLst/>
        </c:spPr>
      </c:pivotFmt>
      <c:pivotFmt>
        <c:idx val="17"/>
        <c:spPr>
          <a:solidFill>
            <a:schemeClr val="accent3">
              <a:lumMod val="60000"/>
              <a:lumOff val="40000"/>
            </a:schemeClr>
          </a:solidFill>
          <a:ln>
            <a:noFill/>
          </a:ln>
          <a:effectLst/>
        </c:spPr>
      </c:pivotFmt>
      <c:pivotFmt>
        <c:idx val="18"/>
        <c:spPr>
          <a:solidFill>
            <a:schemeClr val="accent3">
              <a:lumMod val="60000"/>
              <a:lumOff val="40000"/>
            </a:schemeClr>
          </a:solidFill>
          <a:ln>
            <a:noFill/>
          </a:ln>
          <a:effectLst/>
        </c:spPr>
      </c:pivotFmt>
      <c:pivotFmt>
        <c:idx val="19"/>
        <c:spPr>
          <a:solidFill>
            <a:schemeClr val="accent3">
              <a:lumMod val="75000"/>
            </a:schemeClr>
          </a:solidFill>
          <a:ln>
            <a:noFill/>
          </a:ln>
          <a:effectLst/>
        </c:spPr>
      </c:pivotFmt>
      <c:pivotFmt>
        <c:idx val="20"/>
        <c:spPr>
          <a:solidFill>
            <a:schemeClr val="accent3">
              <a:lumMod val="75000"/>
            </a:schemeClr>
          </a:solidFill>
          <a:ln>
            <a:noFill/>
          </a:ln>
          <a:effectLst/>
        </c:spPr>
      </c:pivotFmt>
      <c:pivotFmt>
        <c:idx val="21"/>
        <c:spPr>
          <a:solidFill>
            <a:schemeClr val="accent3">
              <a:lumMod val="50000"/>
            </a:schemeClr>
          </a:solidFill>
          <a:ln>
            <a:noFill/>
          </a:ln>
          <a:effectLst/>
        </c:spPr>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3">
              <a:lumMod val="40000"/>
              <a:lumOff val="60000"/>
            </a:schemeClr>
          </a:solidFill>
          <a:ln>
            <a:noFill/>
          </a:ln>
          <a:effectLst/>
        </c:spPr>
      </c:pivotFmt>
      <c:pivotFmt>
        <c:idx val="24"/>
        <c:spPr>
          <a:solidFill>
            <a:schemeClr val="accent3">
              <a:lumMod val="40000"/>
              <a:lumOff val="60000"/>
            </a:schemeClr>
          </a:solidFill>
          <a:ln>
            <a:noFill/>
          </a:ln>
          <a:effectLst/>
        </c:spPr>
      </c:pivotFmt>
      <c:pivotFmt>
        <c:idx val="25"/>
        <c:spPr>
          <a:solidFill>
            <a:schemeClr val="accent3">
              <a:lumMod val="40000"/>
              <a:lumOff val="60000"/>
            </a:schemeClr>
          </a:solidFill>
          <a:ln>
            <a:noFill/>
          </a:ln>
          <a:effectLst/>
        </c:spPr>
      </c:pivotFmt>
      <c:pivotFmt>
        <c:idx val="26"/>
        <c:spPr>
          <a:solidFill>
            <a:schemeClr val="accent3">
              <a:lumMod val="40000"/>
              <a:lumOff val="60000"/>
            </a:schemeClr>
          </a:solidFill>
          <a:ln>
            <a:noFill/>
          </a:ln>
          <a:effectLst/>
        </c:spPr>
      </c:pivotFmt>
      <c:pivotFmt>
        <c:idx val="27"/>
        <c:spPr>
          <a:solidFill>
            <a:schemeClr val="accent3">
              <a:lumMod val="40000"/>
              <a:lumOff val="60000"/>
            </a:schemeClr>
          </a:solidFill>
          <a:ln>
            <a:noFill/>
          </a:ln>
          <a:effectLst/>
        </c:spPr>
      </c:pivotFmt>
      <c:pivotFmt>
        <c:idx val="28"/>
        <c:spPr>
          <a:solidFill>
            <a:schemeClr val="accent3">
              <a:lumMod val="60000"/>
              <a:lumOff val="40000"/>
            </a:schemeClr>
          </a:solidFill>
          <a:ln>
            <a:noFill/>
          </a:ln>
          <a:effectLst/>
        </c:spPr>
      </c:pivotFmt>
      <c:pivotFmt>
        <c:idx val="29"/>
        <c:spPr>
          <a:solidFill>
            <a:schemeClr val="accent3">
              <a:lumMod val="60000"/>
              <a:lumOff val="40000"/>
            </a:schemeClr>
          </a:solidFill>
          <a:ln>
            <a:noFill/>
          </a:ln>
          <a:effectLst/>
        </c:spPr>
      </c:pivotFmt>
      <c:pivotFmt>
        <c:idx val="30"/>
        <c:spPr>
          <a:solidFill>
            <a:schemeClr val="accent3">
              <a:lumMod val="75000"/>
            </a:schemeClr>
          </a:solidFill>
          <a:ln>
            <a:noFill/>
          </a:ln>
          <a:effectLst/>
        </c:spPr>
      </c:pivotFmt>
      <c:pivotFmt>
        <c:idx val="31"/>
        <c:spPr>
          <a:solidFill>
            <a:schemeClr val="accent3">
              <a:lumMod val="75000"/>
            </a:schemeClr>
          </a:solidFill>
          <a:ln>
            <a:noFill/>
          </a:ln>
          <a:effectLst/>
        </c:spPr>
      </c:pivotFmt>
      <c:pivotFmt>
        <c:idx val="32"/>
        <c:spPr>
          <a:solidFill>
            <a:schemeClr val="accent3">
              <a:lumMod val="50000"/>
            </a:schemeClr>
          </a:solidFill>
          <a:ln>
            <a:noFill/>
          </a:ln>
          <a:effectLst/>
        </c:spPr>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3">
              <a:lumMod val="40000"/>
              <a:lumOff val="60000"/>
            </a:schemeClr>
          </a:solidFill>
          <a:ln>
            <a:noFill/>
          </a:ln>
          <a:effectLst/>
        </c:spPr>
      </c:pivotFmt>
      <c:pivotFmt>
        <c:idx val="35"/>
        <c:spPr>
          <a:solidFill>
            <a:schemeClr val="accent3">
              <a:lumMod val="40000"/>
              <a:lumOff val="60000"/>
            </a:schemeClr>
          </a:solidFill>
          <a:ln>
            <a:noFill/>
          </a:ln>
          <a:effectLst/>
        </c:spPr>
      </c:pivotFmt>
      <c:pivotFmt>
        <c:idx val="36"/>
        <c:spPr>
          <a:solidFill>
            <a:schemeClr val="accent3">
              <a:lumMod val="40000"/>
              <a:lumOff val="60000"/>
            </a:schemeClr>
          </a:solidFill>
          <a:ln>
            <a:noFill/>
          </a:ln>
          <a:effectLst/>
        </c:spPr>
      </c:pivotFmt>
      <c:pivotFmt>
        <c:idx val="37"/>
        <c:spPr>
          <a:solidFill>
            <a:schemeClr val="accent3">
              <a:lumMod val="40000"/>
              <a:lumOff val="60000"/>
            </a:schemeClr>
          </a:solidFill>
          <a:ln>
            <a:noFill/>
          </a:ln>
          <a:effectLst/>
        </c:spPr>
      </c:pivotFmt>
      <c:pivotFmt>
        <c:idx val="38"/>
        <c:spPr>
          <a:solidFill>
            <a:schemeClr val="accent3">
              <a:lumMod val="40000"/>
              <a:lumOff val="60000"/>
            </a:schemeClr>
          </a:solidFill>
          <a:ln>
            <a:noFill/>
          </a:ln>
          <a:effectLst/>
        </c:spPr>
      </c:pivotFmt>
      <c:pivotFmt>
        <c:idx val="39"/>
        <c:spPr>
          <a:solidFill>
            <a:schemeClr val="accent3">
              <a:lumMod val="60000"/>
              <a:lumOff val="40000"/>
            </a:schemeClr>
          </a:solidFill>
          <a:ln>
            <a:noFill/>
          </a:ln>
          <a:effectLst/>
        </c:spPr>
      </c:pivotFmt>
      <c:pivotFmt>
        <c:idx val="40"/>
        <c:spPr>
          <a:solidFill>
            <a:schemeClr val="accent3">
              <a:lumMod val="60000"/>
              <a:lumOff val="40000"/>
            </a:schemeClr>
          </a:solidFill>
          <a:ln>
            <a:noFill/>
          </a:ln>
          <a:effectLst/>
        </c:spPr>
      </c:pivotFmt>
      <c:pivotFmt>
        <c:idx val="41"/>
        <c:spPr>
          <a:solidFill>
            <a:schemeClr val="accent3">
              <a:lumMod val="75000"/>
            </a:schemeClr>
          </a:solidFill>
          <a:ln>
            <a:noFill/>
          </a:ln>
          <a:effectLst/>
        </c:spPr>
      </c:pivotFmt>
      <c:pivotFmt>
        <c:idx val="42"/>
        <c:spPr>
          <a:solidFill>
            <a:schemeClr val="accent3">
              <a:lumMod val="75000"/>
            </a:schemeClr>
          </a:solidFill>
          <a:ln>
            <a:noFill/>
          </a:ln>
          <a:effectLst/>
        </c:spPr>
      </c:pivotFmt>
      <c:pivotFmt>
        <c:idx val="43"/>
        <c:spPr>
          <a:solidFill>
            <a:schemeClr val="accent3">
              <a:lumMod val="50000"/>
            </a:schemeClr>
          </a:solidFill>
          <a:ln>
            <a:noFill/>
          </a:ln>
          <a:effectLst/>
        </c:spPr>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3">
              <a:lumMod val="40000"/>
              <a:lumOff val="60000"/>
            </a:schemeClr>
          </a:solidFill>
          <a:ln>
            <a:noFill/>
          </a:ln>
          <a:effectLst/>
        </c:spPr>
      </c:pivotFmt>
      <c:pivotFmt>
        <c:idx val="46"/>
        <c:spPr>
          <a:solidFill>
            <a:schemeClr val="accent3">
              <a:lumMod val="40000"/>
              <a:lumOff val="60000"/>
            </a:schemeClr>
          </a:solidFill>
          <a:ln>
            <a:noFill/>
          </a:ln>
          <a:effectLst/>
        </c:spPr>
      </c:pivotFmt>
      <c:pivotFmt>
        <c:idx val="47"/>
        <c:spPr>
          <a:solidFill>
            <a:schemeClr val="accent3">
              <a:lumMod val="40000"/>
              <a:lumOff val="60000"/>
            </a:schemeClr>
          </a:solidFill>
          <a:ln>
            <a:noFill/>
          </a:ln>
          <a:effectLst/>
        </c:spPr>
      </c:pivotFmt>
      <c:pivotFmt>
        <c:idx val="48"/>
        <c:spPr>
          <a:solidFill>
            <a:schemeClr val="accent3">
              <a:lumMod val="40000"/>
              <a:lumOff val="60000"/>
            </a:schemeClr>
          </a:solidFill>
          <a:ln>
            <a:noFill/>
          </a:ln>
          <a:effectLst/>
        </c:spPr>
      </c:pivotFmt>
      <c:pivotFmt>
        <c:idx val="49"/>
        <c:spPr>
          <a:solidFill>
            <a:schemeClr val="accent3">
              <a:lumMod val="40000"/>
              <a:lumOff val="60000"/>
            </a:schemeClr>
          </a:solidFill>
          <a:ln>
            <a:noFill/>
          </a:ln>
          <a:effectLst/>
        </c:spPr>
      </c:pivotFmt>
      <c:pivotFmt>
        <c:idx val="50"/>
        <c:spPr>
          <a:solidFill>
            <a:schemeClr val="accent3">
              <a:lumMod val="60000"/>
              <a:lumOff val="40000"/>
            </a:schemeClr>
          </a:solidFill>
          <a:ln>
            <a:noFill/>
          </a:ln>
          <a:effectLst/>
        </c:spPr>
      </c:pivotFmt>
      <c:pivotFmt>
        <c:idx val="51"/>
        <c:spPr>
          <a:solidFill>
            <a:schemeClr val="accent3">
              <a:lumMod val="60000"/>
              <a:lumOff val="40000"/>
            </a:schemeClr>
          </a:solidFill>
          <a:ln>
            <a:noFill/>
          </a:ln>
          <a:effectLst/>
        </c:spPr>
      </c:pivotFmt>
      <c:pivotFmt>
        <c:idx val="52"/>
        <c:spPr>
          <a:solidFill>
            <a:schemeClr val="accent3">
              <a:lumMod val="75000"/>
            </a:schemeClr>
          </a:solidFill>
          <a:ln>
            <a:noFill/>
          </a:ln>
          <a:effectLst/>
        </c:spPr>
      </c:pivotFmt>
      <c:pivotFmt>
        <c:idx val="53"/>
        <c:spPr>
          <a:solidFill>
            <a:schemeClr val="accent3">
              <a:lumMod val="75000"/>
            </a:schemeClr>
          </a:solidFill>
          <a:ln>
            <a:noFill/>
          </a:ln>
          <a:effectLst/>
        </c:spPr>
      </c:pivotFmt>
      <c:pivotFmt>
        <c:idx val="54"/>
        <c:spPr>
          <a:solidFill>
            <a:schemeClr val="accent3">
              <a:lumMod val="50000"/>
            </a:schemeClr>
          </a:solidFill>
          <a:ln>
            <a:noFill/>
          </a:ln>
          <a:effectLst/>
        </c:spPr>
      </c:pivotFmt>
    </c:pivotFmts>
    <c:plotArea>
      <c:layout>
        <c:manualLayout>
          <c:layoutTarget val="inner"/>
          <c:xMode val="edge"/>
          <c:yMode val="edge"/>
          <c:x val="0.22094919655473447"/>
          <c:y val="0.1122761194029851"/>
          <c:w val="0.74062569477663609"/>
          <c:h val="0.85293467574742354"/>
        </c:manualLayout>
      </c:layout>
      <c:barChart>
        <c:barDir val="bar"/>
        <c:grouping val="clustered"/>
        <c:varyColors val="0"/>
        <c:ser>
          <c:idx val="0"/>
          <c:order val="0"/>
          <c:tx>
            <c:strRef>
              <c:f>'Product Name by Sales '!$B$3</c:f>
              <c:strCache>
                <c:ptCount val="1"/>
                <c:pt idx="0">
                  <c:v>Total</c:v>
                </c:pt>
              </c:strCache>
            </c:strRef>
          </c:tx>
          <c:spPr>
            <a:solidFill>
              <a:schemeClr val="accent1"/>
            </a:solidFill>
            <a:ln>
              <a:noFill/>
            </a:ln>
            <a:effectLst/>
          </c:spPr>
          <c:invertIfNegative val="0"/>
          <c:dPt>
            <c:idx val="0"/>
            <c:invertIfNegative val="0"/>
            <c:bubble3D val="0"/>
            <c:spPr>
              <a:solidFill>
                <a:srgbClr val="FFCCCC"/>
              </a:solidFill>
              <a:ln>
                <a:noFill/>
              </a:ln>
              <a:effectLst/>
            </c:spPr>
            <c:extLst>
              <c:ext xmlns:c16="http://schemas.microsoft.com/office/drawing/2014/chart" uri="{C3380CC4-5D6E-409C-BE32-E72D297353CC}">
                <c16:uniqueId val="{00000001-1C05-411B-BD04-413629C9D800}"/>
              </c:ext>
            </c:extLst>
          </c:dPt>
          <c:dPt>
            <c:idx val="1"/>
            <c:invertIfNegative val="0"/>
            <c:bubble3D val="0"/>
            <c:spPr>
              <a:solidFill>
                <a:srgbClr val="FF99CC"/>
              </a:solidFill>
              <a:ln>
                <a:noFill/>
              </a:ln>
              <a:effectLst/>
            </c:spPr>
            <c:extLst>
              <c:ext xmlns:c16="http://schemas.microsoft.com/office/drawing/2014/chart" uri="{C3380CC4-5D6E-409C-BE32-E72D297353CC}">
                <c16:uniqueId val="{00000003-1C05-411B-BD04-413629C9D800}"/>
              </c:ext>
            </c:extLst>
          </c:dPt>
          <c:dPt>
            <c:idx val="2"/>
            <c:invertIfNegative val="0"/>
            <c:bubble3D val="0"/>
            <c:spPr>
              <a:solidFill>
                <a:srgbClr val="FF66FF"/>
              </a:solidFill>
              <a:ln>
                <a:noFill/>
              </a:ln>
              <a:effectLst/>
            </c:spPr>
            <c:extLst>
              <c:ext xmlns:c16="http://schemas.microsoft.com/office/drawing/2014/chart" uri="{C3380CC4-5D6E-409C-BE32-E72D297353CC}">
                <c16:uniqueId val="{00000005-1C05-411B-BD04-413629C9D800}"/>
              </c:ext>
            </c:extLst>
          </c:dPt>
          <c:dPt>
            <c:idx val="3"/>
            <c:invertIfNegative val="0"/>
            <c:bubble3D val="0"/>
            <c:spPr>
              <a:solidFill>
                <a:srgbClr val="FF66FF"/>
              </a:solidFill>
              <a:ln>
                <a:noFill/>
              </a:ln>
              <a:effectLst/>
            </c:spPr>
            <c:extLst>
              <c:ext xmlns:c16="http://schemas.microsoft.com/office/drawing/2014/chart" uri="{C3380CC4-5D6E-409C-BE32-E72D297353CC}">
                <c16:uniqueId val="{00000007-1C05-411B-BD04-413629C9D800}"/>
              </c:ext>
            </c:extLst>
          </c:dPt>
          <c:dPt>
            <c:idx val="4"/>
            <c:invertIfNegative val="0"/>
            <c:bubble3D val="0"/>
            <c:spPr>
              <a:solidFill>
                <a:srgbClr val="FF00FF"/>
              </a:solidFill>
              <a:ln>
                <a:noFill/>
              </a:ln>
              <a:effectLst/>
            </c:spPr>
            <c:extLst>
              <c:ext xmlns:c16="http://schemas.microsoft.com/office/drawing/2014/chart" uri="{C3380CC4-5D6E-409C-BE32-E72D297353CC}">
                <c16:uniqueId val="{00000009-1C05-411B-BD04-413629C9D800}"/>
              </c:ext>
            </c:extLst>
          </c:dPt>
          <c:dPt>
            <c:idx val="5"/>
            <c:invertIfNegative val="0"/>
            <c:bubble3D val="0"/>
            <c:spPr>
              <a:solidFill>
                <a:srgbClr val="FF00FF"/>
              </a:solidFill>
              <a:ln>
                <a:noFill/>
              </a:ln>
              <a:effectLst/>
            </c:spPr>
            <c:extLst>
              <c:ext xmlns:c16="http://schemas.microsoft.com/office/drawing/2014/chart" uri="{C3380CC4-5D6E-409C-BE32-E72D297353CC}">
                <c16:uniqueId val="{0000000B-1C05-411B-BD04-413629C9D800}"/>
              </c:ext>
            </c:extLst>
          </c:dPt>
          <c:dPt>
            <c:idx val="6"/>
            <c:invertIfNegative val="0"/>
            <c:bubble3D val="0"/>
            <c:spPr>
              <a:solidFill>
                <a:srgbClr val="990099"/>
              </a:solidFill>
              <a:ln>
                <a:noFill/>
              </a:ln>
              <a:effectLst/>
            </c:spPr>
            <c:extLst>
              <c:ext xmlns:c16="http://schemas.microsoft.com/office/drawing/2014/chart" uri="{C3380CC4-5D6E-409C-BE32-E72D297353CC}">
                <c16:uniqueId val="{0000000D-1C05-411B-BD04-413629C9D800}"/>
              </c:ext>
            </c:extLst>
          </c:dPt>
          <c:dPt>
            <c:idx val="7"/>
            <c:invertIfNegative val="0"/>
            <c:bubble3D val="0"/>
            <c:spPr>
              <a:solidFill>
                <a:srgbClr val="82046A"/>
              </a:solidFill>
              <a:ln>
                <a:noFill/>
              </a:ln>
              <a:effectLst/>
            </c:spPr>
            <c:extLst>
              <c:ext xmlns:c16="http://schemas.microsoft.com/office/drawing/2014/chart" uri="{C3380CC4-5D6E-409C-BE32-E72D297353CC}">
                <c16:uniqueId val="{0000000F-1C05-411B-BD04-413629C9D800}"/>
              </c:ext>
            </c:extLst>
          </c:dPt>
          <c:dPt>
            <c:idx val="8"/>
            <c:invertIfNegative val="0"/>
            <c:bubble3D val="0"/>
            <c:spPr>
              <a:solidFill>
                <a:srgbClr val="82046A"/>
              </a:solidFill>
              <a:ln>
                <a:noFill/>
              </a:ln>
              <a:effectLst/>
            </c:spPr>
            <c:extLst>
              <c:ext xmlns:c16="http://schemas.microsoft.com/office/drawing/2014/chart" uri="{C3380CC4-5D6E-409C-BE32-E72D297353CC}">
                <c16:uniqueId val="{00000011-1C05-411B-BD04-413629C9D800}"/>
              </c:ext>
            </c:extLst>
          </c:dPt>
          <c:dPt>
            <c:idx val="9"/>
            <c:invertIfNegative val="0"/>
            <c:bubble3D val="0"/>
            <c:spPr>
              <a:solidFill>
                <a:srgbClr val="61034F"/>
              </a:solidFill>
              <a:ln>
                <a:noFill/>
              </a:ln>
              <a:effectLst/>
            </c:spPr>
            <c:extLst>
              <c:ext xmlns:c16="http://schemas.microsoft.com/office/drawing/2014/chart" uri="{C3380CC4-5D6E-409C-BE32-E72D297353CC}">
                <c16:uniqueId val="{00000013-1C05-411B-BD04-413629C9D80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 Name by Sales '!$A$4:$A$14</c:f>
              <c:strCache>
                <c:ptCount val="10"/>
                <c:pt idx="0">
                  <c:v>High Speed Automatic Electric Letter Opener</c:v>
                </c:pt>
                <c:pt idx="1">
                  <c:v>GBC DocuBind P400 Electric Binding System</c:v>
                </c:pt>
                <c:pt idx="2">
                  <c:v>HP Designjet T520 Inkjet Large Format Printer - 24" Color</c:v>
                </c:pt>
                <c:pt idx="3">
                  <c:v>Hewlett Packard LaserJet 3310 Copier</c:v>
                </c:pt>
                <c:pt idx="4">
                  <c:v>GBC Ibimaster 500 Manual ProClick Binding System</c:v>
                </c:pt>
                <c:pt idx="5">
                  <c:v>GBC DocuBind TL300 Electric Binding System</c:v>
                </c:pt>
                <c:pt idx="6">
                  <c:v>HON 5400 Series Task Chairs for Big and Tall</c:v>
                </c:pt>
                <c:pt idx="7">
                  <c:v>Cisco TelePresence System EX90 Videoconferencing Unit</c:v>
                </c:pt>
                <c:pt idx="8">
                  <c:v>Fellowes PB500 Electric Punch Plastic Comb Binding Machine with Manual Bind</c:v>
                </c:pt>
                <c:pt idx="9">
                  <c:v>Canon imageCLASS 2200 Advanced Copier</c:v>
                </c:pt>
              </c:strCache>
            </c:strRef>
          </c:cat>
          <c:val>
            <c:numRef>
              <c:f>'Product Name by Sales '!$B$4:$B$14</c:f>
              <c:numCache>
                <c:formatCode>_("$"* #,##0_);_("$"* \(#,##0\);_("$"* "-"??_);_(@_)</c:formatCode>
                <c:ptCount val="10"/>
                <c:pt idx="0">
                  <c:v>17030.311999999998</c:v>
                </c:pt>
                <c:pt idx="1">
                  <c:v>17965.067999999999</c:v>
                </c:pt>
                <c:pt idx="2">
                  <c:v>18374.895</c:v>
                </c:pt>
                <c:pt idx="3">
                  <c:v>18839.686000000002</c:v>
                </c:pt>
                <c:pt idx="4">
                  <c:v>19024.5</c:v>
                </c:pt>
                <c:pt idx="5">
                  <c:v>19823.479000000003</c:v>
                </c:pt>
                <c:pt idx="6">
                  <c:v>21870.576000000001</c:v>
                </c:pt>
                <c:pt idx="7">
                  <c:v>22638.48</c:v>
                </c:pt>
                <c:pt idx="8">
                  <c:v>27453.383999999998</c:v>
                </c:pt>
                <c:pt idx="9">
                  <c:v>61599.824000000001</c:v>
                </c:pt>
              </c:numCache>
            </c:numRef>
          </c:val>
          <c:extLst>
            <c:ext xmlns:c16="http://schemas.microsoft.com/office/drawing/2014/chart" uri="{C3380CC4-5D6E-409C-BE32-E72D297353CC}">
              <c16:uniqueId val="{00000014-1C05-411B-BD04-413629C9D800}"/>
            </c:ext>
          </c:extLst>
        </c:ser>
        <c:dLbls>
          <c:dLblPos val="outEnd"/>
          <c:showLegendKey val="0"/>
          <c:showVal val="1"/>
          <c:showCatName val="0"/>
          <c:showSerName val="0"/>
          <c:showPercent val="0"/>
          <c:showBubbleSize val="0"/>
        </c:dLbls>
        <c:gapWidth val="219"/>
        <c:axId val="472596703"/>
        <c:axId val="470445647"/>
      </c:barChart>
      <c:catAx>
        <c:axId val="4725967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0445647"/>
        <c:crosses val="autoZero"/>
        <c:auto val="1"/>
        <c:lblAlgn val="ctr"/>
        <c:lblOffset val="100"/>
        <c:noMultiLvlLbl val="0"/>
      </c:catAx>
      <c:valAx>
        <c:axId val="470445647"/>
        <c:scaling>
          <c:orientation val="minMax"/>
        </c:scaling>
        <c:delete val="1"/>
        <c:axPos val="b"/>
        <c:numFmt formatCode="_(&quot;$&quot;* #,##0_);_(&quot;$&quot;* \(#,##0\);_(&quot;$&quot;* &quot;-&quot;??_);_(@_)" sourceLinked="1"/>
        <c:majorTickMark val="none"/>
        <c:minorTickMark val="none"/>
        <c:tickLblPos val="nextTo"/>
        <c:crossAx val="472596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[SuperStoreData-210211-161158 (1) (Recovered) 1.xlsx]Ship mode by Quantity!PivotTable8</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Ship</a:t>
            </a:r>
            <a:r>
              <a:rPr lang="en-US" baseline="0"/>
              <a:t> mode by Quantity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3">
              <a:lumMod val="50000"/>
            </a:schemeClr>
          </a:solidFill>
          <a:ln w="19050">
            <a:solidFill>
              <a:schemeClr val="lt1"/>
            </a:solidFill>
          </a:ln>
          <a:effectLst/>
        </c:spPr>
      </c:pivotFmt>
      <c:pivotFmt>
        <c:idx val="2"/>
        <c:spPr>
          <a:solidFill>
            <a:schemeClr val="accent3">
              <a:lumMod val="75000"/>
            </a:schemeClr>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rgbClr val="FF0000"/>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3">
              <a:lumMod val="50000"/>
            </a:schemeClr>
          </a:solidFill>
          <a:ln w="19050">
            <a:solidFill>
              <a:schemeClr val="lt1"/>
            </a:solidFill>
          </a:ln>
          <a:effectLst/>
        </c:spPr>
      </c:pivotFmt>
      <c:pivotFmt>
        <c:idx val="7"/>
        <c:spPr>
          <a:solidFill>
            <a:schemeClr val="accent3">
              <a:lumMod val="75000"/>
            </a:schemeClr>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rgbClr val="FF0000"/>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3">
              <a:lumMod val="50000"/>
            </a:schemeClr>
          </a:solidFill>
          <a:ln w="19050">
            <a:solidFill>
              <a:schemeClr val="lt1"/>
            </a:solidFill>
          </a:ln>
          <a:effectLst/>
        </c:spPr>
      </c:pivotFmt>
      <c:pivotFmt>
        <c:idx val="12"/>
        <c:spPr>
          <a:solidFill>
            <a:schemeClr val="accent3">
              <a:lumMod val="75000"/>
            </a:schemeClr>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rgbClr val="FF0000"/>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6"/>
        <c:spPr>
          <a:solidFill>
            <a:schemeClr val="accent3">
              <a:lumMod val="50000"/>
            </a:schemeClr>
          </a:solidFill>
          <a:ln w="19050">
            <a:solidFill>
              <a:schemeClr val="lt1"/>
            </a:solidFill>
          </a:ln>
          <a:effectLst/>
        </c:spPr>
      </c:pivotFmt>
      <c:pivotFmt>
        <c:idx val="17"/>
        <c:spPr>
          <a:solidFill>
            <a:schemeClr val="accent3">
              <a:lumMod val="75000"/>
            </a:schemeClr>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rgbClr val="FF0000"/>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1"/>
        <c:spPr>
          <a:solidFill>
            <a:schemeClr val="accent3">
              <a:lumMod val="50000"/>
            </a:schemeClr>
          </a:solidFill>
          <a:ln w="19050">
            <a:solidFill>
              <a:schemeClr val="lt1"/>
            </a:solidFill>
          </a:ln>
          <a:effectLst/>
        </c:spPr>
      </c:pivotFmt>
      <c:pivotFmt>
        <c:idx val="22"/>
        <c:spPr>
          <a:solidFill>
            <a:schemeClr val="accent3">
              <a:lumMod val="75000"/>
            </a:schemeClr>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rgbClr val="FF0000"/>
          </a:solidFill>
          <a:ln w="19050">
            <a:solidFill>
              <a:schemeClr val="lt1"/>
            </a:solidFill>
          </a:ln>
          <a:effectLst/>
        </c:spPr>
      </c:pivotFmt>
    </c:pivotFmts>
    <c:plotArea>
      <c:layout/>
      <c:pieChart>
        <c:varyColors val="1"/>
        <c:ser>
          <c:idx val="0"/>
          <c:order val="0"/>
          <c:tx>
            <c:strRef>
              <c:f>'Ship mode by Quantity'!$B$3</c:f>
              <c:strCache>
                <c:ptCount val="1"/>
                <c:pt idx="0">
                  <c:v>Total</c:v>
                </c:pt>
              </c:strCache>
            </c:strRef>
          </c:tx>
          <c:dPt>
            <c:idx val="0"/>
            <c:bubble3D val="0"/>
            <c:spPr>
              <a:solidFill>
                <a:srgbClr val="82046A"/>
              </a:solidFill>
              <a:ln w="19050">
                <a:solidFill>
                  <a:schemeClr val="lt1"/>
                </a:solidFill>
              </a:ln>
              <a:effectLst/>
            </c:spPr>
            <c:extLst>
              <c:ext xmlns:c16="http://schemas.microsoft.com/office/drawing/2014/chart" uri="{C3380CC4-5D6E-409C-BE32-E72D297353CC}">
                <c16:uniqueId val="{00000001-B737-41B6-A0F8-ADB1973A7E65}"/>
              </c:ext>
            </c:extLst>
          </c:dPt>
          <c:dPt>
            <c:idx val="1"/>
            <c:bubble3D val="0"/>
            <c:spPr>
              <a:solidFill>
                <a:srgbClr val="990099"/>
              </a:solidFill>
              <a:ln w="19050">
                <a:solidFill>
                  <a:schemeClr val="lt1"/>
                </a:solidFill>
              </a:ln>
              <a:effectLst/>
            </c:spPr>
            <c:extLst>
              <c:ext xmlns:c16="http://schemas.microsoft.com/office/drawing/2014/chart" uri="{C3380CC4-5D6E-409C-BE32-E72D297353CC}">
                <c16:uniqueId val="{00000003-B737-41B6-A0F8-ADB1973A7E65}"/>
              </c:ext>
            </c:extLst>
          </c:dPt>
          <c:dPt>
            <c:idx val="2"/>
            <c:bubble3D val="0"/>
            <c:spPr>
              <a:solidFill>
                <a:srgbClr val="FF00FF"/>
              </a:solidFill>
              <a:ln w="19050">
                <a:solidFill>
                  <a:schemeClr val="lt1"/>
                </a:solidFill>
              </a:ln>
              <a:effectLst/>
            </c:spPr>
            <c:extLst>
              <c:ext xmlns:c16="http://schemas.microsoft.com/office/drawing/2014/chart" uri="{C3380CC4-5D6E-409C-BE32-E72D297353CC}">
                <c16:uniqueId val="{00000005-B737-41B6-A0F8-ADB1973A7E65}"/>
              </c:ext>
            </c:extLst>
          </c:dPt>
          <c:dPt>
            <c:idx val="3"/>
            <c:bubble3D val="0"/>
            <c:spPr>
              <a:solidFill>
                <a:srgbClr val="FF0000"/>
              </a:solidFill>
              <a:ln w="19050">
                <a:solidFill>
                  <a:schemeClr val="lt1"/>
                </a:solidFill>
              </a:ln>
              <a:effectLst/>
            </c:spPr>
            <c:extLst>
              <c:ext xmlns:c16="http://schemas.microsoft.com/office/drawing/2014/chart" uri="{C3380CC4-5D6E-409C-BE32-E72D297353CC}">
                <c16:uniqueId val="{00000007-B737-41B6-A0F8-ADB1973A7E6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'Ship mode by Quantity'!$A$4:$A$8</c:f>
              <c:strCache>
                <c:ptCount val="4"/>
                <c:pt idx="0">
                  <c:v>Standard Class</c:v>
                </c:pt>
                <c:pt idx="1">
                  <c:v>Second Class</c:v>
                </c:pt>
                <c:pt idx="2">
                  <c:v>First Class</c:v>
                </c:pt>
                <c:pt idx="3">
                  <c:v>Same Day</c:v>
                </c:pt>
              </c:strCache>
            </c:strRef>
          </c:cat>
          <c:val>
            <c:numRef>
              <c:f>'Ship mode by Quantity'!$B$4:$B$8</c:f>
              <c:numCache>
                <c:formatCode>General</c:formatCode>
                <c:ptCount val="4"/>
                <c:pt idx="0">
                  <c:v>22797</c:v>
                </c:pt>
                <c:pt idx="1">
                  <c:v>7423</c:v>
                </c:pt>
                <c:pt idx="2">
                  <c:v>5693</c:v>
                </c:pt>
                <c:pt idx="3">
                  <c:v>1960</c:v>
                </c:pt>
              </c:numCache>
            </c:numRef>
          </c:val>
          <c:extLst>
            <c:ext xmlns:c16="http://schemas.microsoft.com/office/drawing/2014/chart" uri="{C3380CC4-5D6E-409C-BE32-E72D297353CC}">
              <c16:uniqueId val="{00000008-B737-41B6-A0F8-ADB1973A7E65}"/>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[SuperStoreData-210211-161158 (1) (Recovered) 1.xlsx]Bottom 5 Product!PivotTable1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Bottom 5 Product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lumMod val="50000"/>
            </a:schemeClr>
          </a:solidFill>
          <a:ln>
            <a:noFill/>
          </a:ln>
          <a:effectLst/>
        </c:spPr>
      </c:pivotFmt>
      <c:pivotFmt>
        <c:idx val="2"/>
        <c:spPr>
          <a:solidFill>
            <a:schemeClr val="accent3">
              <a:lumMod val="75000"/>
            </a:schemeClr>
          </a:solidFill>
          <a:ln>
            <a:noFill/>
          </a:ln>
          <a:effectLst/>
        </c:spPr>
      </c:pivotFmt>
      <c:pivotFmt>
        <c:idx val="3"/>
        <c:spPr>
          <a:solidFill>
            <a:schemeClr val="accent3">
              <a:lumMod val="60000"/>
              <a:lumOff val="40000"/>
            </a:schemeClr>
          </a:solidFill>
          <a:ln>
            <a:noFill/>
          </a:ln>
          <a:effectLst/>
        </c:spPr>
      </c:pivotFmt>
      <c:pivotFmt>
        <c:idx val="4"/>
        <c:spPr>
          <a:solidFill>
            <a:schemeClr val="accent3">
              <a:lumMod val="60000"/>
              <a:lumOff val="40000"/>
            </a:schemeClr>
          </a:solidFill>
          <a:ln>
            <a:noFill/>
          </a:ln>
          <a:effectLst/>
        </c:spPr>
      </c:pivotFmt>
      <c:pivotFmt>
        <c:idx val="5"/>
        <c:spPr>
          <a:solidFill>
            <a:srgbClr val="FF0000"/>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0000"/>
          </a:solidFill>
          <a:ln>
            <a:noFill/>
          </a:ln>
          <a:effectLst/>
        </c:spPr>
      </c:pivotFmt>
      <c:pivotFmt>
        <c:idx val="8"/>
        <c:spPr>
          <a:solidFill>
            <a:schemeClr val="accent3">
              <a:lumMod val="60000"/>
              <a:lumOff val="40000"/>
            </a:schemeClr>
          </a:solidFill>
          <a:ln>
            <a:noFill/>
          </a:ln>
          <a:effectLst/>
        </c:spPr>
      </c:pivotFmt>
      <c:pivotFmt>
        <c:idx val="9"/>
        <c:spPr>
          <a:solidFill>
            <a:schemeClr val="accent3">
              <a:lumMod val="60000"/>
              <a:lumOff val="40000"/>
            </a:schemeClr>
          </a:solidFill>
          <a:ln>
            <a:noFill/>
          </a:ln>
          <a:effectLst/>
        </c:spPr>
      </c:pivotFmt>
      <c:pivotFmt>
        <c:idx val="10"/>
        <c:spPr>
          <a:solidFill>
            <a:schemeClr val="accent3">
              <a:lumMod val="75000"/>
            </a:schemeClr>
          </a:solidFill>
          <a:ln>
            <a:noFill/>
          </a:ln>
          <a:effectLst/>
        </c:spPr>
      </c:pivotFmt>
      <c:pivotFmt>
        <c:idx val="11"/>
        <c:spPr>
          <a:solidFill>
            <a:schemeClr val="accent3">
              <a:lumMod val="50000"/>
            </a:schemeClr>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FF0000"/>
          </a:solidFill>
          <a:ln>
            <a:noFill/>
          </a:ln>
          <a:effectLst/>
        </c:spPr>
      </c:pivotFmt>
      <c:pivotFmt>
        <c:idx val="14"/>
        <c:spPr>
          <a:solidFill>
            <a:schemeClr val="accent3">
              <a:lumMod val="60000"/>
              <a:lumOff val="40000"/>
            </a:schemeClr>
          </a:solidFill>
          <a:ln>
            <a:noFill/>
          </a:ln>
          <a:effectLst/>
        </c:spPr>
      </c:pivotFmt>
      <c:pivotFmt>
        <c:idx val="15"/>
        <c:spPr>
          <a:solidFill>
            <a:schemeClr val="accent3">
              <a:lumMod val="60000"/>
              <a:lumOff val="40000"/>
            </a:schemeClr>
          </a:solidFill>
          <a:ln>
            <a:noFill/>
          </a:ln>
          <a:effectLst/>
        </c:spPr>
      </c:pivotFmt>
      <c:pivotFmt>
        <c:idx val="16"/>
        <c:spPr>
          <a:solidFill>
            <a:schemeClr val="accent3">
              <a:lumMod val="75000"/>
            </a:schemeClr>
          </a:solidFill>
          <a:ln>
            <a:noFill/>
          </a:ln>
          <a:effectLst/>
        </c:spPr>
      </c:pivotFmt>
      <c:pivotFmt>
        <c:idx val="17"/>
        <c:spPr>
          <a:solidFill>
            <a:schemeClr val="accent3">
              <a:lumMod val="50000"/>
            </a:schemeClr>
          </a:solidFill>
          <a:ln>
            <a:noFill/>
          </a:ln>
          <a:effectLst/>
        </c:spPr>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rgbClr val="FF0000"/>
          </a:solidFill>
          <a:ln>
            <a:noFill/>
          </a:ln>
          <a:effectLst/>
        </c:spPr>
      </c:pivotFmt>
      <c:pivotFmt>
        <c:idx val="20"/>
        <c:spPr>
          <a:solidFill>
            <a:schemeClr val="accent3">
              <a:lumMod val="60000"/>
              <a:lumOff val="40000"/>
            </a:schemeClr>
          </a:solidFill>
          <a:ln>
            <a:noFill/>
          </a:ln>
          <a:effectLst/>
        </c:spPr>
      </c:pivotFmt>
      <c:pivotFmt>
        <c:idx val="21"/>
        <c:spPr>
          <a:solidFill>
            <a:schemeClr val="accent3">
              <a:lumMod val="60000"/>
              <a:lumOff val="40000"/>
            </a:schemeClr>
          </a:solidFill>
          <a:ln>
            <a:noFill/>
          </a:ln>
          <a:effectLst/>
        </c:spPr>
      </c:pivotFmt>
      <c:pivotFmt>
        <c:idx val="22"/>
        <c:spPr>
          <a:solidFill>
            <a:schemeClr val="accent3">
              <a:lumMod val="75000"/>
            </a:schemeClr>
          </a:solidFill>
          <a:ln>
            <a:noFill/>
          </a:ln>
          <a:effectLst/>
        </c:spPr>
      </c:pivotFmt>
      <c:pivotFmt>
        <c:idx val="23"/>
        <c:spPr>
          <a:solidFill>
            <a:schemeClr val="accent3">
              <a:lumMod val="50000"/>
            </a:schemeClr>
          </a:solidFill>
          <a:ln>
            <a:noFill/>
          </a:ln>
          <a:effectLst/>
        </c:spPr>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rgbClr val="FF0000"/>
          </a:solidFill>
          <a:ln>
            <a:noFill/>
          </a:ln>
          <a:effectLst/>
        </c:spPr>
      </c:pivotFmt>
      <c:pivotFmt>
        <c:idx val="26"/>
        <c:spPr>
          <a:solidFill>
            <a:schemeClr val="accent3">
              <a:lumMod val="60000"/>
              <a:lumOff val="40000"/>
            </a:schemeClr>
          </a:solidFill>
          <a:ln>
            <a:noFill/>
          </a:ln>
          <a:effectLst/>
        </c:spPr>
      </c:pivotFmt>
      <c:pivotFmt>
        <c:idx val="27"/>
        <c:spPr>
          <a:solidFill>
            <a:schemeClr val="accent3">
              <a:lumMod val="60000"/>
              <a:lumOff val="40000"/>
            </a:schemeClr>
          </a:solidFill>
          <a:ln>
            <a:noFill/>
          </a:ln>
          <a:effectLst/>
        </c:spPr>
      </c:pivotFmt>
      <c:pivotFmt>
        <c:idx val="28"/>
        <c:spPr>
          <a:solidFill>
            <a:schemeClr val="accent3">
              <a:lumMod val="75000"/>
            </a:schemeClr>
          </a:solidFill>
          <a:ln>
            <a:noFill/>
          </a:ln>
          <a:effectLst/>
        </c:spPr>
      </c:pivotFmt>
      <c:pivotFmt>
        <c:idx val="29"/>
        <c:spPr>
          <a:solidFill>
            <a:schemeClr val="accent3">
              <a:lumMod val="50000"/>
            </a:schemeClr>
          </a:solidFill>
          <a:ln>
            <a:noFill/>
          </a:ln>
          <a:effectLst/>
        </c:spPr>
      </c:pivotFmt>
    </c:pivotFmts>
    <c:plotArea>
      <c:layout/>
      <c:barChart>
        <c:barDir val="bar"/>
        <c:grouping val="clustered"/>
        <c:varyColors val="0"/>
        <c:ser>
          <c:idx val="0"/>
          <c:order val="0"/>
          <c:tx>
            <c:strRef>
              <c:f>'Bottom 5 Product'!$B$3</c:f>
              <c:strCache>
                <c:ptCount val="1"/>
                <c:pt idx="0">
                  <c:v>Total</c:v>
                </c:pt>
              </c:strCache>
            </c:strRef>
          </c:tx>
          <c:spPr>
            <a:solidFill>
              <a:schemeClr val="accent1"/>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1-F297-4D2F-B5E3-114CBF5DA525}"/>
              </c:ext>
            </c:extLst>
          </c:dPt>
          <c:dPt>
            <c:idx val="2"/>
            <c:invertIfNegative val="0"/>
            <c:bubble3D val="0"/>
            <c:spPr>
              <a:solidFill>
                <a:srgbClr val="FF66FF"/>
              </a:solidFill>
              <a:ln>
                <a:noFill/>
              </a:ln>
              <a:effectLst/>
            </c:spPr>
            <c:extLst>
              <c:ext xmlns:c16="http://schemas.microsoft.com/office/drawing/2014/chart" uri="{C3380CC4-5D6E-409C-BE32-E72D297353CC}">
                <c16:uniqueId val="{00000003-F297-4D2F-B5E3-114CBF5DA525}"/>
              </c:ext>
            </c:extLst>
          </c:dPt>
          <c:dPt>
            <c:idx val="3"/>
            <c:invertIfNegative val="0"/>
            <c:bubble3D val="0"/>
            <c:spPr>
              <a:solidFill>
                <a:srgbClr val="FF00FF"/>
              </a:solidFill>
              <a:ln>
                <a:noFill/>
              </a:ln>
              <a:effectLst/>
            </c:spPr>
            <c:extLst>
              <c:ext xmlns:c16="http://schemas.microsoft.com/office/drawing/2014/chart" uri="{C3380CC4-5D6E-409C-BE32-E72D297353CC}">
                <c16:uniqueId val="{00000005-F297-4D2F-B5E3-114CBF5DA525}"/>
              </c:ext>
            </c:extLst>
          </c:dPt>
          <c:dPt>
            <c:idx val="4"/>
            <c:invertIfNegative val="0"/>
            <c:bubble3D val="0"/>
            <c:spPr>
              <a:solidFill>
                <a:srgbClr val="990099"/>
              </a:solidFill>
              <a:ln>
                <a:noFill/>
              </a:ln>
              <a:effectLst/>
            </c:spPr>
            <c:extLst>
              <c:ext xmlns:c16="http://schemas.microsoft.com/office/drawing/2014/chart" uri="{C3380CC4-5D6E-409C-BE32-E72D297353CC}">
                <c16:uniqueId val="{00000007-F297-4D2F-B5E3-114CBF5DA525}"/>
              </c:ext>
            </c:extLst>
          </c:dPt>
          <c:dPt>
            <c:idx val="5"/>
            <c:invertIfNegative val="0"/>
            <c:bubble3D val="0"/>
            <c:spPr>
              <a:solidFill>
                <a:srgbClr val="82046A"/>
              </a:solidFill>
              <a:ln>
                <a:noFill/>
              </a:ln>
              <a:effectLst/>
            </c:spPr>
            <c:extLst>
              <c:ext xmlns:c16="http://schemas.microsoft.com/office/drawing/2014/chart" uri="{C3380CC4-5D6E-409C-BE32-E72D297353CC}">
                <c16:uniqueId val="{00000009-F297-4D2F-B5E3-114CBF5DA52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5 Product'!$A$4:$A$10</c:f>
              <c:strCache>
                <c:ptCount val="6"/>
                <c:pt idx="0">
                  <c:v>(blank)</c:v>
                </c:pt>
                <c:pt idx="1">
                  <c:v>Eureka Disposable Bags for Sanitaire Vibra Groomer I Upright Vac</c:v>
                </c:pt>
                <c:pt idx="2">
                  <c:v>Avery 5</c:v>
                </c:pt>
                <c:pt idx="3">
                  <c:v>Xerox 20</c:v>
                </c:pt>
                <c:pt idx="4">
                  <c:v>Grip Seal Envelopes</c:v>
                </c:pt>
                <c:pt idx="5">
                  <c:v>Avery Hi-Liter Pen Style Six-Color Fluorescent Set</c:v>
                </c:pt>
              </c:strCache>
            </c:strRef>
          </c:cat>
          <c:val>
            <c:numRef>
              <c:f>'Bottom 5 Product'!$B$4:$B$10</c:f>
              <c:numCache>
                <c:formatCode>_("$"* #,##0_);_("$"* \(#,##0\);_("$"* "-"??_);_(@_)</c:formatCode>
                <c:ptCount val="6"/>
                <c:pt idx="1">
                  <c:v>1.6239999999999994</c:v>
                </c:pt>
                <c:pt idx="2">
                  <c:v>5.76</c:v>
                </c:pt>
                <c:pt idx="3">
                  <c:v>6.48</c:v>
                </c:pt>
                <c:pt idx="4">
                  <c:v>7.0720000000000001</c:v>
                </c:pt>
                <c:pt idx="5">
                  <c:v>7.7</c:v>
                </c:pt>
              </c:numCache>
            </c:numRef>
          </c:val>
          <c:extLst>
            <c:ext xmlns:c16="http://schemas.microsoft.com/office/drawing/2014/chart" uri="{C3380CC4-5D6E-409C-BE32-E72D297353CC}">
              <c16:uniqueId val="{0000000A-F297-4D2F-B5E3-114CBF5DA525}"/>
            </c:ext>
          </c:extLst>
        </c:ser>
        <c:dLbls>
          <c:dLblPos val="outEnd"/>
          <c:showLegendKey val="0"/>
          <c:showVal val="1"/>
          <c:showCatName val="0"/>
          <c:showSerName val="0"/>
          <c:showPercent val="0"/>
          <c:showBubbleSize val="0"/>
        </c:dLbls>
        <c:gapWidth val="182"/>
        <c:axId val="745994432"/>
        <c:axId val="834639376"/>
      </c:barChart>
      <c:catAx>
        <c:axId val="7459944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4639376"/>
        <c:crosses val="autoZero"/>
        <c:auto val="1"/>
        <c:lblAlgn val="ctr"/>
        <c:lblOffset val="100"/>
        <c:noMultiLvlLbl val="0"/>
      </c:catAx>
      <c:valAx>
        <c:axId val="834639376"/>
        <c:scaling>
          <c:orientation val="minMax"/>
        </c:scaling>
        <c:delete val="1"/>
        <c:axPos val="b"/>
        <c:numFmt formatCode="_(&quot;$&quot;* #,##0_);_(&quot;$&quot;* \(#,##0\);_(&quot;$&quot;* &quot;-&quot;??_);_(@_)" sourceLinked="1"/>
        <c:majorTickMark val="none"/>
        <c:minorTickMark val="none"/>
        <c:tickLblPos val="nextTo"/>
        <c:crossAx val="745994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[SuperStoreData-210211-161158 (1) (Recovered) 1.xlsx]Product Name by Profit !PivotTable2</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10 Product by Profit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lumMod val="50000"/>
            </a:schemeClr>
          </a:solidFill>
          <a:ln>
            <a:noFill/>
          </a:ln>
          <a:effectLst/>
        </c:spPr>
      </c:pivotFmt>
      <c:pivotFmt>
        <c:idx val="2"/>
        <c:spPr>
          <a:solidFill>
            <a:schemeClr val="accent3">
              <a:lumMod val="75000"/>
            </a:schemeClr>
          </a:solidFill>
          <a:ln>
            <a:noFill/>
          </a:ln>
          <a:effectLst/>
        </c:spPr>
      </c:pivotFmt>
      <c:pivotFmt>
        <c:idx val="3"/>
        <c:spPr>
          <a:solidFill>
            <a:schemeClr val="accent3">
              <a:lumMod val="75000"/>
            </a:schemeClr>
          </a:solidFill>
          <a:ln>
            <a:noFill/>
          </a:ln>
          <a:effectLst/>
        </c:spPr>
      </c:pivotFmt>
      <c:pivotFmt>
        <c:idx val="4"/>
        <c:spPr>
          <a:solidFill>
            <a:schemeClr val="accent3">
              <a:lumMod val="60000"/>
              <a:lumOff val="40000"/>
            </a:schemeClr>
          </a:solidFill>
          <a:ln>
            <a:noFill/>
          </a:ln>
          <a:effectLst/>
        </c:spPr>
      </c:pivotFmt>
      <c:pivotFmt>
        <c:idx val="5"/>
        <c:spPr>
          <a:solidFill>
            <a:schemeClr val="accent3">
              <a:lumMod val="60000"/>
              <a:lumOff val="40000"/>
            </a:schemeClr>
          </a:solidFill>
          <a:ln>
            <a:noFill/>
          </a:ln>
          <a:effectLst/>
        </c:spPr>
      </c:pivotFmt>
      <c:pivotFmt>
        <c:idx val="6"/>
        <c:spPr>
          <a:solidFill>
            <a:schemeClr val="accent3">
              <a:lumMod val="40000"/>
              <a:lumOff val="60000"/>
            </a:schemeClr>
          </a:solidFill>
          <a:ln>
            <a:noFill/>
          </a:ln>
          <a:effectLst/>
        </c:spPr>
      </c:pivotFmt>
      <c:pivotFmt>
        <c:idx val="7"/>
        <c:spPr>
          <a:solidFill>
            <a:schemeClr val="accent3">
              <a:lumMod val="40000"/>
              <a:lumOff val="60000"/>
            </a:schemeClr>
          </a:solidFill>
          <a:ln>
            <a:noFill/>
          </a:ln>
          <a:effectLst/>
        </c:spPr>
      </c:pivotFmt>
      <c:pivotFmt>
        <c:idx val="8"/>
        <c:spPr>
          <a:solidFill>
            <a:schemeClr val="accent3">
              <a:lumMod val="40000"/>
              <a:lumOff val="60000"/>
            </a:schemeClr>
          </a:solidFill>
          <a:ln>
            <a:noFill/>
          </a:ln>
          <a:effectLst/>
        </c:spPr>
      </c:pivotFmt>
      <c:pivotFmt>
        <c:idx val="9"/>
        <c:spPr>
          <a:solidFill>
            <a:schemeClr val="accent3">
              <a:lumMod val="40000"/>
              <a:lumOff val="60000"/>
            </a:schemeClr>
          </a:solidFill>
          <a:ln>
            <a:noFill/>
          </a:ln>
          <a:effectLst/>
        </c:spPr>
      </c:pivotFmt>
      <c:pivotFmt>
        <c:idx val="10"/>
        <c:spPr>
          <a:solidFill>
            <a:schemeClr val="accent3">
              <a:lumMod val="40000"/>
              <a:lumOff val="60000"/>
            </a:schemeClr>
          </a:solidFill>
          <a:ln>
            <a:noFill/>
          </a:ln>
          <a:effectLst/>
        </c:spPr>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3">
              <a:lumMod val="40000"/>
              <a:lumOff val="60000"/>
            </a:schemeClr>
          </a:solidFill>
          <a:ln>
            <a:noFill/>
          </a:ln>
          <a:effectLst/>
        </c:spPr>
      </c:pivotFmt>
      <c:pivotFmt>
        <c:idx val="13"/>
        <c:spPr>
          <a:solidFill>
            <a:schemeClr val="accent3">
              <a:lumMod val="40000"/>
              <a:lumOff val="60000"/>
            </a:schemeClr>
          </a:solidFill>
          <a:ln>
            <a:noFill/>
          </a:ln>
          <a:effectLst/>
        </c:spPr>
      </c:pivotFmt>
      <c:pivotFmt>
        <c:idx val="14"/>
        <c:spPr>
          <a:solidFill>
            <a:schemeClr val="accent3">
              <a:lumMod val="40000"/>
              <a:lumOff val="60000"/>
            </a:schemeClr>
          </a:solidFill>
          <a:ln>
            <a:noFill/>
          </a:ln>
          <a:effectLst/>
        </c:spPr>
      </c:pivotFmt>
      <c:pivotFmt>
        <c:idx val="15"/>
        <c:spPr>
          <a:solidFill>
            <a:schemeClr val="accent3">
              <a:lumMod val="40000"/>
              <a:lumOff val="60000"/>
            </a:schemeClr>
          </a:solidFill>
          <a:ln>
            <a:noFill/>
          </a:ln>
          <a:effectLst/>
        </c:spPr>
      </c:pivotFmt>
      <c:pivotFmt>
        <c:idx val="16"/>
        <c:spPr>
          <a:solidFill>
            <a:schemeClr val="accent3">
              <a:lumMod val="40000"/>
              <a:lumOff val="60000"/>
            </a:schemeClr>
          </a:solidFill>
          <a:ln>
            <a:noFill/>
          </a:ln>
          <a:effectLst/>
        </c:spPr>
      </c:pivotFmt>
      <c:pivotFmt>
        <c:idx val="17"/>
        <c:spPr>
          <a:solidFill>
            <a:schemeClr val="accent3">
              <a:lumMod val="60000"/>
              <a:lumOff val="40000"/>
            </a:schemeClr>
          </a:solidFill>
          <a:ln>
            <a:noFill/>
          </a:ln>
          <a:effectLst/>
        </c:spPr>
      </c:pivotFmt>
      <c:pivotFmt>
        <c:idx val="18"/>
        <c:spPr>
          <a:solidFill>
            <a:schemeClr val="accent3">
              <a:lumMod val="60000"/>
              <a:lumOff val="40000"/>
            </a:schemeClr>
          </a:solidFill>
          <a:ln>
            <a:noFill/>
          </a:ln>
          <a:effectLst/>
        </c:spPr>
      </c:pivotFmt>
      <c:pivotFmt>
        <c:idx val="19"/>
        <c:spPr>
          <a:solidFill>
            <a:schemeClr val="accent3">
              <a:lumMod val="75000"/>
            </a:schemeClr>
          </a:solidFill>
          <a:ln>
            <a:noFill/>
          </a:ln>
          <a:effectLst/>
        </c:spPr>
      </c:pivotFmt>
      <c:pivotFmt>
        <c:idx val="20"/>
        <c:spPr>
          <a:solidFill>
            <a:schemeClr val="accent3">
              <a:lumMod val="75000"/>
            </a:schemeClr>
          </a:solidFill>
          <a:ln>
            <a:noFill/>
          </a:ln>
          <a:effectLst/>
        </c:spPr>
      </c:pivotFmt>
      <c:pivotFmt>
        <c:idx val="21"/>
        <c:spPr>
          <a:solidFill>
            <a:schemeClr val="accent3">
              <a:lumMod val="50000"/>
            </a:schemeClr>
          </a:solidFill>
          <a:ln>
            <a:noFill/>
          </a:ln>
          <a:effectLst/>
        </c:spPr>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3">
              <a:lumMod val="40000"/>
              <a:lumOff val="60000"/>
            </a:schemeClr>
          </a:solidFill>
          <a:ln>
            <a:noFill/>
          </a:ln>
          <a:effectLst/>
        </c:spPr>
      </c:pivotFmt>
      <c:pivotFmt>
        <c:idx val="24"/>
        <c:spPr>
          <a:solidFill>
            <a:schemeClr val="accent3">
              <a:lumMod val="40000"/>
              <a:lumOff val="60000"/>
            </a:schemeClr>
          </a:solidFill>
          <a:ln>
            <a:noFill/>
          </a:ln>
          <a:effectLst/>
        </c:spPr>
      </c:pivotFmt>
      <c:pivotFmt>
        <c:idx val="25"/>
        <c:spPr>
          <a:solidFill>
            <a:schemeClr val="accent3">
              <a:lumMod val="40000"/>
              <a:lumOff val="60000"/>
            </a:schemeClr>
          </a:solidFill>
          <a:ln>
            <a:noFill/>
          </a:ln>
          <a:effectLst/>
        </c:spPr>
      </c:pivotFmt>
      <c:pivotFmt>
        <c:idx val="26"/>
        <c:spPr>
          <a:solidFill>
            <a:schemeClr val="accent3">
              <a:lumMod val="40000"/>
              <a:lumOff val="60000"/>
            </a:schemeClr>
          </a:solidFill>
          <a:ln>
            <a:noFill/>
          </a:ln>
          <a:effectLst/>
        </c:spPr>
      </c:pivotFmt>
      <c:pivotFmt>
        <c:idx val="27"/>
        <c:spPr>
          <a:solidFill>
            <a:schemeClr val="accent3">
              <a:lumMod val="40000"/>
              <a:lumOff val="60000"/>
            </a:schemeClr>
          </a:solidFill>
          <a:ln>
            <a:noFill/>
          </a:ln>
          <a:effectLst/>
        </c:spPr>
      </c:pivotFmt>
      <c:pivotFmt>
        <c:idx val="28"/>
        <c:spPr>
          <a:solidFill>
            <a:schemeClr val="accent3">
              <a:lumMod val="60000"/>
              <a:lumOff val="40000"/>
            </a:schemeClr>
          </a:solidFill>
          <a:ln>
            <a:noFill/>
          </a:ln>
          <a:effectLst/>
        </c:spPr>
      </c:pivotFmt>
      <c:pivotFmt>
        <c:idx val="29"/>
        <c:spPr>
          <a:solidFill>
            <a:schemeClr val="accent3">
              <a:lumMod val="60000"/>
              <a:lumOff val="40000"/>
            </a:schemeClr>
          </a:solidFill>
          <a:ln>
            <a:noFill/>
          </a:ln>
          <a:effectLst/>
        </c:spPr>
      </c:pivotFmt>
      <c:pivotFmt>
        <c:idx val="30"/>
        <c:spPr>
          <a:solidFill>
            <a:schemeClr val="accent3">
              <a:lumMod val="75000"/>
            </a:schemeClr>
          </a:solidFill>
          <a:ln>
            <a:noFill/>
          </a:ln>
          <a:effectLst/>
        </c:spPr>
      </c:pivotFmt>
      <c:pivotFmt>
        <c:idx val="31"/>
        <c:spPr>
          <a:solidFill>
            <a:schemeClr val="accent3">
              <a:lumMod val="75000"/>
            </a:schemeClr>
          </a:solidFill>
          <a:ln>
            <a:noFill/>
          </a:ln>
          <a:effectLst/>
        </c:spPr>
      </c:pivotFmt>
      <c:pivotFmt>
        <c:idx val="32"/>
        <c:spPr>
          <a:solidFill>
            <a:schemeClr val="accent3">
              <a:lumMod val="50000"/>
            </a:schemeClr>
          </a:solidFill>
          <a:ln>
            <a:noFill/>
          </a:ln>
          <a:effectLst/>
        </c:spPr>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3">
              <a:lumMod val="40000"/>
              <a:lumOff val="60000"/>
            </a:schemeClr>
          </a:solidFill>
          <a:ln>
            <a:noFill/>
          </a:ln>
          <a:effectLst/>
        </c:spPr>
      </c:pivotFmt>
      <c:pivotFmt>
        <c:idx val="35"/>
        <c:spPr>
          <a:solidFill>
            <a:schemeClr val="accent3">
              <a:lumMod val="40000"/>
              <a:lumOff val="60000"/>
            </a:schemeClr>
          </a:solidFill>
          <a:ln>
            <a:noFill/>
          </a:ln>
          <a:effectLst/>
        </c:spPr>
      </c:pivotFmt>
      <c:pivotFmt>
        <c:idx val="36"/>
        <c:spPr>
          <a:solidFill>
            <a:schemeClr val="accent3">
              <a:lumMod val="40000"/>
              <a:lumOff val="60000"/>
            </a:schemeClr>
          </a:solidFill>
          <a:ln>
            <a:noFill/>
          </a:ln>
          <a:effectLst/>
        </c:spPr>
      </c:pivotFmt>
      <c:pivotFmt>
        <c:idx val="37"/>
        <c:spPr>
          <a:solidFill>
            <a:schemeClr val="accent3">
              <a:lumMod val="40000"/>
              <a:lumOff val="60000"/>
            </a:schemeClr>
          </a:solidFill>
          <a:ln>
            <a:noFill/>
          </a:ln>
          <a:effectLst/>
        </c:spPr>
      </c:pivotFmt>
      <c:pivotFmt>
        <c:idx val="38"/>
        <c:spPr>
          <a:solidFill>
            <a:schemeClr val="accent3">
              <a:lumMod val="40000"/>
              <a:lumOff val="60000"/>
            </a:schemeClr>
          </a:solidFill>
          <a:ln>
            <a:noFill/>
          </a:ln>
          <a:effectLst/>
        </c:spPr>
      </c:pivotFmt>
      <c:pivotFmt>
        <c:idx val="39"/>
        <c:spPr>
          <a:solidFill>
            <a:schemeClr val="accent3">
              <a:lumMod val="60000"/>
              <a:lumOff val="40000"/>
            </a:schemeClr>
          </a:solidFill>
          <a:ln>
            <a:noFill/>
          </a:ln>
          <a:effectLst/>
        </c:spPr>
      </c:pivotFmt>
      <c:pivotFmt>
        <c:idx val="40"/>
        <c:spPr>
          <a:solidFill>
            <a:schemeClr val="accent3">
              <a:lumMod val="60000"/>
              <a:lumOff val="40000"/>
            </a:schemeClr>
          </a:solidFill>
          <a:ln>
            <a:noFill/>
          </a:ln>
          <a:effectLst/>
        </c:spPr>
      </c:pivotFmt>
      <c:pivotFmt>
        <c:idx val="41"/>
        <c:spPr>
          <a:solidFill>
            <a:schemeClr val="accent3">
              <a:lumMod val="75000"/>
            </a:schemeClr>
          </a:solidFill>
          <a:ln>
            <a:noFill/>
          </a:ln>
          <a:effectLst/>
        </c:spPr>
      </c:pivotFmt>
      <c:pivotFmt>
        <c:idx val="42"/>
        <c:spPr>
          <a:solidFill>
            <a:schemeClr val="accent3">
              <a:lumMod val="75000"/>
            </a:schemeClr>
          </a:solidFill>
          <a:ln>
            <a:noFill/>
          </a:ln>
          <a:effectLst/>
        </c:spPr>
      </c:pivotFmt>
      <c:pivotFmt>
        <c:idx val="43"/>
        <c:spPr>
          <a:solidFill>
            <a:schemeClr val="accent3">
              <a:lumMod val="50000"/>
            </a:schemeClr>
          </a:solidFill>
          <a:ln>
            <a:noFill/>
          </a:ln>
          <a:effectLst/>
        </c:spPr>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3">
              <a:lumMod val="40000"/>
              <a:lumOff val="60000"/>
            </a:schemeClr>
          </a:solidFill>
          <a:ln>
            <a:noFill/>
          </a:ln>
          <a:effectLst/>
        </c:spPr>
      </c:pivotFmt>
      <c:pivotFmt>
        <c:idx val="46"/>
        <c:spPr>
          <a:solidFill>
            <a:schemeClr val="accent3">
              <a:lumMod val="40000"/>
              <a:lumOff val="60000"/>
            </a:schemeClr>
          </a:solidFill>
          <a:ln>
            <a:noFill/>
          </a:ln>
          <a:effectLst/>
        </c:spPr>
      </c:pivotFmt>
      <c:pivotFmt>
        <c:idx val="47"/>
        <c:spPr>
          <a:solidFill>
            <a:schemeClr val="accent3">
              <a:lumMod val="40000"/>
              <a:lumOff val="60000"/>
            </a:schemeClr>
          </a:solidFill>
          <a:ln>
            <a:noFill/>
          </a:ln>
          <a:effectLst/>
        </c:spPr>
      </c:pivotFmt>
      <c:pivotFmt>
        <c:idx val="48"/>
        <c:spPr>
          <a:solidFill>
            <a:schemeClr val="accent3">
              <a:lumMod val="40000"/>
              <a:lumOff val="60000"/>
            </a:schemeClr>
          </a:solidFill>
          <a:ln>
            <a:noFill/>
          </a:ln>
          <a:effectLst/>
        </c:spPr>
      </c:pivotFmt>
      <c:pivotFmt>
        <c:idx val="49"/>
        <c:spPr>
          <a:solidFill>
            <a:schemeClr val="accent3">
              <a:lumMod val="40000"/>
              <a:lumOff val="60000"/>
            </a:schemeClr>
          </a:solidFill>
          <a:ln>
            <a:noFill/>
          </a:ln>
          <a:effectLst/>
        </c:spPr>
      </c:pivotFmt>
      <c:pivotFmt>
        <c:idx val="50"/>
        <c:spPr>
          <a:solidFill>
            <a:schemeClr val="accent3">
              <a:lumMod val="60000"/>
              <a:lumOff val="40000"/>
            </a:schemeClr>
          </a:solidFill>
          <a:ln>
            <a:noFill/>
          </a:ln>
          <a:effectLst/>
        </c:spPr>
      </c:pivotFmt>
      <c:pivotFmt>
        <c:idx val="51"/>
        <c:spPr>
          <a:solidFill>
            <a:schemeClr val="accent3">
              <a:lumMod val="60000"/>
              <a:lumOff val="40000"/>
            </a:schemeClr>
          </a:solidFill>
          <a:ln>
            <a:noFill/>
          </a:ln>
          <a:effectLst/>
        </c:spPr>
      </c:pivotFmt>
      <c:pivotFmt>
        <c:idx val="52"/>
        <c:spPr>
          <a:solidFill>
            <a:schemeClr val="accent3">
              <a:lumMod val="75000"/>
            </a:schemeClr>
          </a:solidFill>
          <a:ln>
            <a:noFill/>
          </a:ln>
          <a:effectLst/>
        </c:spPr>
      </c:pivotFmt>
      <c:pivotFmt>
        <c:idx val="53"/>
        <c:spPr>
          <a:solidFill>
            <a:schemeClr val="accent3">
              <a:lumMod val="75000"/>
            </a:schemeClr>
          </a:solidFill>
          <a:ln>
            <a:noFill/>
          </a:ln>
          <a:effectLst/>
        </c:spPr>
      </c:pivotFmt>
      <c:pivotFmt>
        <c:idx val="54"/>
        <c:spPr>
          <a:solidFill>
            <a:schemeClr val="accent3">
              <a:lumMod val="50000"/>
            </a:schemeClr>
          </a:solidFill>
          <a:ln>
            <a:noFill/>
          </a:ln>
          <a:effectLst/>
        </c:spPr>
      </c:pivotFmt>
    </c:pivotFmts>
    <c:plotArea>
      <c:layout/>
      <c:barChart>
        <c:barDir val="bar"/>
        <c:grouping val="clustered"/>
        <c:varyColors val="0"/>
        <c:ser>
          <c:idx val="0"/>
          <c:order val="0"/>
          <c:tx>
            <c:strRef>
              <c:f>'Product Name by Profit '!$B$3</c:f>
              <c:strCache>
                <c:ptCount val="1"/>
                <c:pt idx="0">
                  <c:v>Total</c:v>
                </c:pt>
              </c:strCache>
            </c:strRef>
          </c:tx>
          <c:spPr>
            <a:solidFill>
              <a:schemeClr val="accent1"/>
            </a:solidFill>
            <a:ln>
              <a:noFill/>
            </a:ln>
            <a:effectLst/>
          </c:spPr>
          <c:invertIfNegative val="0"/>
          <c:dPt>
            <c:idx val="0"/>
            <c:invertIfNegative val="0"/>
            <c:bubble3D val="0"/>
            <c:spPr>
              <a:solidFill>
                <a:srgbClr val="FFCCFF"/>
              </a:solidFill>
              <a:ln>
                <a:noFill/>
              </a:ln>
              <a:effectLst/>
            </c:spPr>
            <c:extLst>
              <c:ext xmlns:c16="http://schemas.microsoft.com/office/drawing/2014/chart" uri="{C3380CC4-5D6E-409C-BE32-E72D297353CC}">
                <c16:uniqueId val="{00000001-AC75-4EEB-B2B1-16317AE033CD}"/>
              </c:ext>
            </c:extLst>
          </c:dPt>
          <c:dPt>
            <c:idx val="1"/>
            <c:invertIfNegative val="0"/>
            <c:bubble3D val="0"/>
            <c:spPr>
              <a:solidFill>
                <a:srgbClr val="FFCCFF"/>
              </a:solidFill>
              <a:ln>
                <a:noFill/>
              </a:ln>
              <a:effectLst/>
            </c:spPr>
            <c:extLst>
              <c:ext xmlns:c16="http://schemas.microsoft.com/office/drawing/2014/chart" uri="{C3380CC4-5D6E-409C-BE32-E72D297353CC}">
                <c16:uniqueId val="{00000003-AC75-4EEB-B2B1-16317AE033CD}"/>
              </c:ext>
            </c:extLst>
          </c:dPt>
          <c:dPt>
            <c:idx val="2"/>
            <c:invertIfNegative val="0"/>
            <c:bubble3D val="0"/>
            <c:spPr>
              <a:solidFill>
                <a:srgbClr val="FFCCFF"/>
              </a:solidFill>
              <a:ln>
                <a:noFill/>
              </a:ln>
              <a:effectLst/>
            </c:spPr>
            <c:extLst>
              <c:ext xmlns:c16="http://schemas.microsoft.com/office/drawing/2014/chart" uri="{C3380CC4-5D6E-409C-BE32-E72D297353CC}">
                <c16:uniqueId val="{00000005-AC75-4EEB-B2B1-16317AE033CD}"/>
              </c:ext>
            </c:extLst>
          </c:dPt>
          <c:dPt>
            <c:idx val="3"/>
            <c:invertIfNegative val="0"/>
            <c:bubble3D val="0"/>
            <c:spPr>
              <a:solidFill>
                <a:srgbClr val="FF66FF"/>
              </a:solidFill>
              <a:ln>
                <a:noFill/>
              </a:ln>
              <a:effectLst/>
            </c:spPr>
            <c:extLst>
              <c:ext xmlns:c16="http://schemas.microsoft.com/office/drawing/2014/chart" uri="{C3380CC4-5D6E-409C-BE32-E72D297353CC}">
                <c16:uniqueId val="{00000007-AC75-4EEB-B2B1-16317AE033CD}"/>
              </c:ext>
            </c:extLst>
          </c:dPt>
          <c:dPt>
            <c:idx val="4"/>
            <c:invertIfNegative val="0"/>
            <c:bubble3D val="0"/>
            <c:spPr>
              <a:solidFill>
                <a:srgbClr val="FF00FF"/>
              </a:solidFill>
              <a:ln>
                <a:noFill/>
              </a:ln>
              <a:effectLst/>
            </c:spPr>
            <c:extLst>
              <c:ext xmlns:c16="http://schemas.microsoft.com/office/drawing/2014/chart" uri="{C3380CC4-5D6E-409C-BE32-E72D297353CC}">
                <c16:uniqueId val="{00000009-AC75-4EEB-B2B1-16317AE033CD}"/>
              </c:ext>
            </c:extLst>
          </c:dPt>
          <c:dPt>
            <c:idx val="5"/>
            <c:invertIfNegative val="0"/>
            <c:bubble3D val="0"/>
            <c:spPr>
              <a:solidFill>
                <a:srgbClr val="FF00FF"/>
              </a:solidFill>
              <a:ln>
                <a:noFill/>
              </a:ln>
              <a:effectLst/>
            </c:spPr>
            <c:extLst>
              <c:ext xmlns:c16="http://schemas.microsoft.com/office/drawing/2014/chart" uri="{C3380CC4-5D6E-409C-BE32-E72D297353CC}">
                <c16:uniqueId val="{0000000B-AC75-4EEB-B2B1-16317AE033CD}"/>
              </c:ext>
            </c:extLst>
          </c:dPt>
          <c:dPt>
            <c:idx val="6"/>
            <c:invertIfNegative val="0"/>
            <c:bubble3D val="0"/>
            <c:spPr>
              <a:solidFill>
                <a:srgbClr val="FF00FF"/>
              </a:solidFill>
              <a:ln>
                <a:noFill/>
              </a:ln>
              <a:effectLst/>
            </c:spPr>
            <c:extLst>
              <c:ext xmlns:c16="http://schemas.microsoft.com/office/drawing/2014/chart" uri="{C3380CC4-5D6E-409C-BE32-E72D297353CC}">
                <c16:uniqueId val="{0000000D-AC75-4EEB-B2B1-16317AE033CD}"/>
              </c:ext>
            </c:extLst>
          </c:dPt>
          <c:dPt>
            <c:idx val="7"/>
            <c:invertIfNegative val="0"/>
            <c:bubble3D val="0"/>
            <c:spPr>
              <a:solidFill>
                <a:srgbClr val="990099"/>
              </a:solidFill>
              <a:ln>
                <a:noFill/>
              </a:ln>
              <a:effectLst/>
            </c:spPr>
            <c:extLst>
              <c:ext xmlns:c16="http://schemas.microsoft.com/office/drawing/2014/chart" uri="{C3380CC4-5D6E-409C-BE32-E72D297353CC}">
                <c16:uniqueId val="{0000000F-AC75-4EEB-B2B1-16317AE033CD}"/>
              </c:ext>
            </c:extLst>
          </c:dPt>
          <c:dPt>
            <c:idx val="8"/>
            <c:invertIfNegative val="0"/>
            <c:bubble3D val="0"/>
            <c:spPr>
              <a:solidFill>
                <a:srgbClr val="990099"/>
              </a:solidFill>
              <a:ln>
                <a:noFill/>
              </a:ln>
              <a:effectLst/>
            </c:spPr>
            <c:extLst>
              <c:ext xmlns:c16="http://schemas.microsoft.com/office/drawing/2014/chart" uri="{C3380CC4-5D6E-409C-BE32-E72D297353CC}">
                <c16:uniqueId val="{00000011-AC75-4EEB-B2B1-16317AE033CD}"/>
              </c:ext>
            </c:extLst>
          </c:dPt>
          <c:dPt>
            <c:idx val="9"/>
            <c:invertIfNegative val="0"/>
            <c:bubble3D val="0"/>
            <c:spPr>
              <a:solidFill>
                <a:srgbClr val="82046A"/>
              </a:solidFill>
              <a:ln>
                <a:noFill/>
              </a:ln>
              <a:effectLst/>
            </c:spPr>
            <c:extLst>
              <c:ext xmlns:c16="http://schemas.microsoft.com/office/drawing/2014/chart" uri="{C3380CC4-5D6E-409C-BE32-E72D297353CC}">
                <c16:uniqueId val="{00000013-AC75-4EEB-B2B1-16317AE033C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 Name by Profit '!$A$4:$A$14</c:f>
              <c:strCache>
                <c:ptCount val="10"/>
                <c:pt idx="0">
                  <c:v>Zebra ZM400 Thermal Label Printer</c:v>
                </c:pt>
                <c:pt idx="1">
                  <c:v>Ibico EPK-21 Electric Binding System</c:v>
                </c:pt>
                <c:pt idx="2">
                  <c:v>Plantronics Savi W720 Multi-Device Wireless Headset System</c:v>
                </c:pt>
                <c:pt idx="3">
                  <c:v>3D Systems Cube Printer, 2nd Generation, Magenta</c:v>
                </c:pt>
                <c:pt idx="4">
                  <c:v>Ativa V4110MDD Micro-Cut Shredder</c:v>
                </c:pt>
                <c:pt idx="5">
                  <c:v>HP Designjet T520 Inkjet Large Format Printer - 24" Color</c:v>
                </c:pt>
                <c:pt idx="6">
                  <c:v>Canon PC1060 Personal Laser Copier</c:v>
                </c:pt>
                <c:pt idx="7">
                  <c:v>Hewlett Packard LaserJet 3310 Copier</c:v>
                </c:pt>
                <c:pt idx="8">
                  <c:v>Fellowes PB500 Electric Punch Plastic Comb Binding Machine with Manual Bind</c:v>
                </c:pt>
                <c:pt idx="9">
                  <c:v>Canon imageCLASS 2200 Advanced Copier</c:v>
                </c:pt>
              </c:strCache>
            </c:strRef>
          </c:cat>
          <c:val>
            <c:numRef>
              <c:f>'Product Name by Profit '!$B$4:$B$14</c:f>
              <c:numCache>
                <c:formatCode>_("$"* #,##0_);_("$"* \(#,##0\);_("$"* "-"??_);_(@_)</c:formatCode>
                <c:ptCount val="10"/>
                <c:pt idx="0">
                  <c:v>3343.5360000000001</c:v>
                </c:pt>
                <c:pt idx="1">
                  <c:v>3345.2822999999999</c:v>
                </c:pt>
                <c:pt idx="2">
                  <c:v>3696.2820000000006</c:v>
                </c:pt>
                <c:pt idx="3">
                  <c:v>3717.9713999999994</c:v>
                </c:pt>
                <c:pt idx="4">
                  <c:v>3772.9460999999997</c:v>
                </c:pt>
                <c:pt idx="5">
                  <c:v>4094.9765999999986</c:v>
                </c:pt>
                <c:pt idx="6">
                  <c:v>4570.9346999999998</c:v>
                </c:pt>
                <c:pt idx="7">
                  <c:v>6983.8836000000001</c:v>
                </c:pt>
                <c:pt idx="8">
                  <c:v>7753.0389999999998</c:v>
                </c:pt>
                <c:pt idx="9">
                  <c:v>25199.927999999993</c:v>
                </c:pt>
              </c:numCache>
            </c:numRef>
          </c:val>
          <c:extLst>
            <c:ext xmlns:c16="http://schemas.microsoft.com/office/drawing/2014/chart" uri="{C3380CC4-5D6E-409C-BE32-E72D297353CC}">
              <c16:uniqueId val="{00000014-AC75-4EEB-B2B1-16317AE033CD}"/>
            </c:ext>
          </c:extLst>
        </c:ser>
        <c:dLbls>
          <c:dLblPos val="outEnd"/>
          <c:showLegendKey val="0"/>
          <c:showVal val="1"/>
          <c:showCatName val="0"/>
          <c:showSerName val="0"/>
          <c:showPercent val="0"/>
          <c:showBubbleSize val="0"/>
        </c:dLbls>
        <c:gapWidth val="182"/>
        <c:axId val="629957967"/>
        <c:axId val="631166527"/>
      </c:barChart>
      <c:catAx>
        <c:axId val="6299579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166527"/>
        <c:crosses val="autoZero"/>
        <c:auto val="1"/>
        <c:lblAlgn val="ctr"/>
        <c:lblOffset val="100"/>
        <c:noMultiLvlLbl val="0"/>
      </c:catAx>
      <c:valAx>
        <c:axId val="631166527"/>
        <c:scaling>
          <c:orientation val="minMax"/>
        </c:scaling>
        <c:delete val="1"/>
        <c:axPos val="b"/>
        <c:numFmt formatCode="_(&quot;$&quot;* #,##0_);_(&quot;$&quot;* \(#,##0\);_(&quot;$&quot;* &quot;-&quot;??_);_(@_)" sourceLinked="1"/>
        <c:majorTickMark val="none"/>
        <c:minorTickMark val="none"/>
        <c:tickLblPos val="nextTo"/>
        <c:crossAx val="6299579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[SuperStoreData-210211-161158 (1) (Recovered) 1.xlsx]Top 10 Customer !PivotTable3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10 Customer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lumMod val="50000"/>
            </a:schemeClr>
          </a:solidFill>
          <a:ln>
            <a:noFill/>
          </a:ln>
          <a:effectLst/>
        </c:spPr>
      </c:pivotFmt>
      <c:pivotFmt>
        <c:idx val="2"/>
        <c:spPr>
          <a:solidFill>
            <a:schemeClr val="accent3">
              <a:lumMod val="50000"/>
            </a:schemeClr>
          </a:solidFill>
          <a:ln>
            <a:noFill/>
          </a:ln>
          <a:effectLst/>
        </c:spPr>
      </c:pivotFmt>
      <c:pivotFmt>
        <c:idx val="3"/>
        <c:spPr>
          <a:solidFill>
            <a:schemeClr val="accent3">
              <a:lumMod val="50000"/>
            </a:schemeClr>
          </a:solidFill>
          <a:ln>
            <a:noFill/>
          </a:ln>
          <a:effectLst/>
        </c:spPr>
      </c:pivotFmt>
      <c:pivotFmt>
        <c:idx val="4"/>
        <c:spPr>
          <a:solidFill>
            <a:schemeClr val="accent3">
              <a:lumMod val="75000"/>
            </a:schemeClr>
          </a:solidFill>
          <a:ln>
            <a:noFill/>
          </a:ln>
          <a:effectLst/>
        </c:spPr>
      </c:pivotFmt>
      <c:pivotFmt>
        <c:idx val="5"/>
        <c:spPr>
          <a:solidFill>
            <a:schemeClr val="accent3">
              <a:lumMod val="75000"/>
            </a:schemeClr>
          </a:solidFill>
          <a:ln>
            <a:noFill/>
          </a:ln>
          <a:effectLst/>
        </c:spPr>
      </c:pivotFmt>
      <c:pivotFmt>
        <c:idx val="6"/>
        <c:spPr>
          <a:solidFill>
            <a:schemeClr val="accent3">
              <a:lumMod val="75000"/>
            </a:schemeClr>
          </a:solidFill>
          <a:ln>
            <a:noFill/>
          </a:ln>
          <a:effectLst/>
        </c:spPr>
      </c:pivotFmt>
      <c:pivotFmt>
        <c:idx val="7"/>
        <c:spPr>
          <a:solidFill>
            <a:schemeClr val="accent3">
              <a:lumMod val="60000"/>
              <a:lumOff val="40000"/>
            </a:schemeClr>
          </a:solidFill>
          <a:ln>
            <a:noFill/>
          </a:ln>
          <a:effectLst/>
        </c:spPr>
      </c:pivotFmt>
      <c:pivotFmt>
        <c:idx val="8"/>
        <c:spPr>
          <a:solidFill>
            <a:schemeClr val="accent3">
              <a:lumMod val="60000"/>
              <a:lumOff val="40000"/>
            </a:schemeClr>
          </a:solidFill>
          <a:ln>
            <a:noFill/>
          </a:ln>
          <a:effectLst/>
        </c:spPr>
      </c:pivotFmt>
      <c:pivotFmt>
        <c:idx val="9"/>
        <c:spPr>
          <a:solidFill>
            <a:schemeClr val="accent3">
              <a:lumMod val="60000"/>
              <a:lumOff val="40000"/>
            </a:schemeClr>
          </a:solidFill>
          <a:ln>
            <a:noFill/>
          </a:ln>
          <a:effectLst/>
        </c:spPr>
      </c:pivotFmt>
      <c:pivotFmt>
        <c:idx val="10"/>
        <c:spPr>
          <a:solidFill>
            <a:schemeClr val="accent3">
              <a:lumMod val="60000"/>
              <a:lumOff val="40000"/>
            </a:schemeClr>
          </a:solidFill>
          <a:ln>
            <a:noFill/>
          </a:ln>
          <a:effectLst/>
        </c:spPr>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3">
              <a:lumMod val="60000"/>
              <a:lumOff val="40000"/>
            </a:schemeClr>
          </a:solidFill>
          <a:ln>
            <a:noFill/>
          </a:ln>
          <a:effectLst/>
        </c:spPr>
      </c:pivotFmt>
      <c:pivotFmt>
        <c:idx val="13"/>
        <c:spPr>
          <a:solidFill>
            <a:schemeClr val="accent3">
              <a:lumMod val="60000"/>
              <a:lumOff val="40000"/>
            </a:schemeClr>
          </a:solidFill>
          <a:ln>
            <a:noFill/>
          </a:ln>
          <a:effectLst/>
        </c:spPr>
      </c:pivotFmt>
      <c:pivotFmt>
        <c:idx val="14"/>
        <c:spPr>
          <a:solidFill>
            <a:schemeClr val="accent3">
              <a:lumMod val="60000"/>
              <a:lumOff val="40000"/>
            </a:schemeClr>
          </a:solidFill>
          <a:ln>
            <a:noFill/>
          </a:ln>
          <a:effectLst/>
        </c:spPr>
      </c:pivotFmt>
      <c:pivotFmt>
        <c:idx val="15"/>
        <c:spPr>
          <a:solidFill>
            <a:schemeClr val="accent3">
              <a:lumMod val="60000"/>
              <a:lumOff val="40000"/>
            </a:schemeClr>
          </a:solidFill>
          <a:ln>
            <a:noFill/>
          </a:ln>
          <a:effectLst/>
        </c:spPr>
      </c:pivotFmt>
      <c:pivotFmt>
        <c:idx val="16"/>
        <c:spPr>
          <a:solidFill>
            <a:schemeClr val="accent3">
              <a:lumMod val="75000"/>
            </a:schemeClr>
          </a:solidFill>
          <a:ln>
            <a:noFill/>
          </a:ln>
          <a:effectLst/>
        </c:spPr>
      </c:pivotFmt>
      <c:pivotFmt>
        <c:idx val="17"/>
        <c:spPr>
          <a:solidFill>
            <a:schemeClr val="accent3">
              <a:lumMod val="75000"/>
            </a:schemeClr>
          </a:solidFill>
          <a:ln>
            <a:noFill/>
          </a:ln>
          <a:effectLst/>
        </c:spPr>
      </c:pivotFmt>
      <c:pivotFmt>
        <c:idx val="18"/>
        <c:spPr>
          <a:solidFill>
            <a:schemeClr val="accent3">
              <a:lumMod val="75000"/>
            </a:schemeClr>
          </a:solidFill>
          <a:ln>
            <a:noFill/>
          </a:ln>
          <a:effectLst/>
        </c:spPr>
      </c:pivotFmt>
      <c:pivotFmt>
        <c:idx val="19"/>
        <c:spPr>
          <a:solidFill>
            <a:schemeClr val="accent3">
              <a:lumMod val="50000"/>
            </a:schemeClr>
          </a:solidFill>
          <a:ln>
            <a:noFill/>
          </a:ln>
          <a:effectLst/>
        </c:spPr>
      </c:pivotFmt>
      <c:pivotFmt>
        <c:idx val="20"/>
        <c:spPr>
          <a:solidFill>
            <a:schemeClr val="accent3">
              <a:lumMod val="50000"/>
            </a:schemeClr>
          </a:solidFill>
          <a:ln>
            <a:noFill/>
          </a:ln>
          <a:effectLst/>
        </c:spPr>
      </c:pivotFmt>
      <c:pivotFmt>
        <c:idx val="21"/>
        <c:spPr>
          <a:solidFill>
            <a:schemeClr val="accent3">
              <a:lumMod val="50000"/>
            </a:schemeClr>
          </a:solidFill>
          <a:ln>
            <a:noFill/>
          </a:ln>
          <a:effectLst/>
        </c:spPr>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3">
              <a:lumMod val="60000"/>
              <a:lumOff val="40000"/>
            </a:schemeClr>
          </a:solidFill>
          <a:ln>
            <a:noFill/>
          </a:ln>
          <a:effectLst/>
        </c:spPr>
      </c:pivotFmt>
      <c:pivotFmt>
        <c:idx val="24"/>
        <c:spPr>
          <a:solidFill>
            <a:schemeClr val="accent3">
              <a:lumMod val="60000"/>
              <a:lumOff val="40000"/>
            </a:schemeClr>
          </a:solidFill>
          <a:ln>
            <a:noFill/>
          </a:ln>
          <a:effectLst/>
        </c:spPr>
      </c:pivotFmt>
      <c:pivotFmt>
        <c:idx val="25"/>
        <c:spPr>
          <a:solidFill>
            <a:schemeClr val="accent3">
              <a:lumMod val="60000"/>
              <a:lumOff val="40000"/>
            </a:schemeClr>
          </a:solidFill>
          <a:ln>
            <a:noFill/>
          </a:ln>
          <a:effectLst/>
        </c:spPr>
      </c:pivotFmt>
      <c:pivotFmt>
        <c:idx val="26"/>
        <c:spPr>
          <a:solidFill>
            <a:schemeClr val="accent3">
              <a:lumMod val="60000"/>
              <a:lumOff val="40000"/>
            </a:schemeClr>
          </a:solidFill>
          <a:ln>
            <a:noFill/>
          </a:ln>
          <a:effectLst/>
        </c:spPr>
      </c:pivotFmt>
      <c:pivotFmt>
        <c:idx val="27"/>
        <c:spPr>
          <a:solidFill>
            <a:schemeClr val="accent3">
              <a:lumMod val="75000"/>
            </a:schemeClr>
          </a:solidFill>
          <a:ln>
            <a:noFill/>
          </a:ln>
          <a:effectLst/>
        </c:spPr>
      </c:pivotFmt>
      <c:pivotFmt>
        <c:idx val="28"/>
        <c:spPr>
          <a:solidFill>
            <a:schemeClr val="accent3">
              <a:lumMod val="75000"/>
            </a:schemeClr>
          </a:solidFill>
          <a:ln>
            <a:noFill/>
          </a:ln>
          <a:effectLst/>
        </c:spPr>
      </c:pivotFmt>
      <c:pivotFmt>
        <c:idx val="29"/>
        <c:spPr>
          <a:solidFill>
            <a:schemeClr val="accent3">
              <a:lumMod val="75000"/>
            </a:schemeClr>
          </a:solidFill>
          <a:ln>
            <a:noFill/>
          </a:ln>
          <a:effectLst/>
        </c:spPr>
      </c:pivotFmt>
      <c:pivotFmt>
        <c:idx val="30"/>
        <c:spPr>
          <a:solidFill>
            <a:schemeClr val="accent3">
              <a:lumMod val="50000"/>
            </a:schemeClr>
          </a:solidFill>
          <a:ln>
            <a:noFill/>
          </a:ln>
          <a:effectLst/>
        </c:spPr>
      </c:pivotFmt>
      <c:pivotFmt>
        <c:idx val="31"/>
        <c:spPr>
          <a:solidFill>
            <a:schemeClr val="accent3">
              <a:lumMod val="50000"/>
            </a:schemeClr>
          </a:solidFill>
          <a:ln>
            <a:noFill/>
          </a:ln>
          <a:effectLst/>
        </c:spPr>
      </c:pivotFmt>
      <c:pivotFmt>
        <c:idx val="32"/>
        <c:spPr>
          <a:solidFill>
            <a:schemeClr val="accent3">
              <a:lumMod val="50000"/>
            </a:schemeClr>
          </a:solidFill>
          <a:ln>
            <a:noFill/>
          </a:ln>
          <a:effectLst/>
        </c:spPr>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3">
              <a:lumMod val="60000"/>
              <a:lumOff val="40000"/>
            </a:schemeClr>
          </a:solidFill>
          <a:ln>
            <a:noFill/>
          </a:ln>
          <a:effectLst/>
        </c:spPr>
      </c:pivotFmt>
      <c:pivotFmt>
        <c:idx val="35"/>
        <c:spPr>
          <a:solidFill>
            <a:schemeClr val="accent3">
              <a:lumMod val="60000"/>
              <a:lumOff val="40000"/>
            </a:schemeClr>
          </a:solidFill>
          <a:ln>
            <a:noFill/>
          </a:ln>
          <a:effectLst/>
        </c:spPr>
      </c:pivotFmt>
      <c:pivotFmt>
        <c:idx val="36"/>
        <c:spPr>
          <a:solidFill>
            <a:schemeClr val="accent3">
              <a:lumMod val="60000"/>
              <a:lumOff val="40000"/>
            </a:schemeClr>
          </a:solidFill>
          <a:ln>
            <a:noFill/>
          </a:ln>
          <a:effectLst/>
        </c:spPr>
      </c:pivotFmt>
      <c:pivotFmt>
        <c:idx val="37"/>
        <c:spPr>
          <a:solidFill>
            <a:schemeClr val="accent3">
              <a:lumMod val="60000"/>
              <a:lumOff val="40000"/>
            </a:schemeClr>
          </a:solidFill>
          <a:ln>
            <a:noFill/>
          </a:ln>
          <a:effectLst/>
        </c:spPr>
      </c:pivotFmt>
      <c:pivotFmt>
        <c:idx val="38"/>
        <c:spPr>
          <a:solidFill>
            <a:schemeClr val="accent3">
              <a:lumMod val="75000"/>
            </a:schemeClr>
          </a:solidFill>
          <a:ln>
            <a:noFill/>
          </a:ln>
          <a:effectLst/>
        </c:spPr>
      </c:pivotFmt>
      <c:pivotFmt>
        <c:idx val="39"/>
        <c:spPr>
          <a:solidFill>
            <a:schemeClr val="accent3">
              <a:lumMod val="75000"/>
            </a:schemeClr>
          </a:solidFill>
          <a:ln>
            <a:noFill/>
          </a:ln>
          <a:effectLst/>
        </c:spPr>
      </c:pivotFmt>
      <c:pivotFmt>
        <c:idx val="40"/>
        <c:spPr>
          <a:solidFill>
            <a:schemeClr val="accent3">
              <a:lumMod val="75000"/>
            </a:schemeClr>
          </a:solidFill>
          <a:ln>
            <a:noFill/>
          </a:ln>
          <a:effectLst/>
        </c:spPr>
      </c:pivotFmt>
      <c:pivotFmt>
        <c:idx val="41"/>
        <c:spPr>
          <a:solidFill>
            <a:schemeClr val="accent3">
              <a:lumMod val="50000"/>
            </a:schemeClr>
          </a:solidFill>
          <a:ln>
            <a:noFill/>
          </a:ln>
          <a:effectLst/>
        </c:spPr>
      </c:pivotFmt>
      <c:pivotFmt>
        <c:idx val="42"/>
        <c:spPr>
          <a:solidFill>
            <a:schemeClr val="accent3">
              <a:lumMod val="50000"/>
            </a:schemeClr>
          </a:solidFill>
          <a:ln>
            <a:noFill/>
          </a:ln>
          <a:effectLst/>
        </c:spPr>
      </c:pivotFmt>
      <c:pivotFmt>
        <c:idx val="43"/>
        <c:spPr>
          <a:solidFill>
            <a:schemeClr val="accent3">
              <a:lumMod val="50000"/>
            </a:schemeClr>
          </a:solidFill>
          <a:ln>
            <a:noFill/>
          </a:ln>
          <a:effectLst/>
        </c:spPr>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3">
              <a:lumMod val="60000"/>
              <a:lumOff val="40000"/>
            </a:schemeClr>
          </a:solidFill>
          <a:ln>
            <a:noFill/>
          </a:ln>
          <a:effectLst/>
        </c:spPr>
      </c:pivotFmt>
      <c:pivotFmt>
        <c:idx val="46"/>
        <c:spPr>
          <a:solidFill>
            <a:schemeClr val="accent3">
              <a:lumMod val="60000"/>
              <a:lumOff val="40000"/>
            </a:schemeClr>
          </a:solidFill>
          <a:ln>
            <a:noFill/>
          </a:ln>
          <a:effectLst/>
        </c:spPr>
      </c:pivotFmt>
      <c:pivotFmt>
        <c:idx val="47"/>
        <c:spPr>
          <a:solidFill>
            <a:schemeClr val="accent3">
              <a:lumMod val="60000"/>
              <a:lumOff val="40000"/>
            </a:schemeClr>
          </a:solidFill>
          <a:ln>
            <a:noFill/>
          </a:ln>
          <a:effectLst/>
        </c:spPr>
      </c:pivotFmt>
      <c:pivotFmt>
        <c:idx val="48"/>
        <c:spPr>
          <a:solidFill>
            <a:schemeClr val="accent3">
              <a:lumMod val="60000"/>
              <a:lumOff val="40000"/>
            </a:schemeClr>
          </a:solidFill>
          <a:ln>
            <a:noFill/>
          </a:ln>
          <a:effectLst/>
        </c:spPr>
      </c:pivotFmt>
      <c:pivotFmt>
        <c:idx val="49"/>
        <c:spPr>
          <a:solidFill>
            <a:schemeClr val="accent3">
              <a:lumMod val="75000"/>
            </a:schemeClr>
          </a:solidFill>
          <a:ln>
            <a:noFill/>
          </a:ln>
          <a:effectLst/>
        </c:spPr>
      </c:pivotFmt>
      <c:pivotFmt>
        <c:idx val="50"/>
        <c:spPr>
          <a:solidFill>
            <a:schemeClr val="accent3">
              <a:lumMod val="75000"/>
            </a:schemeClr>
          </a:solidFill>
          <a:ln>
            <a:noFill/>
          </a:ln>
          <a:effectLst/>
        </c:spPr>
      </c:pivotFmt>
      <c:pivotFmt>
        <c:idx val="51"/>
        <c:spPr>
          <a:solidFill>
            <a:schemeClr val="accent3">
              <a:lumMod val="75000"/>
            </a:schemeClr>
          </a:solidFill>
          <a:ln>
            <a:noFill/>
          </a:ln>
          <a:effectLst/>
        </c:spPr>
      </c:pivotFmt>
      <c:pivotFmt>
        <c:idx val="52"/>
        <c:spPr>
          <a:solidFill>
            <a:schemeClr val="accent3">
              <a:lumMod val="50000"/>
            </a:schemeClr>
          </a:solidFill>
          <a:ln>
            <a:noFill/>
          </a:ln>
          <a:effectLst/>
        </c:spPr>
      </c:pivotFmt>
      <c:pivotFmt>
        <c:idx val="53"/>
        <c:spPr>
          <a:solidFill>
            <a:schemeClr val="accent3">
              <a:lumMod val="50000"/>
            </a:schemeClr>
          </a:solidFill>
          <a:ln>
            <a:noFill/>
          </a:ln>
          <a:effectLst/>
        </c:spPr>
      </c:pivotFmt>
      <c:pivotFmt>
        <c:idx val="54"/>
        <c:spPr>
          <a:solidFill>
            <a:schemeClr val="accent3">
              <a:lumMod val="50000"/>
            </a:schemeClr>
          </a:solidFill>
          <a:ln>
            <a:noFill/>
          </a:ln>
          <a:effectLst/>
        </c:spPr>
      </c:pivotFmt>
    </c:pivotFmts>
    <c:plotArea>
      <c:layout/>
      <c:barChart>
        <c:barDir val="bar"/>
        <c:grouping val="clustered"/>
        <c:varyColors val="0"/>
        <c:ser>
          <c:idx val="0"/>
          <c:order val="0"/>
          <c:tx>
            <c:strRef>
              <c:f>'Top 10 Customer '!$B$3</c:f>
              <c:strCache>
                <c:ptCount val="1"/>
                <c:pt idx="0">
                  <c:v>Total</c:v>
                </c:pt>
              </c:strCache>
            </c:strRef>
          </c:tx>
          <c:spPr>
            <a:solidFill>
              <a:schemeClr val="accent1"/>
            </a:solidFill>
            <a:ln>
              <a:noFill/>
            </a:ln>
            <a:effectLst/>
          </c:spPr>
          <c:invertIfNegative val="0"/>
          <c:dPt>
            <c:idx val="0"/>
            <c:invertIfNegative val="0"/>
            <c:bubble3D val="0"/>
            <c:spPr>
              <a:solidFill>
                <a:srgbClr val="FF66FF"/>
              </a:solidFill>
              <a:ln>
                <a:noFill/>
              </a:ln>
              <a:effectLst/>
            </c:spPr>
            <c:extLst>
              <c:ext xmlns:c16="http://schemas.microsoft.com/office/drawing/2014/chart" uri="{C3380CC4-5D6E-409C-BE32-E72D297353CC}">
                <c16:uniqueId val="{00000001-51F0-4939-90CE-8E8540A24751}"/>
              </c:ext>
            </c:extLst>
          </c:dPt>
          <c:dPt>
            <c:idx val="1"/>
            <c:invertIfNegative val="0"/>
            <c:bubble3D val="0"/>
            <c:spPr>
              <a:solidFill>
                <a:srgbClr val="FF00FF"/>
              </a:solidFill>
              <a:ln>
                <a:noFill/>
              </a:ln>
              <a:effectLst/>
            </c:spPr>
            <c:extLst>
              <c:ext xmlns:c16="http://schemas.microsoft.com/office/drawing/2014/chart" uri="{C3380CC4-5D6E-409C-BE32-E72D297353CC}">
                <c16:uniqueId val="{00000003-51F0-4939-90CE-8E8540A24751}"/>
              </c:ext>
            </c:extLst>
          </c:dPt>
          <c:dPt>
            <c:idx val="2"/>
            <c:invertIfNegative val="0"/>
            <c:bubble3D val="0"/>
            <c:spPr>
              <a:solidFill>
                <a:srgbClr val="FF00FF"/>
              </a:solidFill>
              <a:ln>
                <a:noFill/>
              </a:ln>
              <a:effectLst/>
            </c:spPr>
            <c:extLst>
              <c:ext xmlns:c16="http://schemas.microsoft.com/office/drawing/2014/chart" uri="{C3380CC4-5D6E-409C-BE32-E72D297353CC}">
                <c16:uniqueId val="{00000005-51F0-4939-90CE-8E8540A24751}"/>
              </c:ext>
            </c:extLst>
          </c:dPt>
          <c:dPt>
            <c:idx val="3"/>
            <c:invertIfNegative val="0"/>
            <c:bubble3D val="0"/>
            <c:spPr>
              <a:solidFill>
                <a:srgbClr val="FF00FF"/>
              </a:solidFill>
              <a:ln>
                <a:noFill/>
              </a:ln>
              <a:effectLst/>
            </c:spPr>
            <c:extLst>
              <c:ext xmlns:c16="http://schemas.microsoft.com/office/drawing/2014/chart" uri="{C3380CC4-5D6E-409C-BE32-E72D297353CC}">
                <c16:uniqueId val="{00000007-51F0-4939-90CE-8E8540A24751}"/>
              </c:ext>
            </c:extLst>
          </c:dPt>
          <c:dPt>
            <c:idx val="4"/>
            <c:invertIfNegative val="0"/>
            <c:bubble3D val="0"/>
            <c:spPr>
              <a:solidFill>
                <a:srgbClr val="990099"/>
              </a:solidFill>
              <a:ln>
                <a:noFill/>
              </a:ln>
              <a:effectLst/>
            </c:spPr>
            <c:extLst>
              <c:ext xmlns:c16="http://schemas.microsoft.com/office/drawing/2014/chart" uri="{C3380CC4-5D6E-409C-BE32-E72D297353CC}">
                <c16:uniqueId val="{00000009-51F0-4939-90CE-8E8540A24751}"/>
              </c:ext>
            </c:extLst>
          </c:dPt>
          <c:dPt>
            <c:idx val="5"/>
            <c:invertIfNegative val="0"/>
            <c:bubble3D val="0"/>
            <c:spPr>
              <a:solidFill>
                <a:srgbClr val="990099"/>
              </a:solidFill>
              <a:ln>
                <a:noFill/>
              </a:ln>
              <a:effectLst/>
            </c:spPr>
            <c:extLst>
              <c:ext xmlns:c16="http://schemas.microsoft.com/office/drawing/2014/chart" uri="{C3380CC4-5D6E-409C-BE32-E72D297353CC}">
                <c16:uniqueId val="{0000000B-51F0-4939-90CE-8E8540A24751}"/>
              </c:ext>
            </c:extLst>
          </c:dPt>
          <c:dPt>
            <c:idx val="6"/>
            <c:invertIfNegative val="0"/>
            <c:bubble3D val="0"/>
            <c:spPr>
              <a:solidFill>
                <a:srgbClr val="990099"/>
              </a:solidFill>
              <a:ln>
                <a:noFill/>
              </a:ln>
              <a:effectLst/>
            </c:spPr>
            <c:extLst>
              <c:ext xmlns:c16="http://schemas.microsoft.com/office/drawing/2014/chart" uri="{C3380CC4-5D6E-409C-BE32-E72D297353CC}">
                <c16:uniqueId val="{0000000D-51F0-4939-90CE-8E8540A24751}"/>
              </c:ext>
            </c:extLst>
          </c:dPt>
          <c:dPt>
            <c:idx val="7"/>
            <c:invertIfNegative val="0"/>
            <c:bubble3D val="0"/>
            <c:spPr>
              <a:solidFill>
                <a:srgbClr val="82046A"/>
              </a:solidFill>
              <a:ln>
                <a:noFill/>
              </a:ln>
              <a:effectLst/>
            </c:spPr>
            <c:extLst>
              <c:ext xmlns:c16="http://schemas.microsoft.com/office/drawing/2014/chart" uri="{C3380CC4-5D6E-409C-BE32-E72D297353CC}">
                <c16:uniqueId val="{0000000F-51F0-4939-90CE-8E8540A24751}"/>
              </c:ext>
            </c:extLst>
          </c:dPt>
          <c:dPt>
            <c:idx val="8"/>
            <c:invertIfNegative val="0"/>
            <c:bubble3D val="0"/>
            <c:spPr>
              <a:solidFill>
                <a:srgbClr val="82046A"/>
              </a:solidFill>
              <a:ln>
                <a:noFill/>
              </a:ln>
              <a:effectLst/>
            </c:spPr>
            <c:extLst>
              <c:ext xmlns:c16="http://schemas.microsoft.com/office/drawing/2014/chart" uri="{C3380CC4-5D6E-409C-BE32-E72D297353CC}">
                <c16:uniqueId val="{00000011-51F0-4939-90CE-8E8540A24751}"/>
              </c:ext>
            </c:extLst>
          </c:dPt>
          <c:dPt>
            <c:idx val="9"/>
            <c:invertIfNegative val="0"/>
            <c:bubble3D val="0"/>
            <c:spPr>
              <a:solidFill>
                <a:srgbClr val="82046A"/>
              </a:solidFill>
              <a:ln>
                <a:noFill/>
              </a:ln>
              <a:effectLst/>
            </c:spPr>
            <c:extLst>
              <c:ext xmlns:c16="http://schemas.microsoft.com/office/drawing/2014/chart" uri="{C3380CC4-5D6E-409C-BE32-E72D297353CC}">
                <c16:uniqueId val="{00000013-51F0-4939-90CE-8E8540A2475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10 Customer '!$A$4:$A$14</c:f>
              <c:strCache>
                <c:ptCount val="10"/>
                <c:pt idx="0">
                  <c:v>Matt Abelman</c:v>
                </c:pt>
                <c:pt idx="1">
                  <c:v>Edward Hooks</c:v>
                </c:pt>
                <c:pt idx="2">
                  <c:v>Chloris Kastensmidt</c:v>
                </c:pt>
                <c:pt idx="3">
                  <c:v>Cassandra Brandow</c:v>
                </c:pt>
                <c:pt idx="4">
                  <c:v>Emily Phan</c:v>
                </c:pt>
                <c:pt idx="5">
                  <c:v>Steven Cartwright</c:v>
                </c:pt>
                <c:pt idx="6">
                  <c:v>Paul Prost</c:v>
                </c:pt>
                <c:pt idx="7">
                  <c:v>John Lee</c:v>
                </c:pt>
                <c:pt idx="8">
                  <c:v>William Brown</c:v>
                </c:pt>
                <c:pt idx="9">
                  <c:v>Jonathan Doherty</c:v>
                </c:pt>
              </c:strCache>
            </c:strRef>
          </c:cat>
          <c:val>
            <c:numRef>
              <c:f>'Top 10 Customer '!$B$4:$B$14</c:f>
              <c:numCache>
                <c:formatCode>General</c:formatCode>
                <c:ptCount val="10"/>
                <c:pt idx="0">
                  <c:v>117</c:v>
                </c:pt>
                <c:pt idx="1">
                  <c:v>120</c:v>
                </c:pt>
                <c:pt idx="2">
                  <c:v>122</c:v>
                </c:pt>
                <c:pt idx="3">
                  <c:v>122</c:v>
                </c:pt>
                <c:pt idx="4">
                  <c:v>124</c:v>
                </c:pt>
                <c:pt idx="5">
                  <c:v>133</c:v>
                </c:pt>
                <c:pt idx="6">
                  <c:v>138</c:v>
                </c:pt>
                <c:pt idx="7">
                  <c:v>143</c:v>
                </c:pt>
                <c:pt idx="8">
                  <c:v>146</c:v>
                </c:pt>
                <c:pt idx="9">
                  <c:v>150</c:v>
                </c:pt>
              </c:numCache>
            </c:numRef>
          </c:val>
          <c:extLst>
            <c:ext xmlns:c16="http://schemas.microsoft.com/office/drawing/2014/chart" uri="{C3380CC4-5D6E-409C-BE32-E72D297353CC}">
              <c16:uniqueId val="{00000014-51F0-4939-90CE-8E8540A24751}"/>
            </c:ext>
          </c:extLst>
        </c:ser>
        <c:dLbls>
          <c:dLblPos val="outEnd"/>
          <c:showLegendKey val="0"/>
          <c:showVal val="1"/>
          <c:showCatName val="0"/>
          <c:showSerName val="0"/>
          <c:showPercent val="0"/>
          <c:showBubbleSize val="0"/>
        </c:dLbls>
        <c:gapWidth val="182"/>
        <c:axId val="631671231"/>
        <c:axId val="470446063"/>
      </c:barChart>
      <c:catAx>
        <c:axId val="6316712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0446063"/>
        <c:crosses val="autoZero"/>
        <c:auto val="1"/>
        <c:lblAlgn val="ctr"/>
        <c:lblOffset val="100"/>
        <c:noMultiLvlLbl val="0"/>
      </c:catAx>
      <c:valAx>
        <c:axId val="470446063"/>
        <c:scaling>
          <c:orientation val="minMax"/>
        </c:scaling>
        <c:delete val="1"/>
        <c:axPos val="b"/>
        <c:numFmt formatCode="General" sourceLinked="1"/>
        <c:majorTickMark val="none"/>
        <c:minorTickMark val="none"/>
        <c:tickLblPos val="nextTo"/>
        <c:crossAx val="6316712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[SuperStoreData-210211-161158 (1) (Recovered) 1.xlsx]Category by Sales !PivotTable6</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Category</a:t>
            </a:r>
            <a:r>
              <a:rPr lang="en-US" baseline="0"/>
              <a:t> by Sales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3">
              <a:lumMod val="50000"/>
            </a:schemeClr>
          </a:solidFill>
          <a:ln w="19050">
            <a:solidFill>
              <a:schemeClr val="lt1"/>
            </a:solidFill>
          </a:ln>
          <a:effectLst/>
        </c:spPr>
      </c:pivotFmt>
      <c:pivotFmt>
        <c:idx val="2"/>
        <c:spPr>
          <a:solidFill>
            <a:schemeClr val="accent3">
              <a:lumMod val="75000"/>
            </a:schemeClr>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3">
              <a:lumMod val="50000"/>
            </a:schemeClr>
          </a:solidFill>
          <a:ln w="19050">
            <a:solidFill>
              <a:schemeClr val="lt1"/>
            </a:solidFill>
          </a:ln>
          <a:effectLst/>
        </c:spPr>
      </c:pivotFmt>
      <c:pivotFmt>
        <c:idx val="6"/>
        <c:spPr>
          <a:solidFill>
            <a:schemeClr val="accent3">
              <a:lumMod val="75000"/>
            </a:schemeClr>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accent3">
              <a:lumMod val="50000"/>
            </a:schemeClr>
          </a:solidFill>
          <a:ln w="19050">
            <a:solidFill>
              <a:schemeClr val="lt1"/>
            </a:solidFill>
          </a:ln>
          <a:effectLst/>
        </c:spPr>
      </c:pivotFmt>
      <c:pivotFmt>
        <c:idx val="10"/>
        <c:spPr>
          <a:solidFill>
            <a:schemeClr val="accent3">
              <a:lumMod val="75000"/>
            </a:schemeClr>
          </a:solidFill>
          <a:ln w="19050">
            <a:solidFill>
              <a:schemeClr val="lt1"/>
            </a:solidFill>
          </a:ln>
          <a:effectLst/>
        </c:spPr>
      </c:pivotFmt>
      <c:pivotFmt>
        <c:idx val="11"/>
        <c:spPr>
          <a:solidFill>
            <a:srgbClr val="FF0000"/>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3">
              <a:lumMod val="50000"/>
            </a:schemeClr>
          </a:solidFill>
          <a:ln w="19050">
            <a:solidFill>
              <a:schemeClr val="lt1"/>
            </a:solidFill>
          </a:ln>
          <a:effectLst/>
        </c:spPr>
      </c:pivotFmt>
      <c:pivotFmt>
        <c:idx val="14"/>
        <c:spPr>
          <a:solidFill>
            <a:schemeClr val="accent3">
              <a:lumMod val="75000"/>
            </a:schemeClr>
          </a:solidFill>
          <a:ln w="19050">
            <a:solidFill>
              <a:schemeClr val="lt1"/>
            </a:solidFill>
          </a:ln>
          <a:effectLst/>
        </c:spPr>
      </c:pivotFmt>
      <c:pivotFmt>
        <c:idx val="15"/>
        <c:spPr>
          <a:solidFill>
            <a:srgbClr val="FF0000"/>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7"/>
        <c:spPr>
          <a:solidFill>
            <a:schemeClr val="accent3">
              <a:lumMod val="50000"/>
            </a:schemeClr>
          </a:solidFill>
          <a:ln w="19050">
            <a:solidFill>
              <a:schemeClr val="lt1"/>
            </a:solidFill>
          </a:ln>
          <a:effectLst/>
        </c:spPr>
      </c:pivotFmt>
      <c:pivotFmt>
        <c:idx val="18"/>
        <c:spPr>
          <a:solidFill>
            <a:schemeClr val="accent3">
              <a:lumMod val="75000"/>
            </a:schemeClr>
          </a:solidFill>
          <a:ln w="19050">
            <a:solidFill>
              <a:schemeClr val="lt1"/>
            </a:solidFill>
          </a:ln>
          <a:effectLst/>
        </c:spPr>
      </c:pivotFmt>
      <c:pivotFmt>
        <c:idx val="19"/>
        <c:spPr>
          <a:solidFill>
            <a:srgbClr val="FF0000"/>
          </a:solidFill>
          <a:ln w="19050">
            <a:solidFill>
              <a:schemeClr val="lt1"/>
            </a:solidFill>
          </a:ln>
          <a:effectLst/>
        </c:spPr>
      </c:pivotFmt>
    </c:pivotFmts>
    <c:plotArea>
      <c:layout/>
      <c:pieChart>
        <c:varyColors val="1"/>
        <c:ser>
          <c:idx val="0"/>
          <c:order val="0"/>
          <c:tx>
            <c:strRef>
              <c:f>'Category by Sales '!$B$3</c:f>
              <c:strCache>
                <c:ptCount val="1"/>
                <c:pt idx="0">
                  <c:v>Total</c:v>
                </c:pt>
              </c:strCache>
            </c:strRef>
          </c:tx>
          <c:dPt>
            <c:idx val="0"/>
            <c:bubble3D val="0"/>
            <c:spPr>
              <a:solidFill>
                <a:srgbClr val="82046A"/>
              </a:solidFill>
              <a:ln w="19050">
                <a:solidFill>
                  <a:schemeClr val="lt1"/>
                </a:solidFill>
              </a:ln>
              <a:effectLst/>
            </c:spPr>
            <c:extLst>
              <c:ext xmlns:c16="http://schemas.microsoft.com/office/drawing/2014/chart" uri="{C3380CC4-5D6E-409C-BE32-E72D297353CC}">
                <c16:uniqueId val="{00000001-CC2A-4C55-AC47-1D29EE6DB938}"/>
              </c:ext>
            </c:extLst>
          </c:dPt>
          <c:dPt>
            <c:idx val="1"/>
            <c:bubble3D val="0"/>
            <c:spPr>
              <a:solidFill>
                <a:srgbClr val="990099"/>
              </a:solidFill>
              <a:ln w="19050">
                <a:solidFill>
                  <a:schemeClr val="lt1"/>
                </a:solidFill>
              </a:ln>
              <a:effectLst/>
            </c:spPr>
            <c:extLst>
              <c:ext xmlns:c16="http://schemas.microsoft.com/office/drawing/2014/chart" uri="{C3380CC4-5D6E-409C-BE32-E72D297353CC}">
                <c16:uniqueId val="{00000003-CC2A-4C55-AC47-1D29EE6DB938}"/>
              </c:ext>
            </c:extLst>
          </c:dPt>
          <c:dPt>
            <c:idx val="2"/>
            <c:bubble3D val="0"/>
            <c:spPr>
              <a:solidFill>
                <a:srgbClr val="FF0000"/>
              </a:solidFill>
              <a:ln w="19050">
                <a:solidFill>
                  <a:schemeClr val="lt1"/>
                </a:solidFill>
              </a:ln>
              <a:effectLst/>
            </c:spPr>
            <c:extLst>
              <c:ext xmlns:c16="http://schemas.microsoft.com/office/drawing/2014/chart" uri="{C3380CC4-5D6E-409C-BE32-E72D297353CC}">
                <c16:uniqueId val="{00000005-CC2A-4C55-AC47-1D29EE6DB93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'Category by Sales '!$A$4:$A$7</c:f>
              <c:strCache>
                <c:ptCount val="3"/>
                <c:pt idx="0">
                  <c:v>Technology</c:v>
                </c:pt>
                <c:pt idx="1">
                  <c:v>Furniture</c:v>
                </c:pt>
                <c:pt idx="2">
                  <c:v>Office Supplies</c:v>
                </c:pt>
              </c:strCache>
            </c:strRef>
          </c:cat>
          <c:val>
            <c:numRef>
              <c:f>'Category by Sales '!$B$4:$B$7</c:f>
              <c:numCache>
                <c:formatCode>_("$"* #,##0_);_("$"* \(#,##0\);_("$"* "-"??_);_(@_)</c:formatCode>
                <c:ptCount val="3"/>
                <c:pt idx="0">
                  <c:v>836154.03299999656</c:v>
                </c:pt>
                <c:pt idx="1">
                  <c:v>741999.79529999977</c:v>
                </c:pt>
                <c:pt idx="2">
                  <c:v>719047.03200000292</c:v>
                </c:pt>
              </c:numCache>
            </c:numRef>
          </c:val>
          <c:extLst>
            <c:ext xmlns:c16="http://schemas.microsoft.com/office/drawing/2014/chart" uri="{C3380CC4-5D6E-409C-BE32-E72D297353CC}">
              <c16:uniqueId val="{00000006-CC2A-4C55-AC47-1D29EE6DB938}"/>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[SuperStoreData-210211-161158 (1) (Recovered) 1.xlsx]Category by Discount !PivotTable1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Category</a:t>
            </a:r>
            <a:r>
              <a:rPr lang="en-US" baseline="0"/>
              <a:t> by Discount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3">
              <a:lumMod val="50000"/>
            </a:schemeClr>
          </a:solidFill>
          <a:ln w="19050">
            <a:solidFill>
              <a:schemeClr val="lt1"/>
            </a:solidFill>
          </a:ln>
          <a:effectLst/>
        </c:spPr>
      </c:pivotFmt>
      <c:pivotFmt>
        <c:idx val="2"/>
        <c:spPr>
          <a:solidFill>
            <a:schemeClr val="accent3">
              <a:lumMod val="75000"/>
            </a:schemeClr>
          </a:solidFill>
          <a:ln w="19050">
            <a:solidFill>
              <a:schemeClr val="lt1"/>
            </a:solidFill>
          </a:ln>
          <a:effectLst/>
        </c:spPr>
      </c:pivotFmt>
      <c:pivotFmt>
        <c:idx val="3"/>
        <c:spPr>
          <a:solidFill>
            <a:srgbClr val="FF0000"/>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3">
              <a:lumMod val="50000"/>
            </a:schemeClr>
          </a:solidFill>
          <a:ln w="19050">
            <a:solidFill>
              <a:schemeClr val="lt1"/>
            </a:solidFill>
          </a:ln>
          <a:effectLst/>
        </c:spPr>
      </c:pivotFmt>
      <c:pivotFmt>
        <c:idx val="6"/>
        <c:spPr>
          <a:solidFill>
            <a:schemeClr val="accent3">
              <a:lumMod val="75000"/>
            </a:schemeClr>
          </a:solidFill>
          <a:ln w="19050">
            <a:solidFill>
              <a:schemeClr val="lt1"/>
            </a:solidFill>
          </a:ln>
          <a:effectLst/>
        </c:spPr>
      </c:pivotFmt>
      <c:pivotFmt>
        <c:idx val="7"/>
        <c:spPr>
          <a:solidFill>
            <a:srgbClr val="FF0000"/>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accent3">
              <a:lumMod val="50000"/>
            </a:schemeClr>
          </a:solidFill>
          <a:ln w="19050">
            <a:solidFill>
              <a:schemeClr val="lt1"/>
            </a:solidFill>
          </a:ln>
          <a:effectLst/>
        </c:spPr>
      </c:pivotFmt>
      <c:pivotFmt>
        <c:idx val="10"/>
        <c:spPr>
          <a:solidFill>
            <a:schemeClr val="accent3">
              <a:lumMod val="75000"/>
            </a:schemeClr>
          </a:solidFill>
          <a:ln w="19050">
            <a:solidFill>
              <a:schemeClr val="lt1"/>
            </a:solidFill>
          </a:ln>
          <a:effectLst/>
        </c:spPr>
      </c:pivotFmt>
      <c:pivotFmt>
        <c:idx val="11"/>
        <c:spPr>
          <a:solidFill>
            <a:srgbClr val="FF0000"/>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3">
              <a:lumMod val="50000"/>
            </a:schemeClr>
          </a:solidFill>
          <a:ln w="19050">
            <a:solidFill>
              <a:schemeClr val="lt1"/>
            </a:solidFill>
          </a:ln>
          <a:effectLst/>
        </c:spPr>
      </c:pivotFmt>
      <c:pivotFmt>
        <c:idx val="14"/>
        <c:spPr>
          <a:solidFill>
            <a:schemeClr val="accent3">
              <a:lumMod val="75000"/>
            </a:schemeClr>
          </a:solidFill>
          <a:ln w="19050">
            <a:solidFill>
              <a:schemeClr val="lt1"/>
            </a:solidFill>
          </a:ln>
          <a:effectLst/>
        </c:spPr>
      </c:pivotFmt>
      <c:pivotFmt>
        <c:idx val="15"/>
        <c:spPr>
          <a:solidFill>
            <a:srgbClr val="FF0000"/>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7"/>
        <c:spPr>
          <a:solidFill>
            <a:schemeClr val="accent3">
              <a:lumMod val="50000"/>
            </a:schemeClr>
          </a:solidFill>
          <a:ln w="19050">
            <a:solidFill>
              <a:schemeClr val="lt1"/>
            </a:solidFill>
          </a:ln>
          <a:effectLst/>
        </c:spPr>
      </c:pivotFmt>
      <c:pivotFmt>
        <c:idx val="18"/>
        <c:spPr>
          <a:solidFill>
            <a:schemeClr val="accent3">
              <a:lumMod val="75000"/>
            </a:schemeClr>
          </a:solidFill>
          <a:ln w="19050">
            <a:solidFill>
              <a:schemeClr val="lt1"/>
            </a:solidFill>
          </a:ln>
          <a:effectLst/>
        </c:spPr>
      </c:pivotFmt>
      <c:pivotFmt>
        <c:idx val="19"/>
        <c:spPr>
          <a:solidFill>
            <a:srgbClr val="FF0000"/>
          </a:solidFill>
          <a:ln w="19050">
            <a:solidFill>
              <a:schemeClr val="lt1"/>
            </a:solidFill>
          </a:ln>
          <a:effectLst/>
        </c:spPr>
      </c:pivotFmt>
    </c:pivotFmts>
    <c:plotArea>
      <c:layout/>
      <c:pieChart>
        <c:varyColors val="1"/>
        <c:ser>
          <c:idx val="0"/>
          <c:order val="0"/>
          <c:tx>
            <c:strRef>
              <c:f>'Category by Discount '!$B$3</c:f>
              <c:strCache>
                <c:ptCount val="1"/>
                <c:pt idx="0">
                  <c:v>Total</c:v>
                </c:pt>
              </c:strCache>
            </c:strRef>
          </c:tx>
          <c:dPt>
            <c:idx val="0"/>
            <c:bubble3D val="0"/>
            <c:spPr>
              <a:solidFill>
                <a:srgbClr val="82046A"/>
              </a:solidFill>
              <a:ln w="19050">
                <a:solidFill>
                  <a:schemeClr val="lt1"/>
                </a:solidFill>
              </a:ln>
              <a:effectLst/>
            </c:spPr>
            <c:extLst>
              <c:ext xmlns:c16="http://schemas.microsoft.com/office/drawing/2014/chart" uri="{C3380CC4-5D6E-409C-BE32-E72D297353CC}">
                <c16:uniqueId val="{00000001-3EDD-428B-9AB5-B6514A5AA4F5}"/>
              </c:ext>
            </c:extLst>
          </c:dPt>
          <c:dPt>
            <c:idx val="1"/>
            <c:bubble3D val="0"/>
            <c:spPr>
              <a:solidFill>
                <a:srgbClr val="990099"/>
              </a:solidFill>
              <a:ln w="19050">
                <a:solidFill>
                  <a:schemeClr val="lt1"/>
                </a:solidFill>
              </a:ln>
              <a:effectLst/>
            </c:spPr>
            <c:extLst>
              <c:ext xmlns:c16="http://schemas.microsoft.com/office/drawing/2014/chart" uri="{C3380CC4-5D6E-409C-BE32-E72D297353CC}">
                <c16:uniqueId val="{00000003-3EDD-428B-9AB5-B6514A5AA4F5}"/>
              </c:ext>
            </c:extLst>
          </c:dPt>
          <c:dPt>
            <c:idx val="2"/>
            <c:bubble3D val="0"/>
            <c:spPr>
              <a:solidFill>
                <a:srgbClr val="FF0000"/>
              </a:solidFill>
              <a:ln w="19050">
                <a:solidFill>
                  <a:schemeClr val="lt1"/>
                </a:solidFill>
              </a:ln>
              <a:effectLst/>
            </c:spPr>
            <c:extLst>
              <c:ext xmlns:c16="http://schemas.microsoft.com/office/drawing/2014/chart" uri="{C3380CC4-5D6E-409C-BE32-E72D297353CC}">
                <c16:uniqueId val="{00000005-3EDD-428B-9AB5-B6514A5AA4F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'Category by Discount '!$A$4:$A$7</c:f>
              <c:strCache>
                <c:ptCount val="3"/>
                <c:pt idx="0">
                  <c:v>Office Supplies</c:v>
                </c:pt>
                <c:pt idx="1">
                  <c:v>Furniture</c:v>
                </c:pt>
                <c:pt idx="2">
                  <c:v>Technology</c:v>
                </c:pt>
              </c:strCache>
            </c:strRef>
          </c:cat>
          <c:val>
            <c:numRef>
              <c:f>'Category by Discount '!$B$4:$B$7</c:f>
              <c:numCache>
                <c:formatCode>_("$"* #,##0_);_("$"* \(#,##0\);_("$"* "-"??_);_(@_)</c:formatCode>
                <c:ptCount val="3"/>
                <c:pt idx="0">
                  <c:v>947.80000000003827</c:v>
                </c:pt>
                <c:pt idx="1">
                  <c:v>368.889999999998</c:v>
                </c:pt>
                <c:pt idx="2">
                  <c:v>244.39999999999668</c:v>
                </c:pt>
              </c:numCache>
            </c:numRef>
          </c:val>
          <c:extLst>
            <c:ext xmlns:c16="http://schemas.microsoft.com/office/drawing/2014/chart" uri="{C3380CC4-5D6E-409C-BE32-E72D297353CC}">
              <c16:uniqueId val="{00000006-3EDD-428B-9AB5-B6514A5AA4F5}"/>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[SuperStoreData-210211-161158 (1) (Recovered) 1.xlsx]Sales Region!PivotTable4</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a:t>
            </a:r>
            <a:r>
              <a:rPr lang="en-US" baseline="0"/>
              <a:t> Region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3">
              <a:lumMod val="50000"/>
            </a:schemeClr>
          </a:solidFill>
          <a:ln w="19050">
            <a:solidFill>
              <a:schemeClr val="lt1"/>
            </a:solidFill>
          </a:ln>
          <a:effectLst/>
        </c:spPr>
      </c:pivotFmt>
      <c:pivotFmt>
        <c:idx val="2"/>
        <c:spPr>
          <a:solidFill>
            <a:schemeClr val="accent3">
              <a:lumMod val="75000"/>
            </a:schemeClr>
          </a:solidFill>
          <a:ln w="19050">
            <a:solidFill>
              <a:schemeClr val="lt1"/>
            </a:solidFill>
          </a:ln>
          <a:effectLst/>
        </c:spPr>
      </c:pivotFmt>
      <c:pivotFmt>
        <c:idx val="3"/>
        <c:spPr>
          <a:solidFill>
            <a:schemeClr val="accent3">
              <a:lumMod val="60000"/>
              <a:lumOff val="40000"/>
            </a:schemeClr>
          </a:solidFill>
          <a:ln w="19050">
            <a:solidFill>
              <a:schemeClr val="lt1"/>
            </a:solidFill>
          </a:ln>
          <a:effectLst/>
        </c:spPr>
      </c:pivotFmt>
      <c:pivotFmt>
        <c:idx val="4"/>
        <c:spPr>
          <a:solidFill>
            <a:srgbClr val="FF0000"/>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3">
              <a:lumMod val="50000"/>
            </a:schemeClr>
          </a:solidFill>
          <a:ln w="19050">
            <a:solidFill>
              <a:schemeClr val="lt1"/>
            </a:solidFill>
          </a:ln>
          <a:effectLst/>
        </c:spPr>
      </c:pivotFmt>
      <c:pivotFmt>
        <c:idx val="7"/>
        <c:spPr>
          <a:solidFill>
            <a:schemeClr val="accent3">
              <a:lumMod val="75000"/>
            </a:schemeClr>
          </a:solidFill>
          <a:ln w="19050">
            <a:solidFill>
              <a:schemeClr val="lt1"/>
            </a:solidFill>
          </a:ln>
          <a:effectLst/>
        </c:spPr>
      </c:pivotFmt>
      <c:pivotFmt>
        <c:idx val="8"/>
        <c:spPr>
          <a:solidFill>
            <a:schemeClr val="accent3">
              <a:lumMod val="60000"/>
              <a:lumOff val="40000"/>
            </a:schemeClr>
          </a:solidFill>
          <a:ln w="19050">
            <a:solidFill>
              <a:schemeClr val="lt1"/>
            </a:solidFill>
          </a:ln>
          <a:effectLst/>
        </c:spPr>
      </c:pivotFmt>
      <c:pivotFmt>
        <c:idx val="9"/>
        <c:spPr>
          <a:solidFill>
            <a:srgbClr val="FF0000"/>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3">
              <a:lumMod val="50000"/>
            </a:schemeClr>
          </a:solidFill>
          <a:ln w="19050">
            <a:solidFill>
              <a:schemeClr val="lt1"/>
            </a:solidFill>
          </a:ln>
          <a:effectLst/>
        </c:spPr>
      </c:pivotFmt>
      <c:pivotFmt>
        <c:idx val="12"/>
        <c:spPr>
          <a:solidFill>
            <a:schemeClr val="accent3">
              <a:lumMod val="75000"/>
            </a:schemeClr>
          </a:solidFill>
          <a:ln w="19050">
            <a:solidFill>
              <a:schemeClr val="lt1"/>
            </a:solidFill>
          </a:ln>
          <a:effectLst/>
        </c:spPr>
      </c:pivotFmt>
      <c:pivotFmt>
        <c:idx val="13"/>
        <c:spPr>
          <a:solidFill>
            <a:schemeClr val="accent3">
              <a:lumMod val="60000"/>
              <a:lumOff val="40000"/>
            </a:schemeClr>
          </a:solidFill>
          <a:ln w="19050">
            <a:solidFill>
              <a:schemeClr val="lt1"/>
            </a:solidFill>
          </a:ln>
          <a:effectLst/>
        </c:spPr>
      </c:pivotFmt>
      <c:pivotFmt>
        <c:idx val="14"/>
        <c:spPr>
          <a:solidFill>
            <a:srgbClr val="FF0000"/>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6"/>
        <c:spPr>
          <a:solidFill>
            <a:schemeClr val="accent3">
              <a:lumMod val="50000"/>
            </a:schemeClr>
          </a:solidFill>
          <a:ln w="19050">
            <a:solidFill>
              <a:schemeClr val="lt1"/>
            </a:solidFill>
          </a:ln>
          <a:effectLst/>
        </c:spPr>
      </c:pivotFmt>
      <c:pivotFmt>
        <c:idx val="17"/>
        <c:spPr>
          <a:solidFill>
            <a:schemeClr val="accent3">
              <a:lumMod val="75000"/>
            </a:schemeClr>
          </a:solidFill>
          <a:ln w="19050">
            <a:solidFill>
              <a:schemeClr val="lt1"/>
            </a:solidFill>
          </a:ln>
          <a:effectLst/>
        </c:spPr>
      </c:pivotFmt>
      <c:pivotFmt>
        <c:idx val="18"/>
        <c:spPr>
          <a:solidFill>
            <a:schemeClr val="accent3">
              <a:lumMod val="60000"/>
              <a:lumOff val="40000"/>
            </a:schemeClr>
          </a:solidFill>
          <a:ln w="19050">
            <a:solidFill>
              <a:schemeClr val="lt1"/>
            </a:solidFill>
          </a:ln>
          <a:effectLst/>
        </c:spPr>
      </c:pivotFmt>
      <c:pivotFmt>
        <c:idx val="19"/>
        <c:spPr>
          <a:solidFill>
            <a:srgbClr val="FF0000"/>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1"/>
        <c:spPr>
          <a:solidFill>
            <a:schemeClr val="accent3">
              <a:lumMod val="50000"/>
            </a:schemeClr>
          </a:solidFill>
          <a:ln w="19050">
            <a:solidFill>
              <a:schemeClr val="lt1"/>
            </a:solidFill>
          </a:ln>
          <a:effectLst/>
        </c:spPr>
      </c:pivotFmt>
      <c:pivotFmt>
        <c:idx val="22"/>
        <c:spPr>
          <a:solidFill>
            <a:schemeClr val="accent3">
              <a:lumMod val="75000"/>
            </a:schemeClr>
          </a:solidFill>
          <a:ln w="19050">
            <a:solidFill>
              <a:schemeClr val="lt1"/>
            </a:solidFill>
          </a:ln>
          <a:effectLst/>
        </c:spPr>
      </c:pivotFmt>
      <c:pivotFmt>
        <c:idx val="23"/>
        <c:spPr>
          <a:solidFill>
            <a:schemeClr val="accent3">
              <a:lumMod val="60000"/>
              <a:lumOff val="40000"/>
            </a:schemeClr>
          </a:solidFill>
          <a:ln w="19050">
            <a:solidFill>
              <a:schemeClr val="lt1"/>
            </a:solidFill>
          </a:ln>
          <a:effectLst/>
        </c:spPr>
      </c:pivotFmt>
      <c:pivotFmt>
        <c:idx val="24"/>
        <c:spPr>
          <a:solidFill>
            <a:srgbClr val="FF0000"/>
          </a:solidFill>
          <a:ln w="19050">
            <a:solidFill>
              <a:schemeClr val="lt1"/>
            </a:solidFill>
          </a:ln>
          <a:effectLst/>
        </c:spPr>
      </c:pivotFmt>
    </c:pivotFmts>
    <c:plotArea>
      <c:layout/>
      <c:pieChart>
        <c:varyColors val="1"/>
        <c:ser>
          <c:idx val="0"/>
          <c:order val="0"/>
          <c:tx>
            <c:strRef>
              <c:f>'Sales Region'!$B$3</c:f>
              <c:strCache>
                <c:ptCount val="1"/>
                <c:pt idx="0">
                  <c:v>Total</c:v>
                </c:pt>
              </c:strCache>
            </c:strRef>
          </c:tx>
          <c:dPt>
            <c:idx val="0"/>
            <c:bubble3D val="0"/>
            <c:spPr>
              <a:solidFill>
                <a:srgbClr val="82046A"/>
              </a:solidFill>
              <a:ln w="19050">
                <a:solidFill>
                  <a:schemeClr val="lt1"/>
                </a:solidFill>
              </a:ln>
              <a:effectLst/>
            </c:spPr>
            <c:extLst>
              <c:ext xmlns:c16="http://schemas.microsoft.com/office/drawing/2014/chart" uri="{C3380CC4-5D6E-409C-BE32-E72D297353CC}">
                <c16:uniqueId val="{00000001-9EDB-48EF-B0E6-764F00A44256}"/>
              </c:ext>
            </c:extLst>
          </c:dPt>
          <c:dPt>
            <c:idx val="1"/>
            <c:bubble3D val="0"/>
            <c:spPr>
              <a:solidFill>
                <a:srgbClr val="990099"/>
              </a:solidFill>
              <a:ln w="19050">
                <a:solidFill>
                  <a:schemeClr val="lt1"/>
                </a:solidFill>
              </a:ln>
              <a:effectLst/>
            </c:spPr>
            <c:extLst>
              <c:ext xmlns:c16="http://schemas.microsoft.com/office/drawing/2014/chart" uri="{C3380CC4-5D6E-409C-BE32-E72D297353CC}">
                <c16:uniqueId val="{00000003-9EDB-48EF-B0E6-764F00A44256}"/>
              </c:ext>
            </c:extLst>
          </c:dPt>
          <c:dPt>
            <c:idx val="2"/>
            <c:bubble3D val="0"/>
            <c:spPr>
              <a:solidFill>
                <a:srgbClr val="FF00FF"/>
              </a:solidFill>
              <a:ln w="19050">
                <a:solidFill>
                  <a:schemeClr val="lt1"/>
                </a:solidFill>
              </a:ln>
              <a:effectLst/>
            </c:spPr>
            <c:extLst>
              <c:ext xmlns:c16="http://schemas.microsoft.com/office/drawing/2014/chart" uri="{C3380CC4-5D6E-409C-BE32-E72D297353CC}">
                <c16:uniqueId val="{00000005-9EDB-48EF-B0E6-764F00A44256}"/>
              </c:ext>
            </c:extLst>
          </c:dPt>
          <c:dPt>
            <c:idx val="3"/>
            <c:bubble3D val="0"/>
            <c:spPr>
              <a:solidFill>
                <a:srgbClr val="FF0000"/>
              </a:solidFill>
              <a:ln w="19050">
                <a:solidFill>
                  <a:schemeClr val="lt1"/>
                </a:solidFill>
              </a:ln>
              <a:effectLst/>
            </c:spPr>
            <c:extLst>
              <c:ext xmlns:c16="http://schemas.microsoft.com/office/drawing/2014/chart" uri="{C3380CC4-5D6E-409C-BE32-E72D297353CC}">
                <c16:uniqueId val="{00000007-9EDB-48EF-B0E6-764F00A4425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'Sales Region'!$A$4:$A$8</c:f>
              <c:strCache>
                <c:ptCount val="4"/>
                <c:pt idx="0">
                  <c:v>West</c:v>
                </c:pt>
                <c:pt idx="1">
                  <c:v>East</c:v>
                </c:pt>
                <c:pt idx="2">
                  <c:v>Central</c:v>
                </c:pt>
                <c:pt idx="3">
                  <c:v>South</c:v>
                </c:pt>
              </c:strCache>
            </c:strRef>
          </c:cat>
          <c:val>
            <c:numRef>
              <c:f>'Sales Region'!$B$4:$B$8</c:f>
              <c:numCache>
                <c:formatCode>_("$"* #,##0_);_("$"* \(#,##0\);_("$"* "-"??_);_(@_)</c:formatCode>
                <c:ptCount val="4"/>
                <c:pt idx="0">
                  <c:v>725457.82450000057</c:v>
                </c:pt>
                <c:pt idx="1">
                  <c:v>678781.2399999979</c:v>
                </c:pt>
                <c:pt idx="2">
                  <c:v>501239.89080000052</c:v>
                </c:pt>
                <c:pt idx="3">
                  <c:v>391721.90500000032</c:v>
                </c:pt>
              </c:numCache>
            </c:numRef>
          </c:val>
          <c:extLst>
            <c:ext xmlns:c16="http://schemas.microsoft.com/office/drawing/2014/chart" uri="{C3380CC4-5D6E-409C-BE32-E72D297353CC}">
              <c16:uniqueId val="{00000008-9EDB-48EF-B0E6-764F00A44256}"/>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[SuperStoreData-210211-161158 (1) (Recovered) 1.xlsx]Top 10 state !PivotTable1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 State</a:t>
            </a:r>
            <a:r>
              <a:rPr lang="en-US" baseline="0"/>
              <a:t> by Revenue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lumMod val="50000"/>
            </a:schemeClr>
          </a:solidFill>
          <a:ln>
            <a:noFill/>
          </a:ln>
          <a:effectLst/>
        </c:spPr>
      </c:pivotFmt>
      <c:pivotFmt>
        <c:idx val="2"/>
        <c:spPr>
          <a:solidFill>
            <a:schemeClr val="accent4">
              <a:lumMod val="75000"/>
            </a:schemeClr>
          </a:solidFill>
          <a:ln>
            <a:noFill/>
          </a:ln>
          <a:effectLst/>
        </c:spPr>
      </c:pivotFmt>
      <c:pivotFmt>
        <c:idx val="3"/>
        <c:spPr>
          <a:solidFill>
            <a:schemeClr val="accent4">
              <a:lumMod val="60000"/>
              <a:lumOff val="40000"/>
            </a:schemeClr>
          </a:solidFill>
          <a:ln>
            <a:noFill/>
          </a:ln>
          <a:effectLst/>
        </c:spPr>
      </c:pivotFmt>
      <c:pivotFmt>
        <c:idx val="4"/>
        <c:spPr>
          <a:solidFill>
            <a:schemeClr val="accent4">
              <a:lumMod val="40000"/>
              <a:lumOff val="60000"/>
            </a:schemeClr>
          </a:solidFill>
          <a:ln>
            <a:noFill/>
          </a:ln>
          <a:effectLst/>
        </c:spPr>
      </c:pivotFmt>
      <c:pivotFmt>
        <c:idx val="5"/>
        <c:spPr>
          <a:solidFill>
            <a:schemeClr val="accent4">
              <a:lumMod val="40000"/>
              <a:lumOff val="60000"/>
            </a:schemeClr>
          </a:solidFill>
          <a:ln>
            <a:noFill/>
          </a:ln>
          <a:effectLst/>
        </c:spPr>
      </c:pivotFmt>
      <c:pivotFmt>
        <c:idx val="6"/>
        <c:spPr>
          <a:solidFill>
            <a:schemeClr val="accent4">
              <a:lumMod val="20000"/>
              <a:lumOff val="80000"/>
            </a:schemeClr>
          </a:solidFill>
          <a:ln>
            <a:noFill/>
          </a:ln>
          <a:effectLst/>
        </c:spPr>
      </c:pivotFmt>
      <c:pivotFmt>
        <c:idx val="7"/>
        <c:spPr>
          <a:solidFill>
            <a:schemeClr val="accent4">
              <a:lumMod val="20000"/>
              <a:lumOff val="80000"/>
            </a:schemeClr>
          </a:solidFill>
          <a:ln>
            <a:noFill/>
          </a:ln>
          <a:effectLst/>
        </c:spPr>
      </c:pivotFmt>
      <c:pivotFmt>
        <c:idx val="8"/>
        <c:spPr>
          <a:solidFill>
            <a:schemeClr val="bg1">
              <a:lumMod val="85000"/>
            </a:schemeClr>
          </a:solidFill>
          <a:ln>
            <a:noFill/>
          </a:ln>
          <a:effectLst/>
        </c:spPr>
      </c:pivotFmt>
      <c:pivotFmt>
        <c:idx val="9"/>
        <c:spPr>
          <a:solidFill>
            <a:srgbClr val="FE6150"/>
          </a:solidFill>
          <a:ln>
            <a:noFill/>
          </a:ln>
          <a:effectLst/>
        </c:spPr>
      </c:pivotFmt>
      <c:pivotFmt>
        <c:idx val="10"/>
        <c:spPr>
          <a:solidFill>
            <a:srgbClr val="FF0000"/>
          </a:solidFill>
          <a:ln>
            <a:noFill/>
          </a:ln>
          <a:effectLst/>
        </c:spPr>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4">
              <a:lumMod val="50000"/>
            </a:schemeClr>
          </a:solidFill>
          <a:ln>
            <a:noFill/>
          </a:ln>
          <a:effectLst/>
        </c:spPr>
      </c:pivotFmt>
      <c:pivotFmt>
        <c:idx val="13"/>
        <c:spPr>
          <a:solidFill>
            <a:schemeClr val="accent4">
              <a:lumMod val="75000"/>
            </a:schemeClr>
          </a:solidFill>
          <a:ln>
            <a:noFill/>
          </a:ln>
          <a:effectLst/>
        </c:spPr>
      </c:pivotFmt>
      <c:pivotFmt>
        <c:idx val="14"/>
        <c:spPr>
          <a:solidFill>
            <a:schemeClr val="accent4">
              <a:lumMod val="60000"/>
              <a:lumOff val="40000"/>
            </a:schemeClr>
          </a:solidFill>
          <a:ln>
            <a:noFill/>
          </a:ln>
          <a:effectLst/>
        </c:spPr>
      </c:pivotFmt>
      <c:pivotFmt>
        <c:idx val="15"/>
        <c:spPr>
          <a:solidFill>
            <a:schemeClr val="accent4">
              <a:lumMod val="40000"/>
              <a:lumOff val="60000"/>
            </a:schemeClr>
          </a:solidFill>
          <a:ln>
            <a:noFill/>
          </a:ln>
          <a:effectLst/>
        </c:spPr>
      </c:pivotFmt>
      <c:pivotFmt>
        <c:idx val="16"/>
        <c:spPr>
          <a:solidFill>
            <a:schemeClr val="accent4">
              <a:lumMod val="40000"/>
              <a:lumOff val="60000"/>
            </a:schemeClr>
          </a:solidFill>
          <a:ln>
            <a:noFill/>
          </a:ln>
          <a:effectLst/>
        </c:spPr>
      </c:pivotFmt>
      <c:pivotFmt>
        <c:idx val="17"/>
        <c:spPr>
          <a:solidFill>
            <a:schemeClr val="accent4">
              <a:lumMod val="20000"/>
              <a:lumOff val="80000"/>
            </a:schemeClr>
          </a:solidFill>
          <a:ln>
            <a:noFill/>
          </a:ln>
          <a:effectLst/>
        </c:spPr>
      </c:pivotFmt>
      <c:pivotFmt>
        <c:idx val="18"/>
        <c:spPr>
          <a:solidFill>
            <a:schemeClr val="accent4">
              <a:lumMod val="20000"/>
              <a:lumOff val="80000"/>
            </a:schemeClr>
          </a:solidFill>
          <a:ln>
            <a:noFill/>
          </a:ln>
          <a:effectLst/>
        </c:spPr>
      </c:pivotFmt>
      <c:pivotFmt>
        <c:idx val="19"/>
        <c:spPr>
          <a:solidFill>
            <a:schemeClr val="bg1">
              <a:lumMod val="85000"/>
            </a:schemeClr>
          </a:solidFill>
          <a:ln>
            <a:noFill/>
          </a:ln>
          <a:effectLst/>
        </c:spPr>
      </c:pivotFmt>
      <c:pivotFmt>
        <c:idx val="20"/>
        <c:spPr>
          <a:solidFill>
            <a:srgbClr val="FE6150"/>
          </a:solidFill>
          <a:ln>
            <a:noFill/>
          </a:ln>
          <a:effectLst/>
        </c:spPr>
      </c:pivotFmt>
      <c:pivotFmt>
        <c:idx val="21"/>
        <c:spPr>
          <a:solidFill>
            <a:srgbClr val="FF0000"/>
          </a:solidFill>
          <a:ln>
            <a:noFill/>
          </a:ln>
          <a:effectLst/>
        </c:spPr>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4">
              <a:lumMod val="50000"/>
            </a:schemeClr>
          </a:solidFill>
          <a:ln>
            <a:noFill/>
          </a:ln>
          <a:effectLst/>
        </c:spPr>
      </c:pivotFmt>
      <c:pivotFmt>
        <c:idx val="24"/>
        <c:spPr>
          <a:solidFill>
            <a:schemeClr val="accent4">
              <a:lumMod val="75000"/>
            </a:schemeClr>
          </a:solidFill>
          <a:ln>
            <a:noFill/>
          </a:ln>
          <a:effectLst/>
        </c:spPr>
      </c:pivotFmt>
      <c:pivotFmt>
        <c:idx val="25"/>
        <c:spPr>
          <a:solidFill>
            <a:schemeClr val="accent4">
              <a:lumMod val="60000"/>
              <a:lumOff val="40000"/>
            </a:schemeClr>
          </a:solidFill>
          <a:ln>
            <a:noFill/>
          </a:ln>
          <a:effectLst/>
        </c:spPr>
      </c:pivotFmt>
      <c:pivotFmt>
        <c:idx val="26"/>
        <c:spPr>
          <a:solidFill>
            <a:schemeClr val="accent4">
              <a:lumMod val="40000"/>
              <a:lumOff val="60000"/>
            </a:schemeClr>
          </a:solidFill>
          <a:ln>
            <a:noFill/>
          </a:ln>
          <a:effectLst/>
        </c:spPr>
      </c:pivotFmt>
      <c:pivotFmt>
        <c:idx val="27"/>
        <c:spPr>
          <a:solidFill>
            <a:schemeClr val="accent4">
              <a:lumMod val="40000"/>
              <a:lumOff val="60000"/>
            </a:schemeClr>
          </a:solidFill>
          <a:ln>
            <a:noFill/>
          </a:ln>
          <a:effectLst/>
        </c:spPr>
      </c:pivotFmt>
      <c:pivotFmt>
        <c:idx val="28"/>
        <c:spPr>
          <a:solidFill>
            <a:schemeClr val="accent4">
              <a:lumMod val="20000"/>
              <a:lumOff val="80000"/>
            </a:schemeClr>
          </a:solidFill>
          <a:ln>
            <a:noFill/>
          </a:ln>
          <a:effectLst/>
        </c:spPr>
      </c:pivotFmt>
      <c:pivotFmt>
        <c:idx val="29"/>
        <c:spPr>
          <a:solidFill>
            <a:schemeClr val="accent4">
              <a:lumMod val="20000"/>
              <a:lumOff val="80000"/>
            </a:schemeClr>
          </a:solidFill>
          <a:ln>
            <a:noFill/>
          </a:ln>
          <a:effectLst/>
        </c:spPr>
      </c:pivotFmt>
      <c:pivotFmt>
        <c:idx val="30"/>
        <c:spPr>
          <a:solidFill>
            <a:schemeClr val="bg1">
              <a:lumMod val="85000"/>
            </a:schemeClr>
          </a:solidFill>
          <a:ln>
            <a:noFill/>
          </a:ln>
          <a:effectLst/>
        </c:spPr>
      </c:pivotFmt>
      <c:pivotFmt>
        <c:idx val="31"/>
        <c:spPr>
          <a:solidFill>
            <a:srgbClr val="FE6150"/>
          </a:solidFill>
          <a:ln>
            <a:noFill/>
          </a:ln>
          <a:effectLst/>
        </c:spPr>
      </c:pivotFmt>
      <c:pivotFmt>
        <c:idx val="32"/>
        <c:spPr>
          <a:solidFill>
            <a:srgbClr val="FF0000"/>
          </a:solidFill>
          <a:ln>
            <a:noFill/>
          </a:ln>
          <a:effectLst/>
        </c:spPr>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4">
              <a:lumMod val="50000"/>
            </a:schemeClr>
          </a:solidFill>
          <a:ln>
            <a:noFill/>
          </a:ln>
          <a:effectLst/>
        </c:spPr>
      </c:pivotFmt>
      <c:pivotFmt>
        <c:idx val="35"/>
        <c:spPr>
          <a:solidFill>
            <a:schemeClr val="accent4">
              <a:lumMod val="75000"/>
            </a:schemeClr>
          </a:solidFill>
          <a:ln>
            <a:noFill/>
          </a:ln>
          <a:effectLst/>
        </c:spPr>
      </c:pivotFmt>
      <c:pivotFmt>
        <c:idx val="36"/>
        <c:spPr>
          <a:solidFill>
            <a:schemeClr val="accent4">
              <a:lumMod val="60000"/>
              <a:lumOff val="40000"/>
            </a:schemeClr>
          </a:solidFill>
          <a:ln>
            <a:noFill/>
          </a:ln>
          <a:effectLst/>
        </c:spPr>
      </c:pivotFmt>
      <c:pivotFmt>
        <c:idx val="37"/>
        <c:spPr>
          <a:solidFill>
            <a:schemeClr val="accent4">
              <a:lumMod val="40000"/>
              <a:lumOff val="60000"/>
            </a:schemeClr>
          </a:solidFill>
          <a:ln>
            <a:noFill/>
          </a:ln>
          <a:effectLst/>
        </c:spPr>
      </c:pivotFmt>
      <c:pivotFmt>
        <c:idx val="38"/>
        <c:spPr>
          <a:solidFill>
            <a:schemeClr val="accent4">
              <a:lumMod val="40000"/>
              <a:lumOff val="60000"/>
            </a:schemeClr>
          </a:solidFill>
          <a:ln>
            <a:noFill/>
          </a:ln>
          <a:effectLst/>
        </c:spPr>
      </c:pivotFmt>
      <c:pivotFmt>
        <c:idx val="39"/>
        <c:spPr>
          <a:solidFill>
            <a:schemeClr val="accent4">
              <a:lumMod val="20000"/>
              <a:lumOff val="80000"/>
            </a:schemeClr>
          </a:solidFill>
          <a:ln>
            <a:noFill/>
          </a:ln>
          <a:effectLst/>
        </c:spPr>
      </c:pivotFmt>
      <c:pivotFmt>
        <c:idx val="40"/>
        <c:spPr>
          <a:solidFill>
            <a:schemeClr val="accent4">
              <a:lumMod val="20000"/>
              <a:lumOff val="80000"/>
            </a:schemeClr>
          </a:solidFill>
          <a:ln>
            <a:noFill/>
          </a:ln>
          <a:effectLst/>
        </c:spPr>
      </c:pivotFmt>
      <c:pivotFmt>
        <c:idx val="41"/>
        <c:spPr>
          <a:solidFill>
            <a:schemeClr val="bg1">
              <a:lumMod val="85000"/>
            </a:schemeClr>
          </a:solidFill>
          <a:ln>
            <a:noFill/>
          </a:ln>
          <a:effectLst/>
        </c:spPr>
      </c:pivotFmt>
      <c:pivotFmt>
        <c:idx val="42"/>
        <c:spPr>
          <a:solidFill>
            <a:srgbClr val="FE6150"/>
          </a:solidFill>
          <a:ln>
            <a:noFill/>
          </a:ln>
          <a:effectLst/>
        </c:spPr>
      </c:pivotFmt>
      <c:pivotFmt>
        <c:idx val="43"/>
        <c:spPr>
          <a:solidFill>
            <a:srgbClr val="FF0000"/>
          </a:solidFill>
          <a:ln>
            <a:noFill/>
          </a:ln>
          <a:effectLst/>
        </c:spPr>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4">
              <a:lumMod val="50000"/>
            </a:schemeClr>
          </a:solidFill>
          <a:ln>
            <a:noFill/>
          </a:ln>
          <a:effectLst/>
        </c:spPr>
      </c:pivotFmt>
      <c:pivotFmt>
        <c:idx val="46"/>
        <c:spPr>
          <a:solidFill>
            <a:schemeClr val="accent4">
              <a:lumMod val="75000"/>
            </a:schemeClr>
          </a:solidFill>
          <a:ln>
            <a:noFill/>
          </a:ln>
          <a:effectLst/>
        </c:spPr>
      </c:pivotFmt>
      <c:pivotFmt>
        <c:idx val="47"/>
        <c:spPr>
          <a:solidFill>
            <a:schemeClr val="accent4">
              <a:lumMod val="60000"/>
              <a:lumOff val="40000"/>
            </a:schemeClr>
          </a:solidFill>
          <a:ln>
            <a:noFill/>
          </a:ln>
          <a:effectLst/>
        </c:spPr>
      </c:pivotFmt>
      <c:pivotFmt>
        <c:idx val="48"/>
        <c:spPr>
          <a:solidFill>
            <a:schemeClr val="accent4">
              <a:lumMod val="40000"/>
              <a:lumOff val="60000"/>
            </a:schemeClr>
          </a:solidFill>
          <a:ln>
            <a:noFill/>
          </a:ln>
          <a:effectLst/>
        </c:spPr>
      </c:pivotFmt>
      <c:pivotFmt>
        <c:idx val="49"/>
        <c:spPr>
          <a:solidFill>
            <a:schemeClr val="accent4">
              <a:lumMod val="40000"/>
              <a:lumOff val="60000"/>
            </a:schemeClr>
          </a:solidFill>
          <a:ln>
            <a:noFill/>
          </a:ln>
          <a:effectLst/>
        </c:spPr>
      </c:pivotFmt>
      <c:pivotFmt>
        <c:idx val="50"/>
        <c:spPr>
          <a:solidFill>
            <a:schemeClr val="accent4">
              <a:lumMod val="20000"/>
              <a:lumOff val="80000"/>
            </a:schemeClr>
          </a:solidFill>
          <a:ln>
            <a:noFill/>
          </a:ln>
          <a:effectLst/>
        </c:spPr>
      </c:pivotFmt>
      <c:pivotFmt>
        <c:idx val="51"/>
        <c:spPr>
          <a:solidFill>
            <a:schemeClr val="accent4">
              <a:lumMod val="20000"/>
              <a:lumOff val="80000"/>
            </a:schemeClr>
          </a:solidFill>
          <a:ln>
            <a:noFill/>
          </a:ln>
          <a:effectLst/>
        </c:spPr>
      </c:pivotFmt>
      <c:pivotFmt>
        <c:idx val="52"/>
        <c:spPr>
          <a:solidFill>
            <a:schemeClr val="bg1">
              <a:lumMod val="85000"/>
            </a:schemeClr>
          </a:solidFill>
          <a:ln>
            <a:noFill/>
          </a:ln>
          <a:effectLst/>
        </c:spPr>
      </c:pivotFmt>
      <c:pivotFmt>
        <c:idx val="53"/>
        <c:spPr>
          <a:solidFill>
            <a:srgbClr val="FE6150"/>
          </a:solidFill>
          <a:ln>
            <a:noFill/>
          </a:ln>
          <a:effectLst/>
        </c:spPr>
      </c:pivotFmt>
      <c:pivotFmt>
        <c:idx val="54"/>
        <c:spPr>
          <a:solidFill>
            <a:srgbClr val="FF0000"/>
          </a:solidFill>
          <a:ln>
            <a:noFill/>
          </a:ln>
          <a:effectLst/>
        </c:spPr>
      </c:pivotFmt>
    </c:pivotFmts>
    <c:plotArea>
      <c:layout/>
      <c:barChart>
        <c:barDir val="col"/>
        <c:grouping val="clustered"/>
        <c:varyColors val="0"/>
        <c:ser>
          <c:idx val="0"/>
          <c:order val="0"/>
          <c:tx>
            <c:strRef>
              <c:f>'Top 10 state '!$B$3</c:f>
              <c:strCache>
                <c:ptCount val="1"/>
                <c:pt idx="0">
                  <c:v>Total</c:v>
                </c:pt>
              </c:strCache>
            </c:strRef>
          </c:tx>
          <c:spPr>
            <a:solidFill>
              <a:schemeClr val="accent1"/>
            </a:solidFill>
            <a:ln>
              <a:noFill/>
            </a:ln>
            <a:effectLst/>
          </c:spPr>
          <c:invertIfNegative val="0"/>
          <c:dPt>
            <c:idx val="0"/>
            <c:invertIfNegative val="0"/>
            <c:bubble3D val="0"/>
            <c:spPr>
              <a:solidFill>
                <a:srgbClr val="58084E"/>
              </a:solidFill>
              <a:ln>
                <a:noFill/>
              </a:ln>
              <a:effectLst/>
            </c:spPr>
            <c:extLst>
              <c:ext xmlns:c16="http://schemas.microsoft.com/office/drawing/2014/chart" uri="{C3380CC4-5D6E-409C-BE32-E72D297353CC}">
                <c16:uniqueId val="{00000001-76CD-4276-9218-DB8EB89B3EC5}"/>
              </c:ext>
            </c:extLst>
          </c:dPt>
          <c:dPt>
            <c:idx val="1"/>
            <c:invertIfNegative val="0"/>
            <c:bubble3D val="0"/>
            <c:spPr>
              <a:solidFill>
                <a:srgbClr val="61034F"/>
              </a:solidFill>
              <a:ln>
                <a:noFill/>
              </a:ln>
              <a:effectLst/>
            </c:spPr>
            <c:extLst>
              <c:ext xmlns:c16="http://schemas.microsoft.com/office/drawing/2014/chart" uri="{C3380CC4-5D6E-409C-BE32-E72D297353CC}">
                <c16:uniqueId val="{00000003-76CD-4276-9218-DB8EB89B3EC5}"/>
              </c:ext>
            </c:extLst>
          </c:dPt>
          <c:dPt>
            <c:idx val="2"/>
            <c:invertIfNegative val="0"/>
            <c:bubble3D val="0"/>
            <c:spPr>
              <a:solidFill>
                <a:srgbClr val="82046A"/>
              </a:solidFill>
              <a:ln>
                <a:noFill/>
              </a:ln>
              <a:effectLst/>
            </c:spPr>
            <c:extLst>
              <c:ext xmlns:c16="http://schemas.microsoft.com/office/drawing/2014/chart" uri="{C3380CC4-5D6E-409C-BE32-E72D297353CC}">
                <c16:uniqueId val="{00000005-76CD-4276-9218-DB8EB89B3EC5}"/>
              </c:ext>
            </c:extLst>
          </c:dPt>
          <c:dPt>
            <c:idx val="3"/>
            <c:invertIfNegative val="0"/>
            <c:bubble3D val="0"/>
            <c:spPr>
              <a:solidFill>
                <a:srgbClr val="990099"/>
              </a:solidFill>
              <a:ln>
                <a:noFill/>
              </a:ln>
              <a:effectLst/>
            </c:spPr>
            <c:extLst>
              <c:ext xmlns:c16="http://schemas.microsoft.com/office/drawing/2014/chart" uri="{C3380CC4-5D6E-409C-BE32-E72D297353CC}">
                <c16:uniqueId val="{00000007-76CD-4276-9218-DB8EB89B3EC5}"/>
              </c:ext>
            </c:extLst>
          </c:dPt>
          <c:dPt>
            <c:idx val="4"/>
            <c:invertIfNegative val="0"/>
            <c:bubble3D val="0"/>
            <c:spPr>
              <a:solidFill>
                <a:srgbClr val="FF00FF"/>
              </a:solidFill>
              <a:ln>
                <a:noFill/>
              </a:ln>
              <a:effectLst/>
            </c:spPr>
            <c:extLst>
              <c:ext xmlns:c16="http://schemas.microsoft.com/office/drawing/2014/chart" uri="{C3380CC4-5D6E-409C-BE32-E72D297353CC}">
                <c16:uniqueId val="{00000009-76CD-4276-9218-DB8EB89B3EC5}"/>
              </c:ext>
            </c:extLst>
          </c:dPt>
          <c:dPt>
            <c:idx val="5"/>
            <c:invertIfNegative val="0"/>
            <c:bubble3D val="0"/>
            <c:spPr>
              <a:solidFill>
                <a:srgbClr val="FF66FF"/>
              </a:solidFill>
              <a:ln>
                <a:noFill/>
              </a:ln>
              <a:effectLst/>
            </c:spPr>
            <c:extLst>
              <c:ext xmlns:c16="http://schemas.microsoft.com/office/drawing/2014/chart" uri="{C3380CC4-5D6E-409C-BE32-E72D297353CC}">
                <c16:uniqueId val="{0000000B-76CD-4276-9218-DB8EB89B3EC5}"/>
              </c:ext>
            </c:extLst>
          </c:dPt>
          <c:dPt>
            <c:idx val="6"/>
            <c:invertIfNegative val="0"/>
            <c:bubble3D val="0"/>
            <c:spPr>
              <a:solidFill>
                <a:srgbClr val="FF99CC"/>
              </a:solidFill>
              <a:ln>
                <a:noFill/>
              </a:ln>
              <a:effectLst/>
            </c:spPr>
            <c:extLst>
              <c:ext xmlns:c16="http://schemas.microsoft.com/office/drawing/2014/chart" uri="{C3380CC4-5D6E-409C-BE32-E72D297353CC}">
                <c16:uniqueId val="{0000000D-76CD-4276-9218-DB8EB89B3EC5}"/>
              </c:ext>
            </c:extLst>
          </c:dPt>
          <c:dPt>
            <c:idx val="7"/>
            <c:invertIfNegative val="0"/>
            <c:bubble3D val="0"/>
            <c:spPr>
              <a:solidFill>
                <a:srgbClr val="FFCCFF"/>
              </a:solidFill>
              <a:ln>
                <a:noFill/>
              </a:ln>
              <a:effectLst/>
            </c:spPr>
            <c:extLst>
              <c:ext xmlns:c16="http://schemas.microsoft.com/office/drawing/2014/chart" uri="{C3380CC4-5D6E-409C-BE32-E72D297353CC}">
                <c16:uniqueId val="{0000000F-76CD-4276-9218-DB8EB89B3EC5}"/>
              </c:ext>
            </c:extLst>
          </c:dPt>
          <c:dPt>
            <c:idx val="8"/>
            <c:invertIfNegative val="0"/>
            <c:bubble3D val="0"/>
            <c:spPr>
              <a:solidFill>
                <a:srgbClr val="FFCCFF"/>
              </a:solidFill>
              <a:ln>
                <a:noFill/>
              </a:ln>
              <a:effectLst/>
            </c:spPr>
            <c:extLst>
              <c:ext xmlns:c16="http://schemas.microsoft.com/office/drawing/2014/chart" uri="{C3380CC4-5D6E-409C-BE32-E72D297353CC}">
                <c16:uniqueId val="{00000011-76CD-4276-9218-DB8EB89B3EC5}"/>
              </c:ext>
            </c:extLst>
          </c:dPt>
          <c:dPt>
            <c:idx val="9"/>
            <c:invertIfNegative val="0"/>
            <c:bubble3D val="0"/>
            <c:spPr>
              <a:solidFill>
                <a:srgbClr val="FF0000"/>
              </a:solidFill>
              <a:ln>
                <a:noFill/>
              </a:ln>
              <a:effectLst/>
            </c:spPr>
            <c:extLst>
              <c:ext xmlns:c16="http://schemas.microsoft.com/office/drawing/2014/chart" uri="{C3380CC4-5D6E-409C-BE32-E72D297353CC}">
                <c16:uniqueId val="{00000013-76CD-4276-9218-DB8EB89B3EC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10 state '!$A$4:$A$14</c:f>
              <c:strCache>
                <c:ptCount val="10"/>
                <c:pt idx="0">
                  <c:v>California</c:v>
                </c:pt>
                <c:pt idx="1">
                  <c:v>New York</c:v>
                </c:pt>
                <c:pt idx="2">
                  <c:v>Texas</c:v>
                </c:pt>
                <c:pt idx="3">
                  <c:v>Washington</c:v>
                </c:pt>
                <c:pt idx="4">
                  <c:v>Pennsylvania</c:v>
                </c:pt>
                <c:pt idx="5">
                  <c:v>Florida</c:v>
                </c:pt>
                <c:pt idx="6">
                  <c:v>Illinois</c:v>
                </c:pt>
                <c:pt idx="7">
                  <c:v>Ohio</c:v>
                </c:pt>
                <c:pt idx="8">
                  <c:v>Michigan</c:v>
                </c:pt>
                <c:pt idx="9">
                  <c:v>Virginia</c:v>
                </c:pt>
              </c:strCache>
            </c:strRef>
          </c:cat>
          <c:val>
            <c:numRef>
              <c:f>'Top 10 state '!$B$4:$B$14</c:f>
              <c:numCache>
                <c:formatCode>_("$"* #,##0_);_("$"* \(#,##0\);_("$"* "-"??_);_(@_)</c:formatCode>
                <c:ptCount val="10"/>
                <c:pt idx="0">
                  <c:v>457687.63150000101</c:v>
                </c:pt>
                <c:pt idx="1">
                  <c:v>310876.27099999978</c:v>
                </c:pt>
                <c:pt idx="2">
                  <c:v>170188.04580000002</c:v>
                </c:pt>
                <c:pt idx="3">
                  <c:v>138641.26999999993</c:v>
                </c:pt>
                <c:pt idx="4">
                  <c:v>116511.91400000003</c:v>
                </c:pt>
                <c:pt idx="5">
                  <c:v>89473.707999999999</c:v>
                </c:pt>
                <c:pt idx="6">
                  <c:v>80166.10099999985</c:v>
                </c:pt>
                <c:pt idx="7">
                  <c:v>78258.135999999926</c:v>
                </c:pt>
                <c:pt idx="8">
                  <c:v>76269.614000000016</c:v>
                </c:pt>
                <c:pt idx="9">
                  <c:v>70636.719999999987</c:v>
                </c:pt>
              </c:numCache>
            </c:numRef>
          </c:val>
          <c:extLst>
            <c:ext xmlns:c16="http://schemas.microsoft.com/office/drawing/2014/chart" uri="{C3380CC4-5D6E-409C-BE32-E72D297353CC}">
              <c16:uniqueId val="{00000014-76CD-4276-9218-DB8EB89B3EC5}"/>
            </c:ext>
          </c:extLst>
        </c:ser>
        <c:dLbls>
          <c:dLblPos val="outEnd"/>
          <c:showLegendKey val="0"/>
          <c:showVal val="1"/>
          <c:showCatName val="0"/>
          <c:showSerName val="0"/>
          <c:showPercent val="0"/>
          <c:showBubbleSize val="0"/>
        </c:dLbls>
        <c:gapWidth val="219"/>
        <c:overlap val="-27"/>
        <c:axId val="393500912"/>
        <c:axId val="394250192"/>
      </c:barChart>
      <c:catAx>
        <c:axId val="393500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250192"/>
        <c:crosses val="autoZero"/>
        <c:auto val="1"/>
        <c:lblAlgn val="ctr"/>
        <c:lblOffset val="100"/>
        <c:noMultiLvlLbl val="0"/>
      </c:catAx>
      <c:valAx>
        <c:axId val="394250192"/>
        <c:scaling>
          <c:orientation val="minMax"/>
        </c:scaling>
        <c:delete val="1"/>
        <c:axPos val="l"/>
        <c:numFmt formatCode="_(&quot;$&quot;* #,##0_);_(&quot;$&quot;* \(#,##0\);_(&quot;$&quot;* &quot;-&quot;??_);_(@_)" sourceLinked="1"/>
        <c:majorTickMark val="none"/>
        <c:minorTickMark val="none"/>
        <c:tickLblPos val="nextTo"/>
        <c:crossAx val="393500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[SuperStoreData-210211-161158 (1) (Recovered) 1.xlsx]Sales Rep by Sales!PivotTable7</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a:t>
            </a:r>
            <a:r>
              <a:rPr lang="en-US" baseline="0"/>
              <a:t> Rep by Sales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3">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lumMod val="75000"/>
            </a:schemeClr>
          </a:solidFill>
          <a:ln>
            <a:noFill/>
          </a:ln>
          <a:effectLst/>
        </c:spPr>
      </c:pivotFmt>
      <c:pivotFmt>
        <c:idx val="2"/>
        <c:spPr>
          <a:solidFill>
            <a:schemeClr val="accent3">
              <a:lumMod val="75000"/>
            </a:schemeClr>
          </a:solidFill>
          <a:ln>
            <a:noFill/>
          </a:ln>
          <a:effectLst/>
        </c:spPr>
      </c:pivotFmt>
      <c:pivotFmt>
        <c:idx val="3"/>
        <c:spPr>
          <a:solidFill>
            <a:schemeClr val="accent3">
              <a:lumMod val="75000"/>
            </a:schemeClr>
          </a:solidFill>
          <a:ln>
            <a:noFill/>
          </a:ln>
          <a:effectLst/>
        </c:spPr>
      </c:pivotFmt>
      <c:pivotFmt>
        <c:idx val="4"/>
        <c:spPr>
          <a:solidFill>
            <a:schemeClr val="accent3">
              <a:lumMod val="75000"/>
            </a:schemeClr>
          </a:solidFill>
          <a:ln>
            <a:noFill/>
          </a:ln>
          <a:effectLst/>
        </c:spPr>
      </c:pivotFmt>
      <c:pivotFmt>
        <c:idx val="5"/>
        <c:spPr>
          <a:solidFill>
            <a:schemeClr val="accent3">
              <a:lumMod val="60000"/>
              <a:lumOff val="40000"/>
            </a:schemeClr>
          </a:solidFill>
          <a:ln>
            <a:noFill/>
          </a:ln>
          <a:effectLst/>
        </c:spPr>
      </c:pivotFmt>
      <c:pivotFmt>
        <c:idx val="6"/>
        <c:spPr>
          <a:solidFill>
            <a:schemeClr val="accent3">
              <a:lumMod val="60000"/>
              <a:lumOff val="40000"/>
            </a:schemeClr>
          </a:solidFill>
          <a:ln>
            <a:noFill/>
          </a:ln>
          <a:effectLst/>
        </c:spPr>
      </c:pivotFmt>
      <c:pivotFmt>
        <c:idx val="7"/>
        <c:spPr>
          <a:solidFill>
            <a:schemeClr val="accent3">
              <a:lumMod val="60000"/>
              <a:lumOff val="40000"/>
            </a:schemeClr>
          </a:solidFill>
          <a:ln>
            <a:noFill/>
          </a:ln>
          <a:effectLst/>
        </c:spPr>
      </c:pivotFmt>
      <c:pivotFmt>
        <c:idx val="8"/>
        <c:spPr>
          <a:solidFill>
            <a:schemeClr val="accent3">
              <a:lumMod val="60000"/>
              <a:lumOff val="40000"/>
            </a:schemeClr>
          </a:solidFill>
          <a:ln>
            <a:noFill/>
          </a:ln>
          <a:effectLst/>
        </c:spPr>
      </c:pivotFmt>
      <c:pivotFmt>
        <c:idx val="9"/>
        <c:spPr>
          <a:solidFill>
            <a:schemeClr val="accent3">
              <a:lumMod val="60000"/>
              <a:lumOff val="40000"/>
            </a:schemeClr>
          </a:solidFill>
          <a:ln>
            <a:noFill/>
          </a:ln>
          <a:effectLst/>
        </c:spPr>
      </c:pivotFmt>
      <c:pivotFmt>
        <c:idx val="10"/>
        <c:spPr>
          <a:solidFill>
            <a:schemeClr val="accent3">
              <a:lumMod val="60000"/>
              <a:lumOff val="40000"/>
            </a:schemeClr>
          </a:solidFill>
          <a:ln>
            <a:noFill/>
          </a:ln>
          <a:effectLst/>
        </c:spPr>
      </c:pivotFmt>
      <c:pivotFmt>
        <c:idx val="11"/>
        <c:spPr>
          <a:solidFill>
            <a:schemeClr val="accent3">
              <a:lumMod val="40000"/>
              <a:lumOff val="60000"/>
            </a:schemeClr>
          </a:solidFill>
          <a:ln>
            <a:noFill/>
          </a:ln>
          <a:effectLst/>
        </c:spPr>
      </c:pivotFmt>
      <c:pivotFmt>
        <c:idx val="12"/>
        <c:spPr>
          <a:solidFill>
            <a:schemeClr val="accent3">
              <a:lumMod val="40000"/>
              <a:lumOff val="60000"/>
            </a:schemeClr>
          </a:solidFill>
          <a:ln>
            <a:noFill/>
          </a:ln>
          <a:effectLst/>
        </c:spPr>
      </c:pivotFmt>
      <c:pivotFmt>
        <c:idx val="13"/>
        <c:spPr>
          <a:solidFill>
            <a:srgbClr val="FF0000"/>
          </a:solidFill>
          <a:ln>
            <a:noFill/>
          </a:ln>
          <a:effectLst/>
        </c:spPr>
      </c:pivotFmt>
      <c:pivotFmt>
        <c:idx val="14"/>
        <c:spPr>
          <a:solidFill>
            <a:schemeClr val="accent3">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FF0000"/>
          </a:solidFill>
          <a:ln>
            <a:noFill/>
          </a:ln>
          <a:effectLst/>
        </c:spPr>
      </c:pivotFmt>
      <c:pivotFmt>
        <c:idx val="16"/>
        <c:spPr>
          <a:solidFill>
            <a:schemeClr val="accent3">
              <a:lumMod val="40000"/>
              <a:lumOff val="60000"/>
            </a:schemeClr>
          </a:solidFill>
          <a:ln>
            <a:noFill/>
          </a:ln>
          <a:effectLst/>
        </c:spPr>
      </c:pivotFmt>
      <c:pivotFmt>
        <c:idx val="17"/>
        <c:spPr>
          <a:solidFill>
            <a:schemeClr val="accent3">
              <a:lumMod val="40000"/>
              <a:lumOff val="60000"/>
            </a:schemeClr>
          </a:solidFill>
          <a:ln>
            <a:noFill/>
          </a:ln>
          <a:effectLst/>
        </c:spPr>
      </c:pivotFmt>
      <c:pivotFmt>
        <c:idx val="18"/>
        <c:spPr>
          <a:solidFill>
            <a:schemeClr val="accent3">
              <a:lumMod val="60000"/>
              <a:lumOff val="40000"/>
            </a:schemeClr>
          </a:solidFill>
          <a:ln>
            <a:noFill/>
          </a:ln>
          <a:effectLst/>
        </c:spPr>
      </c:pivotFmt>
      <c:pivotFmt>
        <c:idx val="19"/>
        <c:spPr>
          <a:solidFill>
            <a:schemeClr val="accent3">
              <a:lumMod val="60000"/>
              <a:lumOff val="40000"/>
            </a:schemeClr>
          </a:solidFill>
          <a:ln>
            <a:noFill/>
          </a:ln>
          <a:effectLst/>
        </c:spPr>
      </c:pivotFmt>
      <c:pivotFmt>
        <c:idx val="20"/>
        <c:spPr>
          <a:solidFill>
            <a:schemeClr val="accent3">
              <a:lumMod val="60000"/>
              <a:lumOff val="40000"/>
            </a:schemeClr>
          </a:solidFill>
          <a:ln>
            <a:noFill/>
          </a:ln>
          <a:effectLst/>
        </c:spPr>
      </c:pivotFmt>
      <c:pivotFmt>
        <c:idx val="21"/>
        <c:spPr>
          <a:solidFill>
            <a:schemeClr val="accent3">
              <a:lumMod val="60000"/>
              <a:lumOff val="40000"/>
            </a:schemeClr>
          </a:solidFill>
          <a:ln>
            <a:noFill/>
          </a:ln>
          <a:effectLst/>
        </c:spPr>
      </c:pivotFmt>
      <c:pivotFmt>
        <c:idx val="22"/>
        <c:spPr>
          <a:solidFill>
            <a:schemeClr val="accent3">
              <a:lumMod val="60000"/>
              <a:lumOff val="40000"/>
            </a:schemeClr>
          </a:solidFill>
          <a:ln>
            <a:noFill/>
          </a:ln>
          <a:effectLst/>
        </c:spPr>
      </c:pivotFmt>
      <c:pivotFmt>
        <c:idx val="23"/>
        <c:spPr>
          <a:solidFill>
            <a:schemeClr val="accent3">
              <a:lumMod val="60000"/>
              <a:lumOff val="40000"/>
            </a:schemeClr>
          </a:solidFill>
          <a:ln>
            <a:noFill/>
          </a:ln>
          <a:effectLst/>
        </c:spPr>
      </c:pivotFmt>
      <c:pivotFmt>
        <c:idx val="24"/>
        <c:spPr>
          <a:solidFill>
            <a:schemeClr val="accent3">
              <a:lumMod val="75000"/>
            </a:schemeClr>
          </a:solidFill>
          <a:ln>
            <a:noFill/>
          </a:ln>
          <a:effectLst/>
        </c:spPr>
      </c:pivotFmt>
      <c:pivotFmt>
        <c:idx val="25"/>
        <c:spPr>
          <a:solidFill>
            <a:schemeClr val="accent3">
              <a:lumMod val="75000"/>
            </a:schemeClr>
          </a:solidFill>
          <a:ln>
            <a:noFill/>
          </a:ln>
          <a:effectLst/>
        </c:spPr>
      </c:pivotFmt>
      <c:pivotFmt>
        <c:idx val="26"/>
        <c:spPr>
          <a:solidFill>
            <a:schemeClr val="accent3">
              <a:lumMod val="75000"/>
            </a:schemeClr>
          </a:solidFill>
          <a:ln>
            <a:noFill/>
          </a:ln>
          <a:effectLst/>
        </c:spPr>
      </c:pivotFmt>
      <c:pivotFmt>
        <c:idx val="27"/>
        <c:spPr>
          <a:solidFill>
            <a:schemeClr val="accent3">
              <a:lumMod val="75000"/>
            </a:schemeClr>
          </a:solidFill>
          <a:ln>
            <a:noFill/>
          </a:ln>
          <a:effectLst/>
        </c:spPr>
      </c:pivotFmt>
      <c:pivotFmt>
        <c:idx val="28"/>
        <c:spPr>
          <a:solidFill>
            <a:schemeClr val="accent3">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rgbClr val="FF0000"/>
          </a:solidFill>
          <a:ln>
            <a:noFill/>
          </a:ln>
          <a:effectLst/>
        </c:spPr>
      </c:pivotFmt>
      <c:pivotFmt>
        <c:idx val="30"/>
        <c:spPr>
          <a:solidFill>
            <a:schemeClr val="accent3">
              <a:lumMod val="40000"/>
              <a:lumOff val="60000"/>
            </a:schemeClr>
          </a:solidFill>
          <a:ln>
            <a:noFill/>
          </a:ln>
          <a:effectLst/>
        </c:spPr>
      </c:pivotFmt>
      <c:pivotFmt>
        <c:idx val="31"/>
        <c:spPr>
          <a:solidFill>
            <a:schemeClr val="accent3">
              <a:lumMod val="40000"/>
              <a:lumOff val="60000"/>
            </a:schemeClr>
          </a:solidFill>
          <a:ln>
            <a:noFill/>
          </a:ln>
          <a:effectLst/>
        </c:spPr>
      </c:pivotFmt>
      <c:pivotFmt>
        <c:idx val="32"/>
        <c:spPr>
          <a:solidFill>
            <a:schemeClr val="accent3">
              <a:lumMod val="60000"/>
              <a:lumOff val="40000"/>
            </a:schemeClr>
          </a:solidFill>
          <a:ln>
            <a:noFill/>
          </a:ln>
          <a:effectLst/>
        </c:spPr>
      </c:pivotFmt>
      <c:pivotFmt>
        <c:idx val="33"/>
        <c:spPr>
          <a:solidFill>
            <a:schemeClr val="accent3">
              <a:lumMod val="60000"/>
              <a:lumOff val="40000"/>
            </a:schemeClr>
          </a:solidFill>
          <a:ln>
            <a:noFill/>
          </a:ln>
          <a:effectLst/>
        </c:spPr>
      </c:pivotFmt>
      <c:pivotFmt>
        <c:idx val="34"/>
        <c:spPr>
          <a:solidFill>
            <a:schemeClr val="accent3">
              <a:lumMod val="60000"/>
              <a:lumOff val="40000"/>
            </a:schemeClr>
          </a:solidFill>
          <a:ln>
            <a:noFill/>
          </a:ln>
          <a:effectLst/>
        </c:spPr>
      </c:pivotFmt>
      <c:pivotFmt>
        <c:idx val="35"/>
        <c:spPr>
          <a:solidFill>
            <a:schemeClr val="accent3">
              <a:lumMod val="60000"/>
              <a:lumOff val="40000"/>
            </a:schemeClr>
          </a:solidFill>
          <a:ln>
            <a:noFill/>
          </a:ln>
          <a:effectLst/>
        </c:spPr>
      </c:pivotFmt>
      <c:pivotFmt>
        <c:idx val="36"/>
        <c:spPr>
          <a:solidFill>
            <a:schemeClr val="accent3">
              <a:lumMod val="60000"/>
              <a:lumOff val="40000"/>
            </a:schemeClr>
          </a:solidFill>
          <a:ln>
            <a:noFill/>
          </a:ln>
          <a:effectLst/>
        </c:spPr>
      </c:pivotFmt>
      <c:pivotFmt>
        <c:idx val="37"/>
        <c:spPr>
          <a:solidFill>
            <a:schemeClr val="accent3">
              <a:lumMod val="60000"/>
              <a:lumOff val="40000"/>
            </a:schemeClr>
          </a:solidFill>
          <a:ln>
            <a:noFill/>
          </a:ln>
          <a:effectLst/>
        </c:spPr>
      </c:pivotFmt>
      <c:pivotFmt>
        <c:idx val="38"/>
        <c:spPr>
          <a:solidFill>
            <a:schemeClr val="accent3">
              <a:lumMod val="75000"/>
            </a:schemeClr>
          </a:solidFill>
          <a:ln>
            <a:noFill/>
          </a:ln>
          <a:effectLst/>
        </c:spPr>
      </c:pivotFmt>
      <c:pivotFmt>
        <c:idx val="39"/>
        <c:spPr>
          <a:solidFill>
            <a:schemeClr val="accent3">
              <a:lumMod val="75000"/>
            </a:schemeClr>
          </a:solidFill>
          <a:ln>
            <a:noFill/>
          </a:ln>
          <a:effectLst/>
        </c:spPr>
      </c:pivotFmt>
      <c:pivotFmt>
        <c:idx val="40"/>
        <c:spPr>
          <a:solidFill>
            <a:schemeClr val="accent3">
              <a:lumMod val="75000"/>
            </a:schemeClr>
          </a:solidFill>
          <a:ln>
            <a:noFill/>
          </a:ln>
          <a:effectLst/>
        </c:spPr>
      </c:pivotFmt>
      <c:pivotFmt>
        <c:idx val="41"/>
        <c:spPr>
          <a:solidFill>
            <a:schemeClr val="accent3">
              <a:lumMod val="75000"/>
            </a:schemeClr>
          </a:solidFill>
          <a:ln>
            <a:noFill/>
          </a:ln>
          <a:effectLst/>
        </c:spPr>
      </c:pivotFmt>
      <c:pivotFmt>
        <c:idx val="42"/>
        <c:spPr>
          <a:solidFill>
            <a:schemeClr val="accent3">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rgbClr val="FF0000"/>
          </a:solidFill>
          <a:ln>
            <a:noFill/>
          </a:ln>
          <a:effectLst/>
        </c:spPr>
      </c:pivotFmt>
      <c:pivotFmt>
        <c:idx val="44"/>
        <c:spPr>
          <a:solidFill>
            <a:schemeClr val="accent3">
              <a:lumMod val="40000"/>
              <a:lumOff val="60000"/>
            </a:schemeClr>
          </a:solidFill>
          <a:ln>
            <a:noFill/>
          </a:ln>
          <a:effectLst/>
        </c:spPr>
      </c:pivotFmt>
      <c:pivotFmt>
        <c:idx val="45"/>
        <c:spPr>
          <a:solidFill>
            <a:schemeClr val="accent3">
              <a:lumMod val="40000"/>
              <a:lumOff val="60000"/>
            </a:schemeClr>
          </a:solidFill>
          <a:ln>
            <a:noFill/>
          </a:ln>
          <a:effectLst/>
        </c:spPr>
      </c:pivotFmt>
      <c:pivotFmt>
        <c:idx val="46"/>
        <c:spPr>
          <a:solidFill>
            <a:schemeClr val="accent3">
              <a:lumMod val="60000"/>
              <a:lumOff val="40000"/>
            </a:schemeClr>
          </a:solidFill>
          <a:ln>
            <a:noFill/>
          </a:ln>
          <a:effectLst/>
        </c:spPr>
      </c:pivotFmt>
      <c:pivotFmt>
        <c:idx val="47"/>
        <c:spPr>
          <a:solidFill>
            <a:schemeClr val="accent3">
              <a:lumMod val="60000"/>
              <a:lumOff val="40000"/>
            </a:schemeClr>
          </a:solidFill>
          <a:ln>
            <a:noFill/>
          </a:ln>
          <a:effectLst/>
        </c:spPr>
      </c:pivotFmt>
      <c:pivotFmt>
        <c:idx val="48"/>
        <c:spPr>
          <a:solidFill>
            <a:schemeClr val="accent3">
              <a:lumMod val="60000"/>
              <a:lumOff val="40000"/>
            </a:schemeClr>
          </a:solidFill>
          <a:ln>
            <a:noFill/>
          </a:ln>
          <a:effectLst/>
        </c:spPr>
      </c:pivotFmt>
      <c:pivotFmt>
        <c:idx val="49"/>
        <c:spPr>
          <a:solidFill>
            <a:schemeClr val="accent3">
              <a:lumMod val="60000"/>
              <a:lumOff val="40000"/>
            </a:schemeClr>
          </a:solidFill>
          <a:ln>
            <a:noFill/>
          </a:ln>
          <a:effectLst/>
        </c:spPr>
      </c:pivotFmt>
      <c:pivotFmt>
        <c:idx val="50"/>
        <c:spPr>
          <a:solidFill>
            <a:schemeClr val="accent3">
              <a:lumMod val="60000"/>
              <a:lumOff val="40000"/>
            </a:schemeClr>
          </a:solidFill>
          <a:ln>
            <a:noFill/>
          </a:ln>
          <a:effectLst/>
        </c:spPr>
      </c:pivotFmt>
      <c:pivotFmt>
        <c:idx val="51"/>
        <c:spPr>
          <a:solidFill>
            <a:schemeClr val="accent3">
              <a:lumMod val="60000"/>
              <a:lumOff val="40000"/>
            </a:schemeClr>
          </a:solidFill>
          <a:ln>
            <a:noFill/>
          </a:ln>
          <a:effectLst/>
        </c:spPr>
      </c:pivotFmt>
      <c:pivotFmt>
        <c:idx val="52"/>
        <c:spPr>
          <a:solidFill>
            <a:schemeClr val="accent3">
              <a:lumMod val="75000"/>
            </a:schemeClr>
          </a:solidFill>
          <a:ln>
            <a:noFill/>
          </a:ln>
          <a:effectLst/>
        </c:spPr>
      </c:pivotFmt>
      <c:pivotFmt>
        <c:idx val="53"/>
        <c:spPr>
          <a:solidFill>
            <a:schemeClr val="accent3">
              <a:lumMod val="75000"/>
            </a:schemeClr>
          </a:solidFill>
          <a:ln>
            <a:noFill/>
          </a:ln>
          <a:effectLst/>
        </c:spPr>
      </c:pivotFmt>
      <c:pivotFmt>
        <c:idx val="54"/>
        <c:spPr>
          <a:solidFill>
            <a:schemeClr val="accent3">
              <a:lumMod val="75000"/>
            </a:schemeClr>
          </a:solidFill>
          <a:ln>
            <a:noFill/>
          </a:ln>
          <a:effectLst/>
        </c:spPr>
      </c:pivotFmt>
      <c:pivotFmt>
        <c:idx val="55"/>
        <c:spPr>
          <a:solidFill>
            <a:schemeClr val="accent3">
              <a:lumMod val="75000"/>
            </a:schemeClr>
          </a:solidFill>
          <a:ln>
            <a:noFill/>
          </a:ln>
          <a:effectLst/>
        </c:spPr>
      </c:pivotFmt>
      <c:pivotFmt>
        <c:idx val="56"/>
        <c:spPr>
          <a:solidFill>
            <a:schemeClr val="accent3">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7"/>
        <c:spPr>
          <a:solidFill>
            <a:srgbClr val="FF0000"/>
          </a:solidFill>
          <a:ln>
            <a:noFill/>
          </a:ln>
          <a:effectLst/>
        </c:spPr>
      </c:pivotFmt>
      <c:pivotFmt>
        <c:idx val="58"/>
        <c:spPr>
          <a:solidFill>
            <a:schemeClr val="accent3">
              <a:lumMod val="40000"/>
              <a:lumOff val="60000"/>
            </a:schemeClr>
          </a:solidFill>
          <a:ln>
            <a:noFill/>
          </a:ln>
          <a:effectLst/>
        </c:spPr>
      </c:pivotFmt>
      <c:pivotFmt>
        <c:idx val="59"/>
        <c:spPr>
          <a:solidFill>
            <a:schemeClr val="accent3">
              <a:lumMod val="40000"/>
              <a:lumOff val="60000"/>
            </a:schemeClr>
          </a:solidFill>
          <a:ln>
            <a:noFill/>
          </a:ln>
          <a:effectLst/>
        </c:spPr>
      </c:pivotFmt>
      <c:pivotFmt>
        <c:idx val="60"/>
        <c:spPr>
          <a:solidFill>
            <a:schemeClr val="accent3">
              <a:lumMod val="60000"/>
              <a:lumOff val="40000"/>
            </a:schemeClr>
          </a:solidFill>
          <a:ln>
            <a:noFill/>
          </a:ln>
          <a:effectLst/>
        </c:spPr>
      </c:pivotFmt>
      <c:pivotFmt>
        <c:idx val="61"/>
        <c:spPr>
          <a:solidFill>
            <a:schemeClr val="accent3">
              <a:lumMod val="60000"/>
              <a:lumOff val="40000"/>
            </a:schemeClr>
          </a:solidFill>
          <a:ln>
            <a:noFill/>
          </a:ln>
          <a:effectLst/>
        </c:spPr>
      </c:pivotFmt>
      <c:pivotFmt>
        <c:idx val="62"/>
        <c:spPr>
          <a:solidFill>
            <a:schemeClr val="accent3">
              <a:lumMod val="60000"/>
              <a:lumOff val="40000"/>
            </a:schemeClr>
          </a:solidFill>
          <a:ln>
            <a:noFill/>
          </a:ln>
          <a:effectLst/>
        </c:spPr>
      </c:pivotFmt>
      <c:pivotFmt>
        <c:idx val="63"/>
        <c:spPr>
          <a:solidFill>
            <a:schemeClr val="accent3">
              <a:lumMod val="60000"/>
              <a:lumOff val="40000"/>
            </a:schemeClr>
          </a:solidFill>
          <a:ln>
            <a:noFill/>
          </a:ln>
          <a:effectLst/>
        </c:spPr>
      </c:pivotFmt>
      <c:pivotFmt>
        <c:idx val="64"/>
        <c:spPr>
          <a:solidFill>
            <a:schemeClr val="accent3">
              <a:lumMod val="60000"/>
              <a:lumOff val="40000"/>
            </a:schemeClr>
          </a:solidFill>
          <a:ln>
            <a:noFill/>
          </a:ln>
          <a:effectLst/>
        </c:spPr>
      </c:pivotFmt>
      <c:pivotFmt>
        <c:idx val="65"/>
        <c:spPr>
          <a:solidFill>
            <a:schemeClr val="accent3">
              <a:lumMod val="60000"/>
              <a:lumOff val="40000"/>
            </a:schemeClr>
          </a:solidFill>
          <a:ln>
            <a:noFill/>
          </a:ln>
          <a:effectLst/>
        </c:spPr>
      </c:pivotFmt>
      <c:pivotFmt>
        <c:idx val="66"/>
        <c:spPr>
          <a:solidFill>
            <a:schemeClr val="accent3">
              <a:lumMod val="75000"/>
            </a:schemeClr>
          </a:solidFill>
          <a:ln>
            <a:noFill/>
          </a:ln>
          <a:effectLst/>
        </c:spPr>
      </c:pivotFmt>
      <c:pivotFmt>
        <c:idx val="67"/>
        <c:spPr>
          <a:solidFill>
            <a:schemeClr val="accent3">
              <a:lumMod val="75000"/>
            </a:schemeClr>
          </a:solidFill>
          <a:ln>
            <a:noFill/>
          </a:ln>
          <a:effectLst/>
        </c:spPr>
      </c:pivotFmt>
      <c:pivotFmt>
        <c:idx val="68"/>
        <c:spPr>
          <a:solidFill>
            <a:schemeClr val="accent3">
              <a:lumMod val="75000"/>
            </a:schemeClr>
          </a:solidFill>
          <a:ln>
            <a:noFill/>
          </a:ln>
          <a:effectLst/>
        </c:spPr>
      </c:pivotFmt>
      <c:pivotFmt>
        <c:idx val="69"/>
        <c:spPr>
          <a:solidFill>
            <a:schemeClr val="accent3">
              <a:lumMod val="75000"/>
            </a:schemeClr>
          </a:solidFill>
          <a:ln>
            <a:noFill/>
          </a:ln>
          <a:effectLst/>
        </c:spPr>
      </c:pivotFmt>
    </c:pivotFmts>
    <c:plotArea>
      <c:layout/>
      <c:barChart>
        <c:barDir val="bar"/>
        <c:grouping val="clustered"/>
        <c:varyColors val="0"/>
        <c:ser>
          <c:idx val="0"/>
          <c:order val="0"/>
          <c:tx>
            <c:strRef>
              <c:f>'Sales Rep by Sales'!$B$3</c:f>
              <c:strCache>
                <c:ptCount val="1"/>
                <c:pt idx="0">
                  <c:v>Total</c:v>
                </c:pt>
              </c:strCache>
            </c:strRef>
          </c:tx>
          <c:spPr>
            <a:solidFill>
              <a:schemeClr val="accent3">
                <a:lumMod val="50000"/>
              </a:schemeClr>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30FA-457A-A85F-6ED6786F2ADE}"/>
              </c:ext>
            </c:extLst>
          </c:dPt>
          <c:dPt>
            <c:idx val="1"/>
            <c:invertIfNegative val="0"/>
            <c:bubble3D val="0"/>
            <c:spPr>
              <a:solidFill>
                <a:schemeClr val="accent3">
                  <a:lumMod val="40000"/>
                  <a:lumOff val="60000"/>
                </a:schemeClr>
              </a:solidFill>
              <a:ln>
                <a:noFill/>
              </a:ln>
              <a:effectLst/>
            </c:spPr>
            <c:extLst>
              <c:ext xmlns:c16="http://schemas.microsoft.com/office/drawing/2014/chart" uri="{C3380CC4-5D6E-409C-BE32-E72D297353CC}">
                <c16:uniqueId val="{00000003-30FA-457A-A85F-6ED6786F2ADE}"/>
              </c:ext>
            </c:extLst>
          </c:dPt>
          <c:dPt>
            <c:idx val="2"/>
            <c:invertIfNegative val="0"/>
            <c:bubble3D val="0"/>
            <c:spPr>
              <a:solidFill>
                <a:srgbClr val="FFCCFF"/>
              </a:solidFill>
              <a:ln>
                <a:noFill/>
              </a:ln>
              <a:effectLst/>
            </c:spPr>
            <c:extLst>
              <c:ext xmlns:c16="http://schemas.microsoft.com/office/drawing/2014/chart" uri="{C3380CC4-5D6E-409C-BE32-E72D297353CC}">
                <c16:uniqueId val="{00000005-30FA-457A-A85F-6ED6786F2ADE}"/>
              </c:ext>
            </c:extLst>
          </c:dPt>
          <c:dPt>
            <c:idx val="3"/>
            <c:invertIfNegative val="0"/>
            <c:bubble3D val="0"/>
            <c:spPr>
              <a:solidFill>
                <a:srgbClr val="FFCCFF"/>
              </a:solidFill>
              <a:ln>
                <a:noFill/>
              </a:ln>
              <a:effectLst/>
            </c:spPr>
            <c:extLst>
              <c:ext xmlns:c16="http://schemas.microsoft.com/office/drawing/2014/chart" uri="{C3380CC4-5D6E-409C-BE32-E72D297353CC}">
                <c16:uniqueId val="{00000007-30FA-457A-A85F-6ED6786F2ADE}"/>
              </c:ext>
            </c:extLst>
          </c:dPt>
          <c:dPt>
            <c:idx val="4"/>
            <c:invertIfNegative val="0"/>
            <c:bubble3D val="0"/>
            <c:spPr>
              <a:solidFill>
                <a:srgbClr val="FFCCCC"/>
              </a:solidFill>
              <a:ln>
                <a:noFill/>
              </a:ln>
              <a:effectLst/>
            </c:spPr>
            <c:extLst>
              <c:ext xmlns:c16="http://schemas.microsoft.com/office/drawing/2014/chart" uri="{C3380CC4-5D6E-409C-BE32-E72D297353CC}">
                <c16:uniqueId val="{00000009-30FA-457A-A85F-6ED6786F2ADE}"/>
              </c:ext>
            </c:extLst>
          </c:dPt>
          <c:dPt>
            <c:idx val="5"/>
            <c:invertIfNegative val="0"/>
            <c:bubble3D val="0"/>
            <c:spPr>
              <a:solidFill>
                <a:srgbClr val="FF99CC"/>
              </a:solidFill>
              <a:ln>
                <a:noFill/>
              </a:ln>
              <a:effectLst/>
            </c:spPr>
            <c:extLst>
              <c:ext xmlns:c16="http://schemas.microsoft.com/office/drawing/2014/chart" uri="{C3380CC4-5D6E-409C-BE32-E72D297353CC}">
                <c16:uniqueId val="{0000000B-30FA-457A-A85F-6ED6786F2ADE}"/>
              </c:ext>
            </c:extLst>
          </c:dPt>
          <c:dPt>
            <c:idx val="6"/>
            <c:invertIfNegative val="0"/>
            <c:bubble3D val="0"/>
            <c:spPr>
              <a:solidFill>
                <a:srgbClr val="FF66FF"/>
              </a:solidFill>
              <a:ln>
                <a:noFill/>
              </a:ln>
              <a:effectLst/>
            </c:spPr>
            <c:extLst>
              <c:ext xmlns:c16="http://schemas.microsoft.com/office/drawing/2014/chart" uri="{C3380CC4-5D6E-409C-BE32-E72D297353CC}">
                <c16:uniqueId val="{0000000D-30FA-457A-A85F-6ED6786F2ADE}"/>
              </c:ext>
            </c:extLst>
          </c:dPt>
          <c:dPt>
            <c:idx val="7"/>
            <c:invertIfNegative val="0"/>
            <c:bubble3D val="0"/>
            <c:spPr>
              <a:solidFill>
                <a:srgbClr val="FF00FF"/>
              </a:solidFill>
              <a:ln>
                <a:noFill/>
              </a:ln>
              <a:effectLst/>
            </c:spPr>
            <c:extLst>
              <c:ext xmlns:c16="http://schemas.microsoft.com/office/drawing/2014/chart" uri="{C3380CC4-5D6E-409C-BE32-E72D297353CC}">
                <c16:uniqueId val="{0000000F-30FA-457A-A85F-6ED6786F2ADE}"/>
              </c:ext>
            </c:extLst>
          </c:dPt>
          <c:dPt>
            <c:idx val="8"/>
            <c:invertIfNegative val="0"/>
            <c:bubble3D val="0"/>
            <c:spPr>
              <a:solidFill>
                <a:srgbClr val="FF00FF"/>
              </a:solidFill>
              <a:ln>
                <a:noFill/>
              </a:ln>
              <a:effectLst/>
            </c:spPr>
            <c:extLst>
              <c:ext xmlns:c16="http://schemas.microsoft.com/office/drawing/2014/chart" uri="{C3380CC4-5D6E-409C-BE32-E72D297353CC}">
                <c16:uniqueId val="{00000011-30FA-457A-A85F-6ED6786F2ADE}"/>
              </c:ext>
            </c:extLst>
          </c:dPt>
          <c:dPt>
            <c:idx val="9"/>
            <c:invertIfNegative val="0"/>
            <c:bubble3D val="0"/>
            <c:spPr>
              <a:solidFill>
                <a:srgbClr val="990099"/>
              </a:solidFill>
              <a:ln>
                <a:noFill/>
              </a:ln>
              <a:effectLst/>
            </c:spPr>
            <c:extLst>
              <c:ext xmlns:c16="http://schemas.microsoft.com/office/drawing/2014/chart" uri="{C3380CC4-5D6E-409C-BE32-E72D297353CC}">
                <c16:uniqueId val="{00000013-30FA-457A-A85F-6ED6786F2ADE}"/>
              </c:ext>
            </c:extLst>
          </c:dPt>
          <c:dPt>
            <c:idx val="10"/>
            <c:invertIfNegative val="0"/>
            <c:bubble3D val="0"/>
            <c:spPr>
              <a:solidFill>
                <a:srgbClr val="990099"/>
              </a:solidFill>
              <a:ln>
                <a:noFill/>
              </a:ln>
              <a:effectLst/>
            </c:spPr>
            <c:extLst>
              <c:ext xmlns:c16="http://schemas.microsoft.com/office/drawing/2014/chart" uri="{C3380CC4-5D6E-409C-BE32-E72D297353CC}">
                <c16:uniqueId val="{00000015-30FA-457A-A85F-6ED6786F2ADE}"/>
              </c:ext>
            </c:extLst>
          </c:dPt>
          <c:dPt>
            <c:idx val="11"/>
            <c:invertIfNegative val="0"/>
            <c:bubble3D val="0"/>
            <c:spPr>
              <a:solidFill>
                <a:srgbClr val="990099"/>
              </a:solidFill>
              <a:ln>
                <a:noFill/>
              </a:ln>
              <a:effectLst/>
            </c:spPr>
            <c:extLst>
              <c:ext xmlns:c16="http://schemas.microsoft.com/office/drawing/2014/chart" uri="{C3380CC4-5D6E-409C-BE32-E72D297353CC}">
                <c16:uniqueId val="{00000017-30FA-457A-A85F-6ED6786F2ADE}"/>
              </c:ext>
            </c:extLst>
          </c:dPt>
          <c:dPt>
            <c:idx val="12"/>
            <c:invertIfNegative val="0"/>
            <c:bubble3D val="0"/>
            <c:spPr>
              <a:solidFill>
                <a:srgbClr val="601657"/>
              </a:solidFill>
              <a:ln>
                <a:noFill/>
              </a:ln>
              <a:effectLst/>
            </c:spPr>
            <c:extLst>
              <c:ext xmlns:c16="http://schemas.microsoft.com/office/drawing/2014/chart" uri="{C3380CC4-5D6E-409C-BE32-E72D297353CC}">
                <c16:uniqueId val="{00000019-30FA-457A-A85F-6ED6786F2ADE}"/>
              </c:ext>
            </c:extLst>
          </c:dPt>
          <c:dPt>
            <c:idx val="13"/>
            <c:invertIfNegative val="0"/>
            <c:bubble3D val="0"/>
            <c:spPr>
              <a:solidFill>
                <a:srgbClr val="58084E"/>
              </a:solidFill>
              <a:ln>
                <a:noFill/>
              </a:ln>
              <a:effectLst/>
            </c:spPr>
            <c:extLst>
              <c:ext xmlns:c16="http://schemas.microsoft.com/office/drawing/2014/chart" uri="{C3380CC4-5D6E-409C-BE32-E72D297353CC}">
                <c16:uniqueId val="{0000001A-60F3-408F-A05E-A0CD7F82D7C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'Sales Rep by Sales'!$A$4:$A$18</c:f>
              <c:strCache>
                <c:ptCount val="14"/>
                <c:pt idx="0">
                  <c:v>Jessica Smith</c:v>
                </c:pt>
                <c:pt idx="1">
                  <c:v>Erica Jones</c:v>
                </c:pt>
                <c:pt idx="2">
                  <c:v>Thompson Crawford</c:v>
                </c:pt>
                <c:pt idx="3">
                  <c:v>Mary Gerrard</c:v>
                </c:pt>
                <c:pt idx="4">
                  <c:v>Alan Ray</c:v>
                </c:pt>
                <c:pt idx="5">
                  <c:v>Anne Wu</c:v>
                </c:pt>
                <c:pt idx="6">
                  <c:v>Steve Pepple</c:v>
                </c:pt>
                <c:pt idx="7">
                  <c:v>Sheila Stones</c:v>
                </c:pt>
                <c:pt idx="8">
                  <c:v>Abigail Thompson</c:v>
                </c:pt>
                <c:pt idx="9">
                  <c:v>Jimmy Grey</c:v>
                </c:pt>
                <c:pt idx="10">
                  <c:v>Stella Given</c:v>
                </c:pt>
                <c:pt idx="11">
                  <c:v>Daniel Gates</c:v>
                </c:pt>
                <c:pt idx="12">
                  <c:v>Morris Garcia</c:v>
                </c:pt>
                <c:pt idx="13">
                  <c:v>Organic</c:v>
                </c:pt>
              </c:strCache>
            </c:strRef>
          </c:cat>
          <c:val>
            <c:numRef>
              <c:f>'Sales Rep by Sales'!$B$4:$B$18</c:f>
              <c:numCache>
                <c:formatCode>_("$"* #,##0_);_("$"* \(#,##0\);_("$"* "-"??_);_(@_)</c:formatCode>
                <c:ptCount val="14"/>
                <c:pt idx="0">
                  <c:v>50206.475499999993</c:v>
                </c:pt>
                <c:pt idx="1">
                  <c:v>53680.410000000011</c:v>
                </c:pt>
                <c:pt idx="2">
                  <c:v>55090.324500000002</c:v>
                </c:pt>
                <c:pt idx="3">
                  <c:v>57249.549999999981</c:v>
                </c:pt>
                <c:pt idx="4">
                  <c:v>57571.263200000016</c:v>
                </c:pt>
                <c:pt idx="5">
                  <c:v>60399.125799999994</c:v>
                </c:pt>
                <c:pt idx="6">
                  <c:v>61222.692199999998</c:v>
                </c:pt>
                <c:pt idx="7">
                  <c:v>66790.674000000028</c:v>
                </c:pt>
                <c:pt idx="8">
                  <c:v>66818.344699999987</c:v>
                </c:pt>
                <c:pt idx="9">
                  <c:v>68777.970999999976</c:v>
                </c:pt>
                <c:pt idx="10">
                  <c:v>80049.205999999976</c:v>
                </c:pt>
                <c:pt idx="11">
                  <c:v>86495.722999999969</c:v>
                </c:pt>
                <c:pt idx="12">
                  <c:v>92366.965299999953</c:v>
                </c:pt>
                <c:pt idx="13">
                  <c:v>1440482.1350999807</c:v>
                </c:pt>
              </c:numCache>
            </c:numRef>
          </c:val>
          <c:extLst>
            <c:ext xmlns:c16="http://schemas.microsoft.com/office/drawing/2014/chart" uri="{C3380CC4-5D6E-409C-BE32-E72D297353CC}">
              <c16:uniqueId val="{0000001A-30FA-457A-A85F-6ED6786F2ADE}"/>
            </c:ext>
          </c:extLst>
        </c:ser>
        <c:dLbls>
          <c:dLblPos val="outEnd"/>
          <c:showLegendKey val="0"/>
          <c:showVal val="1"/>
          <c:showCatName val="0"/>
          <c:showSerName val="0"/>
          <c:showPercent val="0"/>
          <c:showBubbleSize val="0"/>
        </c:dLbls>
        <c:gapWidth val="219"/>
        <c:axId val="459338911"/>
        <c:axId val="655096703"/>
      </c:barChart>
      <c:catAx>
        <c:axId val="4593389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5096703"/>
        <c:crosses val="autoZero"/>
        <c:auto val="1"/>
        <c:lblAlgn val="ctr"/>
        <c:lblOffset val="100"/>
        <c:noMultiLvlLbl val="0"/>
      </c:catAx>
      <c:valAx>
        <c:axId val="655096703"/>
        <c:scaling>
          <c:orientation val="minMax"/>
        </c:scaling>
        <c:delete val="1"/>
        <c:axPos val="b"/>
        <c:numFmt formatCode="_(&quot;$&quot;* #,##0_);_(&quot;$&quot;* \(#,##0\);_(&quot;$&quot;* &quot;-&quot;??_);_(@_)" sourceLinked="1"/>
        <c:majorTickMark val="none"/>
        <c:minorTickMark val="none"/>
        <c:tickLblPos val="nextTo"/>
        <c:crossAx val="459338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66AD-C076-4FA8-8C07-4837940B99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491EE5-8299-4E12-A395-2256A52CF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3D3DB9-6733-442A-BFE2-B1E175E4CB26}"/>
              </a:ext>
            </a:extLst>
          </p:cNvPr>
          <p:cNvSpPr>
            <a:spLocks noGrp="1"/>
          </p:cNvSpPr>
          <p:nvPr>
            <p:ph type="dt" sz="half" idx="10"/>
          </p:nvPr>
        </p:nvSpPr>
        <p:spPr/>
        <p:txBody>
          <a:bodyPr/>
          <a:lstStyle/>
          <a:p>
            <a:fld id="{5562FD21-9915-4BD7-9149-23A085C4307C}" type="datetimeFigureOut">
              <a:rPr lang="en-US" smtClean="0"/>
              <a:t>8/23/2024</a:t>
            </a:fld>
            <a:endParaRPr lang="en-US"/>
          </a:p>
        </p:txBody>
      </p:sp>
      <p:sp>
        <p:nvSpPr>
          <p:cNvPr id="5" name="Footer Placeholder 4">
            <a:extLst>
              <a:ext uri="{FF2B5EF4-FFF2-40B4-BE49-F238E27FC236}">
                <a16:creationId xmlns:a16="http://schemas.microsoft.com/office/drawing/2014/main" id="{A75D557E-4B05-4F61-B1F4-A8471C882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3C1AB-18D7-4D04-B219-8A2FFAC3D04B}"/>
              </a:ext>
            </a:extLst>
          </p:cNvPr>
          <p:cNvSpPr>
            <a:spLocks noGrp="1"/>
          </p:cNvSpPr>
          <p:nvPr>
            <p:ph type="sldNum" sz="quarter" idx="12"/>
          </p:nvPr>
        </p:nvSpPr>
        <p:spPr/>
        <p:txBody>
          <a:bodyPr/>
          <a:lstStyle/>
          <a:p>
            <a:fld id="{095370B4-A604-4614-ADF3-91248E4C4E83}" type="slidenum">
              <a:rPr lang="en-US" smtClean="0"/>
              <a:t>‹#›</a:t>
            </a:fld>
            <a:endParaRPr lang="en-US"/>
          </a:p>
        </p:txBody>
      </p:sp>
    </p:spTree>
    <p:extLst>
      <p:ext uri="{BB962C8B-B14F-4D97-AF65-F5344CB8AC3E}">
        <p14:creationId xmlns:p14="http://schemas.microsoft.com/office/powerpoint/2010/main" val="110917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FFF7-A4B0-448D-AB37-1CFFE3FD4A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03C8D1-20F5-4745-B95B-392D08C26A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0283E-0AF2-477B-A42F-AFD05B48226B}"/>
              </a:ext>
            </a:extLst>
          </p:cNvPr>
          <p:cNvSpPr>
            <a:spLocks noGrp="1"/>
          </p:cNvSpPr>
          <p:nvPr>
            <p:ph type="dt" sz="half" idx="10"/>
          </p:nvPr>
        </p:nvSpPr>
        <p:spPr/>
        <p:txBody>
          <a:bodyPr/>
          <a:lstStyle/>
          <a:p>
            <a:fld id="{5562FD21-9915-4BD7-9149-23A085C4307C}" type="datetimeFigureOut">
              <a:rPr lang="en-US" smtClean="0"/>
              <a:t>8/23/2024</a:t>
            </a:fld>
            <a:endParaRPr lang="en-US"/>
          </a:p>
        </p:txBody>
      </p:sp>
      <p:sp>
        <p:nvSpPr>
          <p:cNvPr id="5" name="Footer Placeholder 4">
            <a:extLst>
              <a:ext uri="{FF2B5EF4-FFF2-40B4-BE49-F238E27FC236}">
                <a16:creationId xmlns:a16="http://schemas.microsoft.com/office/drawing/2014/main" id="{9F77B248-B934-406E-9738-EC6529577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B3249-6E22-4680-B0CD-51F3E6A322C6}"/>
              </a:ext>
            </a:extLst>
          </p:cNvPr>
          <p:cNvSpPr>
            <a:spLocks noGrp="1"/>
          </p:cNvSpPr>
          <p:nvPr>
            <p:ph type="sldNum" sz="quarter" idx="12"/>
          </p:nvPr>
        </p:nvSpPr>
        <p:spPr/>
        <p:txBody>
          <a:bodyPr/>
          <a:lstStyle/>
          <a:p>
            <a:fld id="{095370B4-A604-4614-ADF3-91248E4C4E83}" type="slidenum">
              <a:rPr lang="en-US" smtClean="0"/>
              <a:t>‹#›</a:t>
            </a:fld>
            <a:endParaRPr lang="en-US"/>
          </a:p>
        </p:txBody>
      </p:sp>
    </p:spTree>
    <p:extLst>
      <p:ext uri="{BB962C8B-B14F-4D97-AF65-F5344CB8AC3E}">
        <p14:creationId xmlns:p14="http://schemas.microsoft.com/office/powerpoint/2010/main" val="3877780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4E3062-B3B8-44B4-BE8F-F2CAA4B407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A8261C-5F64-40B6-BA96-F4A0AF072F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018DF-25E9-4906-8397-B29EBF391CF7}"/>
              </a:ext>
            </a:extLst>
          </p:cNvPr>
          <p:cNvSpPr>
            <a:spLocks noGrp="1"/>
          </p:cNvSpPr>
          <p:nvPr>
            <p:ph type="dt" sz="half" idx="10"/>
          </p:nvPr>
        </p:nvSpPr>
        <p:spPr/>
        <p:txBody>
          <a:bodyPr/>
          <a:lstStyle/>
          <a:p>
            <a:fld id="{5562FD21-9915-4BD7-9149-23A085C4307C}" type="datetimeFigureOut">
              <a:rPr lang="en-US" smtClean="0"/>
              <a:t>8/23/2024</a:t>
            </a:fld>
            <a:endParaRPr lang="en-US"/>
          </a:p>
        </p:txBody>
      </p:sp>
      <p:sp>
        <p:nvSpPr>
          <p:cNvPr id="5" name="Footer Placeholder 4">
            <a:extLst>
              <a:ext uri="{FF2B5EF4-FFF2-40B4-BE49-F238E27FC236}">
                <a16:creationId xmlns:a16="http://schemas.microsoft.com/office/drawing/2014/main" id="{D03BB240-349A-4358-9E7E-BA9AB65F7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D1BBA-52CF-4657-A892-9FBC03FB00DC}"/>
              </a:ext>
            </a:extLst>
          </p:cNvPr>
          <p:cNvSpPr>
            <a:spLocks noGrp="1"/>
          </p:cNvSpPr>
          <p:nvPr>
            <p:ph type="sldNum" sz="quarter" idx="12"/>
          </p:nvPr>
        </p:nvSpPr>
        <p:spPr/>
        <p:txBody>
          <a:bodyPr/>
          <a:lstStyle/>
          <a:p>
            <a:fld id="{095370B4-A604-4614-ADF3-91248E4C4E83}" type="slidenum">
              <a:rPr lang="en-US" smtClean="0"/>
              <a:t>‹#›</a:t>
            </a:fld>
            <a:endParaRPr lang="en-US"/>
          </a:p>
        </p:txBody>
      </p:sp>
    </p:spTree>
    <p:extLst>
      <p:ext uri="{BB962C8B-B14F-4D97-AF65-F5344CB8AC3E}">
        <p14:creationId xmlns:p14="http://schemas.microsoft.com/office/powerpoint/2010/main" val="230602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F1C3-0288-4CA1-8A82-2D9C98DEB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C0343A-338D-4F46-80ED-2555FE0B3C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96BC0-4446-40D9-AA84-7AAC9440C51E}"/>
              </a:ext>
            </a:extLst>
          </p:cNvPr>
          <p:cNvSpPr>
            <a:spLocks noGrp="1"/>
          </p:cNvSpPr>
          <p:nvPr>
            <p:ph type="dt" sz="half" idx="10"/>
          </p:nvPr>
        </p:nvSpPr>
        <p:spPr/>
        <p:txBody>
          <a:bodyPr/>
          <a:lstStyle/>
          <a:p>
            <a:fld id="{5562FD21-9915-4BD7-9149-23A085C4307C}" type="datetimeFigureOut">
              <a:rPr lang="en-US" smtClean="0"/>
              <a:t>8/23/2024</a:t>
            </a:fld>
            <a:endParaRPr lang="en-US"/>
          </a:p>
        </p:txBody>
      </p:sp>
      <p:sp>
        <p:nvSpPr>
          <p:cNvPr id="5" name="Footer Placeholder 4">
            <a:extLst>
              <a:ext uri="{FF2B5EF4-FFF2-40B4-BE49-F238E27FC236}">
                <a16:creationId xmlns:a16="http://schemas.microsoft.com/office/drawing/2014/main" id="{068AB49E-5F2E-4D36-9CBC-5911B741F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F14B4-A045-4FE5-AA18-9ADF5926EBD2}"/>
              </a:ext>
            </a:extLst>
          </p:cNvPr>
          <p:cNvSpPr>
            <a:spLocks noGrp="1"/>
          </p:cNvSpPr>
          <p:nvPr>
            <p:ph type="sldNum" sz="quarter" idx="12"/>
          </p:nvPr>
        </p:nvSpPr>
        <p:spPr/>
        <p:txBody>
          <a:bodyPr/>
          <a:lstStyle/>
          <a:p>
            <a:fld id="{095370B4-A604-4614-ADF3-91248E4C4E83}" type="slidenum">
              <a:rPr lang="en-US" smtClean="0"/>
              <a:t>‹#›</a:t>
            </a:fld>
            <a:endParaRPr lang="en-US"/>
          </a:p>
        </p:txBody>
      </p:sp>
    </p:spTree>
    <p:extLst>
      <p:ext uri="{BB962C8B-B14F-4D97-AF65-F5344CB8AC3E}">
        <p14:creationId xmlns:p14="http://schemas.microsoft.com/office/powerpoint/2010/main" val="323640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01F7-0723-4438-A9B8-7FDD30A1E1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E6ABEB-3538-498A-93B7-16A8B48AC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1EE1A2-8B9D-42F2-910E-3475B0F75C45}"/>
              </a:ext>
            </a:extLst>
          </p:cNvPr>
          <p:cNvSpPr>
            <a:spLocks noGrp="1"/>
          </p:cNvSpPr>
          <p:nvPr>
            <p:ph type="dt" sz="half" idx="10"/>
          </p:nvPr>
        </p:nvSpPr>
        <p:spPr/>
        <p:txBody>
          <a:bodyPr/>
          <a:lstStyle/>
          <a:p>
            <a:fld id="{5562FD21-9915-4BD7-9149-23A085C4307C}" type="datetimeFigureOut">
              <a:rPr lang="en-US" smtClean="0"/>
              <a:t>8/23/2024</a:t>
            </a:fld>
            <a:endParaRPr lang="en-US"/>
          </a:p>
        </p:txBody>
      </p:sp>
      <p:sp>
        <p:nvSpPr>
          <p:cNvPr id="5" name="Footer Placeholder 4">
            <a:extLst>
              <a:ext uri="{FF2B5EF4-FFF2-40B4-BE49-F238E27FC236}">
                <a16:creationId xmlns:a16="http://schemas.microsoft.com/office/drawing/2014/main" id="{A6049B17-3B27-4A52-954E-AB3322962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9ACE8-EE51-4A57-BE52-3C6309C67332}"/>
              </a:ext>
            </a:extLst>
          </p:cNvPr>
          <p:cNvSpPr>
            <a:spLocks noGrp="1"/>
          </p:cNvSpPr>
          <p:nvPr>
            <p:ph type="sldNum" sz="quarter" idx="12"/>
          </p:nvPr>
        </p:nvSpPr>
        <p:spPr/>
        <p:txBody>
          <a:bodyPr/>
          <a:lstStyle/>
          <a:p>
            <a:fld id="{095370B4-A604-4614-ADF3-91248E4C4E83}" type="slidenum">
              <a:rPr lang="en-US" smtClean="0"/>
              <a:t>‹#›</a:t>
            </a:fld>
            <a:endParaRPr lang="en-US"/>
          </a:p>
        </p:txBody>
      </p:sp>
    </p:spTree>
    <p:extLst>
      <p:ext uri="{BB962C8B-B14F-4D97-AF65-F5344CB8AC3E}">
        <p14:creationId xmlns:p14="http://schemas.microsoft.com/office/powerpoint/2010/main" val="392381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1970-E6E8-485D-AFBA-2C998CD12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53F808-706D-482C-B9B1-65E21F765B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25122E-6860-4B6A-8112-F63671A6EE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205FAB-6C0B-45DE-9EF5-E79ED8274684}"/>
              </a:ext>
            </a:extLst>
          </p:cNvPr>
          <p:cNvSpPr>
            <a:spLocks noGrp="1"/>
          </p:cNvSpPr>
          <p:nvPr>
            <p:ph type="dt" sz="half" idx="10"/>
          </p:nvPr>
        </p:nvSpPr>
        <p:spPr/>
        <p:txBody>
          <a:bodyPr/>
          <a:lstStyle/>
          <a:p>
            <a:fld id="{5562FD21-9915-4BD7-9149-23A085C4307C}" type="datetimeFigureOut">
              <a:rPr lang="en-US" smtClean="0"/>
              <a:t>8/23/2024</a:t>
            </a:fld>
            <a:endParaRPr lang="en-US"/>
          </a:p>
        </p:txBody>
      </p:sp>
      <p:sp>
        <p:nvSpPr>
          <p:cNvPr id="6" name="Footer Placeholder 5">
            <a:extLst>
              <a:ext uri="{FF2B5EF4-FFF2-40B4-BE49-F238E27FC236}">
                <a16:creationId xmlns:a16="http://schemas.microsoft.com/office/drawing/2014/main" id="{AA30B987-78D6-4F93-A108-D3BEA0301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0F28D-C6DB-41EC-9E99-A4BB9E869E97}"/>
              </a:ext>
            </a:extLst>
          </p:cNvPr>
          <p:cNvSpPr>
            <a:spLocks noGrp="1"/>
          </p:cNvSpPr>
          <p:nvPr>
            <p:ph type="sldNum" sz="quarter" idx="12"/>
          </p:nvPr>
        </p:nvSpPr>
        <p:spPr/>
        <p:txBody>
          <a:bodyPr/>
          <a:lstStyle/>
          <a:p>
            <a:fld id="{095370B4-A604-4614-ADF3-91248E4C4E83}" type="slidenum">
              <a:rPr lang="en-US" smtClean="0"/>
              <a:t>‹#›</a:t>
            </a:fld>
            <a:endParaRPr lang="en-US"/>
          </a:p>
        </p:txBody>
      </p:sp>
    </p:spTree>
    <p:extLst>
      <p:ext uri="{BB962C8B-B14F-4D97-AF65-F5344CB8AC3E}">
        <p14:creationId xmlns:p14="http://schemas.microsoft.com/office/powerpoint/2010/main" val="53180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8DA7-33CF-4700-AFFF-218B488A45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C2A4B3-A6A5-46B7-8EB9-0AB985BEF3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E6133B4-1A17-4C73-B83F-DD72CFB07A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B3115E-2F7D-4231-99ED-3D5A3435B7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D224A2-6C22-471D-B145-03AD622631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F2B053-E242-4A88-AF2F-24BBF69B9693}"/>
              </a:ext>
            </a:extLst>
          </p:cNvPr>
          <p:cNvSpPr>
            <a:spLocks noGrp="1"/>
          </p:cNvSpPr>
          <p:nvPr>
            <p:ph type="dt" sz="half" idx="10"/>
          </p:nvPr>
        </p:nvSpPr>
        <p:spPr/>
        <p:txBody>
          <a:bodyPr/>
          <a:lstStyle/>
          <a:p>
            <a:fld id="{5562FD21-9915-4BD7-9149-23A085C4307C}" type="datetimeFigureOut">
              <a:rPr lang="en-US" smtClean="0"/>
              <a:t>8/23/2024</a:t>
            </a:fld>
            <a:endParaRPr lang="en-US"/>
          </a:p>
        </p:txBody>
      </p:sp>
      <p:sp>
        <p:nvSpPr>
          <p:cNvPr id="8" name="Footer Placeholder 7">
            <a:extLst>
              <a:ext uri="{FF2B5EF4-FFF2-40B4-BE49-F238E27FC236}">
                <a16:creationId xmlns:a16="http://schemas.microsoft.com/office/drawing/2014/main" id="{1F212869-8427-4688-8DA1-5153B77AE3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A85F0-A2FE-485C-AC94-DA42253376B2}"/>
              </a:ext>
            </a:extLst>
          </p:cNvPr>
          <p:cNvSpPr>
            <a:spLocks noGrp="1"/>
          </p:cNvSpPr>
          <p:nvPr>
            <p:ph type="sldNum" sz="quarter" idx="12"/>
          </p:nvPr>
        </p:nvSpPr>
        <p:spPr/>
        <p:txBody>
          <a:bodyPr/>
          <a:lstStyle/>
          <a:p>
            <a:fld id="{095370B4-A604-4614-ADF3-91248E4C4E83}" type="slidenum">
              <a:rPr lang="en-US" smtClean="0"/>
              <a:t>‹#›</a:t>
            </a:fld>
            <a:endParaRPr lang="en-US"/>
          </a:p>
        </p:txBody>
      </p:sp>
    </p:spTree>
    <p:extLst>
      <p:ext uri="{BB962C8B-B14F-4D97-AF65-F5344CB8AC3E}">
        <p14:creationId xmlns:p14="http://schemas.microsoft.com/office/powerpoint/2010/main" val="2674526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B12B-F51F-46A2-8219-4BD1B28BE4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C36EF0-E5C8-4287-BCAA-87797D8B6321}"/>
              </a:ext>
            </a:extLst>
          </p:cNvPr>
          <p:cNvSpPr>
            <a:spLocks noGrp="1"/>
          </p:cNvSpPr>
          <p:nvPr>
            <p:ph type="dt" sz="half" idx="10"/>
          </p:nvPr>
        </p:nvSpPr>
        <p:spPr/>
        <p:txBody>
          <a:bodyPr/>
          <a:lstStyle/>
          <a:p>
            <a:fld id="{5562FD21-9915-4BD7-9149-23A085C4307C}" type="datetimeFigureOut">
              <a:rPr lang="en-US" smtClean="0"/>
              <a:t>8/23/2024</a:t>
            </a:fld>
            <a:endParaRPr lang="en-US"/>
          </a:p>
        </p:txBody>
      </p:sp>
      <p:sp>
        <p:nvSpPr>
          <p:cNvPr id="4" name="Footer Placeholder 3">
            <a:extLst>
              <a:ext uri="{FF2B5EF4-FFF2-40B4-BE49-F238E27FC236}">
                <a16:creationId xmlns:a16="http://schemas.microsoft.com/office/drawing/2014/main" id="{15064102-8580-4D2F-A9F8-129DC48D18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501B03-537F-4758-BAEC-6509ACED46C5}"/>
              </a:ext>
            </a:extLst>
          </p:cNvPr>
          <p:cNvSpPr>
            <a:spLocks noGrp="1"/>
          </p:cNvSpPr>
          <p:nvPr>
            <p:ph type="sldNum" sz="quarter" idx="12"/>
          </p:nvPr>
        </p:nvSpPr>
        <p:spPr/>
        <p:txBody>
          <a:bodyPr/>
          <a:lstStyle/>
          <a:p>
            <a:fld id="{095370B4-A604-4614-ADF3-91248E4C4E83}" type="slidenum">
              <a:rPr lang="en-US" smtClean="0"/>
              <a:t>‹#›</a:t>
            </a:fld>
            <a:endParaRPr lang="en-US"/>
          </a:p>
        </p:txBody>
      </p:sp>
    </p:spTree>
    <p:extLst>
      <p:ext uri="{BB962C8B-B14F-4D97-AF65-F5344CB8AC3E}">
        <p14:creationId xmlns:p14="http://schemas.microsoft.com/office/powerpoint/2010/main" val="2530366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81A7C6-897B-4AD6-A79F-C81A6AB2E779}"/>
              </a:ext>
            </a:extLst>
          </p:cNvPr>
          <p:cNvSpPr>
            <a:spLocks noGrp="1"/>
          </p:cNvSpPr>
          <p:nvPr>
            <p:ph type="dt" sz="half" idx="10"/>
          </p:nvPr>
        </p:nvSpPr>
        <p:spPr/>
        <p:txBody>
          <a:bodyPr/>
          <a:lstStyle/>
          <a:p>
            <a:fld id="{5562FD21-9915-4BD7-9149-23A085C4307C}" type="datetimeFigureOut">
              <a:rPr lang="en-US" smtClean="0"/>
              <a:t>8/23/2024</a:t>
            </a:fld>
            <a:endParaRPr lang="en-US"/>
          </a:p>
        </p:txBody>
      </p:sp>
      <p:sp>
        <p:nvSpPr>
          <p:cNvPr id="3" name="Footer Placeholder 2">
            <a:extLst>
              <a:ext uri="{FF2B5EF4-FFF2-40B4-BE49-F238E27FC236}">
                <a16:creationId xmlns:a16="http://schemas.microsoft.com/office/drawing/2014/main" id="{FB4848CE-5BA3-4555-A3CB-C947192C33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257B2-CA4E-4116-85DC-1AAABF9C31C6}"/>
              </a:ext>
            </a:extLst>
          </p:cNvPr>
          <p:cNvSpPr>
            <a:spLocks noGrp="1"/>
          </p:cNvSpPr>
          <p:nvPr>
            <p:ph type="sldNum" sz="quarter" idx="12"/>
          </p:nvPr>
        </p:nvSpPr>
        <p:spPr/>
        <p:txBody>
          <a:bodyPr/>
          <a:lstStyle/>
          <a:p>
            <a:fld id="{095370B4-A604-4614-ADF3-91248E4C4E83}" type="slidenum">
              <a:rPr lang="en-US" smtClean="0"/>
              <a:t>‹#›</a:t>
            </a:fld>
            <a:endParaRPr lang="en-US"/>
          </a:p>
        </p:txBody>
      </p:sp>
    </p:spTree>
    <p:extLst>
      <p:ext uri="{BB962C8B-B14F-4D97-AF65-F5344CB8AC3E}">
        <p14:creationId xmlns:p14="http://schemas.microsoft.com/office/powerpoint/2010/main" val="363403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C5686-0390-4AB3-AEBE-3210CD069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AB68DB-3E77-4E34-88FE-BC9C38D22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CFFB5D-AD2A-4C43-A936-0F56F3C7F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61E19-4B73-4161-9FC2-C740C1652D2F}"/>
              </a:ext>
            </a:extLst>
          </p:cNvPr>
          <p:cNvSpPr>
            <a:spLocks noGrp="1"/>
          </p:cNvSpPr>
          <p:nvPr>
            <p:ph type="dt" sz="half" idx="10"/>
          </p:nvPr>
        </p:nvSpPr>
        <p:spPr/>
        <p:txBody>
          <a:bodyPr/>
          <a:lstStyle/>
          <a:p>
            <a:fld id="{5562FD21-9915-4BD7-9149-23A085C4307C}" type="datetimeFigureOut">
              <a:rPr lang="en-US" smtClean="0"/>
              <a:t>8/23/2024</a:t>
            </a:fld>
            <a:endParaRPr lang="en-US"/>
          </a:p>
        </p:txBody>
      </p:sp>
      <p:sp>
        <p:nvSpPr>
          <p:cNvPr id="6" name="Footer Placeholder 5">
            <a:extLst>
              <a:ext uri="{FF2B5EF4-FFF2-40B4-BE49-F238E27FC236}">
                <a16:creationId xmlns:a16="http://schemas.microsoft.com/office/drawing/2014/main" id="{D8FE0906-004D-41EE-A6C9-260C51390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7530C-1B72-4A28-A774-87250AFDB887}"/>
              </a:ext>
            </a:extLst>
          </p:cNvPr>
          <p:cNvSpPr>
            <a:spLocks noGrp="1"/>
          </p:cNvSpPr>
          <p:nvPr>
            <p:ph type="sldNum" sz="quarter" idx="12"/>
          </p:nvPr>
        </p:nvSpPr>
        <p:spPr/>
        <p:txBody>
          <a:bodyPr/>
          <a:lstStyle/>
          <a:p>
            <a:fld id="{095370B4-A604-4614-ADF3-91248E4C4E83}" type="slidenum">
              <a:rPr lang="en-US" smtClean="0"/>
              <a:t>‹#›</a:t>
            </a:fld>
            <a:endParaRPr lang="en-US"/>
          </a:p>
        </p:txBody>
      </p:sp>
    </p:spTree>
    <p:extLst>
      <p:ext uri="{BB962C8B-B14F-4D97-AF65-F5344CB8AC3E}">
        <p14:creationId xmlns:p14="http://schemas.microsoft.com/office/powerpoint/2010/main" val="156001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9377-8D01-4DD4-B556-93A45974E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D31E40-FFCD-4345-9822-EA178BA155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46C1D-3FBA-4E0C-AB8C-0CB90B596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EE7036-D83D-4E92-8778-94432626315B}"/>
              </a:ext>
            </a:extLst>
          </p:cNvPr>
          <p:cNvSpPr>
            <a:spLocks noGrp="1"/>
          </p:cNvSpPr>
          <p:nvPr>
            <p:ph type="dt" sz="half" idx="10"/>
          </p:nvPr>
        </p:nvSpPr>
        <p:spPr/>
        <p:txBody>
          <a:bodyPr/>
          <a:lstStyle/>
          <a:p>
            <a:fld id="{5562FD21-9915-4BD7-9149-23A085C4307C}" type="datetimeFigureOut">
              <a:rPr lang="en-US" smtClean="0"/>
              <a:t>8/23/2024</a:t>
            </a:fld>
            <a:endParaRPr lang="en-US"/>
          </a:p>
        </p:txBody>
      </p:sp>
      <p:sp>
        <p:nvSpPr>
          <p:cNvPr id="6" name="Footer Placeholder 5">
            <a:extLst>
              <a:ext uri="{FF2B5EF4-FFF2-40B4-BE49-F238E27FC236}">
                <a16:creationId xmlns:a16="http://schemas.microsoft.com/office/drawing/2014/main" id="{14B74497-F358-40D5-82CF-8A4B74E611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D2BA58-26CB-405E-9FFF-5725E4907AB3}"/>
              </a:ext>
            </a:extLst>
          </p:cNvPr>
          <p:cNvSpPr>
            <a:spLocks noGrp="1"/>
          </p:cNvSpPr>
          <p:nvPr>
            <p:ph type="sldNum" sz="quarter" idx="12"/>
          </p:nvPr>
        </p:nvSpPr>
        <p:spPr/>
        <p:txBody>
          <a:bodyPr/>
          <a:lstStyle/>
          <a:p>
            <a:fld id="{095370B4-A604-4614-ADF3-91248E4C4E83}" type="slidenum">
              <a:rPr lang="en-US" smtClean="0"/>
              <a:t>‹#›</a:t>
            </a:fld>
            <a:endParaRPr lang="en-US"/>
          </a:p>
        </p:txBody>
      </p:sp>
    </p:spTree>
    <p:extLst>
      <p:ext uri="{BB962C8B-B14F-4D97-AF65-F5344CB8AC3E}">
        <p14:creationId xmlns:p14="http://schemas.microsoft.com/office/powerpoint/2010/main" val="305593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A557FF-E476-46E1-8E1E-07A8216C30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BD94B2-7919-4319-973E-9F2D3E4BBF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B1476-3450-4308-8C65-A898D56FB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2FD21-9915-4BD7-9149-23A085C4307C}" type="datetimeFigureOut">
              <a:rPr lang="en-US" smtClean="0"/>
              <a:t>8/23/2024</a:t>
            </a:fld>
            <a:endParaRPr lang="en-US"/>
          </a:p>
        </p:txBody>
      </p:sp>
      <p:sp>
        <p:nvSpPr>
          <p:cNvPr id="5" name="Footer Placeholder 4">
            <a:extLst>
              <a:ext uri="{FF2B5EF4-FFF2-40B4-BE49-F238E27FC236}">
                <a16:creationId xmlns:a16="http://schemas.microsoft.com/office/drawing/2014/main" id="{B0CAC698-EE44-448F-8E67-4A6C39C64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62A62D-F35C-45C6-9B53-FF70EB69F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370B4-A604-4614-ADF3-91248E4C4E83}" type="slidenum">
              <a:rPr lang="en-US" smtClean="0"/>
              <a:t>‹#›</a:t>
            </a:fld>
            <a:endParaRPr lang="en-US"/>
          </a:p>
        </p:txBody>
      </p:sp>
    </p:spTree>
    <p:extLst>
      <p:ext uri="{BB962C8B-B14F-4D97-AF65-F5344CB8AC3E}">
        <p14:creationId xmlns:p14="http://schemas.microsoft.com/office/powerpoint/2010/main" val="3348911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CE63-DD28-4EE8-8BB3-F064A27811DD}"/>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SUPERSTORE SALES ANALYSIS </a:t>
            </a:r>
          </a:p>
        </p:txBody>
      </p:sp>
      <p:sp>
        <p:nvSpPr>
          <p:cNvPr id="3" name="Subtitle 2">
            <a:extLst>
              <a:ext uri="{FF2B5EF4-FFF2-40B4-BE49-F238E27FC236}">
                <a16:creationId xmlns:a16="http://schemas.microsoft.com/office/drawing/2014/main" id="{CD2F8A7B-2725-45F0-A475-F42832F3380C}"/>
              </a:ext>
            </a:extLst>
          </p:cNvPr>
          <p:cNvSpPr>
            <a:spLocks noGrp="1"/>
          </p:cNvSpPr>
          <p:nvPr>
            <p:ph type="subTitle" idx="1"/>
          </p:nvPr>
        </p:nvSpPr>
        <p:spPr/>
        <p:txBody>
          <a:bodyPr/>
          <a:lstStyle/>
          <a:p>
            <a:r>
              <a:rPr lang="en-US" b="1" dirty="0"/>
              <a:t>2014-2017</a:t>
            </a:r>
          </a:p>
        </p:txBody>
      </p:sp>
    </p:spTree>
    <p:extLst>
      <p:ext uri="{BB962C8B-B14F-4D97-AF65-F5344CB8AC3E}">
        <p14:creationId xmlns:p14="http://schemas.microsoft.com/office/powerpoint/2010/main" val="367629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2E27-6674-48B5-965A-672F7BDCD93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Sales Rep by Sales</a:t>
            </a:r>
            <a:endParaRPr lang="en-US" dirty="0"/>
          </a:p>
        </p:txBody>
      </p:sp>
      <p:sp>
        <p:nvSpPr>
          <p:cNvPr id="4" name="Content Placeholder 3">
            <a:extLst>
              <a:ext uri="{FF2B5EF4-FFF2-40B4-BE49-F238E27FC236}">
                <a16:creationId xmlns:a16="http://schemas.microsoft.com/office/drawing/2014/main" id="{53189585-D930-42E5-B043-15DB90D08837}"/>
              </a:ext>
            </a:extLst>
          </p:cNvPr>
          <p:cNvSpPr>
            <a:spLocks noGrp="1"/>
          </p:cNvSpPr>
          <p:nvPr>
            <p:ph sz="half" idx="2"/>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Organic is the top sales representative in the company, generating approximately $1,440,482 in sales. He is followed by Morris Garcia with $92,367, while Jessica Smith has the lowest sales performance at $50,206. </a:t>
            </a:r>
          </a:p>
          <a:p>
            <a:r>
              <a:rPr lang="en-US" dirty="0">
                <a:latin typeface="Times New Roman" panose="02020603050405020304" pitchFamily="18" charset="0"/>
                <a:cs typeface="Times New Roman" panose="02020603050405020304" pitchFamily="18" charset="0"/>
              </a:rPr>
              <a:t>It is recommended that the company reward Organic to recognize his exceptional performance and motivate other sales representatives to strive for similar success. Additionally, Jessica Smith should receive further training to enhance her skills. Should there be no significant improvement after a few months, the company may need to consider alternative solutions.</a:t>
            </a:r>
          </a:p>
          <a:p>
            <a:endParaRPr lang="en-US" dirty="0"/>
          </a:p>
        </p:txBody>
      </p:sp>
      <p:graphicFrame>
        <p:nvGraphicFramePr>
          <p:cNvPr id="5" name="Content Placeholder 4">
            <a:extLst>
              <a:ext uri="{FF2B5EF4-FFF2-40B4-BE49-F238E27FC236}">
                <a16:creationId xmlns:a16="http://schemas.microsoft.com/office/drawing/2014/main" id="{46A2961B-A467-454B-B4F2-5F3BEC6EC774}"/>
              </a:ext>
            </a:extLst>
          </p:cNvPr>
          <p:cNvGraphicFramePr>
            <a:graphicFrameLocks noGrp="1"/>
          </p:cNvGraphicFramePr>
          <p:nvPr>
            <p:ph sz="half" idx="1"/>
            <p:extLst>
              <p:ext uri="{D42A27DB-BD31-4B8C-83A1-F6EECF244321}">
                <p14:modId xmlns:p14="http://schemas.microsoft.com/office/powerpoint/2010/main" val="2920164612"/>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445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E93D-813C-46C6-9376-7BF219E1D4F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Ship Mode by Quantity</a:t>
            </a:r>
            <a:endParaRPr lang="en-US" dirty="0"/>
          </a:p>
        </p:txBody>
      </p:sp>
      <p:sp>
        <p:nvSpPr>
          <p:cNvPr id="4" name="Content Placeholder 3">
            <a:extLst>
              <a:ext uri="{FF2B5EF4-FFF2-40B4-BE49-F238E27FC236}">
                <a16:creationId xmlns:a16="http://schemas.microsoft.com/office/drawing/2014/main" id="{166401C7-FA31-4730-B00B-B319DF7B2811}"/>
              </a:ext>
            </a:extLst>
          </p:cNvPr>
          <p:cNvSpPr>
            <a:spLocks noGrp="1"/>
          </p:cNvSpPr>
          <p:nvPr>
            <p:ph sz="half" idx="2"/>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Based on the analysis of shipping modes by quantity, Standard Class is the most frequently utilized shipping option, accounting for 60% of orders. This is followed by Second Class, which represents 20% of the shipments. First Class constitutes 15% of the shipping modes, while Same Day shipping is the least common, making up only 5% of the total. </a:t>
            </a:r>
          </a:p>
          <a:p>
            <a:r>
              <a:rPr lang="en-US" dirty="0">
                <a:latin typeface="Times New Roman" panose="02020603050405020304" pitchFamily="18" charset="0"/>
                <a:cs typeface="Times New Roman" panose="02020603050405020304" pitchFamily="18" charset="0"/>
              </a:rPr>
              <a:t>To improve efficiency in handling Same Day orders, it is recommended that the company allocate additional resources, such as staff and equipment, to better manage and expedite these orders.</a:t>
            </a:r>
          </a:p>
          <a:p>
            <a:endParaRPr lang="en-US" dirty="0"/>
          </a:p>
        </p:txBody>
      </p:sp>
      <p:graphicFrame>
        <p:nvGraphicFramePr>
          <p:cNvPr id="5" name="Content Placeholder 4">
            <a:extLst>
              <a:ext uri="{FF2B5EF4-FFF2-40B4-BE49-F238E27FC236}">
                <a16:creationId xmlns:a16="http://schemas.microsoft.com/office/drawing/2014/main" id="{EFF07C42-513F-4D71-AA50-4A4497629D34}"/>
              </a:ext>
            </a:extLst>
          </p:cNvPr>
          <p:cNvGraphicFramePr>
            <a:graphicFrameLocks noGrp="1"/>
          </p:cNvGraphicFramePr>
          <p:nvPr>
            <p:ph sz="half" idx="1"/>
            <p:extLst>
              <p:ext uri="{D42A27DB-BD31-4B8C-83A1-F6EECF244321}">
                <p14:modId xmlns:p14="http://schemas.microsoft.com/office/powerpoint/2010/main" val="511495883"/>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4460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A3DAACE-2CD8-45F0-B0B2-C414103E559E}"/>
              </a:ext>
            </a:extLst>
          </p:cNvPr>
          <p:cNvSpPr>
            <a:spLocks noGrp="1"/>
          </p:cNvSpPr>
          <p:nvPr>
            <p:ph idx="1"/>
          </p:nvPr>
        </p:nvSpPr>
        <p:spPr/>
        <p:txBody>
          <a:bodyPr>
            <a:normAutofit/>
          </a:bodyPr>
          <a:lstStyle/>
          <a:p>
            <a:pPr marL="0" indent="0" algn="ctr">
              <a:buNone/>
            </a:pPr>
            <a:r>
              <a:rPr lang="en-US" sz="115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877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DE8D0-244D-4664-AA79-07771BEC005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Top 10 Product</a:t>
            </a:r>
            <a:endParaRPr lang="en-US" dirty="0"/>
          </a:p>
        </p:txBody>
      </p:sp>
      <p:sp>
        <p:nvSpPr>
          <p:cNvPr id="6" name="Content Placeholder 5">
            <a:extLst>
              <a:ext uri="{FF2B5EF4-FFF2-40B4-BE49-F238E27FC236}">
                <a16:creationId xmlns:a16="http://schemas.microsoft.com/office/drawing/2014/main" id="{E7FE5F5E-99F2-4F24-B947-FD11023DF962}"/>
              </a:ext>
            </a:extLst>
          </p:cNvPr>
          <p:cNvSpPr>
            <a:spLocks noGrp="1"/>
          </p:cNvSpPr>
          <p:nvPr>
            <p:ph sz="half" idx="2"/>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Among the top 10 products, the Canon image CLASS 2200 Advanced Copier stands out with the highest sales, totaling $61,600. It is followed by the Fellowes PB500 Electric Punch Plastic Comb Binding Machine with Manual Bind, which has achieved sales of $27,453. In third place is the Cisco </a:t>
            </a:r>
            <a:r>
              <a:rPr lang="en-US" dirty="0" err="1">
                <a:latin typeface="Times New Roman" panose="02020603050405020304" pitchFamily="18" charset="0"/>
                <a:cs typeface="Times New Roman" panose="02020603050405020304" pitchFamily="18" charset="0"/>
              </a:rPr>
              <a:t>TelePresence</a:t>
            </a:r>
            <a:r>
              <a:rPr lang="en-US" dirty="0">
                <a:latin typeface="Times New Roman" panose="02020603050405020304" pitchFamily="18" charset="0"/>
                <a:cs typeface="Times New Roman" panose="02020603050405020304" pitchFamily="18" charset="0"/>
              </a:rPr>
              <a:t> System EX90 Videoconferencing Unit, with sales amounting to $22,638.</a:t>
            </a:r>
          </a:p>
          <a:p>
            <a:r>
              <a:rPr lang="en-US" dirty="0">
                <a:latin typeface="Times New Roman" panose="02020603050405020304" pitchFamily="18" charset="0"/>
                <a:cs typeface="Times New Roman" panose="02020603050405020304" pitchFamily="18" charset="0"/>
              </a:rPr>
              <a:t> it is recommended that the top 10 product should be available time to time for customer satisfaction. </a:t>
            </a:r>
            <a:endParaRPr lang="en-US" dirty="0"/>
          </a:p>
        </p:txBody>
      </p:sp>
      <p:graphicFrame>
        <p:nvGraphicFramePr>
          <p:cNvPr id="7" name="Content Placeholder 6">
            <a:extLst>
              <a:ext uri="{FF2B5EF4-FFF2-40B4-BE49-F238E27FC236}">
                <a16:creationId xmlns:a16="http://schemas.microsoft.com/office/drawing/2014/main" id="{B0AA08BD-FAE4-42CB-A306-EB570D672846}"/>
              </a:ext>
            </a:extLst>
          </p:cNvPr>
          <p:cNvGraphicFramePr>
            <a:graphicFrameLocks noGrp="1"/>
          </p:cNvGraphicFramePr>
          <p:nvPr>
            <p:ph sz="half" idx="1"/>
            <p:extLst>
              <p:ext uri="{D42A27DB-BD31-4B8C-83A1-F6EECF244321}">
                <p14:modId xmlns:p14="http://schemas.microsoft.com/office/powerpoint/2010/main" val="2011378828"/>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478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1499-3B76-4D59-B868-FA23997FE9E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Bottom 5 product</a:t>
            </a:r>
            <a:endParaRPr lang="en-US" dirty="0"/>
          </a:p>
        </p:txBody>
      </p:sp>
      <p:sp>
        <p:nvSpPr>
          <p:cNvPr id="4" name="Content Placeholder 3">
            <a:extLst>
              <a:ext uri="{FF2B5EF4-FFF2-40B4-BE49-F238E27FC236}">
                <a16:creationId xmlns:a16="http://schemas.microsoft.com/office/drawing/2014/main" id="{AA8FBDCF-B93B-4AEC-83A3-E6B328D48970}"/>
              </a:ext>
            </a:extLst>
          </p:cNvPr>
          <p:cNvSpPr>
            <a:spLocks noGrp="1"/>
          </p:cNvSpPr>
          <p:nvPr>
            <p:ph sz="half" idx="2"/>
          </p:nvPr>
        </p:nvSpPr>
        <p:spPr/>
        <p:txBody>
          <a:bodyPr>
            <a:normAutofit fontScale="85000" lnSpcReduction="10000"/>
          </a:bodyPr>
          <a:lstStyle/>
          <a:p>
            <a:pPr marL="0" lvl="0" indent="0">
              <a:lnSpc>
                <a:spcPct val="100000"/>
              </a:lnSpc>
              <a:spcBef>
                <a:spcPts val="0"/>
              </a:spcBef>
              <a:buNone/>
              <a:defRPr/>
            </a:pPr>
            <a:r>
              <a:rPr lang="en-US" dirty="0">
                <a:latin typeface="Times New Roman" panose="02020603050405020304" pitchFamily="18" charset="0"/>
                <a:cs typeface="Times New Roman" panose="02020603050405020304" pitchFamily="18" charset="0"/>
              </a:rPr>
              <a:t>:(Eureka Disposable Bags for Sanitaire </a:t>
            </a:r>
            <a:r>
              <a:rPr lang="en-US" dirty="0" err="1">
                <a:latin typeface="Times New Roman" panose="02020603050405020304" pitchFamily="18" charset="0"/>
                <a:cs typeface="Times New Roman" panose="02020603050405020304" pitchFamily="18" charset="0"/>
              </a:rPr>
              <a:t>Vibra</a:t>
            </a:r>
            <a:r>
              <a:rPr lang="en-US" dirty="0">
                <a:latin typeface="Times New Roman" panose="02020603050405020304" pitchFamily="18" charset="0"/>
                <a:cs typeface="Times New Roman" panose="02020603050405020304" pitchFamily="18" charset="0"/>
              </a:rPr>
              <a:t> Groomer | Upright Vac ,Avery 5 Xerox 20, Grip Seal Envelopes and Avery Hi-Liter Pen Style Six-Color Fluorescent Set) are </a:t>
            </a:r>
            <a:r>
              <a:rPr lang="en-US" dirty="0">
                <a:solidFill>
                  <a:schemeClr val="dk1"/>
                </a:solidFill>
              </a:rPr>
              <a:t>the bottom five products that should be thoroughly reviewed, and additional market analysis is recommended to identify the underlying reasons for their poor sales performance. This will help in developing strategies to improve their market appeal and overall performance.</a:t>
            </a:r>
            <a:endParaRPr lang="en-US" dirty="0"/>
          </a:p>
          <a:p>
            <a:endParaRPr lang="en-US" b="1" dirty="0">
              <a:latin typeface="Times New Roman" panose="02020603050405020304" pitchFamily="18" charset="0"/>
              <a:cs typeface="Times New Roman" panose="02020603050405020304" pitchFamily="18" charset="0"/>
            </a:endParaRPr>
          </a:p>
          <a:p>
            <a:endParaRPr lang="en-US" dirty="0"/>
          </a:p>
        </p:txBody>
      </p:sp>
      <p:graphicFrame>
        <p:nvGraphicFramePr>
          <p:cNvPr id="5" name="Content Placeholder 4">
            <a:extLst>
              <a:ext uri="{FF2B5EF4-FFF2-40B4-BE49-F238E27FC236}">
                <a16:creationId xmlns:a16="http://schemas.microsoft.com/office/drawing/2014/main" id="{112DD7E7-E58B-40FD-97E3-FC468BC02591}"/>
              </a:ext>
            </a:extLst>
          </p:cNvPr>
          <p:cNvGraphicFramePr>
            <a:graphicFrameLocks noGrp="1"/>
          </p:cNvGraphicFramePr>
          <p:nvPr>
            <p:ph sz="half" idx="1"/>
            <p:extLst>
              <p:ext uri="{D42A27DB-BD31-4B8C-83A1-F6EECF244321}">
                <p14:modId xmlns:p14="http://schemas.microsoft.com/office/powerpoint/2010/main" val="1597309877"/>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974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56CA4-9038-4A1A-B5A3-F3B702B8C19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Top 10 Product by Profit</a:t>
            </a:r>
            <a:endParaRPr lang="en-US" dirty="0"/>
          </a:p>
        </p:txBody>
      </p:sp>
      <p:sp>
        <p:nvSpPr>
          <p:cNvPr id="4" name="Content Placeholder 3">
            <a:extLst>
              <a:ext uri="{FF2B5EF4-FFF2-40B4-BE49-F238E27FC236}">
                <a16:creationId xmlns:a16="http://schemas.microsoft.com/office/drawing/2014/main" id="{919DED8B-06EC-4044-869F-4B5E05A4EA86}"/>
              </a:ext>
            </a:extLst>
          </p:cNvPr>
          <p:cNvSpPr>
            <a:spLocks noGrp="1"/>
          </p:cNvSpPr>
          <p:nvPr>
            <p:ph sz="half" idx="2"/>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Among the top 10 products by profit, the Canon </a:t>
            </a:r>
            <a:r>
              <a:rPr lang="en-US" dirty="0" err="1">
                <a:latin typeface="Times New Roman" panose="02020603050405020304" pitchFamily="18" charset="0"/>
                <a:cs typeface="Times New Roman" panose="02020603050405020304" pitchFamily="18" charset="0"/>
              </a:rPr>
              <a:t>imageCLASS</a:t>
            </a:r>
            <a:r>
              <a:rPr lang="en-US" dirty="0">
                <a:latin typeface="Times New Roman" panose="02020603050405020304" pitchFamily="18" charset="0"/>
                <a:cs typeface="Times New Roman" panose="02020603050405020304" pitchFamily="18" charset="0"/>
              </a:rPr>
              <a:t> 2200 Advanced Copier leads with the highest profit of $25,200. It is followed by the Fellowes PB500 Electric Punch Plastic Comb Binding Machine with Manual Bind, which has achieved a profit of $7,753, and the Hewlett Packard LaserJet 3310 Copier with a profit of $6,984. The Canon PC1060 Personal Laser Copier also ranks among the top. </a:t>
            </a:r>
          </a:p>
          <a:p>
            <a:r>
              <a:rPr lang="en-US" dirty="0">
                <a:latin typeface="Times New Roman" panose="02020603050405020304" pitchFamily="18" charset="0"/>
                <a:cs typeface="Times New Roman" panose="02020603050405020304" pitchFamily="18" charset="0"/>
              </a:rPr>
              <a:t>For products with lower profit margins, it is recommended to conduct further market analysis to identify the reasons for their reduced profitability. Alternatively, the company might consider increasing the selling price to enhance profitability.</a:t>
            </a:r>
          </a:p>
          <a:p>
            <a:endParaRPr lang="en-US" dirty="0"/>
          </a:p>
        </p:txBody>
      </p:sp>
      <p:graphicFrame>
        <p:nvGraphicFramePr>
          <p:cNvPr id="5" name="Content Placeholder 4">
            <a:extLst>
              <a:ext uri="{FF2B5EF4-FFF2-40B4-BE49-F238E27FC236}">
                <a16:creationId xmlns:a16="http://schemas.microsoft.com/office/drawing/2014/main" id="{32F59B25-FB0D-41FE-AB0F-21F56914ABFA}"/>
              </a:ext>
            </a:extLst>
          </p:cNvPr>
          <p:cNvGraphicFramePr>
            <a:graphicFrameLocks noGrp="1"/>
          </p:cNvGraphicFramePr>
          <p:nvPr>
            <p:ph sz="half" idx="1"/>
            <p:extLst>
              <p:ext uri="{D42A27DB-BD31-4B8C-83A1-F6EECF244321}">
                <p14:modId xmlns:p14="http://schemas.microsoft.com/office/powerpoint/2010/main" val="2216980171"/>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047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EEE0-B66E-403A-9429-2384194C767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Top 10 Customer </a:t>
            </a:r>
            <a:endParaRPr lang="en-US" dirty="0"/>
          </a:p>
        </p:txBody>
      </p:sp>
      <p:sp>
        <p:nvSpPr>
          <p:cNvPr id="4" name="Content Placeholder 3">
            <a:extLst>
              <a:ext uri="{FF2B5EF4-FFF2-40B4-BE49-F238E27FC236}">
                <a16:creationId xmlns:a16="http://schemas.microsoft.com/office/drawing/2014/main" id="{D15E0D64-FB11-4C39-ACD5-49340AA840B8}"/>
              </a:ext>
            </a:extLst>
          </p:cNvPr>
          <p:cNvSpPr>
            <a:spLocks noGrp="1"/>
          </p:cNvSpPr>
          <p:nvPr>
            <p:ph sz="half" idx="2"/>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Among the top 10 customers, Jonathan Doherty leads with the highest quantity purchased, totaling 150 units. He is followed by William Brown with 146 units, and John Lee with 143 units. </a:t>
            </a:r>
          </a:p>
          <a:p>
            <a:r>
              <a:rPr lang="en-US" dirty="0">
                <a:latin typeface="Times New Roman" panose="02020603050405020304" pitchFamily="18" charset="0"/>
                <a:cs typeface="Times New Roman" panose="02020603050405020304" pitchFamily="18" charset="0"/>
              </a:rPr>
              <a:t>To further encourage high-value purchases and balance customer buying patterns, it is recommended that the company consider rewarding Jonathan Doherty and William Brown. This approach could help incentivize other customers to increase their order quantities, thereby driving overall sales volume. </a:t>
            </a:r>
            <a:endParaRPr lang="en-US" dirty="0"/>
          </a:p>
        </p:txBody>
      </p:sp>
      <p:graphicFrame>
        <p:nvGraphicFramePr>
          <p:cNvPr id="5" name="Content Placeholder 4">
            <a:extLst>
              <a:ext uri="{FF2B5EF4-FFF2-40B4-BE49-F238E27FC236}">
                <a16:creationId xmlns:a16="http://schemas.microsoft.com/office/drawing/2014/main" id="{91995EE9-758E-4B60-82EA-EF37D26A2769}"/>
              </a:ext>
            </a:extLst>
          </p:cNvPr>
          <p:cNvGraphicFramePr>
            <a:graphicFrameLocks noGrp="1"/>
          </p:cNvGraphicFramePr>
          <p:nvPr>
            <p:ph sz="half" idx="1"/>
            <p:extLst>
              <p:ext uri="{D42A27DB-BD31-4B8C-83A1-F6EECF244321}">
                <p14:modId xmlns:p14="http://schemas.microsoft.com/office/powerpoint/2010/main" val="41152823"/>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726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B58F-CE21-4F8F-BDE7-07E8240FD65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Category by Sales</a:t>
            </a:r>
            <a:r>
              <a:rPr lang="en-US" dirty="0">
                <a:latin typeface="Times New Roman" panose="02020603050405020304" pitchFamily="18" charset="0"/>
                <a:cs typeface="Times New Roman" panose="02020603050405020304" pitchFamily="18" charset="0"/>
              </a:rPr>
              <a:t> </a:t>
            </a:r>
            <a:endParaRPr lang="en-US" dirty="0"/>
          </a:p>
        </p:txBody>
      </p:sp>
      <p:sp>
        <p:nvSpPr>
          <p:cNvPr id="4" name="Content Placeholder 3">
            <a:extLst>
              <a:ext uri="{FF2B5EF4-FFF2-40B4-BE49-F238E27FC236}">
                <a16:creationId xmlns:a16="http://schemas.microsoft.com/office/drawing/2014/main" id="{A3F5CB43-991C-4161-ABB9-392E2DDBE164}"/>
              </a:ext>
            </a:extLst>
          </p:cNvPr>
          <p:cNvSpPr>
            <a:spLocks noGrp="1"/>
          </p:cNvSpPr>
          <p:nvPr>
            <p:ph sz="half" idx="2"/>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In terms of sales by category, Technology leads with the highest share at 37%, followed by Furniture at 32%. The Office Supplies category has the lowest sales, accounting for 31%. </a:t>
            </a:r>
          </a:p>
          <a:p>
            <a:r>
              <a:rPr lang="en-US" dirty="0">
                <a:latin typeface="Times New Roman" panose="02020603050405020304" pitchFamily="18" charset="0"/>
                <a:cs typeface="Times New Roman" panose="02020603050405020304" pitchFamily="18" charset="0"/>
              </a:rPr>
              <a:t>To improve performance in this category, it is recommended that the company increase advertising efforts for office supplies to boost sales and enhance market visibility.</a:t>
            </a:r>
          </a:p>
          <a:p>
            <a:endParaRPr lang="en-US" dirty="0"/>
          </a:p>
        </p:txBody>
      </p:sp>
      <p:graphicFrame>
        <p:nvGraphicFramePr>
          <p:cNvPr id="5" name="Content Placeholder 4">
            <a:extLst>
              <a:ext uri="{FF2B5EF4-FFF2-40B4-BE49-F238E27FC236}">
                <a16:creationId xmlns:a16="http://schemas.microsoft.com/office/drawing/2014/main" id="{A5EF84D3-CFEB-4AEC-AFBA-8FAF5F84A3A1}"/>
              </a:ext>
            </a:extLst>
          </p:cNvPr>
          <p:cNvGraphicFramePr>
            <a:graphicFrameLocks noGrp="1"/>
          </p:cNvGraphicFramePr>
          <p:nvPr>
            <p:ph sz="half" idx="1"/>
            <p:extLst>
              <p:ext uri="{D42A27DB-BD31-4B8C-83A1-F6EECF244321}">
                <p14:modId xmlns:p14="http://schemas.microsoft.com/office/powerpoint/2010/main" val="1810694686"/>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1238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0CC3-054A-4521-82CC-EE08CD93942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Category by Discount</a:t>
            </a:r>
          </a:p>
        </p:txBody>
      </p:sp>
      <p:graphicFrame>
        <p:nvGraphicFramePr>
          <p:cNvPr id="5" name="Content Placeholder 4">
            <a:extLst>
              <a:ext uri="{FF2B5EF4-FFF2-40B4-BE49-F238E27FC236}">
                <a16:creationId xmlns:a16="http://schemas.microsoft.com/office/drawing/2014/main" id="{FBCB03B7-97F1-44D7-AE05-8B3BF3262A88}"/>
              </a:ext>
            </a:extLst>
          </p:cNvPr>
          <p:cNvGraphicFramePr>
            <a:graphicFrameLocks noGrp="1"/>
          </p:cNvGraphicFramePr>
          <p:nvPr>
            <p:ph sz="half" idx="1"/>
            <p:extLst>
              <p:ext uri="{D42A27DB-BD31-4B8C-83A1-F6EECF244321}">
                <p14:modId xmlns:p14="http://schemas.microsoft.com/office/powerpoint/2010/main" val="1844359167"/>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10" name="Content Placeholder 9">
            <a:extLst>
              <a:ext uri="{FF2B5EF4-FFF2-40B4-BE49-F238E27FC236}">
                <a16:creationId xmlns:a16="http://schemas.microsoft.com/office/drawing/2014/main" id="{F84FFBE7-8C8D-4FEA-AFBB-4AB4C383265E}"/>
              </a:ext>
            </a:extLst>
          </p:cNvPr>
          <p:cNvSpPr>
            <a:spLocks noGrp="1"/>
          </p:cNvSpPr>
          <p:nvPr>
            <p:ph sz="half" idx="2"/>
          </p:nvPr>
        </p:nvSpPr>
        <p:spPr>
          <a:xfrm>
            <a:off x="6172200" y="1618488"/>
            <a:ext cx="5181600" cy="4558475"/>
          </a:xfrm>
        </p:spPr>
        <p:txBody>
          <a:bodyPr>
            <a:normAutofit fontScale="92500" lnSpcReduction="20000"/>
          </a:bodyPr>
          <a:lstStyle/>
          <a:p>
            <a:pPr algn="just"/>
            <a:r>
              <a:rPr lang="en-US" dirty="0"/>
              <a:t>Based on the discount categories for office supplies, furniture, and technology, it is observed that office supplies offer the highest discount rate at 61%, followed by furniture with a 23% discount, and technology with the lowest at 16%.</a:t>
            </a:r>
          </a:p>
          <a:p>
            <a:pPr algn="just"/>
            <a:r>
              <a:rPr lang="en-US" dirty="0"/>
              <a:t>To optimize sales performance, it is recommended that the company focus on increasing its sales volume. By doing so, the company could potentially qualify for higher discount rates or more favorable pricing tiers, thus enhancing overall profitability.</a:t>
            </a:r>
          </a:p>
          <a:p>
            <a:pPr marL="0" lvl="0" indent="0">
              <a:lnSpc>
                <a:spcPct val="100000"/>
              </a:lnSpc>
              <a:spcBef>
                <a:spcPts val="0"/>
              </a:spcBef>
              <a:buNone/>
              <a:defRPr/>
            </a:pPr>
            <a:endParaRPr lang="en-US" b="1" dirty="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104574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8545-C76A-496A-B503-5C87E5767B6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Sales Region</a:t>
            </a:r>
            <a:endParaRPr lang="en-US" dirty="0"/>
          </a:p>
        </p:txBody>
      </p:sp>
      <p:sp>
        <p:nvSpPr>
          <p:cNvPr id="4" name="Content Placeholder 3">
            <a:extLst>
              <a:ext uri="{FF2B5EF4-FFF2-40B4-BE49-F238E27FC236}">
                <a16:creationId xmlns:a16="http://schemas.microsoft.com/office/drawing/2014/main" id="{024A8076-DC7B-410C-A874-333FA71CBC2D}"/>
              </a:ext>
            </a:extLst>
          </p:cNvPr>
          <p:cNvSpPr>
            <a:spLocks noGrp="1"/>
          </p:cNvSpPr>
          <p:nvPr>
            <p:ph sz="half" idx="2"/>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In terms of sales by region, the West leads with the highest contribution at 32%, followed by the East with 29%, and the Central region with 22%. The South region has the lowest sales, accounting for 17%. </a:t>
            </a:r>
          </a:p>
          <a:p>
            <a:r>
              <a:rPr lang="en-US" dirty="0">
                <a:latin typeface="Times New Roman" panose="02020603050405020304" pitchFamily="18" charset="0"/>
                <a:cs typeface="Times New Roman" panose="02020603050405020304" pitchFamily="18" charset="0"/>
              </a:rPr>
              <a:t>To address this disparity and boost sales in underperforming areas, it is recommended that the company increase advertising efforts in the South and Central regions.</a:t>
            </a:r>
          </a:p>
          <a:p>
            <a:endParaRPr lang="en-US" dirty="0"/>
          </a:p>
        </p:txBody>
      </p:sp>
      <p:graphicFrame>
        <p:nvGraphicFramePr>
          <p:cNvPr id="5" name="Content Placeholder 4">
            <a:extLst>
              <a:ext uri="{FF2B5EF4-FFF2-40B4-BE49-F238E27FC236}">
                <a16:creationId xmlns:a16="http://schemas.microsoft.com/office/drawing/2014/main" id="{DF209450-777D-492A-930D-79D492E38D51}"/>
              </a:ext>
            </a:extLst>
          </p:cNvPr>
          <p:cNvGraphicFramePr>
            <a:graphicFrameLocks noGrp="1"/>
          </p:cNvGraphicFramePr>
          <p:nvPr>
            <p:ph sz="half" idx="1"/>
            <p:extLst>
              <p:ext uri="{D42A27DB-BD31-4B8C-83A1-F6EECF244321}">
                <p14:modId xmlns:p14="http://schemas.microsoft.com/office/powerpoint/2010/main" val="214280710"/>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5976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7E37-9350-437D-94DD-A77D26F7FF3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Top 10 state </a:t>
            </a:r>
            <a:endParaRPr lang="en-US" dirty="0"/>
          </a:p>
        </p:txBody>
      </p:sp>
      <p:sp>
        <p:nvSpPr>
          <p:cNvPr id="4" name="Content Placeholder 3">
            <a:extLst>
              <a:ext uri="{FF2B5EF4-FFF2-40B4-BE49-F238E27FC236}">
                <a16:creationId xmlns:a16="http://schemas.microsoft.com/office/drawing/2014/main" id="{BBBCB32D-B59D-4268-93CB-23BCB4F8EA86}"/>
              </a:ext>
            </a:extLst>
          </p:cNvPr>
          <p:cNvSpPr>
            <a:spLocks noGrp="1"/>
          </p:cNvSpPr>
          <p:nvPr>
            <p:ph sz="half" idx="2"/>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Among the top 10 states, California leads with the highest sales, totaling $457,688, followed by New York at $310,876. In contrast, Virginia ranks last within this group, with sales amounting to $70,63. </a:t>
            </a:r>
          </a:p>
          <a:p>
            <a:r>
              <a:rPr lang="en-US" dirty="0">
                <a:latin typeface="Times New Roman" panose="02020603050405020304" pitchFamily="18" charset="0"/>
                <a:cs typeface="Times New Roman" panose="02020603050405020304" pitchFamily="18" charset="0"/>
              </a:rPr>
              <a:t>To optimize performance and tailor strategies effectively, it is recommended that the company conduct comprehensive market research. This will help in gaining a deeper understanding of local customer behavior, preferences, and needs, thereby enhancing targeted marketing efforts and improving overall sales performance.</a:t>
            </a:r>
            <a:endParaRPr lang="en-US" b="1" dirty="0">
              <a:latin typeface="Times New Roman" panose="02020603050405020304" pitchFamily="18" charset="0"/>
              <a:cs typeface="Times New Roman" panose="02020603050405020304" pitchFamily="18" charset="0"/>
            </a:endParaRPr>
          </a:p>
          <a:p>
            <a:endParaRPr lang="en-US" dirty="0"/>
          </a:p>
        </p:txBody>
      </p:sp>
      <p:graphicFrame>
        <p:nvGraphicFramePr>
          <p:cNvPr id="5" name="Content Placeholder 4">
            <a:extLst>
              <a:ext uri="{FF2B5EF4-FFF2-40B4-BE49-F238E27FC236}">
                <a16:creationId xmlns:a16="http://schemas.microsoft.com/office/drawing/2014/main" id="{928EC473-5B87-440C-84B0-AE39DE33AA7F}"/>
              </a:ext>
            </a:extLst>
          </p:cNvPr>
          <p:cNvGraphicFramePr>
            <a:graphicFrameLocks noGrp="1"/>
          </p:cNvGraphicFramePr>
          <p:nvPr>
            <p:ph sz="half" idx="1"/>
            <p:extLst>
              <p:ext uri="{D42A27DB-BD31-4B8C-83A1-F6EECF244321}">
                <p14:modId xmlns:p14="http://schemas.microsoft.com/office/powerpoint/2010/main" val="2015317375"/>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2557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935</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SUPERSTORE SALES ANALYSIS </vt:lpstr>
      <vt:lpstr>Top 10 Product</vt:lpstr>
      <vt:lpstr>Bottom 5 product</vt:lpstr>
      <vt:lpstr>Top 10 Product by Profit</vt:lpstr>
      <vt:lpstr>Top 10 Customer </vt:lpstr>
      <vt:lpstr>Category by Sales </vt:lpstr>
      <vt:lpstr>Category by Discount</vt:lpstr>
      <vt:lpstr>Sales Region</vt:lpstr>
      <vt:lpstr>Top 10 state </vt:lpstr>
      <vt:lpstr>Sales Rep by Sales</vt:lpstr>
      <vt:lpstr>Ship Mode by Quantity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SALES ANALYSIS</dc:title>
  <dc:creator>USER</dc:creator>
  <cp:lastModifiedBy>USER</cp:lastModifiedBy>
  <cp:revision>18</cp:revision>
  <dcterms:created xsi:type="dcterms:W3CDTF">2024-08-19T06:24:22Z</dcterms:created>
  <dcterms:modified xsi:type="dcterms:W3CDTF">2024-08-23T22:53:45Z</dcterms:modified>
</cp:coreProperties>
</file>