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1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3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4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9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8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84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87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66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67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1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8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199B-C1B3-4EBA-B9F4-A516CFA2CD71}" type="datetimeFigureOut">
              <a:rPr lang="en-AU" smtClean="0"/>
              <a:t>10/05/2017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C3CF-42FB-47A8-BD08-1ECBA9F3B5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09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56553"/>
            <a:ext cx="10027920" cy="877887"/>
          </a:xfrm>
        </p:spPr>
        <p:txBody>
          <a:bodyPr>
            <a:normAutofit fontScale="90000"/>
          </a:bodyPr>
          <a:lstStyle/>
          <a:p>
            <a:r>
              <a:rPr lang="en-AU" dirty="0"/>
              <a:t>XML </a:t>
            </a:r>
            <a:r>
              <a:rPr lang="en-AU" dirty="0" err="1"/>
              <a:t>eXtensible</a:t>
            </a:r>
            <a:r>
              <a:rPr lang="en-AU" dirty="0"/>
              <a:t> </a:t>
            </a:r>
            <a:r>
              <a:rPr lang="en-AU" dirty="0" err="1"/>
              <a:t>Markup</a:t>
            </a:r>
            <a:r>
              <a:rPr lang="en-AU" dirty="0"/>
              <a:t>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360170"/>
            <a:ext cx="10641330" cy="522351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XML is often used for distributing data over the Internet.</a:t>
            </a:r>
          </a:p>
          <a:p>
            <a:pPr algn="l"/>
            <a:r>
              <a:rPr lang="en-AU" dirty="0"/>
              <a:t>XML DTD: XML Document Type Definition</a:t>
            </a:r>
          </a:p>
          <a:p>
            <a:pPr algn="l"/>
            <a:endParaRPr lang="en-AU" dirty="0"/>
          </a:p>
          <a:p>
            <a:pPr algn="l"/>
            <a:r>
              <a:rPr lang="en-AU" b="1" dirty="0"/>
              <a:t>Aim</a:t>
            </a:r>
            <a:r>
              <a:rPr lang="en-AU" dirty="0"/>
              <a:t>: independent groups of people can agree on a standard DTD for interchanging data.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Structure of XML DTD:</a:t>
            </a:r>
          </a:p>
          <a:p>
            <a:pPr algn="l"/>
            <a:r>
              <a:rPr lang="fr-FR" dirty="0" err="1"/>
              <a:t>Elements</a:t>
            </a:r>
            <a:r>
              <a:rPr lang="fr-FR" dirty="0"/>
              <a:t>: </a:t>
            </a:r>
            <a:r>
              <a:rPr lang="en-AU" b="1" dirty="0"/>
              <a:t>main building blocks </a:t>
            </a:r>
            <a:r>
              <a:rPr lang="en-AU" dirty="0"/>
              <a:t>&lt;message&gt;some text&lt;/message&gt;</a:t>
            </a:r>
            <a:endParaRPr lang="fr-FR" dirty="0"/>
          </a:p>
          <a:p>
            <a:pPr algn="l"/>
            <a:r>
              <a:rPr lang="fr-FR" dirty="0" err="1"/>
              <a:t>Attributes</a:t>
            </a:r>
            <a:r>
              <a:rPr lang="fr-FR" dirty="0"/>
              <a:t>: </a:t>
            </a:r>
            <a:r>
              <a:rPr lang="en-AU" b="1" dirty="0"/>
              <a:t>extra information about elements</a:t>
            </a:r>
            <a:r>
              <a:rPr lang="en-AU" dirty="0"/>
              <a:t>. &lt;</a:t>
            </a:r>
            <a:r>
              <a:rPr lang="en-AU" dirty="0" err="1"/>
              <a:t>img</a:t>
            </a:r>
            <a:r>
              <a:rPr lang="en-AU" dirty="0"/>
              <a:t> </a:t>
            </a:r>
            <a:r>
              <a:rPr lang="en-AU" dirty="0" err="1"/>
              <a:t>src</a:t>
            </a:r>
            <a:r>
              <a:rPr lang="en-AU" dirty="0"/>
              <a:t>="computer.gif" /&gt; </a:t>
            </a:r>
            <a:endParaRPr lang="fr-FR" dirty="0"/>
          </a:p>
          <a:p>
            <a:pPr algn="l"/>
            <a:r>
              <a:rPr lang="fr-FR" dirty="0"/>
              <a:t>PCDATA: </a:t>
            </a:r>
            <a:r>
              <a:rPr lang="en-AU" b="1" dirty="0"/>
              <a:t>is text that WILL be parsed by a parser</a:t>
            </a:r>
            <a:endParaRPr lang="fr-FR" dirty="0"/>
          </a:p>
          <a:p>
            <a:pPr algn="l"/>
            <a:endParaRPr lang="en-AU" dirty="0"/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50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Required:</a:t>
            </a:r>
          </a:p>
          <a:p>
            <a:pPr algn="l"/>
            <a:r>
              <a:rPr lang="en-AU" dirty="0"/>
              <a:t>&lt;</a:t>
            </a:r>
            <a:r>
              <a:rPr lang="en-AU" dirty="0" err="1"/>
              <a:t>xs:attribute</a:t>
            </a:r>
            <a:r>
              <a:rPr lang="en-AU" dirty="0"/>
              <a:t> type="</a:t>
            </a:r>
            <a:r>
              <a:rPr lang="en-AU" dirty="0" err="1"/>
              <a:t>xs:string</a:t>
            </a:r>
            <a:r>
              <a:rPr lang="en-AU" dirty="0"/>
              <a:t>" name="type" use="required"/&gt;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Optional:</a:t>
            </a:r>
          </a:p>
          <a:p>
            <a:pPr algn="l"/>
            <a:r>
              <a:rPr lang="en-AU" dirty="0"/>
              <a:t>&lt;</a:t>
            </a:r>
            <a:r>
              <a:rPr lang="en-AU" dirty="0" err="1"/>
              <a:t>xs:attribute</a:t>
            </a:r>
            <a:r>
              <a:rPr lang="en-AU" dirty="0"/>
              <a:t> type="</a:t>
            </a:r>
            <a:r>
              <a:rPr lang="en-AU" dirty="0" err="1"/>
              <a:t>xs:string</a:t>
            </a:r>
            <a:r>
              <a:rPr lang="en-AU" dirty="0"/>
              <a:t>" name="type" /&gt;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Fixed:</a:t>
            </a:r>
          </a:p>
          <a:p>
            <a:pPr algn="l"/>
            <a:r>
              <a:rPr lang="en-AU" dirty="0"/>
              <a:t>&lt;</a:t>
            </a:r>
            <a:r>
              <a:rPr lang="en-AU" dirty="0" err="1"/>
              <a:t>xs:attribute</a:t>
            </a:r>
            <a:r>
              <a:rPr lang="en-AU" dirty="0"/>
              <a:t> type="</a:t>
            </a:r>
            <a:r>
              <a:rPr lang="en-AU" dirty="0" err="1"/>
              <a:t>xs:string</a:t>
            </a:r>
            <a:r>
              <a:rPr lang="en-AU" dirty="0"/>
              <a:t>" name="type" fixed="0000" /&gt;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6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DTD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AU" dirty="0"/>
              <a:t>DTD example:</a:t>
            </a:r>
          </a:p>
          <a:p>
            <a:pPr algn="l"/>
            <a:r>
              <a:rPr lang="en-AU" dirty="0"/>
              <a:t>&lt;?xml version="1.0"?&gt;</a:t>
            </a:r>
            <a:br>
              <a:rPr lang="en-AU" dirty="0"/>
            </a:br>
            <a:r>
              <a:rPr lang="en-AU" dirty="0"/>
              <a:t>&lt;!DOCTYPE note [</a:t>
            </a:r>
            <a:br>
              <a:rPr lang="en-AU" dirty="0"/>
            </a:br>
            <a:r>
              <a:rPr lang="en-AU" dirty="0"/>
              <a:t>&lt;!ELEMENT note (</a:t>
            </a:r>
            <a:r>
              <a:rPr lang="en-AU" dirty="0" err="1"/>
              <a:t>to,from,heading,body</a:t>
            </a:r>
            <a:r>
              <a:rPr lang="en-AU" dirty="0"/>
              <a:t>)&gt;</a:t>
            </a:r>
            <a:br>
              <a:rPr lang="en-AU" dirty="0"/>
            </a:br>
            <a:r>
              <a:rPr lang="en-AU" dirty="0"/>
              <a:t>&lt;!ELEMENT to (#PCDATA)&gt;</a:t>
            </a:r>
            <a:br>
              <a:rPr lang="en-AU" dirty="0"/>
            </a:br>
            <a:r>
              <a:rPr lang="en-AU" dirty="0"/>
              <a:t>&lt;!ELEMENT from (#PCDATA)&gt;</a:t>
            </a:r>
            <a:br>
              <a:rPr lang="en-AU" dirty="0"/>
            </a:br>
            <a:r>
              <a:rPr lang="en-AU" dirty="0"/>
              <a:t>&lt;!ELEMENT heading (#PCDATA)&gt;</a:t>
            </a:r>
            <a:br>
              <a:rPr lang="en-AU" dirty="0"/>
            </a:br>
            <a:r>
              <a:rPr lang="en-AU" dirty="0"/>
              <a:t>&lt;!ELEMENT body (#PCDATA)&gt;</a:t>
            </a:r>
            <a:br>
              <a:rPr lang="en-AU" dirty="0"/>
            </a:br>
            <a:r>
              <a:rPr lang="en-AU" dirty="0"/>
              <a:t>]&gt;</a:t>
            </a:r>
            <a:br>
              <a:rPr lang="en-AU" dirty="0"/>
            </a:br>
            <a:endParaRPr lang="en-AU" dirty="0"/>
          </a:p>
          <a:p>
            <a:pPr algn="l"/>
            <a:r>
              <a:rPr lang="en-AU" b="1" dirty="0"/>
              <a:t>!DOCTYPE note</a:t>
            </a:r>
            <a:r>
              <a:rPr lang="en-AU" dirty="0"/>
              <a:t> defines that the root element of this document is note</a:t>
            </a:r>
          </a:p>
          <a:p>
            <a:pPr algn="l"/>
            <a:r>
              <a:rPr lang="en-AU" b="1" dirty="0"/>
              <a:t>!ELEMENT note</a:t>
            </a:r>
            <a:r>
              <a:rPr lang="en-AU" dirty="0"/>
              <a:t> defines that the note element must contain four elements: "</a:t>
            </a:r>
            <a:r>
              <a:rPr lang="en-AU" dirty="0" err="1"/>
              <a:t>to,from,heading,body</a:t>
            </a:r>
            <a:r>
              <a:rPr lang="en-AU" dirty="0"/>
              <a:t>"</a:t>
            </a:r>
          </a:p>
          <a:p>
            <a:pPr algn="l"/>
            <a:r>
              <a:rPr lang="en-AU" b="1" dirty="0"/>
              <a:t>!ELEMENT to</a:t>
            </a:r>
            <a:r>
              <a:rPr lang="en-AU" dirty="0"/>
              <a:t> defines the to element to be of type "#PCDATA"</a:t>
            </a:r>
          </a:p>
          <a:p>
            <a:pPr algn="l"/>
            <a:r>
              <a:rPr lang="en-AU" b="1" dirty="0"/>
              <a:t>!ELEMENT from</a:t>
            </a:r>
            <a:r>
              <a:rPr lang="en-AU" dirty="0"/>
              <a:t> defines the from element to be of type "#PCDATA"</a:t>
            </a:r>
          </a:p>
          <a:p>
            <a:pPr algn="l"/>
            <a:r>
              <a:rPr lang="en-AU" b="1" dirty="0"/>
              <a:t>!ELEMENT heading</a:t>
            </a:r>
            <a:r>
              <a:rPr lang="en-AU" dirty="0"/>
              <a:t> defines the heading element to be of type "#PCDATA"</a:t>
            </a:r>
          </a:p>
          <a:p>
            <a:pPr algn="l"/>
            <a:r>
              <a:rPr lang="en-AU" b="1" dirty="0"/>
              <a:t>!ELEMENT body</a:t>
            </a:r>
            <a:r>
              <a:rPr lang="en-AU" dirty="0"/>
              <a:t> defines the body element to be of type "#PCDATA"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26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DTD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/>
              <a:t>DTD example:</a:t>
            </a:r>
          </a:p>
          <a:p>
            <a:pPr algn="l"/>
            <a:r>
              <a:rPr lang="en-AU" dirty="0"/>
              <a:t>&lt;?xml version="1.0"?&gt;</a:t>
            </a:r>
            <a:br>
              <a:rPr lang="en-AU" dirty="0"/>
            </a:br>
            <a:r>
              <a:rPr lang="en-AU" dirty="0"/>
              <a:t>&lt;!DOCTYPE note [</a:t>
            </a:r>
            <a:br>
              <a:rPr lang="en-AU" dirty="0"/>
            </a:br>
            <a:r>
              <a:rPr lang="en-AU" dirty="0"/>
              <a:t>&lt;!ELEMENT note (</a:t>
            </a:r>
            <a:r>
              <a:rPr lang="en-AU" dirty="0" err="1"/>
              <a:t>to,from,heading,body</a:t>
            </a:r>
            <a:r>
              <a:rPr lang="en-AU" dirty="0"/>
              <a:t>)&gt;</a:t>
            </a:r>
            <a:br>
              <a:rPr lang="en-AU" dirty="0"/>
            </a:br>
            <a:r>
              <a:rPr lang="en-AU" dirty="0"/>
              <a:t>&lt;!ELEMENT to (#PCDATA)&gt;</a:t>
            </a:r>
            <a:br>
              <a:rPr lang="en-AU" dirty="0"/>
            </a:br>
            <a:r>
              <a:rPr lang="en-AU" dirty="0"/>
              <a:t>&lt;!ELEMENT from (#PCDATA)&gt;</a:t>
            </a:r>
            <a:br>
              <a:rPr lang="en-AU" dirty="0"/>
            </a:br>
            <a:r>
              <a:rPr lang="en-AU" dirty="0"/>
              <a:t>&lt;!ELEMENT heading (#PCDATA)&gt;</a:t>
            </a:r>
            <a:br>
              <a:rPr lang="en-AU" dirty="0"/>
            </a:br>
            <a:r>
              <a:rPr lang="en-AU" dirty="0"/>
              <a:t>&lt;!ELEMENT body (#PCDATA)&gt;</a:t>
            </a:r>
            <a:br>
              <a:rPr lang="en-AU" dirty="0"/>
            </a:br>
            <a:r>
              <a:rPr lang="en-AU" dirty="0"/>
              <a:t>]&gt;</a:t>
            </a:r>
            <a:br>
              <a:rPr lang="en-AU" dirty="0"/>
            </a:br>
            <a:endParaRPr lang="en-AU" dirty="0"/>
          </a:p>
          <a:p>
            <a:pPr algn="l"/>
            <a:r>
              <a:rPr lang="en-AU" b="1" dirty="0"/>
              <a:t> </a:t>
            </a:r>
            <a:r>
              <a:rPr lang="en-AU" dirty="0"/>
              <a:t>&lt;note&gt;</a:t>
            </a:r>
            <a:br>
              <a:rPr lang="en-AU" dirty="0"/>
            </a:br>
            <a:r>
              <a:rPr lang="en-AU" dirty="0"/>
              <a:t>&lt;to&gt;</a:t>
            </a:r>
            <a:r>
              <a:rPr lang="en-AU" dirty="0" err="1"/>
              <a:t>Tove</a:t>
            </a:r>
            <a:r>
              <a:rPr lang="en-AU" dirty="0"/>
              <a:t>&lt;/to&gt;</a:t>
            </a:r>
            <a:br>
              <a:rPr lang="en-AU" dirty="0"/>
            </a:br>
            <a:r>
              <a:rPr lang="en-AU" dirty="0"/>
              <a:t>&lt;from&gt;Jani&lt;/from&gt;</a:t>
            </a:r>
            <a:br>
              <a:rPr lang="en-AU" dirty="0"/>
            </a:br>
            <a:r>
              <a:rPr lang="en-AU" dirty="0"/>
              <a:t>&lt;heading&gt;Reminder&lt;/heading&gt;</a:t>
            </a:r>
            <a:br>
              <a:rPr lang="en-AU" dirty="0"/>
            </a:br>
            <a:r>
              <a:rPr lang="en-AU" dirty="0"/>
              <a:t>&lt;body&gt;Don't forget me this weekend&lt;/body&gt;</a:t>
            </a:r>
            <a:br>
              <a:rPr lang="en-AU" dirty="0"/>
            </a:br>
            <a:r>
              <a:rPr lang="en-AU" dirty="0"/>
              <a:t>&lt;/note&gt;</a:t>
            </a:r>
          </a:p>
          <a:p>
            <a:pPr algn="l"/>
            <a:r>
              <a:rPr lang="en-AU" dirty="0"/>
              <a:t>Validate the XML DTD using Notepad++ or http://xmlvalidator.new-studio.org/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72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DTD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AU" dirty="0"/>
              <a:t>In a DTD, attributes are declared with an ATTLIST declaration.</a:t>
            </a:r>
          </a:p>
          <a:p>
            <a:pPr algn="l"/>
            <a:r>
              <a:rPr lang="en-AU" dirty="0"/>
              <a:t>The </a:t>
            </a:r>
            <a:r>
              <a:rPr lang="en-AU" b="1" dirty="0"/>
              <a:t>attribute-value</a:t>
            </a:r>
            <a:r>
              <a:rPr lang="en-AU" dirty="0"/>
              <a:t> can be one of the following: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&lt;!ATTLIST element-name attribute-name attribute-type #REQUIRED&gt; 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Example:</a:t>
            </a:r>
          </a:p>
          <a:p>
            <a:pPr algn="l"/>
            <a:r>
              <a:rPr lang="en-AU" dirty="0"/>
              <a:t>&lt;!ELEMENT to (#PCDATA)&gt;</a:t>
            </a:r>
          </a:p>
          <a:p>
            <a:pPr algn="l"/>
            <a:r>
              <a:rPr lang="en-AU" dirty="0"/>
              <a:t>&lt;!ATTLIST to type CDATA #REQUIRED &gt;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Valid XML:</a:t>
            </a:r>
            <a:br>
              <a:rPr lang="en-AU" dirty="0"/>
            </a:br>
            <a:r>
              <a:rPr lang="en-AU" dirty="0"/>
              <a:t>&lt;to type=“admin" </a:t>
            </a:r>
            <a:r>
              <a:rPr lang="en-AU" dirty="0" smtClean="0"/>
              <a:t>/&gt;</a:t>
            </a:r>
          </a:p>
          <a:p>
            <a:pPr algn="l"/>
            <a:r>
              <a:rPr lang="en-AU" dirty="0"/>
              <a:t/>
            </a:r>
            <a:br>
              <a:rPr lang="en-AU" dirty="0"/>
            </a:br>
            <a:r>
              <a:rPr lang="en-AU" dirty="0"/>
              <a:t>Invalid XML:</a:t>
            </a:r>
            <a:br>
              <a:rPr lang="en-AU" dirty="0"/>
            </a:br>
            <a:r>
              <a:rPr lang="en-AU" dirty="0"/>
              <a:t>&lt;to /&gt;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45267"/>
              </p:ext>
            </p:extLst>
          </p:nvPr>
        </p:nvGraphicFramePr>
        <p:xfrm>
          <a:off x="805815" y="213820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3218647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2005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099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#IMPLIED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optional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72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#FIXED </a:t>
                      </a:r>
                      <a:r>
                        <a:rPr lang="en-AU" i="1" dirty="0"/>
                        <a:t>value</a:t>
                      </a:r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value is 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3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1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DTD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dirty="0"/>
              <a:t>In a DTD, attributes are declared with an ATTLIST declaration.</a:t>
            </a:r>
          </a:p>
          <a:p>
            <a:pPr algn="l"/>
            <a:r>
              <a:rPr lang="en-AU" dirty="0"/>
              <a:t>The </a:t>
            </a:r>
            <a:r>
              <a:rPr lang="en-AU" b="1" dirty="0"/>
              <a:t>attribute-value</a:t>
            </a:r>
            <a:r>
              <a:rPr lang="en-AU" dirty="0"/>
              <a:t> can be one of the following: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&lt;!ATTLIST element-name attribute-name attribute-type #IMPLIED&gt; 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Example:</a:t>
            </a:r>
          </a:p>
          <a:p>
            <a:pPr algn="l"/>
            <a:r>
              <a:rPr lang="en-AU" dirty="0"/>
              <a:t>&lt;!ELEMENT from (#PCDATA)&gt;</a:t>
            </a:r>
          </a:p>
          <a:p>
            <a:pPr algn="l"/>
            <a:r>
              <a:rPr lang="en-AU" dirty="0"/>
              <a:t>&lt;!ATTLIST from location CDATA #IMPLIED &gt;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Valid XML:</a:t>
            </a:r>
            <a:br>
              <a:rPr lang="en-AU" dirty="0"/>
            </a:br>
            <a:r>
              <a:rPr lang="en-AU" dirty="0"/>
              <a:t>&lt;from location=“NSW" /&gt;</a:t>
            </a:r>
            <a:br>
              <a:rPr lang="en-AU" dirty="0"/>
            </a:br>
            <a:r>
              <a:rPr lang="en-AU" dirty="0"/>
              <a:t>Valid XML:</a:t>
            </a:r>
            <a:br>
              <a:rPr lang="en-AU" dirty="0"/>
            </a:br>
            <a:r>
              <a:rPr lang="en-AU" dirty="0"/>
              <a:t>&lt;from /&gt;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5815" y="213820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3218647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2005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099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#IMPLIED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optional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72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#FIXED </a:t>
                      </a:r>
                      <a:r>
                        <a:rPr lang="en-AU" i="1" dirty="0"/>
                        <a:t>value</a:t>
                      </a:r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value is 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3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DTD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AU" dirty="0"/>
              <a:t>In a DTD, attributes are declared with an ATTLIST declaration.</a:t>
            </a:r>
          </a:p>
          <a:p>
            <a:pPr algn="l"/>
            <a:r>
              <a:rPr lang="en-AU" dirty="0"/>
              <a:t>The </a:t>
            </a:r>
            <a:r>
              <a:rPr lang="en-AU" b="1" dirty="0"/>
              <a:t>attribute-value</a:t>
            </a:r>
            <a:r>
              <a:rPr lang="en-AU" dirty="0"/>
              <a:t> can be one of the following:</a:t>
            </a:r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&lt;!ATTLIST element-name attribute-name attribute-type #FIXED&gt; 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Example:</a:t>
            </a:r>
          </a:p>
          <a:p>
            <a:pPr algn="l"/>
            <a:r>
              <a:rPr lang="en-AU" dirty="0"/>
              <a:t>&lt;!ELEMENT from (#PCDATA)&gt;</a:t>
            </a:r>
          </a:p>
          <a:p>
            <a:pPr algn="l"/>
            <a:r>
              <a:rPr lang="en-AU" dirty="0"/>
              <a:t>&lt;!ATTLIST from location CDATA #FIXED “UTS” &gt;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Valid XML:</a:t>
            </a:r>
            <a:br>
              <a:rPr lang="en-AU" dirty="0"/>
            </a:br>
            <a:r>
              <a:rPr lang="en-AU" dirty="0"/>
              <a:t>&lt;from company=“UTS" /&gt;</a:t>
            </a:r>
            <a:br>
              <a:rPr lang="en-AU" dirty="0"/>
            </a:br>
            <a:r>
              <a:rPr lang="en-AU" dirty="0" err="1"/>
              <a:t>InValid</a:t>
            </a:r>
            <a:r>
              <a:rPr lang="en-AU" dirty="0"/>
              <a:t> XML:</a:t>
            </a:r>
            <a:br>
              <a:rPr lang="en-AU" dirty="0"/>
            </a:br>
            <a:r>
              <a:rPr lang="en-AU" dirty="0"/>
              <a:t>&lt;from company=“Google" /&gt;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5815" y="213820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3218647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2005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099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#IMPLIED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is optional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972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#FIXED </a:t>
                      </a:r>
                      <a:r>
                        <a:rPr lang="en-AU" i="1" dirty="0"/>
                        <a:t>value</a:t>
                      </a:r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attribute value is 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3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5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An XML Schema describes the structure of an XML document.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The &lt;schema&gt; element is the root element of every XML Schema.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&lt;?xml version="1.0"?&gt;</a:t>
            </a:r>
            <a:br>
              <a:rPr lang="en-AU" dirty="0"/>
            </a:br>
            <a:r>
              <a:rPr lang="en-AU" dirty="0"/>
              <a:t>&lt;</a:t>
            </a:r>
            <a:r>
              <a:rPr lang="en-AU" dirty="0" err="1"/>
              <a:t>xs:schema</a:t>
            </a:r>
            <a:r>
              <a:rPr lang="en-AU" dirty="0"/>
              <a:t> </a:t>
            </a:r>
            <a:r>
              <a:rPr lang="en-AU" dirty="0" err="1"/>
              <a:t>xmlns:xs</a:t>
            </a:r>
            <a:r>
              <a:rPr lang="en-AU" dirty="0"/>
              <a:t>="http://www.w3.org/2001/XMLSchema"&gt;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&lt;/</a:t>
            </a:r>
            <a:r>
              <a:rPr lang="en-AU" dirty="0" err="1"/>
              <a:t>xs:schema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/>
            </a:r>
            <a:br>
              <a:rPr lang="en-AU" dirty="0"/>
            </a:br>
            <a:r>
              <a:rPr lang="en-AU" dirty="0"/>
              <a:t>&lt;schema&gt; element and may contain some attributes such as </a:t>
            </a:r>
            <a:r>
              <a:rPr lang="en-AU" dirty="0" err="1"/>
              <a:t>xmlns:xs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3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/>
              <a:t>A complex element is an XML element that contains other elements and/or attributes. </a:t>
            </a:r>
          </a:p>
          <a:p>
            <a:pPr algn="l"/>
            <a:r>
              <a:rPr lang="de-DE" dirty="0" smtClean="0"/>
              <a:t>File </a:t>
            </a:r>
            <a:r>
              <a:rPr lang="de-DE" dirty="0"/>
              <a:t>is </a:t>
            </a:r>
            <a:r>
              <a:rPr lang="de-DE" dirty="0" smtClean="0"/>
              <a:t>saved </a:t>
            </a:r>
            <a:r>
              <a:rPr lang="de-DE" smtClean="0"/>
              <a:t>as </a:t>
            </a:r>
            <a:r>
              <a:rPr lang="de-DE" b="1" smtClean="0"/>
              <a:t>.xsd</a:t>
            </a:r>
            <a:endParaRPr lang="de-DE" b="1" dirty="0"/>
          </a:p>
          <a:p>
            <a:pPr algn="l"/>
            <a:r>
              <a:rPr lang="de-DE" dirty="0"/>
              <a:t>&lt;xs:schema xmlns:xs="http://www.w3.org/2001/XMLSchema"&gt;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</a:t>
            </a:r>
            <a:r>
              <a:rPr lang="en-AU" dirty="0" err="1"/>
              <a:t>xs:element</a:t>
            </a:r>
            <a:r>
              <a:rPr lang="en-AU" dirty="0"/>
              <a:t> name="note"&gt;</a:t>
            </a:r>
            <a:br>
              <a:rPr lang="en-AU" dirty="0"/>
            </a:br>
            <a:r>
              <a:rPr lang="en-AU" dirty="0"/>
              <a:t>  &lt;</a:t>
            </a:r>
            <a:r>
              <a:rPr lang="en-AU" dirty="0" err="1"/>
              <a:t>xs:complexType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    &lt;</a:t>
            </a:r>
            <a:r>
              <a:rPr lang="en-AU" dirty="0" err="1"/>
              <a:t>xs:sequence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      &lt;</a:t>
            </a:r>
            <a:r>
              <a:rPr lang="en-AU" dirty="0" err="1"/>
              <a:t>xs:element</a:t>
            </a:r>
            <a:r>
              <a:rPr lang="en-AU" dirty="0"/>
              <a:t> name="to" type="</a:t>
            </a:r>
            <a:r>
              <a:rPr lang="en-AU" dirty="0" err="1"/>
              <a:t>xs:string</a:t>
            </a:r>
            <a:r>
              <a:rPr lang="en-AU" dirty="0"/>
              <a:t>"/&gt;</a:t>
            </a:r>
            <a:br>
              <a:rPr lang="en-AU" dirty="0"/>
            </a:br>
            <a:r>
              <a:rPr lang="en-AU" dirty="0"/>
              <a:t>      &lt;</a:t>
            </a:r>
            <a:r>
              <a:rPr lang="en-AU" dirty="0" err="1"/>
              <a:t>xs:element</a:t>
            </a:r>
            <a:r>
              <a:rPr lang="en-AU" dirty="0"/>
              <a:t> name="from" type="</a:t>
            </a:r>
            <a:r>
              <a:rPr lang="en-AU" dirty="0" err="1"/>
              <a:t>xs:string</a:t>
            </a:r>
            <a:r>
              <a:rPr lang="en-AU" dirty="0"/>
              <a:t>"/&gt;</a:t>
            </a:r>
            <a:br>
              <a:rPr lang="en-AU" dirty="0"/>
            </a:br>
            <a:r>
              <a:rPr lang="en-AU" dirty="0"/>
              <a:t>      &lt;</a:t>
            </a:r>
            <a:r>
              <a:rPr lang="en-AU" dirty="0" err="1"/>
              <a:t>xs:element</a:t>
            </a:r>
            <a:r>
              <a:rPr lang="en-AU" dirty="0"/>
              <a:t> name="heading" type="</a:t>
            </a:r>
            <a:r>
              <a:rPr lang="en-AU" dirty="0" err="1"/>
              <a:t>xs:string</a:t>
            </a:r>
            <a:r>
              <a:rPr lang="en-AU" dirty="0"/>
              <a:t>"/&gt;</a:t>
            </a:r>
            <a:br>
              <a:rPr lang="en-AU" dirty="0"/>
            </a:br>
            <a:r>
              <a:rPr lang="en-AU" dirty="0"/>
              <a:t>      &lt;</a:t>
            </a:r>
            <a:r>
              <a:rPr lang="en-AU" dirty="0" err="1"/>
              <a:t>xs:element</a:t>
            </a:r>
            <a:r>
              <a:rPr lang="en-AU" dirty="0"/>
              <a:t> name="body" type="</a:t>
            </a:r>
            <a:r>
              <a:rPr lang="en-AU" dirty="0" err="1"/>
              <a:t>xs:string</a:t>
            </a:r>
            <a:r>
              <a:rPr lang="en-AU" dirty="0"/>
              <a:t>"/&gt;</a:t>
            </a:r>
            <a:br>
              <a:rPr lang="en-AU" dirty="0"/>
            </a:br>
            <a:r>
              <a:rPr lang="en-AU" dirty="0"/>
              <a:t>    &lt;/</a:t>
            </a:r>
            <a:r>
              <a:rPr lang="en-AU" dirty="0" err="1"/>
              <a:t>xs:sequence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  &lt;/</a:t>
            </a:r>
            <a:r>
              <a:rPr lang="en-AU" dirty="0" err="1"/>
              <a:t>xs:complexType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>&lt;/</a:t>
            </a:r>
            <a:r>
              <a:rPr lang="en-AU" dirty="0" err="1"/>
              <a:t>xs:element</a:t>
            </a:r>
            <a:r>
              <a:rPr lang="en-AU" dirty="0"/>
              <a:t>&gt;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&lt;/</a:t>
            </a:r>
            <a:r>
              <a:rPr lang="en-AU" dirty="0" err="1"/>
              <a:t>xs:schema</a:t>
            </a:r>
            <a:r>
              <a:rPr lang="en-AU" dirty="0"/>
              <a:t>&gt;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522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870" y="35655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AU" dirty="0"/>
              <a:t>XML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11580"/>
            <a:ext cx="10641330" cy="5520690"/>
          </a:xfrm>
        </p:spPr>
        <p:txBody>
          <a:bodyPr>
            <a:normAutofit lnSpcReduction="10000"/>
          </a:bodyPr>
          <a:lstStyle/>
          <a:p>
            <a:pPr algn="l"/>
            <a:r>
              <a:rPr lang="en-AU" dirty="0" err="1"/>
              <a:t>xs:string</a:t>
            </a:r>
            <a:r>
              <a:rPr lang="en-AU" dirty="0"/>
              <a:t>, </a:t>
            </a:r>
            <a:r>
              <a:rPr lang="en-AU" dirty="0" err="1"/>
              <a:t>xs:decimal</a:t>
            </a:r>
            <a:r>
              <a:rPr lang="en-AU" dirty="0"/>
              <a:t>, </a:t>
            </a:r>
            <a:r>
              <a:rPr lang="en-AU" dirty="0" err="1"/>
              <a:t>xs:integer</a:t>
            </a:r>
            <a:r>
              <a:rPr lang="en-AU" dirty="0"/>
              <a:t>, </a:t>
            </a:r>
            <a:r>
              <a:rPr lang="en-AU" dirty="0" err="1"/>
              <a:t>xs:Boolean</a:t>
            </a:r>
            <a:r>
              <a:rPr lang="en-AU" dirty="0"/>
              <a:t>, </a:t>
            </a:r>
            <a:r>
              <a:rPr lang="en-AU" dirty="0" err="1"/>
              <a:t>xs:date</a:t>
            </a:r>
            <a:r>
              <a:rPr lang="en-AU" dirty="0"/>
              <a:t>, </a:t>
            </a:r>
            <a:r>
              <a:rPr lang="en-AU" dirty="0" err="1"/>
              <a:t>xs:time</a:t>
            </a:r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XSD attributes:</a:t>
            </a:r>
          </a:p>
          <a:p>
            <a:pPr algn="l"/>
            <a:r>
              <a:rPr lang="en-AU" dirty="0"/>
              <a:t> </a:t>
            </a:r>
          </a:p>
          <a:p>
            <a:pPr algn="l"/>
            <a:r>
              <a:rPr lang="en-AU" dirty="0"/>
              <a:t>&lt;</a:t>
            </a:r>
            <a:r>
              <a:rPr lang="en-AU" dirty="0" err="1"/>
              <a:t>xs:element</a:t>
            </a:r>
            <a:r>
              <a:rPr lang="en-AU" dirty="0"/>
              <a:t> name=“to"&gt;</a:t>
            </a:r>
          </a:p>
          <a:p>
            <a:pPr algn="l"/>
            <a:r>
              <a:rPr lang="en-AU" dirty="0"/>
              <a:t>                &lt;</a:t>
            </a:r>
            <a:r>
              <a:rPr lang="en-AU" dirty="0" err="1"/>
              <a:t>xs:complexType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>                  &lt;</a:t>
            </a:r>
            <a:r>
              <a:rPr lang="en-AU" dirty="0" err="1"/>
              <a:t>xs:simpleContent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>                    &lt;</a:t>
            </a:r>
            <a:r>
              <a:rPr lang="en-AU" dirty="0" err="1"/>
              <a:t>xs:extension</a:t>
            </a:r>
            <a:r>
              <a:rPr lang="en-AU" dirty="0"/>
              <a:t> base="</a:t>
            </a:r>
            <a:r>
              <a:rPr lang="en-AU" dirty="0" err="1"/>
              <a:t>xs:string</a:t>
            </a:r>
            <a:r>
              <a:rPr lang="en-AU" dirty="0"/>
              <a:t>"&gt;</a:t>
            </a:r>
          </a:p>
          <a:p>
            <a:pPr algn="l"/>
            <a:r>
              <a:rPr lang="en-AU" dirty="0"/>
              <a:t>                      </a:t>
            </a:r>
            <a:r>
              <a:rPr lang="en-AU" b="1" dirty="0"/>
              <a:t>&lt;</a:t>
            </a:r>
            <a:r>
              <a:rPr lang="en-AU" b="1" dirty="0" err="1"/>
              <a:t>xs:attribute</a:t>
            </a:r>
            <a:r>
              <a:rPr lang="en-AU" b="1" dirty="0"/>
              <a:t> type="</a:t>
            </a:r>
            <a:r>
              <a:rPr lang="en-AU" b="1" dirty="0" err="1"/>
              <a:t>xs:string</a:t>
            </a:r>
            <a:r>
              <a:rPr lang="en-AU" b="1" dirty="0"/>
              <a:t>" name="type" use="required"/&gt;</a:t>
            </a:r>
          </a:p>
          <a:p>
            <a:pPr algn="l"/>
            <a:r>
              <a:rPr lang="en-AU" dirty="0"/>
              <a:t>                    &lt;/</a:t>
            </a:r>
            <a:r>
              <a:rPr lang="en-AU" dirty="0" err="1"/>
              <a:t>xs:extension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>                  &lt;/</a:t>
            </a:r>
            <a:r>
              <a:rPr lang="en-AU" dirty="0" err="1"/>
              <a:t>xs:simpleContent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>                &lt;/</a:t>
            </a:r>
            <a:r>
              <a:rPr lang="en-AU" dirty="0" err="1"/>
              <a:t>xs:complexType</a:t>
            </a:r>
            <a:r>
              <a:rPr lang="en-AU" dirty="0"/>
              <a:t>&gt;</a:t>
            </a:r>
          </a:p>
          <a:p>
            <a:pPr algn="l"/>
            <a:r>
              <a:rPr lang="en-AU" dirty="0"/>
              <a:t>              &lt;/</a:t>
            </a:r>
            <a:r>
              <a:rPr lang="en-AU" dirty="0" err="1"/>
              <a:t>xs:element</a:t>
            </a:r>
            <a:r>
              <a:rPr lang="en-A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526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494</Words>
  <Application>Microsoft Office PowerPoint</Application>
  <PresentationFormat>Custom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XML eXtensible Markup Language</vt:lpstr>
      <vt:lpstr>XML DTD</vt:lpstr>
      <vt:lpstr>XML DTD</vt:lpstr>
      <vt:lpstr>XML DTD</vt:lpstr>
      <vt:lpstr>XML DTD</vt:lpstr>
      <vt:lpstr>XML DTD</vt:lpstr>
      <vt:lpstr>XML Schema</vt:lpstr>
      <vt:lpstr>XML Schema</vt:lpstr>
      <vt:lpstr>XML Schema</vt:lpstr>
      <vt:lpstr>XML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Ali</dc:creator>
  <cp:lastModifiedBy>Ali Braytee</cp:lastModifiedBy>
  <cp:revision>39</cp:revision>
  <dcterms:created xsi:type="dcterms:W3CDTF">2017-05-08T03:03:21Z</dcterms:created>
  <dcterms:modified xsi:type="dcterms:W3CDTF">2017-05-09T23:02:27Z</dcterms:modified>
</cp:coreProperties>
</file>