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147327023" r:id="rId2"/>
    <p:sldId id="682004180" r:id="rId3"/>
    <p:sldId id="2147327024" r:id="rId4"/>
    <p:sldId id="214732702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B2435-6BCD-413B-9A4C-3CEF2C0E9E9B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303E7-4EF4-4D9E-956E-6E3B97E47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139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5B26B9-70B5-4CB9-9698-82422844DE9A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891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B6DA-DB9D-48E6-9C08-25C39396B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BF82A-4D61-45C5-ABD8-F1D3A57EE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DEB33-074D-43C4-8D32-35445333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59EE-8854-452E-A09C-134E6217BCB9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D901C-5523-472F-89A9-C9978B48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C00B6-6CF2-4149-835B-9D80A958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C696-DD01-4B3F-8336-4DC3C5E80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19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9F1F-035B-472B-843A-495621CE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8CD59-8719-4974-8270-FE8D487F9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AD4F9-8203-47B7-8F0B-6604454B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59EE-8854-452E-A09C-134E6217BCB9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1ED31-70CE-472B-B20A-DC81507C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0519E-E17E-4865-B6C7-F1F1746D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C696-DD01-4B3F-8336-4DC3C5E80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61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9B6DB8-2C26-4173-A299-D7F76459C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A2EE7-AEA3-45A8-A52F-EBF678B4A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130C0-C94D-4C28-A2AC-BA45F7F4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59EE-8854-452E-A09C-134E6217BCB9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5D275-E574-4E78-A118-49EFB87B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897BC-85AF-4079-B857-F49EEE29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C696-DD01-4B3F-8336-4DC3C5E80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752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AAA0C83-80A1-4442-8D8B-17C7B668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459535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  <a:alpha val="80000"/>
                </a:schemeClr>
              </a:gs>
              <a:gs pos="25000">
                <a:schemeClr val="bg1"/>
              </a:gs>
            </a:gsLst>
            <a:lin ang="5400000" scaled="0"/>
          </a:gradFill>
        </p:spPr>
        <p:txBody>
          <a:bodyPr lIns="274320" tIns="0" bIns="0" anchor="ctr" anchorCtr="0"/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7D0C50-39D3-44C0-B89F-B3ACE0537432}"/>
              </a:ext>
            </a:extLst>
          </p:cNvPr>
          <p:cNvSpPr/>
          <p:nvPr userDrawn="1"/>
        </p:nvSpPr>
        <p:spPr>
          <a:xfrm>
            <a:off x="0" y="6659562"/>
            <a:ext cx="12195176" cy="198437"/>
          </a:xfrm>
          <a:prstGeom prst="rect">
            <a:avLst/>
          </a:prstGeom>
          <a:gradFill>
            <a:gsLst>
              <a:gs pos="40000">
                <a:schemeClr val="bg1">
                  <a:lumMod val="85000"/>
                </a:schemeClr>
              </a:gs>
              <a:gs pos="1070">
                <a:schemeClr val="bg1"/>
              </a:gs>
              <a:gs pos="60000">
                <a:schemeClr val="bg1">
                  <a:lumMod val="85000"/>
                </a:schemeClr>
              </a:gs>
              <a:gs pos="98396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10"/>
            <a:r>
              <a:rPr lang="en-US"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© 2022  YASH Technologies | www.yash.com | Confidential</a:t>
            </a:r>
            <a:endParaRPr lang="en-IN" sz="110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200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47A9-9CC0-43D6-BEBE-710E9673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AE374-E214-405D-8226-5FAE1ED35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1379D-6435-4341-B2E2-FB2A0E59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59EE-8854-452E-A09C-134E6217BCB9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E564-C32B-4FA3-BD9D-06B39B1D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74ED9-9FF8-449F-980C-F3952D579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C696-DD01-4B3F-8336-4DC3C5E80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28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53A3-44AD-41B9-923B-E9CE2653F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113E5-1888-43D3-AC83-6529B1FC0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3B758-65A2-4EB1-9FD8-0E0BFEBC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59EE-8854-452E-A09C-134E6217BCB9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560F3-C93F-4896-B2CF-B30472F1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7D1BB-EB09-4D0D-8D73-BFA6224F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C696-DD01-4B3F-8336-4DC3C5E80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72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1B4E-EBD1-4E9F-BC73-41C4F137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A70F-CCC3-401A-B91F-7A9FE7B2D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BBB9A-96A9-4C10-B1E1-8EC5E797D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2D490-3DBE-4B35-A4F8-CF840C53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59EE-8854-452E-A09C-134E6217BCB9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7F671-2FD2-4FD4-927F-FC00B6D1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B0962-C988-4385-AB7B-4A7D5FEC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C696-DD01-4B3F-8336-4DC3C5E80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36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FC0C-F3E1-4AD8-9813-54D1D30A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FA66A-58A7-4D54-84FD-B1AE8A234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EADE0-D2A1-4F6D-BAF1-61204BE53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E31BAD-99E4-4604-8CB0-29A5C46AC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6822E-8D0F-40D2-95A6-9FD33D369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FFA154-EE6F-4F5E-B6E1-4C034C51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59EE-8854-452E-A09C-134E6217BCB9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D1474-C4EB-48F9-B2AC-FAD91F04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6EE1FA-58E6-478E-AA92-B6C3BF01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C696-DD01-4B3F-8336-4DC3C5E80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19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E45E-342A-46E2-A9AF-72ACD0EC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27FBD-434E-4806-861F-E24719A6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59EE-8854-452E-A09C-134E6217BCB9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00981-362C-4A82-8ABA-667919EE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C1487-B121-4A68-96E9-0C34835A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C696-DD01-4B3F-8336-4DC3C5E80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26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C072C7-E1FB-4C6D-9782-21511D2B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59EE-8854-452E-A09C-134E6217BCB9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628D8-37B5-427A-BC6B-A705D20A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7412A-A717-4BB6-8C75-D6D23B0F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C696-DD01-4B3F-8336-4DC3C5E80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61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0E23-AAAB-4D46-9AFB-E1FF9024D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182FE-5D44-4B31-9FB6-13A6B90CA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D6501-D236-443A-80DF-09CFD8707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327D9-98F1-4DCB-B969-F67AB94E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59EE-8854-452E-A09C-134E6217BCB9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9B1BC-31EC-403C-A4FC-4B0B24BED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8B979-A320-4415-8350-872FE055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C696-DD01-4B3F-8336-4DC3C5E80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54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614F-E56C-4908-9B84-8F6790B9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26CD2-02BC-49D8-A907-1003E8DEC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19B42-DEC4-4F58-BA6B-80F749320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A1BD5-8454-4A09-86E2-DBB07A9A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59EE-8854-452E-A09C-134E6217BCB9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439FB-C2FE-4059-8909-7CC72813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0800C-E8C8-4722-A21A-7F746180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C696-DD01-4B3F-8336-4DC3C5E80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13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C94C4-BAC1-4A4A-AD13-8684646A1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D4ADC-D421-4ADD-AE05-1B9C08DFF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13187-A033-4F73-A93F-C9EB95604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259EE-8854-452E-A09C-134E6217BCB9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0A458-3C18-4A06-AAC7-719C84F27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4B0B-2620-404C-94A2-CE58DD67E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DC696-DD01-4B3F-8336-4DC3C5E80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35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CFC09F-02E5-19D1-11A1-B98AA3B1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Demonstration of governance structure and client care organization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13DF2-E82E-47F1-B5AF-640362BD362B}"/>
              </a:ext>
            </a:extLst>
          </p:cNvPr>
          <p:cNvSpPr/>
          <p:nvPr/>
        </p:nvSpPr>
        <p:spPr>
          <a:xfrm>
            <a:off x="543407" y="1555101"/>
            <a:ext cx="4864173" cy="2609306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ysClr val="window" lastClr="FFFFFF"/>
              </a:gs>
            </a:gsLst>
            <a:lin ang="162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94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582F6D2-FE8B-4869-B9FC-2E6CFB51140C}"/>
              </a:ext>
            </a:extLst>
          </p:cNvPr>
          <p:cNvSpPr/>
          <p:nvPr/>
        </p:nvSpPr>
        <p:spPr>
          <a:xfrm>
            <a:off x="543407" y="1555101"/>
            <a:ext cx="4864173" cy="298312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694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Production Support Services</a:t>
            </a:r>
          </a:p>
        </p:txBody>
      </p:sp>
      <p:sp>
        <p:nvSpPr>
          <p:cNvPr id="6" name="Rounded Rectangle 35">
            <a:extLst>
              <a:ext uri="{FF2B5EF4-FFF2-40B4-BE49-F238E27FC236}">
                <a16:creationId xmlns:a16="http://schemas.microsoft.com/office/drawing/2014/main" id="{374214A7-A32A-4F9B-AA20-8E4CF86EC95B}"/>
              </a:ext>
            </a:extLst>
          </p:cNvPr>
          <p:cNvSpPr/>
          <p:nvPr/>
        </p:nvSpPr>
        <p:spPr>
          <a:xfrm>
            <a:off x="646471" y="2719347"/>
            <a:ext cx="802022" cy="60722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6945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Dep 1</a:t>
            </a:r>
          </a:p>
        </p:txBody>
      </p:sp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A179551F-BBB8-4A9F-9286-213A9DB02B33}"/>
              </a:ext>
            </a:extLst>
          </p:cNvPr>
          <p:cNvSpPr/>
          <p:nvPr/>
        </p:nvSpPr>
        <p:spPr>
          <a:xfrm>
            <a:off x="708579" y="2952065"/>
            <a:ext cx="716709" cy="1828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638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L2 &amp; L3</a:t>
            </a:r>
          </a:p>
        </p:txBody>
      </p:sp>
      <p:sp>
        <p:nvSpPr>
          <p:cNvPr id="8" name="Rounded Rectangle 35">
            <a:extLst>
              <a:ext uri="{FF2B5EF4-FFF2-40B4-BE49-F238E27FC236}">
                <a16:creationId xmlns:a16="http://schemas.microsoft.com/office/drawing/2014/main" id="{304AFDD3-BC71-4568-96FA-729F99F1E668}"/>
              </a:ext>
            </a:extLst>
          </p:cNvPr>
          <p:cNvSpPr/>
          <p:nvPr/>
        </p:nvSpPr>
        <p:spPr>
          <a:xfrm>
            <a:off x="1548134" y="2719347"/>
            <a:ext cx="782780" cy="60722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6945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Dep 2</a:t>
            </a:r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D580F5CB-76C1-41D3-B136-AF76CE0ABEEF}"/>
              </a:ext>
            </a:extLst>
          </p:cNvPr>
          <p:cNvSpPr/>
          <p:nvPr/>
        </p:nvSpPr>
        <p:spPr>
          <a:xfrm>
            <a:off x="1598358" y="2952065"/>
            <a:ext cx="682332" cy="1828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638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L2 &amp; L3</a:t>
            </a:r>
          </a:p>
        </p:txBody>
      </p:sp>
      <p:sp>
        <p:nvSpPr>
          <p:cNvPr id="10" name="Rounded Rectangle 35">
            <a:extLst>
              <a:ext uri="{FF2B5EF4-FFF2-40B4-BE49-F238E27FC236}">
                <a16:creationId xmlns:a16="http://schemas.microsoft.com/office/drawing/2014/main" id="{69B8BA30-247A-4972-A808-994D7E7D86E9}"/>
              </a:ext>
            </a:extLst>
          </p:cNvPr>
          <p:cNvSpPr/>
          <p:nvPr/>
        </p:nvSpPr>
        <p:spPr>
          <a:xfrm>
            <a:off x="2440527" y="2719347"/>
            <a:ext cx="773184" cy="60722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6945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Dep 3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5273002A-C093-4BEE-ABF5-1E3C84D3CAA0}"/>
              </a:ext>
            </a:extLst>
          </p:cNvPr>
          <p:cNvSpPr/>
          <p:nvPr/>
        </p:nvSpPr>
        <p:spPr>
          <a:xfrm>
            <a:off x="2458936" y="2952065"/>
            <a:ext cx="708344" cy="1828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638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L2 &amp; L3</a:t>
            </a:r>
          </a:p>
        </p:txBody>
      </p:sp>
      <p:sp>
        <p:nvSpPr>
          <p:cNvPr id="12" name="Rounded Rectangle 35">
            <a:extLst>
              <a:ext uri="{FF2B5EF4-FFF2-40B4-BE49-F238E27FC236}">
                <a16:creationId xmlns:a16="http://schemas.microsoft.com/office/drawing/2014/main" id="{F29F38BC-5759-4A22-A806-DDD47B4D340B}"/>
              </a:ext>
            </a:extLst>
          </p:cNvPr>
          <p:cNvSpPr/>
          <p:nvPr/>
        </p:nvSpPr>
        <p:spPr>
          <a:xfrm>
            <a:off x="3298769" y="2719347"/>
            <a:ext cx="758832" cy="60722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6945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Dep 4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4947FBED-7A68-4694-B98A-7D7A015A7DB4}"/>
              </a:ext>
            </a:extLst>
          </p:cNvPr>
          <p:cNvSpPr/>
          <p:nvPr/>
        </p:nvSpPr>
        <p:spPr>
          <a:xfrm>
            <a:off x="3341498" y="2952064"/>
            <a:ext cx="654907" cy="1828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638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L2 &amp; L3</a:t>
            </a:r>
          </a:p>
        </p:txBody>
      </p:sp>
      <p:sp>
        <p:nvSpPr>
          <p:cNvPr id="14" name="Rounded Rectangle 154">
            <a:extLst>
              <a:ext uri="{FF2B5EF4-FFF2-40B4-BE49-F238E27FC236}">
                <a16:creationId xmlns:a16="http://schemas.microsoft.com/office/drawing/2014/main" id="{816B2DFB-F279-4194-A639-C166FE5DE0C3}"/>
              </a:ext>
            </a:extLst>
          </p:cNvPr>
          <p:cNvSpPr/>
          <p:nvPr/>
        </p:nvSpPr>
        <p:spPr>
          <a:xfrm rot="16200000">
            <a:off x="-317259" y="4649460"/>
            <a:ext cx="1008441" cy="189895"/>
          </a:xfrm>
          <a:prstGeom prst="rect">
            <a:avLst/>
          </a:prstGeom>
          <a:solidFill>
            <a:srgbClr val="EC1D2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YASH + Lilly</a:t>
            </a:r>
          </a:p>
        </p:txBody>
      </p:sp>
      <p:sp>
        <p:nvSpPr>
          <p:cNvPr id="15" name="Rounded Rectangle 154">
            <a:extLst>
              <a:ext uri="{FF2B5EF4-FFF2-40B4-BE49-F238E27FC236}">
                <a16:creationId xmlns:a16="http://schemas.microsoft.com/office/drawing/2014/main" id="{2F48C92D-AA3E-48D8-BCB9-B41A9FAE83FD}"/>
              </a:ext>
            </a:extLst>
          </p:cNvPr>
          <p:cNvSpPr/>
          <p:nvPr/>
        </p:nvSpPr>
        <p:spPr>
          <a:xfrm rot="16200000">
            <a:off x="-260804" y="3665590"/>
            <a:ext cx="895526" cy="1898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YASH</a:t>
            </a:r>
          </a:p>
        </p:txBody>
      </p:sp>
      <p:sp>
        <p:nvSpPr>
          <p:cNvPr id="16" name="Rounded Rectangle 154">
            <a:extLst>
              <a:ext uri="{FF2B5EF4-FFF2-40B4-BE49-F238E27FC236}">
                <a16:creationId xmlns:a16="http://schemas.microsoft.com/office/drawing/2014/main" id="{1344B908-ACA8-45B2-8208-6B2655AEB30E}"/>
              </a:ext>
            </a:extLst>
          </p:cNvPr>
          <p:cNvSpPr/>
          <p:nvPr/>
        </p:nvSpPr>
        <p:spPr>
          <a:xfrm rot="16200000">
            <a:off x="-260804" y="2738177"/>
            <a:ext cx="895526" cy="189895"/>
          </a:xfrm>
          <a:prstGeom prst="rect">
            <a:avLst/>
          </a:prstGeom>
          <a:solidFill>
            <a:srgbClr val="8E9AA6"/>
          </a:solidFill>
          <a:ln w="3175">
            <a:solidFill>
              <a:srgbClr val="8E9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60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Lilly</a:t>
            </a:r>
          </a:p>
        </p:txBody>
      </p:sp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6F231760-06F8-4D50-8A5D-16DEA8D10065}"/>
              </a:ext>
            </a:extLst>
          </p:cNvPr>
          <p:cNvSpPr/>
          <p:nvPr/>
        </p:nvSpPr>
        <p:spPr>
          <a:xfrm>
            <a:off x="471760" y="5529771"/>
            <a:ext cx="11560594" cy="6817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9E5CEC-E046-4030-B9A2-25BF19072880}"/>
              </a:ext>
            </a:extLst>
          </p:cNvPr>
          <p:cNvSpPr/>
          <p:nvPr/>
        </p:nvSpPr>
        <p:spPr>
          <a:xfrm>
            <a:off x="560826" y="5608315"/>
            <a:ext cx="1439890" cy="512837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ysClr val="window" lastClr="FFFFFF"/>
              </a:gs>
            </a:gsLst>
            <a:lin ang="16200000" scaled="0"/>
          </a:gradFill>
          <a:ln w="317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94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Knowledge Hub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02F6-2C2E-46E8-B6A0-D91137C35283}"/>
              </a:ext>
            </a:extLst>
          </p:cNvPr>
          <p:cNvSpPr/>
          <p:nvPr/>
        </p:nvSpPr>
        <p:spPr>
          <a:xfrm>
            <a:off x="2091403" y="5608315"/>
            <a:ext cx="1349287" cy="512837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ysClr val="window" lastClr="FFFFFF"/>
              </a:gs>
            </a:gsLst>
            <a:lin ang="16200000" scaled="0"/>
          </a:gradFill>
          <a:ln w="317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94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Tools and Accelerators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5EA526-5381-4239-B66E-EFC05BC07BAE}"/>
              </a:ext>
            </a:extLst>
          </p:cNvPr>
          <p:cNvSpPr/>
          <p:nvPr/>
        </p:nvSpPr>
        <p:spPr>
          <a:xfrm>
            <a:off x="8552184" y="5608315"/>
            <a:ext cx="1721200" cy="512837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ysClr val="window" lastClr="FFFFFF"/>
              </a:gs>
            </a:gsLst>
            <a:lin ang="16200000" scaled="0"/>
          </a:gradFill>
          <a:ln w="317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94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Delivery </a:t>
            </a:r>
          </a:p>
          <a:p>
            <a:pPr marL="0" marR="0" lvl="0" indent="0" algn="ctr" defTabSz="9694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Enablers and BOTs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8A2CD5-5683-4104-8C36-B6EF7748256F}"/>
              </a:ext>
            </a:extLst>
          </p:cNvPr>
          <p:cNvSpPr/>
          <p:nvPr/>
        </p:nvSpPr>
        <p:spPr>
          <a:xfrm>
            <a:off x="10389239" y="5608315"/>
            <a:ext cx="1561861" cy="512837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ysClr val="window" lastClr="FFFFFF"/>
              </a:gs>
            </a:gsLst>
            <a:lin ang="16200000" scaled="0"/>
          </a:gradFill>
          <a:ln w="317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94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360 degree Delivery Insights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6FB0B5-D542-4923-9D8E-11F0B7EBE6B9}"/>
              </a:ext>
            </a:extLst>
          </p:cNvPr>
          <p:cNvSpPr/>
          <p:nvPr/>
        </p:nvSpPr>
        <p:spPr>
          <a:xfrm>
            <a:off x="3532414" y="5608315"/>
            <a:ext cx="1349287" cy="512837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ysClr val="window" lastClr="FFFFFF"/>
              </a:gs>
            </a:gsLst>
            <a:lin ang="16200000" scaled="0"/>
          </a:gradFill>
          <a:ln w="317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94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S&amp;N Academy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DE2733-99A5-4673-A98C-E24998840414}"/>
              </a:ext>
            </a:extLst>
          </p:cNvPr>
          <p:cNvSpPr/>
          <p:nvPr/>
        </p:nvSpPr>
        <p:spPr>
          <a:xfrm>
            <a:off x="521488" y="814452"/>
            <a:ext cx="11483049" cy="280055"/>
          </a:xfrm>
          <a:prstGeom prst="rect">
            <a:avLst/>
          </a:prstGeom>
          <a:solidFill>
            <a:srgbClr val="2632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Engagement Governance &amp; Steering Committee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B37D2E-548E-4C53-8212-870A8D6DECA0}"/>
              </a:ext>
            </a:extLst>
          </p:cNvPr>
          <p:cNvGrpSpPr/>
          <p:nvPr/>
        </p:nvGrpSpPr>
        <p:grpSpPr>
          <a:xfrm>
            <a:off x="5581623" y="1706223"/>
            <a:ext cx="1583870" cy="2690280"/>
            <a:chOff x="5124146" y="1264478"/>
            <a:chExt cx="1536621" cy="259734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B6A074B-166B-47A1-A282-2CF7003BC259}"/>
                </a:ext>
              </a:extLst>
            </p:cNvPr>
            <p:cNvSpPr/>
            <p:nvPr/>
          </p:nvSpPr>
          <p:spPr>
            <a:xfrm>
              <a:off x="5124146" y="1264478"/>
              <a:ext cx="1536621" cy="2084689"/>
            </a:xfrm>
            <a:prstGeom prst="rect">
              <a:avLst/>
            </a:prstGeom>
            <a:solidFill>
              <a:sysClr val="window" lastClr="FFFFFF">
                <a:lumMod val="50000"/>
                <a:alpha val="78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Support Entry Framework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D6D339C-3E9A-45B9-A9EA-CDF69867AC9E}"/>
                </a:ext>
              </a:extLst>
            </p:cNvPr>
            <p:cNvSpPr/>
            <p:nvPr/>
          </p:nvSpPr>
          <p:spPr>
            <a:xfrm rot="16200000">
              <a:off x="4712030" y="2236791"/>
              <a:ext cx="1371600" cy="36576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Transition Office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CDD0B4D-BFB1-4D67-9A5D-C78D7A7B738E}"/>
                </a:ext>
              </a:extLst>
            </p:cNvPr>
            <p:cNvSpPr/>
            <p:nvPr/>
          </p:nvSpPr>
          <p:spPr>
            <a:xfrm rot="16200000">
              <a:off x="5198067" y="2200265"/>
              <a:ext cx="1371600" cy="448205"/>
            </a:xfrm>
            <a:prstGeom prst="rect">
              <a:avLst/>
            </a:prstGeom>
            <a:solidFill>
              <a:srgbClr val="26328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Change Approval Board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ED3610E-4FCE-4B55-9E70-69C4AB064091}"/>
                </a:ext>
              </a:extLst>
            </p:cNvPr>
            <p:cNvSpPr/>
            <p:nvPr/>
          </p:nvSpPr>
          <p:spPr>
            <a:xfrm rot="16200000">
              <a:off x="5693518" y="2239140"/>
              <a:ext cx="1371600" cy="36576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Induction Framework</a:t>
              </a:r>
            </a:p>
          </p:txBody>
        </p:sp>
        <p:sp>
          <p:nvSpPr>
            <p:cNvPr id="29" name="Rounded Rectangle 36">
              <a:extLst>
                <a:ext uri="{FF2B5EF4-FFF2-40B4-BE49-F238E27FC236}">
                  <a16:creationId xmlns:a16="http://schemas.microsoft.com/office/drawing/2014/main" id="{61701E7E-89B2-408C-828D-AE13CF5D1550}"/>
                </a:ext>
              </a:extLst>
            </p:cNvPr>
            <p:cNvSpPr/>
            <p:nvPr/>
          </p:nvSpPr>
          <p:spPr>
            <a:xfrm>
              <a:off x="5124146" y="3429601"/>
              <a:ext cx="1520742" cy="432224"/>
            </a:xfrm>
            <a:prstGeom prst="rect">
              <a:avLst/>
            </a:prstGeom>
            <a:solidFill>
              <a:srgbClr val="26328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Internal Change Management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C2A1659-1AF0-4222-A0A9-12F971B859E8}"/>
              </a:ext>
            </a:extLst>
          </p:cNvPr>
          <p:cNvSpPr/>
          <p:nvPr/>
        </p:nvSpPr>
        <p:spPr>
          <a:xfrm>
            <a:off x="7169669" y="1555101"/>
            <a:ext cx="4834869" cy="298290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94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</p:txBody>
      </p:sp>
      <p:sp>
        <p:nvSpPr>
          <p:cNvPr id="31" name="Rounded Rectangle 344">
            <a:extLst>
              <a:ext uri="{FF2B5EF4-FFF2-40B4-BE49-F238E27FC236}">
                <a16:creationId xmlns:a16="http://schemas.microsoft.com/office/drawing/2014/main" id="{E4B43647-09E1-46CF-9AE3-B68E9B406267}"/>
              </a:ext>
            </a:extLst>
          </p:cNvPr>
          <p:cNvSpPr/>
          <p:nvPr/>
        </p:nvSpPr>
        <p:spPr>
          <a:xfrm rot="5400000">
            <a:off x="10442874" y="2756827"/>
            <a:ext cx="2588874" cy="32821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Program Management</a:t>
            </a:r>
          </a:p>
        </p:txBody>
      </p:sp>
      <p:sp>
        <p:nvSpPr>
          <p:cNvPr id="32" name="Rounded Rectangle 344">
            <a:extLst>
              <a:ext uri="{FF2B5EF4-FFF2-40B4-BE49-F238E27FC236}">
                <a16:creationId xmlns:a16="http://schemas.microsoft.com/office/drawing/2014/main" id="{84E23946-5C1B-44EC-995E-A6EDF960CED0}"/>
              </a:ext>
            </a:extLst>
          </p:cNvPr>
          <p:cNvSpPr/>
          <p:nvPr/>
        </p:nvSpPr>
        <p:spPr>
          <a:xfrm rot="5400000">
            <a:off x="3706141" y="2856198"/>
            <a:ext cx="2077300" cy="118197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" name="Rounded Rectangle 344">
            <a:extLst>
              <a:ext uri="{FF2B5EF4-FFF2-40B4-BE49-F238E27FC236}">
                <a16:creationId xmlns:a16="http://schemas.microsoft.com/office/drawing/2014/main" id="{3F0D5980-655C-4114-A5DC-8F670F9E3B04}"/>
              </a:ext>
            </a:extLst>
          </p:cNvPr>
          <p:cNvSpPr/>
          <p:nvPr/>
        </p:nvSpPr>
        <p:spPr>
          <a:xfrm>
            <a:off x="646470" y="1819609"/>
            <a:ext cx="4699226" cy="23135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D7300"/>
              </a:gs>
              <a:gs pos="100000">
                <a:srgbClr val="F89728"/>
              </a:gs>
            </a:gsLst>
            <a:lin ang="18900000" scaled="0"/>
          </a:gradFill>
          <a:ln w="3175">
            <a:solidFill>
              <a:srgbClr val="FD78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60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Automated Monitoring (L0)</a:t>
            </a:r>
          </a:p>
        </p:txBody>
      </p:sp>
      <p:sp>
        <p:nvSpPr>
          <p:cNvPr id="34" name="Rounded Rectangle 344">
            <a:extLst>
              <a:ext uri="{FF2B5EF4-FFF2-40B4-BE49-F238E27FC236}">
                <a16:creationId xmlns:a16="http://schemas.microsoft.com/office/drawing/2014/main" id="{64F76624-761B-4507-8A6D-C6EBF6561400}"/>
              </a:ext>
            </a:extLst>
          </p:cNvPr>
          <p:cNvSpPr/>
          <p:nvPr/>
        </p:nvSpPr>
        <p:spPr>
          <a:xfrm>
            <a:off x="646471" y="2096272"/>
            <a:ext cx="4688814" cy="280535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D7300"/>
              </a:gs>
              <a:gs pos="100000">
                <a:srgbClr val="F89728"/>
              </a:gs>
            </a:gsLst>
            <a:lin ang="18900000" scaled="0"/>
          </a:gradFill>
          <a:ln w="3175">
            <a:solidFill>
              <a:srgbClr val="FD78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60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L1 Help Desk</a:t>
            </a:r>
          </a:p>
        </p:txBody>
      </p:sp>
      <p:sp>
        <p:nvSpPr>
          <p:cNvPr id="35" name="Rounded Rectangle 50">
            <a:extLst>
              <a:ext uri="{FF2B5EF4-FFF2-40B4-BE49-F238E27FC236}">
                <a16:creationId xmlns:a16="http://schemas.microsoft.com/office/drawing/2014/main" id="{55DE1A32-8CC6-4B2A-9DB1-8E58D3BE0F44}"/>
              </a:ext>
            </a:extLst>
          </p:cNvPr>
          <p:cNvSpPr/>
          <p:nvPr/>
        </p:nvSpPr>
        <p:spPr>
          <a:xfrm>
            <a:off x="4193512" y="3026028"/>
            <a:ext cx="1101428" cy="2869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Governance</a:t>
            </a:r>
          </a:p>
        </p:txBody>
      </p:sp>
      <p:sp>
        <p:nvSpPr>
          <p:cNvPr id="36" name="Rounded Rectangle 51">
            <a:extLst>
              <a:ext uri="{FF2B5EF4-FFF2-40B4-BE49-F238E27FC236}">
                <a16:creationId xmlns:a16="http://schemas.microsoft.com/office/drawing/2014/main" id="{D8DB9F12-549B-49F4-97B4-A706C96893CC}"/>
              </a:ext>
            </a:extLst>
          </p:cNvPr>
          <p:cNvSpPr/>
          <p:nvPr/>
        </p:nvSpPr>
        <p:spPr>
          <a:xfrm>
            <a:off x="4193512" y="3777123"/>
            <a:ext cx="1101428" cy="2294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Reporting</a:t>
            </a:r>
          </a:p>
        </p:txBody>
      </p:sp>
      <p:sp>
        <p:nvSpPr>
          <p:cNvPr id="37" name="Rounded Rectangle 52">
            <a:extLst>
              <a:ext uri="{FF2B5EF4-FFF2-40B4-BE49-F238E27FC236}">
                <a16:creationId xmlns:a16="http://schemas.microsoft.com/office/drawing/2014/main" id="{1FC2E44C-310D-4357-B391-9B100B610BF8}"/>
              </a:ext>
            </a:extLst>
          </p:cNvPr>
          <p:cNvSpPr/>
          <p:nvPr/>
        </p:nvSpPr>
        <p:spPr>
          <a:xfrm>
            <a:off x="4193512" y="3369097"/>
            <a:ext cx="1101428" cy="3518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SLA Adherence</a:t>
            </a:r>
          </a:p>
        </p:txBody>
      </p:sp>
      <p:sp>
        <p:nvSpPr>
          <p:cNvPr id="38" name="Rounded Rectangle 57">
            <a:extLst>
              <a:ext uri="{FF2B5EF4-FFF2-40B4-BE49-F238E27FC236}">
                <a16:creationId xmlns:a16="http://schemas.microsoft.com/office/drawing/2014/main" id="{0808BBC7-9096-4606-AF08-238F80028BCB}"/>
              </a:ext>
            </a:extLst>
          </p:cNvPr>
          <p:cNvSpPr/>
          <p:nvPr/>
        </p:nvSpPr>
        <p:spPr>
          <a:xfrm>
            <a:off x="4193512" y="4062709"/>
            <a:ext cx="1101428" cy="3870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Metrics &amp; KPI’s</a:t>
            </a:r>
          </a:p>
        </p:txBody>
      </p:sp>
      <p:sp>
        <p:nvSpPr>
          <p:cNvPr id="39" name="Rounded Rectangle 344">
            <a:extLst>
              <a:ext uri="{FF2B5EF4-FFF2-40B4-BE49-F238E27FC236}">
                <a16:creationId xmlns:a16="http://schemas.microsoft.com/office/drawing/2014/main" id="{5D8FBA62-02A6-48A4-B35C-19B9DABA8EAF}"/>
              </a:ext>
            </a:extLst>
          </p:cNvPr>
          <p:cNvSpPr/>
          <p:nvPr/>
        </p:nvSpPr>
        <p:spPr>
          <a:xfrm>
            <a:off x="521489" y="1164389"/>
            <a:ext cx="11483049" cy="29355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Integrated Program Delivery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DEEA5F-C725-4479-87F0-6AA54F9812BD}"/>
              </a:ext>
            </a:extLst>
          </p:cNvPr>
          <p:cNvSpPr/>
          <p:nvPr/>
        </p:nvSpPr>
        <p:spPr>
          <a:xfrm>
            <a:off x="4164843" y="2386786"/>
            <a:ext cx="1201186" cy="621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Service Management Office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653200C-283D-4452-B202-02E99BA21477}"/>
              </a:ext>
            </a:extLst>
          </p:cNvPr>
          <p:cNvSpPr/>
          <p:nvPr/>
        </p:nvSpPr>
        <p:spPr>
          <a:xfrm>
            <a:off x="5004591" y="5608315"/>
            <a:ext cx="3422759" cy="512837"/>
          </a:xfrm>
          <a:prstGeom prst="rect">
            <a:avLst/>
          </a:prstGeom>
          <a:gradFill>
            <a:gsLst>
              <a:gs pos="1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948B422-8617-4EB3-BB0C-B268F5D8D8A3}"/>
              </a:ext>
            </a:extLst>
          </p:cNvPr>
          <p:cNvSpPr/>
          <p:nvPr/>
        </p:nvSpPr>
        <p:spPr>
          <a:xfrm>
            <a:off x="5066051" y="5727179"/>
            <a:ext cx="2259181" cy="350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Integrated Support Hub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8469ECC3-5011-4865-839B-984D9C8C4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7638" y="5770766"/>
            <a:ext cx="170428" cy="224408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64613670-C935-4307-B193-3A4929EC9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7634" y="5770766"/>
            <a:ext cx="170428" cy="224408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28E11ED3-BF3E-4BC8-88D4-DE0149260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7641" y="5770766"/>
            <a:ext cx="170428" cy="224408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B7B82A8A-2EF4-418B-AA81-76177A8FF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7631" y="5770766"/>
            <a:ext cx="170428" cy="224408"/>
          </a:xfrm>
          <a:prstGeom prst="rect">
            <a:avLst/>
          </a:prstGeom>
        </p:spPr>
      </p:pic>
      <p:sp>
        <p:nvSpPr>
          <p:cNvPr id="47" name="Rounded Rectangle 344">
            <a:extLst>
              <a:ext uri="{FF2B5EF4-FFF2-40B4-BE49-F238E27FC236}">
                <a16:creationId xmlns:a16="http://schemas.microsoft.com/office/drawing/2014/main" id="{01774422-D0A2-4DC6-AC3F-32C8CDF2FCB7}"/>
              </a:ext>
            </a:extLst>
          </p:cNvPr>
          <p:cNvSpPr/>
          <p:nvPr/>
        </p:nvSpPr>
        <p:spPr>
          <a:xfrm>
            <a:off x="646471" y="2443128"/>
            <a:ext cx="3411132" cy="22837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L1.5</a:t>
            </a:r>
          </a:p>
        </p:txBody>
      </p:sp>
      <p:sp>
        <p:nvSpPr>
          <p:cNvPr id="48" name="Rounded Rectangle 4">
            <a:extLst>
              <a:ext uri="{FF2B5EF4-FFF2-40B4-BE49-F238E27FC236}">
                <a16:creationId xmlns:a16="http://schemas.microsoft.com/office/drawing/2014/main" id="{9B735DEF-14E3-4E44-83A7-49E3FBCD6C50}"/>
              </a:ext>
            </a:extLst>
          </p:cNvPr>
          <p:cNvSpPr/>
          <p:nvPr/>
        </p:nvSpPr>
        <p:spPr>
          <a:xfrm>
            <a:off x="471760" y="5529771"/>
            <a:ext cx="11560594" cy="6817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9" name="Rectangle 98">
            <a:extLst>
              <a:ext uri="{FF2B5EF4-FFF2-40B4-BE49-F238E27FC236}">
                <a16:creationId xmlns:a16="http://schemas.microsoft.com/office/drawing/2014/main" id="{EE11506E-DC17-4179-B7BA-EB061AE9D096}"/>
              </a:ext>
            </a:extLst>
          </p:cNvPr>
          <p:cNvSpPr/>
          <p:nvPr/>
        </p:nvSpPr>
        <p:spPr>
          <a:xfrm>
            <a:off x="560826" y="5600881"/>
            <a:ext cx="1439890" cy="512837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ysClr val="window" lastClr="FFFFFF"/>
              </a:gs>
            </a:gsLst>
            <a:lin ang="16200000" scaled="0"/>
          </a:gradFill>
          <a:ln w="317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94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Strategic Hiring</a:t>
            </a:r>
          </a:p>
        </p:txBody>
      </p:sp>
      <p:sp>
        <p:nvSpPr>
          <p:cNvPr id="50" name="Rectangle 99">
            <a:extLst>
              <a:ext uri="{FF2B5EF4-FFF2-40B4-BE49-F238E27FC236}">
                <a16:creationId xmlns:a16="http://schemas.microsoft.com/office/drawing/2014/main" id="{2241C040-1B5C-461A-8F5D-3C20AA53ADF6}"/>
              </a:ext>
            </a:extLst>
          </p:cNvPr>
          <p:cNvSpPr/>
          <p:nvPr/>
        </p:nvSpPr>
        <p:spPr>
          <a:xfrm>
            <a:off x="2161782" y="5600881"/>
            <a:ext cx="1644670" cy="512837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ysClr val="window" lastClr="FFFFFF"/>
              </a:gs>
            </a:gsLst>
            <a:lin ang="16200000" scaled="0"/>
          </a:gradFill>
          <a:ln w="317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94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Lilly Academy</a:t>
            </a:r>
          </a:p>
        </p:txBody>
      </p:sp>
      <p:sp>
        <p:nvSpPr>
          <p:cNvPr id="51" name="Rectangle 100">
            <a:extLst>
              <a:ext uri="{FF2B5EF4-FFF2-40B4-BE49-F238E27FC236}">
                <a16:creationId xmlns:a16="http://schemas.microsoft.com/office/drawing/2014/main" id="{1D88B026-9635-4005-A1CF-C406AAF0E79D}"/>
              </a:ext>
            </a:extLst>
          </p:cNvPr>
          <p:cNvSpPr/>
          <p:nvPr/>
        </p:nvSpPr>
        <p:spPr>
          <a:xfrm>
            <a:off x="8458906" y="5600881"/>
            <a:ext cx="1721200" cy="512837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ysClr val="window" lastClr="FFFFFF"/>
              </a:gs>
            </a:gsLst>
            <a:lin ang="16200000" scaled="0"/>
          </a:gradFill>
          <a:ln w="317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94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Tools and Accelerators</a:t>
            </a:r>
          </a:p>
        </p:txBody>
      </p:sp>
      <p:sp>
        <p:nvSpPr>
          <p:cNvPr id="52" name="Rectangle 101">
            <a:extLst>
              <a:ext uri="{FF2B5EF4-FFF2-40B4-BE49-F238E27FC236}">
                <a16:creationId xmlns:a16="http://schemas.microsoft.com/office/drawing/2014/main" id="{82204047-5611-43CC-AC22-7B81D30244E0}"/>
              </a:ext>
            </a:extLst>
          </p:cNvPr>
          <p:cNvSpPr/>
          <p:nvPr/>
        </p:nvSpPr>
        <p:spPr>
          <a:xfrm>
            <a:off x="10389239" y="5600881"/>
            <a:ext cx="1561861" cy="512837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ysClr val="window" lastClr="FFFFFF"/>
              </a:gs>
            </a:gsLst>
            <a:lin ang="16200000" scaled="0"/>
          </a:gradFill>
          <a:ln w="317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94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Business Awareness</a:t>
            </a:r>
          </a:p>
        </p:txBody>
      </p:sp>
      <p:sp>
        <p:nvSpPr>
          <p:cNvPr id="53" name="Rectangle 105">
            <a:extLst>
              <a:ext uri="{FF2B5EF4-FFF2-40B4-BE49-F238E27FC236}">
                <a16:creationId xmlns:a16="http://schemas.microsoft.com/office/drawing/2014/main" id="{FB46B28B-71DE-4B84-88F8-210132492867}"/>
              </a:ext>
            </a:extLst>
          </p:cNvPr>
          <p:cNvSpPr/>
          <p:nvPr/>
        </p:nvSpPr>
        <p:spPr>
          <a:xfrm>
            <a:off x="4001699" y="5600881"/>
            <a:ext cx="1802870" cy="512837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ysClr val="window" lastClr="FFFFFF"/>
              </a:gs>
            </a:gsLst>
            <a:lin ang="16200000" scaled="0"/>
          </a:gradFill>
          <a:ln w="317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94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Lilly Resource Pool</a:t>
            </a:r>
          </a:p>
        </p:txBody>
      </p:sp>
      <p:sp>
        <p:nvSpPr>
          <p:cNvPr id="54" name="Rectangle 24">
            <a:extLst>
              <a:ext uri="{FF2B5EF4-FFF2-40B4-BE49-F238E27FC236}">
                <a16:creationId xmlns:a16="http://schemas.microsoft.com/office/drawing/2014/main" id="{35D3CCEC-004D-4608-B9E9-1A75F4089131}"/>
              </a:ext>
            </a:extLst>
          </p:cNvPr>
          <p:cNvSpPr/>
          <p:nvPr/>
        </p:nvSpPr>
        <p:spPr>
          <a:xfrm>
            <a:off x="521488" y="814452"/>
            <a:ext cx="11483049" cy="280055"/>
          </a:xfrm>
          <a:prstGeom prst="rect">
            <a:avLst/>
          </a:prstGeom>
          <a:solidFill>
            <a:srgbClr val="005BA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Engagement Governance &amp; Steering Committee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7D24D57-7C3B-4E32-AD46-E7749BE19D3F}"/>
              </a:ext>
            </a:extLst>
          </p:cNvPr>
          <p:cNvGrpSpPr/>
          <p:nvPr/>
        </p:nvGrpSpPr>
        <p:grpSpPr>
          <a:xfrm>
            <a:off x="482730" y="4628598"/>
            <a:ext cx="11549625" cy="385301"/>
            <a:chOff x="518971" y="4724806"/>
            <a:chExt cx="11552633" cy="385401"/>
          </a:xfrm>
        </p:grpSpPr>
        <p:sp>
          <p:nvSpPr>
            <p:cNvPr id="56" name="Rounded Rectangle 154">
              <a:extLst>
                <a:ext uri="{FF2B5EF4-FFF2-40B4-BE49-F238E27FC236}">
                  <a16:creationId xmlns:a16="http://schemas.microsoft.com/office/drawing/2014/main" id="{A0E95A4F-5FB9-40A3-B64F-589CD7494A68}"/>
                </a:ext>
              </a:extLst>
            </p:cNvPr>
            <p:cNvSpPr/>
            <p:nvPr/>
          </p:nvSpPr>
          <p:spPr>
            <a:xfrm>
              <a:off x="518971" y="4744785"/>
              <a:ext cx="11552633" cy="345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Multi Vendor Service Integration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DE1ED94-1544-458D-98F0-F724ABDDF36A}"/>
                </a:ext>
              </a:extLst>
            </p:cNvPr>
            <p:cNvSpPr/>
            <p:nvPr/>
          </p:nvSpPr>
          <p:spPr>
            <a:xfrm>
              <a:off x="2824793" y="4760197"/>
              <a:ext cx="2075814" cy="32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Operational Level Agreements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D2A873D-FD03-44DE-9B9E-210DF6FFFD83}"/>
                </a:ext>
              </a:extLst>
            </p:cNvPr>
            <p:cNvSpPr/>
            <p:nvPr/>
          </p:nvSpPr>
          <p:spPr>
            <a:xfrm>
              <a:off x="9953517" y="4760197"/>
              <a:ext cx="1987121" cy="32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Conflict Resolution Process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71EAD3C-B29A-4376-9616-6C0082932294}"/>
                </a:ext>
              </a:extLst>
            </p:cNvPr>
            <p:cNvSpPr/>
            <p:nvPr/>
          </p:nvSpPr>
          <p:spPr>
            <a:xfrm>
              <a:off x="5042010" y="4760197"/>
              <a:ext cx="1679874" cy="32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Workflow &amp; Escalation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146FDAC-E6D0-42D2-AC3A-53B951E45345}"/>
                </a:ext>
              </a:extLst>
            </p:cNvPr>
            <p:cNvSpPr/>
            <p:nvPr/>
          </p:nvSpPr>
          <p:spPr>
            <a:xfrm>
              <a:off x="7856707" y="4760197"/>
              <a:ext cx="1955408" cy="32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Reporting &amp; Communication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878231E-12A5-4537-8D29-7240BCF309DD}"/>
                </a:ext>
              </a:extLst>
            </p:cNvPr>
            <p:cNvSpPr/>
            <p:nvPr/>
          </p:nvSpPr>
          <p:spPr>
            <a:xfrm>
              <a:off x="6863288" y="4760197"/>
              <a:ext cx="852017" cy="32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RACI</a:t>
              </a:r>
            </a:p>
          </p:txBody>
        </p:sp>
        <p:sp>
          <p:nvSpPr>
            <p:cNvPr id="62" name="Rounded Rectangle 154">
              <a:extLst>
                <a:ext uri="{FF2B5EF4-FFF2-40B4-BE49-F238E27FC236}">
                  <a16:creationId xmlns:a16="http://schemas.microsoft.com/office/drawing/2014/main" id="{A9151643-DE5C-4FD8-81D9-2F1547DD4D8E}"/>
                </a:ext>
              </a:extLst>
            </p:cNvPr>
            <p:cNvSpPr/>
            <p:nvPr/>
          </p:nvSpPr>
          <p:spPr>
            <a:xfrm>
              <a:off x="518971" y="4724806"/>
              <a:ext cx="11552633" cy="3854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Multi Vendor Service Integration</a:t>
              </a:r>
            </a:p>
          </p:txBody>
        </p:sp>
        <p:sp>
          <p:nvSpPr>
            <p:cNvPr id="63" name="Rectangle 54">
              <a:extLst>
                <a:ext uri="{FF2B5EF4-FFF2-40B4-BE49-F238E27FC236}">
                  <a16:creationId xmlns:a16="http://schemas.microsoft.com/office/drawing/2014/main" id="{6BA8EAD0-2DFB-4ACA-A902-0147A020A7FE}"/>
                </a:ext>
              </a:extLst>
            </p:cNvPr>
            <p:cNvSpPr/>
            <p:nvPr/>
          </p:nvSpPr>
          <p:spPr>
            <a:xfrm>
              <a:off x="2824793" y="4802698"/>
              <a:ext cx="2075814" cy="235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Operational Level Agreements</a:t>
              </a:r>
            </a:p>
          </p:txBody>
        </p:sp>
        <p:sp>
          <p:nvSpPr>
            <p:cNvPr id="64" name="Rectangle 55">
              <a:extLst>
                <a:ext uri="{FF2B5EF4-FFF2-40B4-BE49-F238E27FC236}">
                  <a16:creationId xmlns:a16="http://schemas.microsoft.com/office/drawing/2014/main" id="{BC2A7EFB-22A9-4876-8B17-A25FF01741B3}"/>
                </a:ext>
              </a:extLst>
            </p:cNvPr>
            <p:cNvSpPr/>
            <p:nvPr/>
          </p:nvSpPr>
          <p:spPr>
            <a:xfrm>
              <a:off x="9953517" y="4802698"/>
              <a:ext cx="1987121" cy="235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Conflict Resolution Process</a:t>
              </a:r>
            </a:p>
          </p:txBody>
        </p:sp>
        <p:sp>
          <p:nvSpPr>
            <p:cNvPr id="65" name="Rectangle 58">
              <a:extLst>
                <a:ext uri="{FF2B5EF4-FFF2-40B4-BE49-F238E27FC236}">
                  <a16:creationId xmlns:a16="http://schemas.microsoft.com/office/drawing/2014/main" id="{E8A7AA20-9363-4345-AC34-DC373C0ABE53}"/>
                </a:ext>
              </a:extLst>
            </p:cNvPr>
            <p:cNvSpPr/>
            <p:nvPr/>
          </p:nvSpPr>
          <p:spPr>
            <a:xfrm>
              <a:off x="5042010" y="4802698"/>
              <a:ext cx="1679874" cy="235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Workflow &amp; Escalation</a:t>
              </a:r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E5743F27-30E1-4FA7-ACB5-A59CD15CCA66}"/>
                </a:ext>
              </a:extLst>
            </p:cNvPr>
            <p:cNvSpPr/>
            <p:nvPr/>
          </p:nvSpPr>
          <p:spPr>
            <a:xfrm>
              <a:off x="7856707" y="4802698"/>
              <a:ext cx="1955408" cy="235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Reporting &amp; Communication</a:t>
              </a:r>
            </a:p>
          </p:txBody>
        </p:sp>
        <p:sp>
          <p:nvSpPr>
            <p:cNvPr id="67" name="Rectangle 60">
              <a:extLst>
                <a:ext uri="{FF2B5EF4-FFF2-40B4-BE49-F238E27FC236}">
                  <a16:creationId xmlns:a16="http://schemas.microsoft.com/office/drawing/2014/main" id="{2297AF74-A440-48D2-A695-05553B441641}"/>
                </a:ext>
              </a:extLst>
            </p:cNvPr>
            <p:cNvSpPr/>
            <p:nvPr/>
          </p:nvSpPr>
          <p:spPr>
            <a:xfrm>
              <a:off x="6863288" y="4802698"/>
              <a:ext cx="852017" cy="235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RACI</a:t>
              </a:r>
            </a:p>
          </p:txBody>
        </p:sp>
      </p:grpSp>
      <p:sp>
        <p:nvSpPr>
          <p:cNvPr id="68" name="Arrow: Left 14">
            <a:extLst>
              <a:ext uri="{FF2B5EF4-FFF2-40B4-BE49-F238E27FC236}">
                <a16:creationId xmlns:a16="http://schemas.microsoft.com/office/drawing/2014/main" id="{B1E56083-BB81-4824-B99F-07B31EA86889}"/>
              </a:ext>
            </a:extLst>
          </p:cNvPr>
          <p:cNvSpPr/>
          <p:nvPr/>
        </p:nvSpPr>
        <p:spPr>
          <a:xfrm>
            <a:off x="5403295" y="1474624"/>
            <a:ext cx="5514301" cy="2560778"/>
          </a:xfrm>
          <a:prstGeom prst="leftArrow">
            <a:avLst/>
          </a:prstGeom>
          <a:solidFill>
            <a:schemeClr val="tx1">
              <a:lumMod val="65000"/>
              <a:lumOff val="35000"/>
              <a:alpha val="46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9" name="Rectangle 49">
            <a:extLst>
              <a:ext uri="{FF2B5EF4-FFF2-40B4-BE49-F238E27FC236}">
                <a16:creationId xmlns:a16="http://schemas.microsoft.com/office/drawing/2014/main" id="{1722AF60-C90E-4925-9A5A-0086E9413D48}"/>
              </a:ext>
            </a:extLst>
          </p:cNvPr>
          <p:cNvSpPr/>
          <p:nvPr/>
        </p:nvSpPr>
        <p:spPr>
          <a:xfrm>
            <a:off x="5581623" y="1706221"/>
            <a:ext cx="1583870" cy="2159280"/>
          </a:xfrm>
          <a:prstGeom prst="rect">
            <a:avLst/>
          </a:prstGeom>
          <a:solidFill>
            <a:sysClr val="window" lastClr="FFFFFF">
              <a:lumMod val="50000"/>
              <a:alpha val="78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Support Entry Framework</a:t>
            </a:r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90267CBC-7031-4F19-A2FC-DFD5205AA856}"/>
              </a:ext>
            </a:extLst>
          </p:cNvPr>
          <p:cNvSpPr/>
          <p:nvPr/>
        </p:nvSpPr>
        <p:spPr>
          <a:xfrm rot="16200000">
            <a:off x="5153383" y="2714246"/>
            <a:ext cx="1420676" cy="37700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Transition Office</a:t>
            </a:r>
          </a:p>
        </p:txBody>
      </p:sp>
      <p:sp>
        <p:nvSpPr>
          <p:cNvPr id="71" name="Rectangle 51">
            <a:extLst>
              <a:ext uri="{FF2B5EF4-FFF2-40B4-BE49-F238E27FC236}">
                <a16:creationId xmlns:a16="http://schemas.microsoft.com/office/drawing/2014/main" id="{2D5D3254-A06B-4740-AC43-871FD91B5935}"/>
              </a:ext>
            </a:extLst>
          </p:cNvPr>
          <p:cNvSpPr/>
          <p:nvPr/>
        </p:nvSpPr>
        <p:spPr>
          <a:xfrm rot="16200000">
            <a:off x="5654366" y="2676621"/>
            <a:ext cx="1420676" cy="461987"/>
          </a:xfrm>
          <a:prstGeom prst="rect">
            <a:avLst/>
          </a:prstGeom>
          <a:solidFill>
            <a:srgbClr val="AFDD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Change Approval Board</a:t>
            </a:r>
          </a:p>
        </p:txBody>
      </p:sp>
      <p:sp>
        <p:nvSpPr>
          <p:cNvPr id="72" name="Rectangle 52">
            <a:extLst>
              <a:ext uri="{FF2B5EF4-FFF2-40B4-BE49-F238E27FC236}">
                <a16:creationId xmlns:a16="http://schemas.microsoft.com/office/drawing/2014/main" id="{9C157A75-FC19-4467-BB21-5ED9B77A08A9}"/>
              </a:ext>
            </a:extLst>
          </p:cNvPr>
          <p:cNvSpPr/>
          <p:nvPr/>
        </p:nvSpPr>
        <p:spPr>
          <a:xfrm rot="16200000">
            <a:off x="6165051" y="2716679"/>
            <a:ext cx="1420676" cy="37700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Induction Framework</a:t>
            </a:r>
          </a:p>
        </p:txBody>
      </p:sp>
      <p:sp>
        <p:nvSpPr>
          <p:cNvPr id="73" name="Rounded Rectangle 36">
            <a:extLst>
              <a:ext uri="{FF2B5EF4-FFF2-40B4-BE49-F238E27FC236}">
                <a16:creationId xmlns:a16="http://schemas.microsoft.com/office/drawing/2014/main" id="{A96CD876-0077-442F-B2AA-EA1E37BC001D}"/>
              </a:ext>
            </a:extLst>
          </p:cNvPr>
          <p:cNvSpPr/>
          <p:nvPr/>
        </p:nvSpPr>
        <p:spPr>
          <a:xfrm>
            <a:off x="5581624" y="3948813"/>
            <a:ext cx="1567503" cy="447689"/>
          </a:xfrm>
          <a:prstGeom prst="rect">
            <a:avLst/>
          </a:prstGeom>
          <a:solidFill>
            <a:srgbClr val="EC1D2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Internal Change Management</a:t>
            </a:r>
          </a:p>
        </p:txBody>
      </p:sp>
      <p:sp>
        <p:nvSpPr>
          <p:cNvPr id="74" name="Rounded Rectangle 344">
            <a:extLst>
              <a:ext uri="{FF2B5EF4-FFF2-40B4-BE49-F238E27FC236}">
                <a16:creationId xmlns:a16="http://schemas.microsoft.com/office/drawing/2014/main" id="{AD8A72C1-D616-4692-85E3-2674F40E2E92}"/>
              </a:ext>
            </a:extLst>
          </p:cNvPr>
          <p:cNvSpPr/>
          <p:nvPr/>
        </p:nvSpPr>
        <p:spPr>
          <a:xfrm rot="5400000">
            <a:off x="3706141" y="2856200"/>
            <a:ext cx="2077300" cy="118197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5" name="Rounded Rectangle 344">
            <a:extLst>
              <a:ext uri="{FF2B5EF4-FFF2-40B4-BE49-F238E27FC236}">
                <a16:creationId xmlns:a16="http://schemas.microsoft.com/office/drawing/2014/main" id="{24EF350F-2752-43C4-B80B-90B662425A48}"/>
              </a:ext>
            </a:extLst>
          </p:cNvPr>
          <p:cNvSpPr/>
          <p:nvPr/>
        </p:nvSpPr>
        <p:spPr>
          <a:xfrm>
            <a:off x="646469" y="1819610"/>
            <a:ext cx="4699226" cy="231357"/>
          </a:xfrm>
          <a:prstGeom prst="roundRect">
            <a:avLst>
              <a:gd name="adj" fmla="val 0"/>
            </a:avLst>
          </a:prstGeom>
          <a:solidFill>
            <a:srgbClr val="8E9AA6"/>
          </a:solidFill>
          <a:ln w="3175">
            <a:solidFill>
              <a:srgbClr val="8E9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60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Automated Monitoring (L0)</a:t>
            </a:r>
          </a:p>
        </p:txBody>
      </p:sp>
      <p:sp>
        <p:nvSpPr>
          <p:cNvPr id="76" name="Rounded Rectangle 344">
            <a:extLst>
              <a:ext uri="{FF2B5EF4-FFF2-40B4-BE49-F238E27FC236}">
                <a16:creationId xmlns:a16="http://schemas.microsoft.com/office/drawing/2014/main" id="{53D4DE2D-0292-451B-BBB9-676F55851575}"/>
              </a:ext>
            </a:extLst>
          </p:cNvPr>
          <p:cNvSpPr/>
          <p:nvPr/>
        </p:nvSpPr>
        <p:spPr>
          <a:xfrm>
            <a:off x="646470" y="2096272"/>
            <a:ext cx="4688814" cy="280535"/>
          </a:xfrm>
          <a:prstGeom prst="roundRect">
            <a:avLst>
              <a:gd name="adj" fmla="val 0"/>
            </a:avLst>
          </a:prstGeom>
          <a:solidFill>
            <a:srgbClr val="8E9AA6"/>
          </a:solidFill>
          <a:ln w="3175">
            <a:solidFill>
              <a:srgbClr val="8E9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60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L1 Help Desk</a:t>
            </a:r>
          </a:p>
        </p:txBody>
      </p:sp>
      <p:sp>
        <p:nvSpPr>
          <p:cNvPr id="77" name="Rounded Rectangle 50">
            <a:extLst>
              <a:ext uri="{FF2B5EF4-FFF2-40B4-BE49-F238E27FC236}">
                <a16:creationId xmlns:a16="http://schemas.microsoft.com/office/drawing/2014/main" id="{5723E3AE-A4DB-40A0-BFCC-F5F1B61F4344}"/>
              </a:ext>
            </a:extLst>
          </p:cNvPr>
          <p:cNvSpPr/>
          <p:nvPr/>
        </p:nvSpPr>
        <p:spPr>
          <a:xfrm>
            <a:off x="4193512" y="3026029"/>
            <a:ext cx="1101428" cy="2869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Governance</a:t>
            </a:r>
          </a:p>
        </p:txBody>
      </p:sp>
      <p:sp>
        <p:nvSpPr>
          <p:cNvPr id="78" name="Rounded Rectangle 51">
            <a:extLst>
              <a:ext uri="{FF2B5EF4-FFF2-40B4-BE49-F238E27FC236}">
                <a16:creationId xmlns:a16="http://schemas.microsoft.com/office/drawing/2014/main" id="{4544D959-F9ED-4271-97D0-F8804EF22270}"/>
              </a:ext>
            </a:extLst>
          </p:cNvPr>
          <p:cNvSpPr/>
          <p:nvPr/>
        </p:nvSpPr>
        <p:spPr>
          <a:xfrm>
            <a:off x="4193512" y="3777123"/>
            <a:ext cx="1101428" cy="2294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Reporting</a:t>
            </a:r>
          </a:p>
        </p:txBody>
      </p:sp>
      <p:sp>
        <p:nvSpPr>
          <p:cNvPr id="79" name="Rounded Rectangle 52">
            <a:extLst>
              <a:ext uri="{FF2B5EF4-FFF2-40B4-BE49-F238E27FC236}">
                <a16:creationId xmlns:a16="http://schemas.microsoft.com/office/drawing/2014/main" id="{1712D0A0-39A2-459D-B259-C94C56FB1080}"/>
              </a:ext>
            </a:extLst>
          </p:cNvPr>
          <p:cNvSpPr/>
          <p:nvPr/>
        </p:nvSpPr>
        <p:spPr>
          <a:xfrm>
            <a:off x="4193512" y="3369097"/>
            <a:ext cx="1101428" cy="3518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SLA Adherence</a:t>
            </a:r>
          </a:p>
        </p:txBody>
      </p:sp>
      <p:sp>
        <p:nvSpPr>
          <p:cNvPr id="80" name="Rounded Rectangle 57">
            <a:extLst>
              <a:ext uri="{FF2B5EF4-FFF2-40B4-BE49-F238E27FC236}">
                <a16:creationId xmlns:a16="http://schemas.microsoft.com/office/drawing/2014/main" id="{F926EF47-A90A-438B-86BB-2848B586F20D}"/>
              </a:ext>
            </a:extLst>
          </p:cNvPr>
          <p:cNvSpPr/>
          <p:nvPr/>
        </p:nvSpPr>
        <p:spPr>
          <a:xfrm>
            <a:off x="4193512" y="4062709"/>
            <a:ext cx="1101428" cy="3870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Metrics &amp; KPI’s</a:t>
            </a:r>
          </a:p>
        </p:txBody>
      </p:sp>
      <p:sp>
        <p:nvSpPr>
          <p:cNvPr id="81" name="Rounded Rectangle 344">
            <a:extLst>
              <a:ext uri="{FF2B5EF4-FFF2-40B4-BE49-F238E27FC236}">
                <a16:creationId xmlns:a16="http://schemas.microsoft.com/office/drawing/2014/main" id="{FA5BF775-058F-4463-8002-9A80C3F904EC}"/>
              </a:ext>
            </a:extLst>
          </p:cNvPr>
          <p:cNvSpPr/>
          <p:nvPr/>
        </p:nvSpPr>
        <p:spPr>
          <a:xfrm>
            <a:off x="521489" y="1164389"/>
            <a:ext cx="11483049" cy="29355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Integrated Program Delivery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C002F6-856F-4A39-A2AD-04D6E23A42F6}"/>
              </a:ext>
            </a:extLst>
          </p:cNvPr>
          <p:cNvSpPr/>
          <p:nvPr/>
        </p:nvSpPr>
        <p:spPr>
          <a:xfrm>
            <a:off x="7230358" y="1626499"/>
            <a:ext cx="4151768" cy="25960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3" name="Rounded Rectangle 314">
            <a:extLst>
              <a:ext uri="{FF2B5EF4-FFF2-40B4-BE49-F238E27FC236}">
                <a16:creationId xmlns:a16="http://schemas.microsoft.com/office/drawing/2014/main" id="{D36EDC89-265F-4A66-96D9-E4B6A49901E6}"/>
              </a:ext>
            </a:extLst>
          </p:cNvPr>
          <p:cNvSpPr/>
          <p:nvPr/>
        </p:nvSpPr>
        <p:spPr>
          <a:xfrm>
            <a:off x="7328387" y="2003574"/>
            <a:ext cx="3938674" cy="3881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New Projects (Invest)</a:t>
            </a:r>
          </a:p>
        </p:txBody>
      </p:sp>
      <p:sp>
        <p:nvSpPr>
          <p:cNvPr id="84" name="Rounded Rectangle 315">
            <a:extLst>
              <a:ext uri="{FF2B5EF4-FFF2-40B4-BE49-F238E27FC236}">
                <a16:creationId xmlns:a16="http://schemas.microsoft.com/office/drawing/2014/main" id="{11DD36E2-6528-4864-A18E-DAE6713B28C6}"/>
              </a:ext>
            </a:extLst>
          </p:cNvPr>
          <p:cNvSpPr/>
          <p:nvPr/>
        </p:nvSpPr>
        <p:spPr>
          <a:xfrm>
            <a:off x="7328387" y="2446746"/>
            <a:ext cx="3938674" cy="3881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System Migration (Migrate)</a:t>
            </a:r>
          </a:p>
        </p:txBody>
      </p:sp>
      <p:sp>
        <p:nvSpPr>
          <p:cNvPr id="85" name="Rounded Rectangle 316">
            <a:extLst>
              <a:ext uri="{FF2B5EF4-FFF2-40B4-BE49-F238E27FC236}">
                <a16:creationId xmlns:a16="http://schemas.microsoft.com/office/drawing/2014/main" id="{C0F1540D-2FD0-4F4E-B714-8E7D5778F09D}"/>
              </a:ext>
            </a:extLst>
          </p:cNvPr>
          <p:cNvSpPr/>
          <p:nvPr/>
        </p:nvSpPr>
        <p:spPr>
          <a:xfrm>
            <a:off x="7328387" y="2889918"/>
            <a:ext cx="3938674" cy="3881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Major Enhancements (Tolerate)</a:t>
            </a:r>
          </a:p>
        </p:txBody>
      </p:sp>
      <p:sp>
        <p:nvSpPr>
          <p:cNvPr id="86" name="Rounded Rectangle 316">
            <a:extLst>
              <a:ext uri="{FF2B5EF4-FFF2-40B4-BE49-F238E27FC236}">
                <a16:creationId xmlns:a16="http://schemas.microsoft.com/office/drawing/2014/main" id="{8F21B077-11A8-4753-B235-855AAEF5A992}"/>
              </a:ext>
            </a:extLst>
          </p:cNvPr>
          <p:cNvSpPr/>
          <p:nvPr/>
        </p:nvSpPr>
        <p:spPr>
          <a:xfrm>
            <a:off x="7328387" y="3333090"/>
            <a:ext cx="3938674" cy="3881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System Retirement (Eliminate)</a:t>
            </a:r>
          </a:p>
        </p:txBody>
      </p:sp>
      <p:sp>
        <p:nvSpPr>
          <p:cNvPr id="87" name="Rounded Rectangle 316">
            <a:extLst>
              <a:ext uri="{FF2B5EF4-FFF2-40B4-BE49-F238E27FC236}">
                <a16:creationId xmlns:a16="http://schemas.microsoft.com/office/drawing/2014/main" id="{62093DEF-3A0D-4C22-AC51-BBF2E18ED8BB}"/>
              </a:ext>
            </a:extLst>
          </p:cNvPr>
          <p:cNvSpPr/>
          <p:nvPr/>
        </p:nvSpPr>
        <p:spPr>
          <a:xfrm>
            <a:off x="7328387" y="3776263"/>
            <a:ext cx="3938674" cy="3881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Cloud Adaption</a:t>
            </a:r>
          </a:p>
        </p:txBody>
      </p:sp>
      <p:sp>
        <p:nvSpPr>
          <p:cNvPr id="88" name="Rounded Rectangle 344">
            <a:extLst>
              <a:ext uri="{FF2B5EF4-FFF2-40B4-BE49-F238E27FC236}">
                <a16:creationId xmlns:a16="http://schemas.microsoft.com/office/drawing/2014/main" id="{24EFCE0F-890D-41A1-84F7-3AF2C84A6855}"/>
              </a:ext>
            </a:extLst>
          </p:cNvPr>
          <p:cNvSpPr/>
          <p:nvPr/>
        </p:nvSpPr>
        <p:spPr>
          <a:xfrm>
            <a:off x="7230358" y="1617636"/>
            <a:ext cx="4151768" cy="295568"/>
          </a:xfrm>
          <a:prstGeom prst="roundRect">
            <a:avLst>
              <a:gd name="adj" fmla="val 0"/>
            </a:avLst>
          </a:prstGeom>
          <a:gradFill>
            <a:gsLst>
              <a:gs pos="1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Demand Management</a:t>
            </a:r>
          </a:p>
        </p:txBody>
      </p:sp>
      <p:sp>
        <p:nvSpPr>
          <p:cNvPr id="89" name="Rectangle 10">
            <a:extLst>
              <a:ext uri="{FF2B5EF4-FFF2-40B4-BE49-F238E27FC236}">
                <a16:creationId xmlns:a16="http://schemas.microsoft.com/office/drawing/2014/main" id="{D770A47E-1ED7-4433-8EDB-7E4C0B9AA343}"/>
              </a:ext>
            </a:extLst>
          </p:cNvPr>
          <p:cNvSpPr/>
          <p:nvPr/>
        </p:nvSpPr>
        <p:spPr>
          <a:xfrm>
            <a:off x="7230358" y="1626500"/>
            <a:ext cx="4151768" cy="2859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0" name="Rounded Rectangle 314">
            <a:extLst>
              <a:ext uri="{FF2B5EF4-FFF2-40B4-BE49-F238E27FC236}">
                <a16:creationId xmlns:a16="http://schemas.microsoft.com/office/drawing/2014/main" id="{3D08F847-2C58-430F-B9C4-CB699AF4E007}"/>
              </a:ext>
            </a:extLst>
          </p:cNvPr>
          <p:cNvSpPr/>
          <p:nvPr/>
        </p:nvSpPr>
        <p:spPr>
          <a:xfrm>
            <a:off x="7328387" y="2003574"/>
            <a:ext cx="3938674" cy="3881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Discover &amp; Core Platform</a:t>
            </a:r>
          </a:p>
        </p:txBody>
      </p:sp>
      <p:sp>
        <p:nvSpPr>
          <p:cNvPr id="91" name="Rounded Rectangle 316">
            <a:extLst>
              <a:ext uri="{FF2B5EF4-FFF2-40B4-BE49-F238E27FC236}">
                <a16:creationId xmlns:a16="http://schemas.microsoft.com/office/drawing/2014/main" id="{5EA57A31-9C52-4E89-836F-95E422536474}"/>
              </a:ext>
            </a:extLst>
          </p:cNvPr>
          <p:cNvSpPr/>
          <p:nvPr/>
        </p:nvSpPr>
        <p:spPr>
          <a:xfrm>
            <a:off x="7298748" y="4032351"/>
            <a:ext cx="3938674" cy="3881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Systems Teams (DevOps/CICD/ProdOps)</a:t>
            </a:r>
          </a:p>
        </p:txBody>
      </p:sp>
      <p:sp>
        <p:nvSpPr>
          <p:cNvPr id="92" name="Rounded Rectangle 344">
            <a:extLst>
              <a:ext uri="{FF2B5EF4-FFF2-40B4-BE49-F238E27FC236}">
                <a16:creationId xmlns:a16="http://schemas.microsoft.com/office/drawing/2014/main" id="{42C1963C-2F9E-42B0-8482-B674F1CBAAB4}"/>
              </a:ext>
            </a:extLst>
          </p:cNvPr>
          <p:cNvSpPr/>
          <p:nvPr/>
        </p:nvSpPr>
        <p:spPr>
          <a:xfrm>
            <a:off x="7230358" y="1617637"/>
            <a:ext cx="4151768" cy="29556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Strategic Development Services</a:t>
            </a:r>
          </a:p>
        </p:txBody>
      </p:sp>
      <p:sp>
        <p:nvSpPr>
          <p:cNvPr id="93" name="Rectangle 130">
            <a:extLst>
              <a:ext uri="{FF2B5EF4-FFF2-40B4-BE49-F238E27FC236}">
                <a16:creationId xmlns:a16="http://schemas.microsoft.com/office/drawing/2014/main" id="{5236B5E6-8E8E-46E1-8579-1CD3679ADF51}"/>
              </a:ext>
            </a:extLst>
          </p:cNvPr>
          <p:cNvSpPr/>
          <p:nvPr/>
        </p:nvSpPr>
        <p:spPr>
          <a:xfrm>
            <a:off x="4164843" y="2386786"/>
            <a:ext cx="1201186" cy="621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Service Management Office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953FBF4-6B9B-44D6-B890-9AC40165E907}"/>
              </a:ext>
            </a:extLst>
          </p:cNvPr>
          <p:cNvCxnSpPr>
            <a:cxnSpLocks/>
          </p:cNvCxnSpPr>
          <p:nvPr/>
        </p:nvCxnSpPr>
        <p:spPr>
          <a:xfrm>
            <a:off x="335128" y="814453"/>
            <a:ext cx="0" cy="5397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89FEAE0-7084-48E8-BFC1-1A34149DCA3A}"/>
              </a:ext>
            </a:extLst>
          </p:cNvPr>
          <p:cNvSpPr txBox="1"/>
          <p:nvPr/>
        </p:nvSpPr>
        <p:spPr>
          <a:xfrm rot="16200000">
            <a:off x="-209975" y="5524629"/>
            <a:ext cx="782511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Legends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E5A4AE4-EED3-4EF6-8986-A6209131B441}"/>
              </a:ext>
            </a:extLst>
          </p:cNvPr>
          <p:cNvGrpSpPr/>
          <p:nvPr/>
        </p:nvGrpSpPr>
        <p:grpSpPr>
          <a:xfrm>
            <a:off x="471760" y="5066585"/>
            <a:ext cx="11560594" cy="395555"/>
            <a:chOff x="507999" y="5269238"/>
            <a:chExt cx="11563605" cy="395658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081914D-C4DE-4A5F-B41C-C31C511F516D}"/>
                </a:ext>
              </a:extLst>
            </p:cNvPr>
            <p:cNvSpPr/>
            <p:nvPr/>
          </p:nvSpPr>
          <p:spPr>
            <a:xfrm>
              <a:off x="507999" y="5269238"/>
              <a:ext cx="11563605" cy="3956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18D4B50-F9CF-4DE5-A4C1-66D99FB61C0D}"/>
                </a:ext>
              </a:extLst>
            </p:cNvPr>
            <p:cNvSpPr/>
            <p:nvPr/>
          </p:nvSpPr>
          <p:spPr>
            <a:xfrm>
              <a:off x="606379" y="5357464"/>
              <a:ext cx="2379168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7638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Transformation Office</a:t>
              </a:r>
            </a:p>
          </p:txBody>
        </p:sp>
        <p:sp>
          <p:nvSpPr>
            <p:cNvPr id="99" name="Rounded Rectangle 9">
              <a:extLst>
                <a:ext uri="{FF2B5EF4-FFF2-40B4-BE49-F238E27FC236}">
                  <a16:creationId xmlns:a16="http://schemas.microsoft.com/office/drawing/2014/main" id="{0BB66C43-6EE7-413E-8E95-F66FC8A7F980}"/>
                </a:ext>
              </a:extLst>
            </p:cNvPr>
            <p:cNvSpPr/>
            <p:nvPr/>
          </p:nvSpPr>
          <p:spPr>
            <a:xfrm>
              <a:off x="5592514" y="5352767"/>
              <a:ext cx="995658" cy="228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Agile CoE</a:t>
              </a:r>
            </a:p>
          </p:txBody>
        </p:sp>
        <p:sp>
          <p:nvSpPr>
            <p:cNvPr id="100" name="Rounded Rectangle 9">
              <a:extLst>
                <a:ext uri="{FF2B5EF4-FFF2-40B4-BE49-F238E27FC236}">
                  <a16:creationId xmlns:a16="http://schemas.microsoft.com/office/drawing/2014/main" id="{A03EAF74-23DC-4B48-9A9F-EE782EE22B16}"/>
                </a:ext>
              </a:extLst>
            </p:cNvPr>
            <p:cNvSpPr/>
            <p:nvPr/>
          </p:nvSpPr>
          <p:spPr>
            <a:xfrm>
              <a:off x="6968170" y="5352767"/>
              <a:ext cx="995658" cy="228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DevOps CoE</a:t>
              </a:r>
            </a:p>
          </p:txBody>
        </p:sp>
        <p:sp>
          <p:nvSpPr>
            <p:cNvPr id="101" name="Rounded Rectangle 9">
              <a:extLst>
                <a:ext uri="{FF2B5EF4-FFF2-40B4-BE49-F238E27FC236}">
                  <a16:creationId xmlns:a16="http://schemas.microsoft.com/office/drawing/2014/main" id="{9C600A60-E131-40A3-940C-CF4618964AB4}"/>
                </a:ext>
              </a:extLst>
            </p:cNvPr>
            <p:cNvSpPr/>
            <p:nvPr/>
          </p:nvSpPr>
          <p:spPr>
            <a:xfrm>
              <a:off x="8343827" y="5352767"/>
              <a:ext cx="995658" cy="228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OCM</a:t>
              </a:r>
            </a:p>
          </p:txBody>
        </p:sp>
        <p:sp>
          <p:nvSpPr>
            <p:cNvPr id="102" name="Rectangle 56">
              <a:extLst>
                <a:ext uri="{FF2B5EF4-FFF2-40B4-BE49-F238E27FC236}">
                  <a16:creationId xmlns:a16="http://schemas.microsoft.com/office/drawing/2014/main" id="{F3D7694D-CA94-4E48-B5ED-48DD890052F3}"/>
                </a:ext>
              </a:extLst>
            </p:cNvPr>
            <p:cNvSpPr/>
            <p:nvPr/>
          </p:nvSpPr>
          <p:spPr>
            <a:xfrm>
              <a:off x="507999" y="5309706"/>
              <a:ext cx="11563605" cy="3147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3" name="Rectangle 57">
              <a:extLst>
                <a:ext uri="{FF2B5EF4-FFF2-40B4-BE49-F238E27FC236}">
                  <a16:creationId xmlns:a16="http://schemas.microsoft.com/office/drawing/2014/main" id="{4E205CD1-5C34-429D-86F2-CD627FA731A4}"/>
                </a:ext>
              </a:extLst>
            </p:cNvPr>
            <p:cNvSpPr/>
            <p:nvPr/>
          </p:nvSpPr>
          <p:spPr>
            <a:xfrm>
              <a:off x="606379" y="5357464"/>
              <a:ext cx="2379168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7638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Transformation Office</a:t>
              </a:r>
            </a:p>
          </p:txBody>
        </p:sp>
        <p:sp>
          <p:nvSpPr>
            <p:cNvPr id="104" name="Rounded Rectangle 9">
              <a:extLst>
                <a:ext uri="{FF2B5EF4-FFF2-40B4-BE49-F238E27FC236}">
                  <a16:creationId xmlns:a16="http://schemas.microsoft.com/office/drawing/2014/main" id="{B52046BD-CB76-442F-9936-139354A3752C}"/>
                </a:ext>
              </a:extLst>
            </p:cNvPr>
            <p:cNvSpPr/>
            <p:nvPr/>
          </p:nvSpPr>
          <p:spPr>
            <a:xfrm>
              <a:off x="7140092" y="5362526"/>
              <a:ext cx="995658" cy="228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Agile Coach</a:t>
              </a:r>
            </a:p>
          </p:txBody>
        </p:sp>
        <p:sp>
          <p:nvSpPr>
            <p:cNvPr id="105" name="Rounded Rectangle 9">
              <a:extLst>
                <a:ext uri="{FF2B5EF4-FFF2-40B4-BE49-F238E27FC236}">
                  <a16:creationId xmlns:a16="http://schemas.microsoft.com/office/drawing/2014/main" id="{8F4CCD19-6E16-4EB6-BEB6-9B6508C6BFE1}"/>
                </a:ext>
              </a:extLst>
            </p:cNvPr>
            <p:cNvSpPr/>
            <p:nvPr/>
          </p:nvSpPr>
          <p:spPr>
            <a:xfrm>
              <a:off x="8187750" y="5354196"/>
              <a:ext cx="1287059" cy="2241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Enterprise Architect</a:t>
              </a:r>
            </a:p>
          </p:txBody>
        </p:sp>
        <p:sp>
          <p:nvSpPr>
            <p:cNvPr id="106" name="Rounded Rectangle 9">
              <a:extLst>
                <a:ext uri="{FF2B5EF4-FFF2-40B4-BE49-F238E27FC236}">
                  <a16:creationId xmlns:a16="http://schemas.microsoft.com/office/drawing/2014/main" id="{47CC33EB-795E-43B8-A53C-4DF5684D7162}"/>
                </a:ext>
              </a:extLst>
            </p:cNvPr>
            <p:cNvSpPr/>
            <p:nvPr/>
          </p:nvSpPr>
          <p:spPr>
            <a:xfrm>
              <a:off x="9526808" y="5362526"/>
              <a:ext cx="1038377" cy="2118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Domain SME</a:t>
              </a:r>
            </a:p>
          </p:txBody>
        </p:sp>
        <p:sp>
          <p:nvSpPr>
            <p:cNvPr id="107" name="Rounded Rectangle 9">
              <a:extLst>
                <a:ext uri="{FF2B5EF4-FFF2-40B4-BE49-F238E27FC236}">
                  <a16:creationId xmlns:a16="http://schemas.microsoft.com/office/drawing/2014/main" id="{109150D0-B37E-4CEC-859A-905F1726E519}"/>
                </a:ext>
              </a:extLst>
            </p:cNvPr>
            <p:cNvSpPr/>
            <p:nvPr/>
          </p:nvSpPr>
          <p:spPr>
            <a:xfrm>
              <a:off x="2106045" y="5367192"/>
              <a:ext cx="1737514" cy="228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Operational Transformation</a:t>
              </a:r>
            </a:p>
          </p:txBody>
        </p:sp>
        <p:sp>
          <p:nvSpPr>
            <p:cNvPr id="108" name="Rounded Rectangle 9">
              <a:extLst>
                <a:ext uri="{FF2B5EF4-FFF2-40B4-BE49-F238E27FC236}">
                  <a16:creationId xmlns:a16="http://schemas.microsoft.com/office/drawing/2014/main" id="{4A4FCD68-4F43-4094-A43A-DDAF235E2446}"/>
                </a:ext>
              </a:extLst>
            </p:cNvPr>
            <p:cNvSpPr/>
            <p:nvPr/>
          </p:nvSpPr>
          <p:spPr>
            <a:xfrm>
              <a:off x="3938804" y="5370910"/>
              <a:ext cx="1481788" cy="228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Service Transformation</a:t>
              </a:r>
            </a:p>
          </p:txBody>
        </p:sp>
        <p:sp>
          <p:nvSpPr>
            <p:cNvPr id="109" name="Rounded Rectangle 9">
              <a:extLst>
                <a:ext uri="{FF2B5EF4-FFF2-40B4-BE49-F238E27FC236}">
                  <a16:creationId xmlns:a16="http://schemas.microsoft.com/office/drawing/2014/main" id="{5773A918-FB8B-4288-BD3C-B7C519B1357E}"/>
                </a:ext>
              </a:extLst>
            </p:cNvPr>
            <p:cNvSpPr/>
            <p:nvPr/>
          </p:nvSpPr>
          <p:spPr>
            <a:xfrm>
              <a:off x="10629735" y="5352767"/>
              <a:ext cx="1273694" cy="228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Technology CoE(s)</a:t>
              </a:r>
            </a:p>
          </p:txBody>
        </p:sp>
      </p:grpSp>
      <p:sp>
        <p:nvSpPr>
          <p:cNvPr id="110" name="Rounded Rectangle 35">
            <a:extLst>
              <a:ext uri="{FF2B5EF4-FFF2-40B4-BE49-F238E27FC236}">
                <a16:creationId xmlns:a16="http://schemas.microsoft.com/office/drawing/2014/main" id="{D8A1F41E-837D-49B7-A086-3D97185F4980}"/>
              </a:ext>
            </a:extLst>
          </p:cNvPr>
          <p:cNvSpPr/>
          <p:nvPr/>
        </p:nvSpPr>
        <p:spPr>
          <a:xfrm>
            <a:off x="668565" y="3412893"/>
            <a:ext cx="3389038" cy="34181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6945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Common Services</a:t>
            </a:r>
          </a:p>
        </p:txBody>
      </p:sp>
      <p:sp>
        <p:nvSpPr>
          <p:cNvPr id="111" name="Rounded Rectangle 9">
            <a:extLst>
              <a:ext uri="{FF2B5EF4-FFF2-40B4-BE49-F238E27FC236}">
                <a16:creationId xmlns:a16="http://schemas.microsoft.com/office/drawing/2014/main" id="{7C37FC21-D9EF-4428-9AA0-7AC3E6DEBDA6}"/>
              </a:ext>
            </a:extLst>
          </p:cNvPr>
          <p:cNvSpPr/>
          <p:nvPr/>
        </p:nvSpPr>
        <p:spPr>
          <a:xfrm>
            <a:off x="2005277" y="3455254"/>
            <a:ext cx="716709" cy="1828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638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L2 &amp; L3</a:t>
            </a:r>
          </a:p>
        </p:txBody>
      </p:sp>
      <p:sp>
        <p:nvSpPr>
          <p:cNvPr id="112" name="Rounded Rectangle 35">
            <a:extLst>
              <a:ext uri="{FF2B5EF4-FFF2-40B4-BE49-F238E27FC236}">
                <a16:creationId xmlns:a16="http://schemas.microsoft.com/office/drawing/2014/main" id="{E3432DA7-D1D2-48C2-8375-E4001E857D6A}"/>
              </a:ext>
            </a:extLst>
          </p:cNvPr>
          <p:cNvSpPr/>
          <p:nvPr/>
        </p:nvSpPr>
        <p:spPr>
          <a:xfrm>
            <a:off x="661967" y="3821194"/>
            <a:ext cx="3395635" cy="3357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6945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Data Mgmt./ Gov</a:t>
            </a:r>
          </a:p>
        </p:txBody>
      </p:sp>
      <p:sp>
        <p:nvSpPr>
          <p:cNvPr id="113" name="Rounded Rectangle 9">
            <a:extLst>
              <a:ext uri="{FF2B5EF4-FFF2-40B4-BE49-F238E27FC236}">
                <a16:creationId xmlns:a16="http://schemas.microsoft.com/office/drawing/2014/main" id="{55E84837-2ADC-4DC3-B28D-3D67ABF33A3B}"/>
              </a:ext>
            </a:extLst>
          </p:cNvPr>
          <p:cNvSpPr/>
          <p:nvPr/>
        </p:nvSpPr>
        <p:spPr>
          <a:xfrm>
            <a:off x="2012092" y="3863554"/>
            <a:ext cx="716709" cy="1828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638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L2 &amp; L3</a:t>
            </a:r>
          </a:p>
        </p:txBody>
      </p:sp>
      <p:sp>
        <p:nvSpPr>
          <p:cNvPr id="114" name="Rounded Rectangle 35">
            <a:extLst>
              <a:ext uri="{FF2B5EF4-FFF2-40B4-BE49-F238E27FC236}">
                <a16:creationId xmlns:a16="http://schemas.microsoft.com/office/drawing/2014/main" id="{9F7AD6EA-92A2-466A-BF57-BF670BF2B02D}"/>
              </a:ext>
            </a:extLst>
          </p:cNvPr>
          <p:cNvSpPr/>
          <p:nvPr/>
        </p:nvSpPr>
        <p:spPr>
          <a:xfrm>
            <a:off x="646471" y="4196670"/>
            <a:ext cx="861769" cy="31995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6945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Support Services</a:t>
            </a:r>
          </a:p>
        </p:txBody>
      </p:sp>
      <p:sp>
        <p:nvSpPr>
          <p:cNvPr id="115" name="Rounded Rectangle 35">
            <a:extLst>
              <a:ext uri="{FF2B5EF4-FFF2-40B4-BE49-F238E27FC236}">
                <a16:creationId xmlns:a16="http://schemas.microsoft.com/office/drawing/2014/main" id="{AC9645FC-182A-4A6B-BBDA-F14769462C5D}"/>
              </a:ext>
            </a:extLst>
          </p:cNvPr>
          <p:cNvSpPr/>
          <p:nvPr/>
        </p:nvSpPr>
        <p:spPr>
          <a:xfrm>
            <a:off x="1605522" y="4189745"/>
            <a:ext cx="1048791" cy="31995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6945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Maintenance Services</a:t>
            </a:r>
          </a:p>
        </p:txBody>
      </p:sp>
      <p:sp>
        <p:nvSpPr>
          <p:cNvPr id="116" name="Rounded Rectangle 35">
            <a:extLst>
              <a:ext uri="{FF2B5EF4-FFF2-40B4-BE49-F238E27FC236}">
                <a16:creationId xmlns:a16="http://schemas.microsoft.com/office/drawing/2014/main" id="{1F8E5C21-7DB5-4612-95B5-6F3472334E0F}"/>
              </a:ext>
            </a:extLst>
          </p:cNvPr>
          <p:cNvSpPr/>
          <p:nvPr/>
        </p:nvSpPr>
        <p:spPr>
          <a:xfrm>
            <a:off x="2796784" y="4190667"/>
            <a:ext cx="1260818" cy="31995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6945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Enhancement Services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54CFA8F-EED0-44F8-AC97-521253E1ECE5}"/>
              </a:ext>
            </a:extLst>
          </p:cNvPr>
          <p:cNvSpPr/>
          <p:nvPr/>
        </p:nvSpPr>
        <p:spPr>
          <a:xfrm>
            <a:off x="7332858" y="2455531"/>
            <a:ext cx="592791" cy="1485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6945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Dep 1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7A722B9-7DB5-400F-B377-577934C7DD09}"/>
              </a:ext>
            </a:extLst>
          </p:cNvPr>
          <p:cNvSpPr/>
          <p:nvPr/>
        </p:nvSpPr>
        <p:spPr>
          <a:xfrm>
            <a:off x="8157512" y="2455531"/>
            <a:ext cx="592791" cy="1485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Dep 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F1B36FC-2538-420D-BCD3-BBD8D27BE4D1}"/>
              </a:ext>
            </a:extLst>
          </p:cNvPr>
          <p:cNvSpPr/>
          <p:nvPr/>
        </p:nvSpPr>
        <p:spPr>
          <a:xfrm>
            <a:off x="8982166" y="2455531"/>
            <a:ext cx="592791" cy="1485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Dep 3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9D96DF0-D8B8-45DD-8609-0BBF6F2FD66A}"/>
              </a:ext>
            </a:extLst>
          </p:cNvPr>
          <p:cNvSpPr/>
          <p:nvPr/>
        </p:nvSpPr>
        <p:spPr>
          <a:xfrm>
            <a:off x="9806820" y="2455531"/>
            <a:ext cx="592791" cy="1485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Dep 4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8124A8C-F1C7-451B-A702-C19FF38512F7}"/>
              </a:ext>
            </a:extLst>
          </p:cNvPr>
          <p:cNvSpPr/>
          <p:nvPr/>
        </p:nvSpPr>
        <p:spPr>
          <a:xfrm>
            <a:off x="10631472" y="2455531"/>
            <a:ext cx="592791" cy="1485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Dep ..N</a:t>
            </a:r>
          </a:p>
        </p:txBody>
      </p:sp>
      <p:sp>
        <p:nvSpPr>
          <p:cNvPr id="122" name="Rectangle 105">
            <a:extLst>
              <a:ext uri="{FF2B5EF4-FFF2-40B4-BE49-F238E27FC236}">
                <a16:creationId xmlns:a16="http://schemas.microsoft.com/office/drawing/2014/main" id="{988F5B6B-ED2A-4EBC-A65B-97671EFE7DD1}"/>
              </a:ext>
            </a:extLst>
          </p:cNvPr>
          <p:cNvSpPr/>
          <p:nvPr/>
        </p:nvSpPr>
        <p:spPr>
          <a:xfrm>
            <a:off x="6060868" y="5600881"/>
            <a:ext cx="2152730" cy="512837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ysClr val="window" lastClr="FFFFFF"/>
              </a:gs>
            </a:gsLst>
            <a:lin ang="16200000" scaled="0"/>
          </a:gradFill>
          <a:ln w="317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94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Personal Development Program</a:t>
            </a:r>
          </a:p>
        </p:txBody>
      </p:sp>
      <p:sp>
        <p:nvSpPr>
          <p:cNvPr id="123" name="Rounded Rectangle 9">
            <a:extLst>
              <a:ext uri="{FF2B5EF4-FFF2-40B4-BE49-F238E27FC236}">
                <a16:creationId xmlns:a16="http://schemas.microsoft.com/office/drawing/2014/main" id="{002BAD6A-8D9D-4CB9-A4AA-55889728DFC9}"/>
              </a:ext>
            </a:extLst>
          </p:cNvPr>
          <p:cNvSpPr/>
          <p:nvPr/>
        </p:nvSpPr>
        <p:spPr>
          <a:xfrm>
            <a:off x="5499342" y="5162413"/>
            <a:ext cx="1543249" cy="21177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Engineering Manager</a:t>
            </a:r>
          </a:p>
        </p:txBody>
      </p:sp>
      <p:sp>
        <p:nvSpPr>
          <p:cNvPr id="128" name="Slide Number Placeholder 2">
            <a:extLst>
              <a:ext uri="{FF2B5EF4-FFF2-40B4-BE49-F238E27FC236}">
                <a16:creationId xmlns:a16="http://schemas.microsoft.com/office/drawing/2014/main" id="{EEBD1952-AA63-4784-A7BA-F53A8CBB00B8}"/>
              </a:ext>
            </a:extLst>
          </p:cNvPr>
          <p:cNvSpPr txBox="1">
            <a:spLocks/>
          </p:cNvSpPr>
          <p:nvPr/>
        </p:nvSpPr>
        <p:spPr>
          <a:xfrm>
            <a:off x="11552238" y="47206"/>
            <a:ext cx="63976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93DD144B-069F-4E3E-9699-FCC6F330392F}" type="slidenum">
              <a:rPr lang="en-IN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 algn="ctr">
                <a:defRPr/>
              </a:pPr>
              <a:t>1</a:t>
            </a:fld>
            <a:endParaRPr lang="en-IN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55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0932-323F-4EC0-88CF-5B5ADE40E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"/>
            <a:ext cx="12192001" cy="314244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+mn-lt"/>
              </a:rPr>
              <a:t>Travelers Integrated Delivery Model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20DD67A-A821-4867-B56E-D444F037A993}"/>
              </a:ext>
            </a:extLst>
          </p:cNvPr>
          <p:cNvSpPr/>
          <p:nvPr/>
        </p:nvSpPr>
        <p:spPr>
          <a:xfrm>
            <a:off x="380978" y="4544542"/>
            <a:ext cx="1371974" cy="787116"/>
          </a:xfrm>
          <a:prstGeom prst="roundRect">
            <a:avLst/>
          </a:prstGeom>
          <a:solidFill>
            <a:schemeClr val="bg1"/>
          </a:solidFill>
          <a:ln>
            <a:solidFill>
              <a:srgbClr val="8E9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/>
            <a:r>
              <a:rPr lang="en-US" sz="900">
                <a:solidFill>
                  <a:prstClr val="black"/>
                </a:solidFill>
              </a:rPr>
              <a:t>Transformation Office tasked with driving operational and technical transformation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BEEBBE-05BC-436A-B4EB-00376B988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451" y="1436969"/>
            <a:ext cx="8415405" cy="407304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C5C673-59D0-4631-BFF4-1D936330B1D3}"/>
              </a:ext>
            </a:extLst>
          </p:cNvPr>
          <p:cNvSpPr/>
          <p:nvPr/>
        </p:nvSpPr>
        <p:spPr>
          <a:xfrm>
            <a:off x="5056484" y="649851"/>
            <a:ext cx="2717303" cy="609783"/>
          </a:xfrm>
          <a:prstGeom prst="roundRect">
            <a:avLst/>
          </a:prstGeom>
          <a:solidFill>
            <a:schemeClr val="bg1"/>
          </a:solidFill>
          <a:ln>
            <a:solidFill>
              <a:srgbClr val="8E9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/>
            <a:r>
              <a:rPr lang="en-US" sz="1050">
                <a:solidFill>
                  <a:prstClr val="black"/>
                </a:solidFill>
              </a:rPr>
              <a:t>Support Entry Framework for seamless transition from strategic development and production support teams </a:t>
            </a:r>
          </a:p>
        </p:txBody>
      </p:sp>
      <p:sp>
        <p:nvSpPr>
          <p:cNvPr id="7" name="Oval 13">
            <a:extLst>
              <a:ext uri="{FF2B5EF4-FFF2-40B4-BE49-F238E27FC236}">
                <a16:creationId xmlns:a16="http://schemas.microsoft.com/office/drawing/2014/main" id="{F72D2EDD-2F20-47B5-8738-6D8E6B3F9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6484" y="551335"/>
            <a:ext cx="349481" cy="255115"/>
          </a:xfrm>
          <a:prstGeom prst="ellipse">
            <a:avLst/>
          </a:prstGeom>
          <a:solidFill>
            <a:srgbClr val="E01719"/>
          </a:solidFill>
          <a:ln w="28575">
            <a:solidFill>
              <a:schemeClr val="bg1"/>
            </a:solidFill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defTabSz="609310">
              <a:defRPr/>
            </a:pPr>
            <a:r>
              <a:rPr lang="en-US" sz="1000">
                <a:solidFill>
                  <a:prstClr val="white"/>
                </a:solidFill>
              </a:rPr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6355A9-59FC-4D94-B8A5-B42ECD5E33B3}"/>
              </a:ext>
            </a:extLst>
          </p:cNvPr>
          <p:cNvCxnSpPr/>
          <p:nvPr/>
        </p:nvCxnSpPr>
        <p:spPr>
          <a:xfrm flipV="1">
            <a:off x="5906225" y="1266303"/>
            <a:ext cx="0" cy="942079"/>
          </a:xfrm>
          <a:prstGeom prst="straightConnector1">
            <a:avLst/>
          </a:prstGeom>
          <a:ln>
            <a:solidFill>
              <a:srgbClr val="E0171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BE49AC-1C75-4126-90A3-721C90D29395}"/>
              </a:ext>
            </a:extLst>
          </p:cNvPr>
          <p:cNvSpPr/>
          <p:nvPr/>
        </p:nvSpPr>
        <p:spPr>
          <a:xfrm>
            <a:off x="10369262" y="2029771"/>
            <a:ext cx="1574472" cy="787116"/>
          </a:xfrm>
          <a:prstGeom prst="roundRect">
            <a:avLst/>
          </a:prstGeom>
          <a:solidFill>
            <a:schemeClr val="bg1"/>
          </a:solidFill>
          <a:ln>
            <a:solidFill>
              <a:srgbClr val="8E9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/>
            <a:r>
              <a:rPr lang="en-US" sz="900">
                <a:solidFill>
                  <a:prstClr val="black"/>
                </a:solidFill>
              </a:rPr>
              <a:t>Strategic development services organized based on domain PODs / Houses, following Travelers processes and standards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B46099-C03D-4E8A-9D33-BA5676B546BD}"/>
              </a:ext>
            </a:extLst>
          </p:cNvPr>
          <p:cNvCxnSpPr>
            <a:cxnSpLocks/>
          </p:cNvCxnSpPr>
          <p:nvPr/>
        </p:nvCxnSpPr>
        <p:spPr>
          <a:xfrm>
            <a:off x="9216320" y="2298006"/>
            <a:ext cx="1312522" cy="0"/>
          </a:xfrm>
          <a:prstGeom prst="straightConnector1">
            <a:avLst/>
          </a:prstGeom>
          <a:ln>
            <a:solidFill>
              <a:srgbClr val="E0171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26D977B-27FA-4419-A15C-2872346EC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033" y="1990882"/>
            <a:ext cx="349481" cy="255115"/>
          </a:xfrm>
          <a:prstGeom prst="ellipse">
            <a:avLst/>
          </a:prstGeom>
          <a:solidFill>
            <a:srgbClr val="E01719"/>
          </a:solidFill>
          <a:ln w="28575">
            <a:solidFill>
              <a:schemeClr val="bg1"/>
            </a:solidFill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defTabSz="609310">
              <a:defRPr/>
            </a:pPr>
            <a:r>
              <a:rPr lang="en-US" sz="1000">
                <a:solidFill>
                  <a:prstClr val="white"/>
                </a:solidFill>
              </a:rPr>
              <a:t>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DEFC0D-B3C9-48AE-8194-38652CF1D6FE}"/>
              </a:ext>
            </a:extLst>
          </p:cNvPr>
          <p:cNvCxnSpPr>
            <a:cxnSpLocks/>
          </p:cNvCxnSpPr>
          <p:nvPr/>
        </p:nvCxnSpPr>
        <p:spPr>
          <a:xfrm flipH="1">
            <a:off x="1566786" y="4799656"/>
            <a:ext cx="777328" cy="0"/>
          </a:xfrm>
          <a:prstGeom prst="straightConnector1">
            <a:avLst/>
          </a:prstGeom>
          <a:ln>
            <a:solidFill>
              <a:srgbClr val="E0171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EE986E6-20CD-450C-B316-86378D1C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09" y="4466781"/>
            <a:ext cx="304533" cy="255115"/>
          </a:xfrm>
          <a:prstGeom prst="ellipse">
            <a:avLst/>
          </a:prstGeom>
          <a:solidFill>
            <a:srgbClr val="E01719"/>
          </a:solidFill>
          <a:ln w="28575">
            <a:solidFill>
              <a:schemeClr val="bg1"/>
            </a:solidFill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defTabSz="609310">
              <a:defRPr/>
            </a:pPr>
            <a:r>
              <a:rPr lang="en-US" sz="1000">
                <a:solidFill>
                  <a:prstClr val="white"/>
                </a:solidFill>
              </a:rPr>
              <a:t>6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4AE5C1B-69DC-4023-925A-5EFB5738E142}"/>
              </a:ext>
            </a:extLst>
          </p:cNvPr>
          <p:cNvSpPr/>
          <p:nvPr/>
        </p:nvSpPr>
        <p:spPr>
          <a:xfrm>
            <a:off x="6475425" y="5648457"/>
            <a:ext cx="2023657" cy="787116"/>
          </a:xfrm>
          <a:prstGeom prst="roundRect">
            <a:avLst/>
          </a:prstGeom>
          <a:solidFill>
            <a:schemeClr val="bg1"/>
          </a:solidFill>
          <a:ln>
            <a:solidFill>
              <a:srgbClr val="8E9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/>
            <a:r>
              <a:rPr lang="en-US" sz="900">
                <a:solidFill>
                  <a:prstClr val="black"/>
                </a:solidFill>
              </a:rPr>
              <a:t>Make Travelers a stakeholder in the personal development of each YASH resource assigned to Travelers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5F18B67-3B10-49DB-B60E-406F64B8C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327" y="5609568"/>
            <a:ext cx="349481" cy="255115"/>
          </a:xfrm>
          <a:prstGeom prst="ellipse">
            <a:avLst/>
          </a:prstGeom>
          <a:solidFill>
            <a:srgbClr val="E01719"/>
          </a:solidFill>
          <a:ln w="28575">
            <a:solidFill>
              <a:schemeClr val="bg1"/>
            </a:solidFill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defTabSz="609310">
              <a:defRPr/>
            </a:pPr>
            <a:r>
              <a:rPr lang="en-US" sz="1000">
                <a:solidFill>
                  <a:prstClr val="white"/>
                </a:solidFill>
              </a:rPr>
              <a:t>9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74F6A40-34B6-4527-8A48-FFF8AF7F80DE}"/>
              </a:ext>
            </a:extLst>
          </p:cNvPr>
          <p:cNvSpPr/>
          <p:nvPr/>
        </p:nvSpPr>
        <p:spPr>
          <a:xfrm>
            <a:off x="3673835" y="5670733"/>
            <a:ext cx="1574472" cy="787116"/>
          </a:xfrm>
          <a:prstGeom prst="roundRect">
            <a:avLst/>
          </a:prstGeom>
          <a:solidFill>
            <a:schemeClr val="bg1"/>
          </a:solidFill>
          <a:ln>
            <a:solidFill>
              <a:srgbClr val="8E9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/>
            <a:r>
              <a:rPr lang="en-US" sz="900">
                <a:solidFill>
                  <a:prstClr val="black"/>
                </a:solidFill>
              </a:rPr>
              <a:t>Travelers Academy that undergirds the resource training resource readiness, upskilling, cross skilling and creating business awareness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4853AAC-EA3D-4467-BE4C-2E4B17A44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546" y="5633407"/>
            <a:ext cx="349481" cy="255115"/>
          </a:xfrm>
          <a:prstGeom prst="ellipse">
            <a:avLst/>
          </a:prstGeom>
          <a:solidFill>
            <a:srgbClr val="E01719"/>
          </a:solidFill>
          <a:ln w="28575">
            <a:solidFill>
              <a:schemeClr val="bg1"/>
            </a:solidFill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defTabSz="609310">
              <a:defRPr/>
            </a:pPr>
            <a:r>
              <a:rPr lang="en-US" sz="1000">
                <a:solidFill>
                  <a:prstClr val="white"/>
                </a:solidFill>
              </a:rPr>
              <a:t>8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D5CC8BA-9842-4877-881C-B3EEB458AC2A}"/>
              </a:ext>
            </a:extLst>
          </p:cNvPr>
          <p:cNvSpPr/>
          <p:nvPr/>
        </p:nvSpPr>
        <p:spPr>
          <a:xfrm>
            <a:off x="1629478" y="5648457"/>
            <a:ext cx="1574472" cy="787116"/>
          </a:xfrm>
          <a:prstGeom prst="roundRect">
            <a:avLst/>
          </a:prstGeom>
          <a:solidFill>
            <a:schemeClr val="bg1"/>
          </a:solidFill>
          <a:ln>
            <a:solidFill>
              <a:srgbClr val="8E9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/>
            <a:r>
              <a:rPr lang="en-US" sz="900">
                <a:solidFill>
                  <a:prstClr val="black"/>
                </a:solidFill>
              </a:rPr>
              <a:t>Strategic hiring and proactive resource pool development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69C6FD-9C1B-4EFC-A163-1FE86BD32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067" y="5603100"/>
            <a:ext cx="349481" cy="255115"/>
          </a:xfrm>
          <a:prstGeom prst="ellipse">
            <a:avLst/>
          </a:prstGeom>
          <a:solidFill>
            <a:srgbClr val="E01719"/>
          </a:solidFill>
          <a:ln w="28575">
            <a:solidFill>
              <a:schemeClr val="bg1"/>
            </a:solidFill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defTabSz="609310">
              <a:defRPr/>
            </a:pPr>
            <a:r>
              <a:rPr lang="en-US" sz="1000">
                <a:solidFill>
                  <a:prstClr val="white"/>
                </a:solidFill>
              </a:rPr>
              <a:t>7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1340FD-744E-48EB-8528-9F5D8F07CCB0}"/>
              </a:ext>
            </a:extLst>
          </p:cNvPr>
          <p:cNvCxnSpPr>
            <a:cxnSpLocks/>
          </p:cNvCxnSpPr>
          <p:nvPr/>
        </p:nvCxnSpPr>
        <p:spPr>
          <a:xfrm>
            <a:off x="7174981" y="5274179"/>
            <a:ext cx="0" cy="456479"/>
          </a:xfrm>
          <a:prstGeom prst="straightConnector1">
            <a:avLst/>
          </a:prstGeom>
          <a:ln>
            <a:solidFill>
              <a:srgbClr val="E0171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699F73-5538-4C33-AF69-7B83667E6ED1}"/>
              </a:ext>
            </a:extLst>
          </p:cNvPr>
          <p:cNvCxnSpPr>
            <a:cxnSpLocks/>
          </p:cNvCxnSpPr>
          <p:nvPr/>
        </p:nvCxnSpPr>
        <p:spPr>
          <a:xfrm>
            <a:off x="4226128" y="5274179"/>
            <a:ext cx="0" cy="456479"/>
          </a:xfrm>
          <a:prstGeom prst="straightConnector1">
            <a:avLst/>
          </a:prstGeom>
          <a:ln>
            <a:solidFill>
              <a:srgbClr val="E0171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D4F59D-818A-4730-873F-4C750A453DDF}"/>
              </a:ext>
            </a:extLst>
          </p:cNvPr>
          <p:cNvCxnSpPr>
            <a:cxnSpLocks/>
          </p:cNvCxnSpPr>
          <p:nvPr/>
        </p:nvCxnSpPr>
        <p:spPr>
          <a:xfrm>
            <a:off x="2554204" y="5374860"/>
            <a:ext cx="0" cy="456479"/>
          </a:xfrm>
          <a:prstGeom prst="straightConnector1">
            <a:avLst/>
          </a:prstGeom>
          <a:ln>
            <a:solidFill>
              <a:srgbClr val="E0171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D885C54-3D9D-4AE0-A8F9-252EDDB8DD6D}"/>
              </a:ext>
            </a:extLst>
          </p:cNvPr>
          <p:cNvSpPr/>
          <p:nvPr/>
        </p:nvSpPr>
        <p:spPr>
          <a:xfrm>
            <a:off x="380978" y="3446482"/>
            <a:ext cx="1371974" cy="787116"/>
          </a:xfrm>
          <a:prstGeom prst="roundRect">
            <a:avLst/>
          </a:prstGeom>
          <a:solidFill>
            <a:schemeClr val="bg1"/>
          </a:solidFill>
          <a:ln>
            <a:solidFill>
              <a:srgbClr val="8E9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/>
            <a:r>
              <a:rPr lang="en-US" sz="900">
                <a:solidFill>
                  <a:prstClr val="black"/>
                </a:solidFill>
              </a:rPr>
              <a:t>Framework for Travelers and YASH resources to work as ‘One Team’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111D3EB-4714-4489-8890-E9C174DB9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09" y="3368721"/>
            <a:ext cx="304533" cy="255115"/>
          </a:xfrm>
          <a:prstGeom prst="ellipse">
            <a:avLst/>
          </a:prstGeom>
          <a:solidFill>
            <a:srgbClr val="E01719"/>
          </a:solidFill>
          <a:ln w="28575">
            <a:solidFill>
              <a:schemeClr val="bg1"/>
            </a:solidFill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defTabSz="609310">
              <a:defRPr/>
            </a:pPr>
            <a:r>
              <a:rPr lang="en-US" sz="1000">
                <a:solidFill>
                  <a:prstClr val="white"/>
                </a:solidFill>
              </a:rPr>
              <a:t>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722D0E0-F56D-4729-9301-75B76CB7B393}"/>
              </a:ext>
            </a:extLst>
          </p:cNvPr>
          <p:cNvCxnSpPr>
            <a:cxnSpLocks/>
            <a:stCxn id="75" idx="2"/>
          </p:cNvCxnSpPr>
          <p:nvPr/>
        </p:nvCxnSpPr>
        <p:spPr>
          <a:xfrm flipH="1" flipV="1">
            <a:off x="1317636" y="4035151"/>
            <a:ext cx="2267685" cy="260434"/>
          </a:xfrm>
          <a:prstGeom prst="straightConnector1">
            <a:avLst/>
          </a:prstGeom>
          <a:ln>
            <a:solidFill>
              <a:srgbClr val="E0171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BB00D44-FB0E-4C14-B738-DB2D6CB572EC}"/>
              </a:ext>
            </a:extLst>
          </p:cNvPr>
          <p:cNvSpPr/>
          <p:nvPr/>
        </p:nvSpPr>
        <p:spPr>
          <a:xfrm>
            <a:off x="380978" y="2068643"/>
            <a:ext cx="1371974" cy="787116"/>
          </a:xfrm>
          <a:prstGeom prst="roundRect">
            <a:avLst/>
          </a:prstGeom>
          <a:solidFill>
            <a:schemeClr val="bg1"/>
          </a:solidFill>
          <a:ln>
            <a:solidFill>
              <a:srgbClr val="8E9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/>
            <a:r>
              <a:rPr lang="en-US" sz="900">
                <a:solidFill>
                  <a:prstClr val="black"/>
                </a:solidFill>
              </a:rPr>
              <a:t>Production support services following Travelers processes and standards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A885AE8-AFB6-45E2-A2CE-610796A30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09" y="1990882"/>
            <a:ext cx="304533" cy="255115"/>
          </a:xfrm>
          <a:prstGeom prst="ellipse">
            <a:avLst/>
          </a:prstGeom>
          <a:solidFill>
            <a:srgbClr val="E01719"/>
          </a:solidFill>
          <a:ln w="28575">
            <a:solidFill>
              <a:schemeClr val="bg1"/>
            </a:solidFill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defTabSz="609310">
              <a:defRPr/>
            </a:pPr>
            <a:r>
              <a:rPr lang="en-US" sz="1000">
                <a:solidFill>
                  <a:prstClr val="white"/>
                </a:solidFill>
              </a:rPr>
              <a:t>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45B3A48-AB7E-4951-BE19-AF4BF8829D70}"/>
              </a:ext>
            </a:extLst>
          </p:cNvPr>
          <p:cNvCxnSpPr>
            <a:cxnSpLocks/>
          </p:cNvCxnSpPr>
          <p:nvPr/>
        </p:nvCxnSpPr>
        <p:spPr>
          <a:xfrm flipH="1">
            <a:off x="1317635" y="2158698"/>
            <a:ext cx="2002224" cy="0"/>
          </a:xfrm>
          <a:prstGeom prst="straightConnector1">
            <a:avLst/>
          </a:prstGeom>
          <a:ln>
            <a:solidFill>
              <a:srgbClr val="E0171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19E8807-836E-4EC2-A747-012E6DF0995F}"/>
              </a:ext>
            </a:extLst>
          </p:cNvPr>
          <p:cNvSpPr/>
          <p:nvPr/>
        </p:nvSpPr>
        <p:spPr>
          <a:xfrm>
            <a:off x="10513494" y="1031991"/>
            <a:ext cx="1371974" cy="787116"/>
          </a:xfrm>
          <a:prstGeom prst="roundRect">
            <a:avLst/>
          </a:prstGeom>
          <a:solidFill>
            <a:schemeClr val="bg1"/>
          </a:solidFill>
          <a:ln>
            <a:solidFill>
              <a:srgbClr val="8E9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/>
            <a:r>
              <a:rPr lang="en-US" sz="900">
                <a:solidFill>
                  <a:prstClr val="black"/>
                </a:solidFill>
              </a:rPr>
              <a:t>Service Management Office and Engagement Governance ensuring measurable services driving service maturity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99BC0E-49C8-419F-89A0-902594058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1228" y="954743"/>
            <a:ext cx="304533" cy="255115"/>
          </a:xfrm>
          <a:prstGeom prst="ellipse">
            <a:avLst/>
          </a:prstGeom>
          <a:solidFill>
            <a:srgbClr val="E01719"/>
          </a:solidFill>
          <a:ln w="28575">
            <a:solidFill>
              <a:schemeClr val="bg1"/>
            </a:solidFill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defTabSz="609310">
              <a:defRPr/>
            </a:pPr>
            <a:r>
              <a:rPr lang="en-US" sz="1000">
                <a:solidFill>
                  <a:prstClr val="white"/>
                </a:solidFill>
              </a:rPr>
              <a:t>4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56AF765-33FF-43FB-B273-52D63C19B53F}"/>
              </a:ext>
            </a:extLst>
          </p:cNvPr>
          <p:cNvCxnSpPr>
            <a:cxnSpLocks/>
          </p:cNvCxnSpPr>
          <p:nvPr/>
        </p:nvCxnSpPr>
        <p:spPr>
          <a:xfrm>
            <a:off x="9295884" y="1619925"/>
            <a:ext cx="1471780" cy="0"/>
          </a:xfrm>
          <a:prstGeom prst="straightConnector1">
            <a:avLst/>
          </a:prstGeom>
          <a:ln>
            <a:solidFill>
              <a:srgbClr val="E0171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2148747D-487D-427E-8806-672097083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294" y="2096529"/>
            <a:ext cx="349481" cy="255115"/>
          </a:xfrm>
          <a:prstGeom prst="ellipse">
            <a:avLst/>
          </a:prstGeom>
          <a:solidFill>
            <a:srgbClr val="E01719"/>
          </a:solidFill>
          <a:ln w="28575">
            <a:solidFill>
              <a:schemeClr val="bg1"/>
            </a:solidFill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defTabSz="609310">
              <a:defRPr/>
            </a:pPr>
            <a:r>
              <a:rPr lang="en-US" sz="100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66" name="Oval 13">
            <a:extLst>
              <a:ext uri="{FF2B5EF4-FFF2-40B4-BE49-F238E27FC236}">
                <a16:creationId xmlns:a16="http://schemas.microsoft.com/office/drawing/2014/main" id="{195822BA-0BB9-4EE6-B3CA-786172320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0662" y="2263346"/>
            <a:ext cx="349481" cy="255115"/>
          </a:xfrm>
          <a:prstGeom prst="ellipse">
            <a:avLst/>
          </a:prstGeom>
          <a:solidFill>
            <a:srgbClr val="E01719"/>
          </a:solidFill>
          <a:ln w="28575">
            <a:solidFill>
              <a:schemeClr val="bg1"/>
            </a:solidFill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defTabSz="609310">
              <a:defRPr/>
            </a:pPr>
            <a:r>
              <a:rPr lang="en-US" sz="100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9A7CB00-9639-4503-A5E5-7535EFA4F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008" y="1492369"/>
            <a:ext cx="304533" cy="255115"/>
          </a:xfrm>
          <a:prstGeom prst="ellipse">
            <a:avLst/>
          </a:prstGeom>
          <a:solidFill>
            <a:srgbClr val="E01719"/>
          </a:solidFill>
          <a:ln w="28575">
            <a:solidFill>
              <a:schemeClr val="bg1"/>
            </a:solidFill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defTabSz="609310">
              <a:defRPr/>
            </a:pPr>
            <a:r>
              <a:rPr lang="en-US" sz="100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051F506-1EC1-4915-BA8C-FF71F8B89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846" y="4955478"/>
            <a:ext cx="349481" cy="255115"/>
          </a:xfrm>
          <a:prstGeom prst="ellipse">
            <a:avLst/>
          </a:prstGeom>
          <a:solidFill>
            <a:srgbClr val="E01719"/>
          </a:solidFill>
          <a:ln w="28575">
            <a:solidFill>
              <a:schemeClr val="bg1"/>
            </a:solidFill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defTabSz="609310">
              <a:defRPr/>
            </a:pPr>
            <a:r>
              <a:rPr lang="en-US" sz="1000">
                <a:solidFill>
                  <a:prstClr val="white"/>
                </a:solidFill>
              </a:rPr>
              <a:t>9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6F1B103-8C0F-4675-AD30-9B83D10AA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3321" y="5247304"/>
            <a:ext cx="349481" cy="255115"/>
          </a:xfrm>
          <a:prstGeom prst="ellipse">
            <a:avLst/>
          </a:prstGeom>
          <a:solidFill>
            <a:srgbClr val="E01719"/>
          </a:solidFill>
          <a:ln w="28575">
            <a:solidFill>
              <a:schemeClr val="bg1"/>
            </a:solidFill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defTabSz="609310">
              <a:defRPr/>
            </a:pPr>
            <a:r>
              <a:rPr lang="en-US" sz="1000">
                <a:solidFill>
                  <a:prstClr val="white"/>
                </a:solidFill>
              </a:rPr>
              <a:t>8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1996D1F-CC0E-4B29-AC75-342E763FB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911" y="5274179"/>
            <a:ext cx="349481" cy="255115"/>
          </a:xfrm>
          <a:prstGeom prst="ellipse">
            <a:avLst/>
          </a:prstGeom>
          <a:solidFill>
            <a:srgbClr val="E01719"/>
          </a:solidFill>
          <a:ln w="28575">
            <a:solidFill>
              <a:schemeClr val="bg1"/>
            </a:solidFill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defTabSz="609310">
              <a:defRPr/>
            </a:pPr>
            <a:r>
              <a:rPr lang="en-US" sz="1000">
                <a:solidFill>
                  <a:prstClr val="white"/>
                </a:solidFill>
              </a:rPr>
              <a:t>7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9D55516-A0C2-469B-86A6-7D48062B1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612" y="4511377"/>
            <a:ext cx="304533" cy="255115"/>
          </a:xfrm>
          <a:prstGeom prst="ellipse">
            <a:avLst/>
          </a:prstGeom>
          <a:solidFill>
            <a:srgbClr val="E01719"/>
          </a:solidFill>
          <a:ln w="28575">
            <a:solidFill>
              <a:schemeClr val="bg1"/>
            </a:solidFill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defTabSz="609310">
              <a:defRPr/>
            </a:pPr>
            <a:r>
              <a:rPr lang="en-US" sz="1000">
                <a:solidFill>
                  <a:prstClr val="white"/>
                </a:solidFill>
              </a:rPr>
              <a:t>6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0BC3E86-CC4B-43E5-9F8D-F7A5D2C7A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3666" y="2008232"/>
            <a:ext cx="304533" cy="255115"/>
          </a:xfrm>
          <a:prstGeom prst="ellipse">
            <a:avLst/>
          </a:prstGeom>
          <a:solidFill>
            <a:srgbClr val="E01719"/>
          </a:solidFill>
          <a:ln w="28575">
            <a:solidFill>
              <a:schemeClr val="bg1"/>
            </a:solidFill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defTabSz="609310">
              <a:defRPr/>
            </a:pPr>
            <a:r>
              <a:rPr lang="en-US" sz="100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4DCC891-4DF3-42DE-B766-98C82A616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317" y="2855760"/>
            <a:ext cx="304533" cy="255115"/>
          </a:xfrm>
          <a:prstGeom prst="ellipse">
            <a:avLst/>
          </a:prstGeom>
          <a:solidFill>
            <a:srgbClr val="E01719"/>
          </a:solidFill>
          <a:ln w="28575">
            <a:solidFill>
              <a:schemeClr val="bg1"/>
            </a:solidFill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defTabSz="609310">
              <a:defRPr/>
            </a:pPr>
            <a:r>
              <a:rPr lang="en-US" sz="100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BDD90E-FC09-4CBF-A7E6-629076F2A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322" y="4244229"/>
            <a:ext cx="274935" cy="255115"/>
          </a:xfrm>
          <a:prstGeom prst="ellipse">
            <a:avLst/>
          </a:prstGeom>
          <a:solidFill>
            <a:srgbClr val="E01719"/>
          </a:solidFill>
          <a:ln w="28575">
            <a:solidFill>
              <a:schemeClr val="bg1"/>
            </a:solidFill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algn="ctr" defTabSz="609310">
              <a:defRPr/>
            </a:pPr>
            <a:r>
              <a:rPr lang="en-US" sz="80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D4D41292-78BA-4304-96CF-1B5D7AAFB1AE}"/>
              </a:ext>
            </a:extLst>
          </p:cNvPr>
          <p:cNvSpPr txBox="1">
            <a:spLocks/>
          </p:cNvSpPr>
          <p:nvPr/>
        </p:nvSpPr>
        <p:spPr>
          <a:xfrm>
            <a:off x="11552238" y="47206"/>
            <a:ext cx="63976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93DD144B-069F-4E3E-9699-FCC6F330392F}" type="slidenum">
              <a:rPr lang="en-IN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 algn="ctr">
                <a:defRPr/>
              </a:pPr>
              <a:t>2</a:t>
            </a:fld>
            <a:endParaRPr lang="en-IN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12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CFC09F-02E5-19D1-11A1-B98AA3B1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Demonstration of governance structure and client care organization</a:t>
            </a:r>
          </a:p>
        </p:txBody>
      </p:sp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6F231760-06F8-4D50-8A5D-16DEA8D10065}"/>
              </a:ext>
            </a:extLst>
          </p:cNvPr>
          <p:cNvSpPr/>
          <p:nvPr/>
        </p:nvSpPr>
        <p:spPr>
          <a:xfrm>
            <a:off x="471760" y="5529771"/>
            <a:ext cx="11560594" cy="6817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9E5CEC-E046-4030-B9A2-25BF19072880}"/>
              </a:ext>
            </a:extLst>
          </p:cNvPr>
          <p:cNvSpPr/>
          <p:nvPr/>
        </p:nvSpPr>
        <p:spPr>
          <a:xfrm>
            <a:off x="560826" y="5608315"/>
            <a:ext cx="1439890" cy="512837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ysClr val="window" lastClr="FFFFFF"/>
              </a:gs>
            </a:gsLst>
            <a:lin ang="16200000" scaled="0"/>
          </a:gradFill>
          <a:ln w="317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94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Knowledge Hub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02F6-2C2E-46E8-B6A0-D91137C35283}"/>
              </a:ext>
            </a:extLst>
          </p:cNvPr>
          <p:cNvSpPr/>
          <p:nvPr/>
        </p:nvSpPr>
        <p:spPr>
          <a:xfrm>
            <a:off x="2091403" y="5608315"/>
            <a:ext cx="1349287" cy="512837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ysClr val="window" lastClr="FFFFFF"/>
              </a:gs>
            </a:gsLst>
            <a:lin ang="16200000" scaled="0"/>
          </a:gradFill>
          <a:ln w="317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94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Tools and Accelerators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5EA526-5381-4239-B66E-EFC05BC07BAE}"/>
              </a:ext>
            </a:extLst>
          </p:cNvPr>
          <p:cNvSpPr/>
          <p:nvPr/>
        </p:nvSpPr>
        <p:spPr>
          <a:xfrm>
            <a:off x="8552184" y="5608315"/>
            <a:ext cx="1721200" cy="512837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ysClr val="window" lastClr="FFFFFF"/>
              </a:gs>
            </a:gsLst>
            <a:lin ang="16200000" scaled="0"/>
          </a:gradFill>
          <a:ln w="317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94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Delivery </a:t>
            </a:r>
          </a:p>
          <a:p>
            <a:pPr marL="0" marR="0" lvl="0" indent="0" algn="ctr" defTabSz="9694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Enablers and BOTs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8A2CD5-5683-4104-8C36-B6EF7748256F}"/>
              </a:ext>
            </a:extLst>
          </p:cNvPr>
          <p:cNvSpPr/>
          <p:nvPr/>
        </p:nvSpPr>
        <p:spPr>
          <a:xfrm>
            <a:off x="10389239" y="5608315"/>
            <a:ext cx="1561861" cy="512837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ysClr val="window" lastClr="FFFFFF"/>
              </a:gs>
            </a:gsLst>
            <a:lin ang="16200000" scaled="0"/>
          </a:gradFill>
          <a:ln w="317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94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360 degree Delivery Insights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6FB0B5-D542-4923-9D8E-11F0B7EBE6B9}"/>
              </a:ext>
            </a:extLst>
          </p:cNvPr>
          <p:cNvSpPr/>
          <p:nvPr/>
        </p:nvSpPr>
        <p:spPr>
          <a:xfrm>
            <a:off x="3532414" y="5608315"/>
            <a:ext cx="1349287" cy="512837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ysClr val="window" lastClr="FFFFFF"/>
              </a:gs>
            </a:gsLst>
            <a:lin ang="16200000" scaled="0"/>
          </a:gradFill>
          <a:ln w="317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94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S&amp;N Academy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DE2733-99A5-4673-A98C-E24998840414}"/>
              </a:ext>
            </a:extLst>
          </p:cNvPr>
          <p:cNvSpPr/>
          <p:nvPr/>
        </p:nvSpPr>
        <p:spPr>
          <a:xfrm>
            <a:off x="521488" y="814452"/>
            <a:ext cx="11483049" cy="280055"/>
          </a:xfrm>
          <a:prstGeom prst="rect">
            <a:avLst/>
          </a:prstGeom>
          <a:solidFill>
            <a:srgbClr val="2632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Engagement Governance &amp; Steering Committee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B37D2E-548E-4C53-8212-870A8D6DECA0}"/>
              </a:ext>
            </a:extLst>
          </p:cNvPr>
          <p:cNvGrpSpPr/>
          <p:nvPr/>
        </p:nvGrpSpPr>
        <p:grpSpPr>
          <a:xfrm>
            <a:off x="5581623" y="1706223"/>
            <a:ext cx="1583870" cy="2690280"/>
            <a:chOff x="5124146" y="1264478"/>
            <a:chExt cx="1536621" cy="259734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B6A074B-166B-47A1-A282-2CF7003BC259}"/>
                </a:ext>
              </a:extLst>
            </p:cNvPr>
            <p:cNvSpPr/>
            <p:nvPr/>
          </p:nvSpPr>
          <p:spPr>
            <a:xfrm>
              <a:off x="5124146" y="1264478"/>
              <a:ext cx="1536621" cy="2084689"/>
            </a:xfrm>
            <a:prstGeom prst="rect">
              <a:avLst/>
            </a:prstGeom>
            <a:solidFill>
              <a:sysClr val="window" lastClr="FFFFFF">
                <a:lumMod val="50000"/>
                <a:alpha val="78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Support Entry Framework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D6D339C-3E9A-45B9-A9EA-CDF69867AC9E}"/>
                </a:ext>
              </a:extLst>
            </p:cNvPr>
            <p:cNvSpPr/>
            <p:nvPr/>
          </p:nvSpPr>
          <p:spPr>
            <a:xfrm rot="16200000">
              <a:off x="4712030" y="2236791"/>
              <a:ext cx="1371600" cy="36576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Transition Office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CDD0B4D-BFB1-4D67-9A5D-C78D7A7B738E}"/>
                </a:ext>
              </a:extLst>
            </p:cNvPr>
            <p:cNvSpPr/>
            <p:nvPr/>
          </p:nvSpPr>
          <p:spPr>
            <a:xfrm rot="16200000">
              <a:off x="5198067" y="2200265"/>
              <a:ext cx="1371600" cy="448205"/>
            </a:xfrm>
            <a:prstGeom prst="rect">
              <a:avLst/>
            </a:prstGeom>
            <a:solidFill>
              <a:srgbClr val="26328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Change Approval Board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ED3610E-4FCE-4B55-9E70-69C4AB064091}"/>
                </a:ext>
              </a:extLst>
            </p:cNvPr>
            <p:cNvSpPr/>
            <p:nvPr/>
          </p:nvSpPr>
          <p:spPr>
            <a:xfrm rot="16200000">
              <a:off x="5693518" y="2239140"/>
              <a:ext cx="1371600" cy="36576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Induction Framework</a:t>
              </a:r>
            </a:p>
          </p:txBody>
        </p:sp>
        <p:sp>
          <p:nvSpPr>
            <p:cNvPr id="29" name="Rounded Rectangle 36">
              <a:extLst>
                <a:ext uri="{FF2B5EF4-FFF2-40B4-BE49-F238E27FC236}">
                  <a16:creationId xmlns:a16="http://schemas.microsoft.com/office/drawing/2014/main" id="{61701E7E-89B2-408C-828D-AE13CF5D1550}"/>
                </a:ext>
              </a:extLst>
            </p:cNvPr>
            <p:cNvSpPr/>
            <p:nvPr/>
          </p:nvSpPr>
          <p:spPr>
            <a:xfrm>
              <a:off x="5124146" y="3429601"/>
              <a:ext cx="1520742" cy="432224"/>
            </a:xfrm>
            <a:prstGeom prst="rect">
              <a:avLst/>
            </a:prstGeom>
            <a:solidFill>
              <a:srgbClr val="26328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Internal Change Management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C2A1659-1AF0-4222-A0A9-12F971B859E8}"/>
              </a:ext>
            </a:extLst>
          </p:cNvPr>
          <p:cNvSpPr/>
          <p:nvPr/>
        </p:nvSpPr>
        <p:spPr>
          <a:xfrm>
            <a:off x="7169669" y="1555101"/>
            <a:ext cx="4834869" cy="298290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94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</p:txBody>
      </p:sp>
      <p:sp>
        <p:nvSpPr>
          <p:cNvPr id="31" name="Rounded Rectangle 344">
            <a:extLst>
              <a:ext uri="{FF2B5EF4-FFF2-40B4-BE49-F238E27FC236}">
                <a16:creationId xmlns:a16="http://schemas.microsoft.com/office/drawing/2014/main" id="{E4B43647-09E1-46CF-9AE3-B68E9B406267}"/>
              </a:ext>
            </a:extLst>
          </p:cNvPr>
          <p:cNvSpPr/>
          <p:nvPr/>
        </p:nvSpPr>
        <p:spPr>
          <a:xfrm rot="5400000">
            <a:off x="10442874" y="2756828"/>
            <a:ext cx="2588874" cy="32821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Program Management</a:t>
            </a:r>
          </a:p>
        </p:txBody>
      </p:sp>
      <p:sp>
        <p:nvSpPr>
          <p:cNvPr id="39" name="Rounded Rectangle 344">
            <a:extLst>
              <a:ext uri="{FF2B5EF4-FFF2-40B4-BE49-F238E27FC236}">
                <a16:creationId xmlns:a16="http://schemas.microsoft.com/office/drawing/2014/main" id="{5D8FBA62-02A6-48A4-B35C-19B9DABA8EAF}"/>
              </a:ext>
            </a:extLst>
          </p:cNvPr>
          <p:cNvSpPr/>
          <p:nvPr/>
        </p:nvSpPr>
        <p:spPr>
          <a:xfrm>
            <a:off x="521489" y="1164389"/>
            <a:ext cx="11483049" cy="29355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Integrated Program Delivery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653200C-283D-4452-B202-02E99BA21477}"/>
              </a:ext>
            </a:extLst>
          </p:cNvPr>
          <p:cNvSpPr/>
          <p:nvPr/>
        </p:nvSpPr>
        <p:spPr>
          <a:xfrm>
            <a:off x="5004591" y="5608315"/>
            <a:ext cx="3422759" cy="512837"/>
          </a:xfrm>
          <a:prstGeom prst="rect">
            <a:avLst/>
          </a:prstGeom>
          <a:gradFill>
            <a:gsLst>
              <a:gs pos="1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948B422-8617-4EB3-BB0C-B268F5D8D8A3}"/>
              </a:ext>
            </a:extLst>
          </p:cNvPr>
          <p:cNvSpPr/>
          <p:nvPr/>
        </p:nvSpPr>
        <p:spPr>
          <a:xfrm>
            <a:off x="5066051" y="5727179"/>
            <a:ext cx="2259181" cy="350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Integrated Support Hub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8469ECC3-5011-4865-839B-984D9C8C4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7638" y="5770766"/>
            <a:ext cx="170428" cy="224408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64613670-C935-4307-B193-3A4929EC9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7634" y="5770766"/>
            <a:ext cx="170428" cy="224408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28E11ED3-BF3E-4BC8-88D4-DE0149260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7641" y="5770766"/>
            <a:ext cx="170428" cy="224408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B7B82A8A-2EF4-418B-AA81-76177A8FF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7631" y="5770766"/>
            <a:ext cx="170428" cy="224408"/>
          </a:xfrm>
          <a:prstGeom prst="rect">
            <a:avLst/>
          </a:prstGeom>
        </p:spPr>
      </p:pic>
      <p:sp>
        <p:nvSpPr>
          <p:cNvPr id="48" name="Rounded Rectangle 4">
            <a:extLst>
              <a:ext uri="{FF2B5EF4-FFF2-40B4-BE49-F238E27FC236}">
                <a16:creationId xmlns:a16="http://schemas.microsoft.com/office/drawing/2014/main" id="{9B735DEF-14E3-4E44-83A7-49E3FBCD6C50}"/>
              </a:ext>
            </a:extLst>
          </p:cNvPr>
          <p:cNvSpPr/>
          <p:nvPr/>
        </p:nvSpPr>
        <p:spPr>
          <a:xfrm>
            <a:off x="471760" y="5529771"/>
            <a:ext cx="11560594" cy="6817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9" name="Rectangle 98">
            <a:extLst>
              <a:ext uri="{FF2B5EF4-FFF2-40B4-BE49-F238E27FC236}">
                <a16:creationId xmlns:a16="http://schemas.microsoft.com/office/drawing/2014/main" id="{EE11506E-DC17-4179-B7BA-EB061AE9D096}"/>
              </a:ext>
            </a:extLst>
          </p:cNvPr>
          <p:cNvSpPr/>
          <p:nvPr/>
        </p:nvSpPr>
        <p:spPr>
          <a:xfrm>
            <a:off x="560826" y="5600881"/>
            <a:ext cx="1439890" cy="512837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ysClr val="window" lastClr="FFFFFF"/>
              </a:gs>
            </a:gsLst>
            <a:lin ang="16200000" scaled="0"/>
          </a:gradFill>
          <a:ln w="317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94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Strategic Hiring</a:t>
            </a:r>
          </a:p>
        </p:txBody>
      </p:sp>
      <p:sp>
        <p:nvSpPr>
          <p:cNvPr id="50" name="Rectangle 99">
            <a:extLst>
              <a:ext uri="{FF2B5EF4-FFF2-40B4-BE49-F238E27FC236}">
                <a16:creationId xmlns:a16="http://schemas.microsoft.com/office/drawing/2014/main" id="{2241C040-1B5C-461A-8F5D-3C20AA53ADF6}"/>
              </a:ext>
            </a:extLst>
          </p:cNvPr>
          <p:cNvSpPr/>
          <p:nvPr/>
        </p:nvSpPr>
        <p:spPr>
          <a:xfrm>
            <a:off x="2161782" y="5600881"/>
            <a:ext cx="1644670" cy="512837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ysClr val="window" lastClr="FFFFFF"/>
              </a:gs>
            </a:gsLst>
            <a:lin ang="16200000" scaled="0"/>
          </a:gradFill>
          <a:ln w="317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94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prstClr val="black"/>
                </a:solidFill>
                <a:cs typeface="Calibri" panose="020F0502020204030204" pitchFamily="34" charset="0"/>
              </a:rPr>
              <a:t>CAT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 Academy</a:t>
            </a:r>
          </a:p>
        </p:txBody>
      </p:sp>
      <p:sp>
        <p:nvSpPr>
          <p:cNvPr id="51" name="Rectangle 100">
            <a:extLst>
              <a:ext uri="{FF2B5EF4-FFF2-40B4-BE49-F238E27FC236}">
                <a16:creationId xmlns:a16="http://schemas.microsoft.com/office/drawing/2014/main" id="{1D88B026-9635-4005-A1CF-C406AAF0E79D}"/>
              </a:ext>
            </a:extLst>
          </p:cNvPr>
          <p:cNvSpPr/>
          <p:nvPr/>
        </p:nvSpPr>
        <p:spPr>
          <a:xfrm>
            <a:off x="8458906" y="5600881"/>
            <a:ext cx="1721200" cy="512837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ysClr val="window" lastClr="FFFFFF"/>
              </a:gs>
            </a:gsLst>
            <a:lin ang="16200000" scaled="0"/>
          </a:gradFill>
          <a:ln w="317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94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Tools and Accelerators</a:t>
            </a:r>
          </a:p>
        </p:txBody>
      </p:sp>
      <p:sp>
        <p:nvSpPr>
          <p:cNvPr id="52" name="Rectangle 101">
            <a:extLst>
              <a:ext uri="{FF2B5EF4-FFF2-40B4-BE49-F238E27FC236}">
                <a16:creationId xmlns:a16="http://schemas.microsoft.com/office/drawing/2014/main" id="{82204047-5611-43CC-AC22-7B81D30244E0}"/>
              </a:ext>
            </a:extLst>
          </p:cNvPr>
          <p:cNvSpPr/>
          <p:nvPr/>
        </p:nvSpPr>
        <p:spPr>
          <a:xfrm>
            <a:off x="10389239" y="5600881"/>
            <a:ext cx="1561861" cy="512837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ysClr val="window" lastClr="FFFFFF"/>
              </a:gs>
            </a:gsLst>
            <a:lin ang="16200000" scaled="0"/>
          </a:gradFill>
          <a:ln w="317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94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Business Awareness</a:t>
            </a:r>
          </a:p>
        </p:txBody>
      </p:sp>
      <p:sp>
        <p:nvSpPr>
          <p:cNvPr id="53" name="Rectangle 105">
            <a:extLst>
              <a:ext uri="{FF2B5EF4-FFF2-40B4-BE49-F238E27FC236}">
                <a16:creationId xmlns:a16="http://schemas.microsoft.com/office/drawing/2014/main" id="{FB46B28B-71DE-4B84-88F8-210132492867}"/>
              </a:ext>
            </a:extLst>
          </p:cNvPr>
          <p:cNvSpPr/>
          <p:nvPr/>
        </p:nvSpPr>
        <p:spPr>
          <a:xfrm>
            <a:off x="4001699" y="5600881"/>
            <a:ext cx="1802870" cy="512837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ysClr val="window" lastClr="FFFFFF"/>
              </a:gs>
            </a:gsLst>
            <a:lin ang="16200000" scaled="0"/>
          </a:gradFill>
          <a:ln w="317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94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prstClr val="black"/>
                </a:solidFill>
                <a:cs typeface="Calibri" panose="020F0502020204030204" pitchFamily="34" charset="0"/>
              </a:rPr>
              <a:t>CAT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 Resource Pool</a:t>
            </a:r>
          </a:p>
        </p:txBody>
      </p:sp>
      <p:sp>
        <p:nvSpPr>
          <p:cNvPr id="54" name="Rectangle 24">
            <a:extLst>
              <a:ext uri="{FF2B5EF4-FFF2-40B4-BE49-F238E27FC236}">
                <a16:creationId xmlns:a16="http://schemas.microsoft.com/office/drawing/2014/main" id="{35D3CCEC-004D-4608-B9E9-1A75F4089131}"/>
              </a:ext>
            </a:extLst>
          </p:cNvPr>
          <p:cNvSpPr/>
          <p:nvPr/>
        </p:nvSpPr>
        <p:spPr>
          <a:xfrm>
            <a:off x="521488" y="814451"/>
            <a:ext cx="11483049" cy="280055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Engagement Governance &amp; Steering Committee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7D24D57-7C3B-4E32-AD46-E7749BE19D3F}"/>
              </a:ext>
            </a:extLst>
          </p:cNvPr>
          <p:cNvGrpSpPr/>
          <p:nvPr/>
        </p:nvGrpSpPr>
        <p:grpSpPr>
          <a:xfrm>
            <a:off x="482730" y="4628598"/>
            <a:ext cx="11549625" cy="385301"/>
            <a:chOff x="518971" y="4724806"/>
            <a:chExt cx="11552633" cy="385401"/>
          </a:xfrm>
        </p:grpSpPr>
        <p:sp>
          <p:nvSpPr>
            <p:cNvPr id="56" name="Rounded Rectangle 154">
              <a:extLst>
                <a:ext uri="{FF2B5EF4-FFF2-40B4-BE49-F238E27FC236}">
                  <a16:creationId xmlns:a16="http://schemas.microsoft.com/office/drawing/2014/main" id="{A0E95A4F-5FB9-40A3-B64F-589CD7494A68}"/>
                </a:ext>
              </a:extLst>
            </p:cNvPr>
            <p:cNvSpPr/>
            <p:nvPr/>
          </p:nvSpPr>
          <p:spPr>
            <a:xfrm>
              <a:off x="518971" y="4744785"/>
              <a:ext cx="11552633" cy="345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Multi Vendor Service Integration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DE1ED94-1544-458D-98F0-F724ABDDF36A}"/>
                </a:ext>
              </a:extLst>
            </p:cNvPr>
            <p:cNvSpPr/>
            <p:nvPr/>
          </p:nvSpPr>
          <p:spPr>
            <a:xfrm>
              <a:off x="2824793" y="4760197"/>
              <a:ext cx="2075814" cy="32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Operational Level Agreements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D2A873D-FD03-44DE-9B9E-210DF6FFFD83}"/>
                </a:ext>
              </a:extLst>
            </p:cNvPr>
            <p:cNvSpPr/>
            <p:nvPr/>
          </p:nvSpPr>
          <p:spPr>
            <a:xfrm>
              <a:off x="9953517" y="4760197"/>
              <a:ext cx="1987121" cy="32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Conflict Resolution Process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71EAD3C-B29A-4376-9616-6C0082932294}"/>
                </a:ext>
              </a:extLst>
            </p:cNvPr>
            <p:cNvSpPr/>
            <p:nvPr/>
          </p:nvSpPr>
          <p:spPr>
            <a:xfrm>
              <a:off x="5042010" y="4760197"/>
              <a:ext cx="1679874" cy="32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Workflow &amp; Escalation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146FDAC-E6D0-42D2-AC3A-53B951E45345}"/>
                </a:ext>
              </a:extLst>
            </p:cNvPr>
            <p:cNvSpPr/>
            <p:nvPr/>
          </p:nvSpPr>
          <p:spPr>
            <a:xfrm>
              <a:off x="7856707" y="4760197"/>
              <a:ext cx="1955408" cy="32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Reporting &amp; Communication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878231E-12A5-4537-8D29-7240BCF309DD}"/>
                </a:ext>
              </a:extLst>
            </p:cNvPr>
            <p:cNvSpPr/>
            <p:nvPr/>
          </p:nvSpPr>
          <p:spPr>
            <a:xfrm>
              <a:off x="6863288" y="4760197"/>
              <a:ext cx="852017" cy="32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RACI</a:t>
              </a:r>
            </a:p>
          </p:txBody>
        </p:sp>
        <p:sp>
          <p:nvSpPr>
            <p:cNvPr id="62" name="Rounded Rectangle 154">
              <a:extLst>
                <a:ext uri="{FF2B5EF4-FFF2-40B4-BE49-F238E27FC236}">
                  <a16:creationId xmlns:a16="http://schemas.microsoft.com/office/drawing/2014/main" id="{A9151643-DE5C-4FD8-81D9-2F1547DD4D8E}"/>
                </a:ext>
              </a:extLst>
            </p:cNvPr>
            <p:cNvSpPr/>
            <p:nvPr/>
          </p:nvSpPr>
          <p:spPr>
            <a:xfrm>
              <a:off x="518971" y="4724806"/>
              <a:ext cx="11552633" cy="3854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Multi Vendor Service Integration</a:t>
              </a:r>
            </a:p>
          </p:txBody>
        </p:sp>
        <p:sp>
          <p:nvSpPr>
            <p:cNvPr id="63" name="Rectangle 54">
              <a:extLst>
                <a:ext uri="{FF2B5EF4-FFF2-40B4-BE49-F238E27FC236}">
                  <a16:creationId xmlns:a16="http://schemas.microsoft.com/office/drawing/2014/main" id="{6BA8EAD0-2DFB-4ACA-A902-0147A020A7FE}"/>
                </a:ext>
              </a:extLst>
            </p:cNvPr>
            <p:cNvSpPr/>
            <p:nvPr/>
          </p:nvSpPr>
          <p:spPr>
            <a:xfrm>
              <a:off x="2824793" y="4802698"/>
              <a:ext cx="2075814" cy="23525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Operational Level Agreements</a:t>
              </a:r>
            </a:p>
          </p:txBody>
        </p:sp>
        <p:sp>
          <p:nvSpPr>
            <p:cNvPr id="64" name="Rectangle 55">
              <a:extLst>
                <a:ext uri="{FF2B5EF4-FFF2-40B4-BE49-F238E27FC236}">
                  <a16:creationId xmlns:a16="http://schemas.microsoft.com/office/drawing/2014/main" id="{BC2A7EFB-22A9-4876-8B17-A25FF01741B3}"/>
                </a:ext>
              </a:extLst>
            </p:cNvPr>
            <p:cNvSpPr/>
            <p:nvPr/>
          </p:nvSpPr>
          <p:spPr>
            <a:xfrm>
              <a:off x="9953517" y="4802698"/>
              <a:ext cx="1987121" cy="23525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Conflict Resolution Process</a:t>
              </a:r>
            </a:p>
          </p:txBody>
        </p:sp>
        <p:sp>
          <p:nvSpPr>
            <p:cNvPr id="65" name="Rectangle 58">
              <a:extLst>
                <a:ext uri="{FF2B5EF4-FFF2-40B4-BE49-F238E27FC236}">
                  <a16:creationId xmlns:a16="http://schemas.microsoft.com/office/drawing/2014/main" id="{E8A7AA20-9363-4345-AC34-DC373C0ABE53}"/>
                </a:ext>
              </a:extLst>
            </p:cNvPr>
            <p:cNvSpPr/>
            <p:nvPr/>
          </p:nvSpPr>
          <p:spPr>
            <a:xfrm>
              <a:off x="5042010" y="4802698"/>
              <a:ext cx="1679874" cy="235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Workflow &amp; Escalation</a:t>
              </a:r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E5743F27-30E1-4FA7-ACB5-A59CD15CCA66}"/>
                </a:ext>
              </a:extLst>
            </p:cNvPr>
            <p:cNvSpPr/>
            <p:nvPr/>
          </p:nvSpPr>
          <p:spPr>
            <a:xfrm>
              <a:off x="7856707" y="4802698"/>
              <a:ext cx="1955408" cy="235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Reporting &amp; Communication</a:t>
              </a:r>
            </a:p>
          </p:txBody>
        </p:sp>
        <p:sp>
          <p:nvSpPr>
            <p:cNvPr id="67" name="Rectangle 60">
              <a:extLst>
                <a:ext uri="{FF2B5EF4-FFF2-40B4-BE49-F238E27FC236}">
                  <a16:creationId xmlns:a16="http://schemas.microsoft.com/office/drawing/2014/main" id="{2297AF74-A440-48D2-A695-05553B441641}"/>
                </a:ext>
              </a:extLst>
            </p:cNvPr>
            <p:cNvSpPr/>
            <p:nvPr/>
          </p:nvSpPr>
          <p:spPr>
            <a:xfrm>
              <a:off x="6863288" y="4802698"/>
              <a:ext cx="852017" cy="23525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RACI</a:t>
              </a:r>
            </a:p>
          </p:txBody>
        </p:sp>
      </p:grpSp>
      <p:sp>
        <p:nvSpPr>
          <p:cNvPr id="68" name="Arrow: Left 14">
            <a:extLst>
              <a:ext uri="{FF2B5EF4-FFF2-40B4-BE49-F238E27FC236}">
                <a16:creationId xmlns:a16="http://schemas.microsoft.com/office/drawing/2014/main" id="{B1E56083-BB81-4824-B99F-07B31EA86889}"/>
              </a:ext>
            </a:extLst>
          </p:cNvPr>
          <p:cNvSpPr/>
          <p:nvPr/>
        </p:nvSpPr>
        <p:spPr>
          <a:xfrm>
            <a:off x="5403295" y="1474624"/>
            <a:ext cx="5514301" cy="2560778"/>
          </a:xfrm>
          <a:prstGeom prst="lef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9" name="Rectangle 49">
            <a:extLst>
              <a:ext uri="{FF2B5EF4-FFF2-40B4-BE49-F238E27FC236}">
                <a16:creationId xmlns:a16="http://schemas.microsoft.com/office/drawing/2014/main" id="{1722AF60-C90E-4925-9A5A-0086E9413D48}"/>
              </a:ext>
            </a:extLst>
          </p:cNvPr>
          <p:cNvSpPr/>
          <p:nvPr/>
        </p:nvSpPr>
        <p:spPr>
          <a:xfrm>
            <a:off x="5581623" y="1706221"/>
            <a:ext cx="1583870" cy="2159280"/>
          </a:xfrm>
          <a:prstGeom prst="rect">
            <a:avLst/>
          </a:prstGeom>
          <a:solidFill>
            <a:sysClr val="window" lastClr="FFFFFF">
              <a:lumMod val="50000"/>
              <a:alpha val="78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Support Entry Framework</a:t>
            </a:r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90267CBC-7031-4F19-A2FC-DFD5205AA856}"/>
              </a:ext>
            </a:extLst>
          </p:cNvPr>
          <p:cNvSpPr/>
          <p:nvPr/>
        </p:nvSpPr>
        <p:spPr>
          <a:xfrm rot="16200000">
            <a:off x="5153385" y="2714246"/>
            <a:ext cx="1420676" cy="37700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Transition Office</a:t>
            </a:r>
          </a:p>
        </p:txBody>
      </p:sp>
      <p:sp>
        <p:nvSpPr>
          <p:cNvPr id="71" name="Rectangle 51">
            <a:extLst>
              <a:ext uri="{FF2B5EF4-FFF2-40B4-BE49-F238E27FC236}">
                <a16:creationId xmlns:a16="http://schemas.microsoft.com/office/drawing/2014/main" id="{2D5D3254-A06B-4740-AC43-871FD91B5935}"/>
              </a:ext>
            </a:extLst>
          </p:cNvPr>
          <p:cNvSpPr/>
          <p:nvPr/>
        </p:nvSpPr>
        <p:spPr>
          <a:xfrm rot="16200000">
            <a:off x="5654366" y="2676621"/>
            <a:ext cx="1420676" cy="46198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Change Approval Board</a:t>
            </a:r>
          </a:p>
        </p:txBody>
      </p:sp>
      <p:sp>
        <p:nvSpPr>
          <p:cNvPr id="72" name="Rectangle 52">
            <a:extLst>
              <a:ext uri="{FF2B5EF4-FFF2-40B4-BE49-F238E27FC236}">
                <a16:creationId xmlns:a16="http://schemas.microsoft.com/office/drawing/2014/main" id="{9C157A75-FC19-4467-BB21-5ED9B77A08A9}"/>
              </a:ext>
            </a:extLst>
          </p:cNvPr>
          <p:cNvSpPr/>
          <p:nvPr/>
        </p:nvSpPr>
        <p:spPr>
          <a:xfrm rot="16200000">
            <a:off x="6165053" y="2716679"/>
            <a:ext cx="1420676" cy="37700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Induction Framework</a:t>
            </a:r>
          </a:p>
        </p:txBody>
      </p:sp>
      <p:sp>
        <p:nvSpPr>
          <p:cNvPr id="73" name="Rounded Rectangle 36">
            <a:extLst>
              <a:ext uri="{FF2B5EF4-FFF2-40B4-BE49-F238E27FC236}">
                <a16:creationId xmlns:a16="http://schemas.microsoft.com/office/drawing/2014/main" id="{A96CD876-0077-442F-B2AA-EA1E37BC001D}"/>
              </a:ext>
            </a:extLst>
          </p:cNvPr>
          <p:cNvSpPr/>
          <p:nvPr/>
        </p:nvSpPr>
        <p:spPr>
          <a:xfrm>
            <a:off x="5581624" y="3948813"/>
            <a:ext cx="1567503" cy="447689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Internal Change Management</a:t>
            </a:r>
          </a:p>
        </p:txBody>
      </p:sp>
      <p:sp>
        <p:nvSpPr>
          <p:cNvPr id="81" name="Rounded Rectangle 344">
            <a:extLst>
              <a:ext uri="{FF2B5EF4-FFF2-40B4-BE49-F238E27FC236}">
                <a16:creationId xmlns:a16="http://schemas.microsoft.com/office/drawing/2014/main" id="{FA5BF775-058F-4463-8002-9A80C3F904EC}"/>
              </a:ext>
            </a:extLst>
          </p:cNvPr>
          <p:cNvSpPr/>
          <p:nvPr/>
        </p:nvSpPr>
        <p:spPr>
          <a:xfrm>
            <a:off x="521489" y="1164389"/>
            <a:ext cx="11483049" cy="29355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Integrated Program Delivery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C002F6-856F-4A39-A2AD-04D6E23A42F6}"/>
              </a:ext>
            </a:extLst>
          </p:cNvPr>
          <p:cNvSpPr/>
          <p:nvPr/>
        </p:nvSpPr>
        <p:spPr>
          <a:xfrm>
            <a:off x="7230358" y="1626499"/>
            <a:ext cx="4151768" cy="25960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3" name="Rounded Rectangle 314">
            <a:extLst>
              <a:ext uri="{FF2B5EF4-FFF2-40B4-BE49-F238E27FC236}">
                <a16:creationId xmlns:a16="http://schemas.microsoft.com/office/drawing/2014/main" id="{D36EDC89-265F-4A66-96D9-E4B6A49901E6}"/>
              </a:ext>
            </a:extLst>
          </p:cNvPr>
          <p:cNvSpPr/>
          <p:nvPr/>
        </p:nvSpPr>
        <p:spPr>
          <a:xfrm>
            <a:off x="7328387" y="2003574"/>
            <a:ext cx="3938674" cy="3881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New Projects (Invest)</a:t>
            </a:r>
          </a:p>
        </p:txBody>
      </p:sp>
      <p:sp>
        <p:nvSpPr>
          <p:cNvPr id="84" name="Rounded Rectangle 315">
            <a:extLst>
              <a:ext uri="{FF2B5EF4-FFF2-40B4-BE49-F238E27FC236}">
                <a16:creationId xmlns:a16="http://schemas.microsoft.com/office/drawing/2014/main" id="{11DD36E2-6528-4864-A18E-DAE6713B28C6}"/>
              </a:ext>
            </a:extLst>
          </p:cNvPr>
          <p:cNvSpPr/>
          <p:nvPr/>
        </p:nvSpPr>
        <p:spPr>
          <a:xfrm>
            <a:off x="7328387" y="2446746"/>
            <a:ext cx="3938674" cy="3881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System Migration (Migrate)</a:t>
            </a:r>
          </a:p>
        </p:txBody>
      </p:sp>
      <p:sp>
        <p:nvSpPr>
          <p:cNvPr id="85" name="Rounded Rectangle 316">
            <a:extLst>
              <a:ext uri="{FF2B5EF4-FFF2-40B4-BE49-F238E27FC236}">
                <a16:creationId xmlns:a16="http://schemas.microsoft.com/office/drawing/2014/main" id="{C0F1540D-2FD0-4F4E-B714-8E7D5778F09D}"/>
              </a:ext>
            </a:extLst>
          </p:cNvPr>
          <p:cNvSpPr/>
          <p:nvPr/>
        </p:nvSpPr>
        <p:spPr>
          <a:xfrm>
            <a:off x="7328387" y="2889918"/>
            <a:ext cx="3938674" cy="3881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Major Enhancements (Tolerate)</a:t>
            </a:r>
          </a:p>
        </p:txBody>
      </p:sp>
      <p:sp>
        <p:nvSpPr>
          <p:cNvPr id="86" name="Rounded Rectangle 316">
            <a:extLst>
              <a:ext uri="{FF2B5EF4-FFF2-40B4-BE49-F238E27FC236}">
                <a16:creationId xmlns:a16="http://schemas.microsoft.com/office/drawing/2014/main" id="{8F21B077-11A8-4753-B235-855AAEF5A992}"/>
              </a:ext>
            </a:extLst>
          </p:cNvPr>
          <p:cNvSpPr/>
          <p:nvPr/>
        </p:nvSpPr>
        <p:spPr>
          <a:xfrm>
            <a:off x="7328387" y="3333090"/>
            <a:ext cx="3938674" cy="3881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System Retirement (Eliminate)</a:t>
            </a:r>
          </a:p>
        </p:txBody>
      </p:sp>
      <p:sp>
        <p:nvSpPr>
          <p:cNvPr id="87" name="Rounded Rectangle 316">
            <a:extLst>
              <a:ext uri="{FF2B5EF4-FFF2-40B4-BE49-F238E27FC236}">
                <a16:creationId xmlns:a16="http://schemas.microsoft.com/office/drawing/2014/main" id="{62093DEF-3A0D-4C22-AC51-BBF2E18ED8BB}"/>
              </a:ext>
            </a:extLst>
          </p:cNvPr>
          <p:cNvSpPr/>
          <p:nvPr/>
        </p:nvSpPr>
        <p:spPr>
          <a:xfrm>
            <a:off x="7328387" y="3776263"/>
            <a:ext cx="3938674" cy="3881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Cloud Adaption</a:t>
            </a:r>
          </a:p>
        </p:txBody>
      </p:sp>
      <p:sp>
        <p:nvSpPr>
          <p:cNvPr id="88" name="Rounded Rectangle 344">
            <a:extLst>
              <a:ext uri="{FF2B5EF4-FFF2-40B4-BE49-F238E27FC236}">
                <a16:creationId xmlns:a16="http://schemas.microsoft.com/office/drawing/2014/main" id="{24EFCE0F-890D-41A1-84F7-3AF2C84A6855}"/>
              </a:ext>
            </a:extLst>
          </p:cNvPr>
          <p:cNvSpPr/>
          <p:nvPr/>
        </p:nvSpPr>
        <p:spPr>
          <a:xfrm>
            <a:off x="7230358" y="1617636"/>
            <a:ext cx="4151768" cy="295568"/>
          </a:xfrm>
          <a:prstGeom prst="roundRect">
            <a:avLst>
              <a:gd name="adj" fmla="val 0"/>
            </a:avLst>
          </a:prstGeom>
          <a:gradFill>
            <a:gsLst>
              <a:gs pos="1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Demand Management</a:t>
            </a:r>
          </a:p>
        </p:txBody>
      </p:sp>
      <p:sp>
        <p:nvSpPr>
          <p:cNvPr id="89" name="Rectangle 10">
            <a:extLst>
              <a:ext uri="{FF2B5EF4-FFF2-40B4-BE49-F238E27FC236}">
                <a16:creationId xmlns:a16="http://schemas.microsoft.com/office/drawing/2014/main" id="{D770A47E-1ED7-4433-8EDB-7E4C0B9AA343}"/>
              </a:ext>
            </a:extLst>
          </p:cNvPr>
          <p:cNvSpPr/>
          <p:nvPr/>
        </p:nvSpPr>
        <p:spPr>
          <a:xfrm>
            <a:off x="7230358" y="1626500"/>
            <a:ext cx="4151768" cy="285933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0" name="Rounded Rectangle 314">
            <a:extLst>
              <a:ext uri="{FF2B5EF4-FFF2-40B4-BE49-F238E27FC236}">
                <a16:creationId xmlns:a16="http://schemas.microsoft.com/office/drawing/2014/main" id="{3D08F847-2C58-430F-B9C4-CB699AF4E007}"/>
              </a:ext>
            </a:extLst>
          </p:cNvPr>
          <p:cNvSpPr/>
          <p:nvPr/>
        </p:nvSpPr>
        <p:spPr>
          <a:xfrm>
            <a:off x="7328387" y="2003574"/>
            <a:ext cx="3938674" cy="38814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Discover &amp; Core Platform</a:t>
            </a:r>
          </a:p>
        </p:txBody>
      </p:sp>
      <p:sp>
        <p:nvSpPr>
          <p:cNvPr id="91" name="Rounded Rectangle 316">
            <a:extLst>
              <a:ext uri="{FF2B5EF4-FFF2-40B4-BE49-F238E27FC236}">
                <a16:creationId xmlns:a16="http://schemas.microsoft.com/office/drawing/2014/main" id="{5EA57A31-9C52-4E89-836F-95E422536474}"/>
              </a:ext>
            </a:extLst>
          </p:cNvPr>
          <p:cNvSpPr/>
          <p:nvPr/>
        </p:nvSpPr>
        <p:spPr>
          <a:xfrm>
            <a:off x="7298748" y="4032351"/>
            <a:ext cx="3938674" cy="38814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Systems Teams (DevOps/CICD/ProdOps)</a:t>
            </a:r>
          </a:p>
        </p:txBody>
      </p:sp>
      <p:sp>
        <p:nvSpPr>
          <p:cNvPr id="92" name="Rounded Rectangle 344">
            <a:extLst>
              <a:ext uri="{FF2B5EF4-FFF2-40B4-BE49-F238E27FC236}">
                <a16:creationId xmlns:a16="http://schemas.microsoft.com/office/drawing/2014/main" id="{42C1963C-2F9E-42B0-8482-B674F1CBAAB4}"/>
              </a:ext>
            </a:extLst>
          </p:cNvPr>
          <p:cNvSpPr/>
          <p:nvPr/>
        </p:nvSpPr>
        <p:spPr>
          <a:xfrm>
            <a:off x="7230358" y="1617637"/>
            <a:ext cx="4151768" cy="295568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Strategic Development Services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E5A4AE4-EED3-4EF6-8986-A6209131B441}"/>
              </a:ext>
            </a:extLst>
          </p:cNvPr>
          <p:cNvGrpSpPr/>
          <p:nvPr/>
        </p:nvGrpSpPr>
        <p:grpSpPr>
          <a:xfrm>
            <a:off x="471760" y="5066585"/>
            <a:ext cx="11560594" cy="395555"/>
            <a:chOff x="507999" y="5269238"/>
            <a:chExt cx="11563605" cy="395658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081914D-C4DE-4A5F-B41C-C31C511F516D}"/>
                </a:ext>
              </a:extLst>
            </p:cNvPr>
            <p:cNvSpPr/>
            <p:nvPr/>
          </p:nvSpPr>
          <p:spPr>
            <a:xfrm>
              <a:off x="507999" y="5269238"/>
              <a:ext cx="11563605" cy="3956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18D4B50-F9CF-4DE5-A4C1-66D99FB61C0D}"/>
                </a:ext>
              </a:extLst>
            </p:cNvPr>
            <p:cNvSpPr/>
            <p:nvPr/>
          </p:nvSpPr>
          <p:spPr>
            <a:xfrm>
              <a:off x="606379" y="5357464"/>
              <a:ext cx="2379168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7638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Transformation Office</a:t>
              </a:r>
            </a:p>
          </p:txBody>
        </p:sp>
        <p:sp>
          <p:nvSpPr>
            <p:cNvPr id="99" name="Rounded Rectangle 9">
              <a:extLst>
                <a:ext uri="{FF2B5EF4-FFF2-40B4-BE49-F238E27FC236}">
                  <a16:creationId xmlns:a16="http://schemas.microsoft.com/office/drawing/2014/main" id="{0BB66C43-6EE7-413E-8E95-F66FC8A7F980}"/>
                </a:ext>
              </a:extLst>
            </p:cNvPr>
            <p:cNvSpPr/>
            <p:nvPr/>
          </p:nvSpPr>
          <p:spPr>
            <a:xfrm>
              <a:off x="5592514" y="5352767"/>
              <a:ext cx="995658" cy="228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Agile CoE</a:t>
              </a:r>
            </a:p>
          </p:txBody>
        </p:sp>
        <p:sp>
          <p:nvSpPr>
            <p:cNvPr id="100" name="Rounded Rectangle 9">
              <a:extLst>
                <a:ext uri="{FF2B5EF4-FFF2-40B4-BE49-F238E27FC236}">
                  <a16:creationId xmlns:a16="http://schemas.microsoft.com/office/drawing/2014/main" id="{A03EAF74-23DC-4B48-9A9F-EE782EE22B16}"/>
                </a:ext>
              </a:extLst>
            </p:cNvPr>
            <p:cNvSpPr/>
            <p:nvPr/>
          </p:nvSpPr>
          <p:spPr>
            <a:xfrm>
              <a:off x="6968170" y="5352767"/>
              <a:ext cx="995658" cy="228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DevOps CoE</a:t>
              </a:r>
            </a:p>
          </p:txBody>
        </p:sp>
        <p:sp>
          <p:nvSpPr>
            <p:cNvPr id="101" name="Rounded Rectangle 9">
              <a:extLst>
                <a:ext uri="{FF2B5EF4-FFF2-40B4-BE49-F238E27FC236}">
                  <a16:creationId xmlns:a16="http://schemas.microsoft.com/office/drawing/2014/main" id="{9C600A60-E131-40A3-940C-CF4618964AB4}"/>
                </a:ext>
              </a:extLst>
            </p:cNvPr>
            <p:cNvSpPr/>
            <p:nvPr/>
          </p:nvSpPr>
          <p:spPr>
            <a:xfrm>
              <a:off x="8343827" y="5352767"/>
              <a:ext cx="995658" cy="228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OCM</a:t>
              </a:r>
            </a:p>
          </p:txBody>
        </p:sp>
        <p:sp>
          <p:nvSpPr>
            <p:cNvPr id="102" name="Rectangle 56">
              <a:extLst>
                <a:ext uri="{FF2B5EF4-FFF2-40B4-BE49-F238E27FC236}">
                  <a16:creationId xmlns:a16="http://schemas.microsoft.com/office/drawing/2014/main" id="{F3D7694D-CA94-4E48-B5ED-48DD890052F3}"/>
                </a:ext>
              </a:extLst>
            </p:cNvPr>
            <p:cNvSpPr/>
            <p:nvPr/>
          </p:nvSpPr>
          <p:spPr>
            <a:xfrm>
              <a:off x="507999" y="5309706"/>
              <a:ext cx="11563605" cy="3147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3" name="Rectangle 57">
              <a:extLst>
                <a:ext uri="{FF2B5EF4-FFF2-40B4-BE49-F238E27FC236}">
                  <a16:creationId xmlns:a16="http://schemas.microsoft.com/office/drawing/2014/main" id="{4E205CD1-5C34-429D-86F2-CD627FA731A4}"/>
                </a:ext>
              </a:extLst>
            </p:cNvPr>
            <p:cNvSpPr/>
            <p:nvPr/>
          </p:nvSpPr>
          <p:spPr>
            <a:xfrm>
              <a:off x="606379" y="5357464"/>
              <a:ext cx="2379168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7638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Transformation Office</a:t>
              </a:r>
            </a:p>
          </p:txBody>
        </p:sp>
        <p:sp>
          <p:nvSpPr>
            <p:cNvPr id="104" name="Rounded Rectangle 9">
              <a:extLst>
                <a:ext uri="{FF2B5EF4-FFF2-40B4-BE49-F238E27FC236}">
                  <a16:creationId xmlns:a16="http://schemas.microsoft.com/office/drawing/2014/main" id="{B52046BD-CB76-442F-9936-139354A3752C}"/>
                </a:ext>
              </a:extLst>
            </p:cNvPr>
            <p:cNvSpPr/>
            <p:nvPr/>
          </p:nvSpPr>
          <p:spPr>
            <a:xfrm>
              <a:off x="7140092" y="5362526"/>
              <a:ext cx="995658" cy="22860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Agile Coach</a:t>
              </a:r>
            </a:p>
          </p:txBody>
        </p:sp>
        <p:sp>
          <p:nvSpPr>
            <p:cNvPr id="105" name="Rounded Rectangle 9">
              <a:extLst>
                <a:ext uri="{FF2B5EF4-FFF2-40B4-BE49-F238E27FC236}">
                  <a16:creationId xmlns:a16="http://schemas.microsoft.com/office/drawing/2014/main" id="{8F4CCD19-6E16-4EB6-BEB6-9B6508C6BFE1}"/>
                </a:ext>
              </a:extLst>
            </p:cNvPr>
            <p:cNvSpPr/>
            <p:nvPr/>
          </p:nvSpPr>
          <p:spPr>
            <a:xfrm>
              <a:off x="8187750" y="5354196"/>
              <a:ext cx="1287059" cy="2241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Enterprise Architect</a:t>
              </a:r>
            </a:p>
          </p:txBody>
        </p:sp>
        <p:sp>
          <p:nvSpPr>
            <p:cNvPr id="106" name="Rounded Rectangle 9">
              <a:extLst>
                <a:ext uri="{FF2B5EF4-FFF2-40B4-BE49-F238E27FC236}">
                  <a16:creationId xmlns:a16="http://schemas.microsoft.com/office/drawing/2014/main" id="{47CC33EB-795E-43B8-A53C-4DF5684D7162}"/>
                </a:ext>
              </a:extLst>
            </p:cNvPr>
            <p:cNvSpPr/>
            <p:nvPr/>
          </p:nvSpPr>
          <p:spPr>
            <a:xfrm>
              <a:off x="9526808" y="5362526"/>
              <a:ext cx="1038377" cy="21183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dirty="0">
                  <a:solidFill>
                    <a:prstClr val="black"/>
                  </a:solidFill>
                </a:rPr>
                <a:t>Mining </a:t>
              </a: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SME</a:t>
              </a:r>
            </a:p>
          </p:txBody>
        </p:sp>
        <p:sp>
          <p:nvSpPr>
            <p:cNvPr id="107" name="Rounded Rectangle 9">
              <a:extLst>
                <a:ext uri="{FF2B5EF4-FFF2-40B4-BE49-F238E27FC236}">
                  <a16:creationId xmlns:a16="http://schemas.microsoft.com/office/drawing/2014/main" id="{109150D0-B37E-4CEC-859A-905F1726E519}"/>
                </a:ext>
              </a:extLst>
            </p:cNvPr>
            <p:cNvSpPr/>
            <p:nvPr/>
          </p:nvSpPr>
          <p:spPr>
            <a:xfrm>
              <a:off x="2106045" y="5367192"/>
              <a:ext cx="1737514" cy="228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Operational Transformation</a:t>
              </a:r>
            </a:p>
          </p:txBody>
        </p:sp>
        <p:sp>
          <p:nvSpPr>
            <p:cNvPr id="108" name="Rounded Rectangle 9">
              <a:extLst>
                <a:ext uri="{FF2B5EF4-FFF2-40B4-BE49-F238E27FC236}">
                  <a16:creationId xmlns:a16="http://schemas.microsoft.com/office/drawing/2014/main" id="{4A4FCD68-4F43-4094-A43A-DDAF235E2446}"/>
                </a:ext>
              </a:extLst>
            </p:cNvPr>
            <p:cNvSpPr/>
            <p:nvPr/>
          </p:nvSpPr>
          <p:spPr>
            <a:xfrm>
              <a:off x="3938804" y="5370910"/>
              <a:ext cx="1481788" cy="22860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Service Transformation</a:t>
              </a:r>
            </a:p>
          </p:txBody>
        </p:sp>
        <p:sp>
          <p:nvSpPr>
            <p:cNvPr id="109" name="Rounded Rectangle 9">
              <a:extLst>
                <a:ext uri="{FF2B5EF4-FFF2-40B4-BE49-F238E27FC236}">
                  <a16:creationId xmlns:a16="http://schemas.microsoft.com/office/drawing/2014/main" id="{5773A918-FB8B-4288-BD3C-B7C519B1357E}"/>
                </a:ext>
              </a:extLst>
            </p:cNvPr>
            <p:cNvSpPr/>
            <p:nvPr/>
          </p:nvSpPr>
          <p:spPr>
            <a:xfrm>
              <a:off x="10629735" y="5352767"/>
              <a:ext cx="1273694" cy="228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Technology CoE(s)</a:t>
              </a:r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54CFA8F-EED0-44F8-AC97-521253E1ECE5}"/>
              </a:ext>
            </a:extLst>
          </p:cNvPr>
          <p:cNvSpPr/>
          <p:nvPr/>
        </p:nvSpPr>
        <p:spPr>
          <a:xfrm>
            <a:off x="7332858" y="2455531"/>
            <a:ext cx="592791" cy="148536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marL="0" marR="0" lvl="0" indent="0" algn="ctr" defTabSz="96945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333333"/>
                </a:solidFill>
                <a:cs typeface="Calibri" panose="020F0502020204030204" pitchFamily="34" charset="0"/>
              </a:rPr>
              <a:t>Organization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7A722B9-7DB5-400F-B377-577934C7DD09}"/>
              </a:ext>
            </a:extLst>
          </p:cNvPr>
          <p:cNvSpPr/>
          <p:nvPr/>
        </p:nvSpPr>
        <p:spPr>
          <a:xfrm>
            <a:off x="8157512" y="2455531"/>
            <a:ext cx="592791" cy="148536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I</a:t>
            </a:r>
            <a:r>
              <a:rPr lang="en-IN" sz="1200" dirty="0" err="1">
                <a:solidFill>
                  <a:prstClr val="black"/>
                </a:solidFill>
              </a:rPr>
              <a:t>ndividual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F1B36FC-2538-420D-BCD3-BBD8D27BE4D1}"/>
              </a:ext>
            </a:extLst>
          </p:cNvPr>
          <p:cNvSpPr/>
          <p:nvPr/>
        </p:nvSpPr>
        <p:spPr>
          <a:xfrm>
            <a:off x="8982166" y="2455531"/>
            <a:ext cx="592791" cy="148536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L</a:t>
            </a:r>
            <a:r>
              <a:rPr lang="en-IN" sz="1200" dirty="0" err="1">
                <a:solidFill>
                  <a:prstClr val="black"/>
                </a:solidFill>
              </a:rPr>
              <a:t>ocation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9D96DF0-D8B8-45DD-8609-0BBF6F2FD66A}"/>
              </a:ext>
            </a:extLst>
          </p:cNvPr>
          <p:cNvSpPr/>
          <p:nvPr/>
        </p:nvSpPr>
        <p:spPr>
          <a:xfrm>
            <a:off x="9806818" y="2455531"/>
            <a:ext cx="592791" cy="148536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Data Management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8124A8C-F1C7-451B-A702-C19FF38512F7}"/>
              </a:ext>
            </a:extLst>
          </p:cNvPr>
          <p:cNvSpPr/>
          <p:nvPr/>
        </p:nvSpPr>
        <p:spPr>
          <a:xfrm>
            <a:off x="10631470" y="2455531"/>
            <a:ext cx="592791" cy="148536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A</a:t>
            </a:r>
            <a:r>
              <a:rPr lang="en-IN" sz="1200" dirty="0" err="1">
                <a:solidFill>
                  <a:prstClr val="black"/>
                </a:solidFill>
              </a:rPr>
              <a:t>gency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2" name="Rectangle 105">
            <a:extLst>
              <a:ext uri="{FF2B5EF4-FFF2-40B4-BE49-F238E27FC236}">
                <a16:creationId xmlns:a16="http://schemas.microsoft.com/office/drawing/2014/main" id="{988F5B6B-ED2A-4EBC-A65B-97671EFE7DD1}"/>
              </a:ext>
            </a:extLst>
          </p:cNvPr>
          <p:cNvSpPr/>
          <p:nvPr/>
        </p:nvSpPr>
        <p:spPr>
          <a:xfrm>
            <a:off x="6060868" y="5600881"/>
            <a:ext cx="2152730" cy="512837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ysClr val="window" lastClr="FFFFFF"/>
              </a:gs>
            </a:gsLst>
            <a:lin ang="16200000" scaled="0"/>
          </a:gradFill>
          <a:ln w="317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94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Personal Development Program</a:t>
            </a:r>
          </a:p>
        </p:txBody>
      </p:sp>
      <p:sp>
        <p:nvSpPr>
          <p:cNvPr id="123" name="Rounded Rectangle 9">
            <a:extLst>
              <a:ext uri="{FF2B5EF4-FFF2-40B4-BE49-F238E27FC236}">
                <a16:creationId xmlns:a16="http://schemas.microsoft.com/office/drawing/2014/main" id="{002BAD6A-8D9D-4CB9-A4AA-55889728DFC9}"/>
              </a:ext>
            </a:extLst>
          </p:cNvPr>
          <p:cNvSpPr/>
          <p:nvPr/>
        </p:nvSpPr>
        <p:spPr>
          <a:xfrm>
            <a:off x="5499342" y="5162413"/>
            <a:ext cx="1543249" cy="21177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Engineering Manager</a:t>
            </a:r>
          </a:p>
        </p:txBody>
      </p:sp>
      <p:sp>
        <p:nvSpPr>
          <p:cNvPr id="128" name="Slide Number Placeholder 2">
            <a:extLst>
              <a:ext uri="{FF2B5EF4-FFF2-40B4-BE49-F238E27FC236}">
                <a16:creationId xmlns:a16="http://schemas.microsoft.com/office/drawing/2014/main" id="{EEBD1952-AA63-4784-A7BA-F53A8CBB00B8}"/>
              </a:ext>
            </a:extLst>
          </p:cNvPr>
          <p:cNvSpPr txBox="1">
            <a:spLocks/>
          </p:cNvSpPr>
          <p:nvPr/>
        </p:nvSpPr>
        <p:spPr>
          <a:xfrm>
            <a:off x="11552238" y="47206"/>
            <a:ext cx="63976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93DD144B-069F-4E3E-9699-FCC6F330392F}" type="slidenum">
              <a:rPr lang="en-IN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 algn="ctr">
                <a:defRPr/>
              </a:pPr>
              <a:t>3</a:t>
            </a:fld>
            <a:endParaRPr lang="en-IN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Rounded Rectangle 344">
            <a:extLst>
              <a:ext uri="{FF2B5EF4-FFF2-40B4-BE49-F238E27FC236}">
                <a16:creationId xmlns:a16="http://schemas.microsoft.com/office/drawing/2014/main" id="{F89097EE-B3C4-4F2C-9757-AA7A76197638}"/>
              </a:ext>
            </a:extLst>
          </p:cNvPr>
          <p:cNvSpPr/>
          <p:nvPr/>
        </p:nvSpPr>
        <p:spPr>
          <a:xfrm>
            <a:off x="701981" y="1576812"/>
            <a:ext cx="4699226" cy="293560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rtlCol="0" anchor="ctr"/>
          <a:lstStyle/>
          <a:p>
            <a:pPr marL="0" marR="0" lvl="0" indent="0" algn="ctr" defTabSz="60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tx1"/>
                </a:solidFill>
                <a:cs typeface="Times New Roman" pitchFamily="18" charset="0"/>
              </a:rPr>
              <a:t>Data Center/Cloud Management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126" name="Rounded Rectangle 344">
            <a:extLst>
              <a:ext uri="{FF2B5EF4-FFF2-40B4-BE49-F238E27FC236}">
                <a16:creationId xmlns:a16="http://schemas.microsoft.com/office/drawing/2014/main" id="{B1370E09-B923-42DC-90DE-829E4FACD58A}"/>
              </a:ext>
            </a:extLst>
          </p:cNvPr>
          <p:cNvSpPr/>
          <p:nvPr/>
        </p:nvSpPr>
        <p:spPr>
          <a:xfrm rot="5400000">
            <a:off x="3101183" y="2366006"/>
            <a:ext cx="2511761" cy="1655764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7" name="Rounded Rectangle 50">
            <a:extLst>
              <a:ext uri="{FF2B5EF4-FFF2-40B4-BE49-F238E27FC236}">
                <a16:creationId xmlns:a16="http://schemas.microsoft.com/office/drawing/2014/main" id="{CE23AB6E-DEC3-4716-B9BB-0F568C5794E7}"/>
              </a:ext>
            </a:extLst>
          </p:cNvPr>
          <p:cNvSpPr/>
          <p:nvPr/>
        </p:nvSpPr>
        <p:spPr>
          <a:xfrm>
            <a:off x="3609961" y="2463568"/>
            <a:ext cx="1518253" cy="35955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Governance</a:t>
            </a:r>
          </a:p>
        </p:txBody>
      </p:sp>
      <p:sp>
        <p:nvSpPr>
          <p:cNvPr id="130" name="Rounded Rectangle 52">
            <a:extLst>
              <a:ext uri="{FF2B5EF4-FFF2-40B4-BE49-F238E27FC236}">
                <a16:creationId xmlns:a16="http://schemas.microsoft.com/office/drawing/2014/main" id="{7CEE3996-4DC4-4965-A58B-C41D09E11C39}"/>
              </a:ext>
            </a:extLst>
          </p:cNvPr>
          <p:cNvSpPr/>
          <p:nvPr/>
        </p:nvSpPr>
        <p:spPr>
          <a:xfrm>
            <a:off x="3607995" y="3072176"/>
            <a:ext cx="1518253" cy="38512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Risk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F67385B-245C-48F6-8035-1AFC55FE048B}"/>
              </a:ext>
            </a:extLst>
          </p:cNvPr>
          <p:cNvSpPr/>
          <p:nvPr/>
        </p:nvSpPr>
        <p:spPr>
          <a:xfrm>
            <a:off x="3566355" y="2060631"/>
            <a:ext cx="16557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Security</a:t>
            </a:r>
          </a:p>
        </p:txBody>
      </p:sp>
      <p:sp>
        <p:nvSpPr>
          <p:cNvPr id="133" name="Rounded Rectangle 344">
            <a:extLst>
              <a:ext uri="{FF2B5EF4-FFF2-40B4-BE49-F238E27FC236}">
                <a16:creationId xmlns:a16="http://schemas.microsoft.com/office/drawing/2014/main" id="{3023FE88-A5E6-4231-86C8-1C513AD379E2}"/>
              </a:ext>
            </a:extLst>
          </p:cNvPr>
          <p:cNvSpPr/>
          <p:nvPr/>
        </p:nvSpPr>
        <p:spPr>
          <a:xfrm rot="5400000">
            <a:off x="508546" y="2379243"/>
            <a:ext cx="2511762" cy="1629285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34" name="Rounded Rectangle 50">
            <a:extLst>
              <a:ext uri="{FF2B5EF4-FFF2-40B4-BE49-F238E27FC236}">
                <a16:creationId xmlns:a16="http://schemas.microsoft.com/office/drawing/2014/main" id="{818FBC0C-CA73-4A36-8432-1CAD834B5744}"/>
              </a:ext>
            </a:extLst>
          </p:cNvPr>
          <p:cNvSpPr/>
          <p:nvPr/>
        </p:nvSpPr>
        <p:spPr>
          <a:xfrm>
            <a:off x="1004766" y="2443346"/>
            <a:ext cx="1518253" cy="45940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Fault Tolerant and Disaster Recovery.</a:t>
            </a:r>
          </a:p>
        </p:txBody>
      </p:sp>
      <p:sp>
        <p:nvSpPr>
          <p:cNvPr id="135" name="Rounded Rectangle 51">
            <a:extLst>
              <a:ext uri="{FF2B5EF4-FFF2-40B4-BE49-F238E27FC236}">
                <a16:creationId xmlns:a16="http://schemas.microsoft.com/office/drawing/2014/main" id="{1461A5A4-343C-46A0-8AF6-6ADCB810B736}"/>
              </a:ext>
            </a:extLst>
          </p:cNvPr>
          <p:cNvSpPr/>
          <p:nvPr/>
        </p:nvSpPr>
        <p:spPr>
          <a:xfrm>
            <a:off x="1026694" y="3783959"/>
            <a:ext cx="1518253" cy="40428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Replication</a:t>
            </a:r>
          </a:p>
        </p:txBody>
      </p:sp>
      <p:sp>
        <p:nvSpPr>
          <p:cNvPr id="136" name="Rounded Rectangle 52">
            <a:extLst>
              <a:ext uri="{FF2B5EF4-FFF2-40B4-BE49-F238E27FC236}">
                <a16:creationId xmlns:a16="http://schemas.microsoft.com/office/drawing/2014/main" id="{9EF382AE-7DF6-416D-BC4A-0379A115C9FF}"/>
              </a:ext>
            </a:extLst>
          </p:cNvPr>
          <p:cNvSpPr/>
          <p:nvPr/>
        </p:nvSpPr>
        <p:spPr>
          <a:xfrm>
            <a:off x="1026695" y="3092461"/>
            <a:ext cx="1518253" cy="45940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Backup &amp; Restore</a:t>
            </a:r>
          </a:p>
        </p:txBody>
      </p:sp>
      <p:sp>
        <p:nvSpPr>
          <p:cNvPr id="137" name="Rounded Rectangle 57">
            <a:extLst>
              <a:ext uri="{FF2B5EF4-FFF2-40B4-BE49-F238E27FC236}">
                <a16:creationId xmlns:a16="http://schemas.microsoft.com/office/drawing/2014/main" id="{2F885BB8-31D4-44E6-AA02-5EF4F0831A3D}"/>
              </a:ext>
            </a:extLst>
          </p:cNvPr>
          <p:cNvSpPr/>
          <p:nvPr/>
        </p:nvSpPr>
        <p:spPr>
          <a:xfrm>
            <a:off x="3607995" y="3756009"/>
            <a:ext cx="1518253" cy="42072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Compliance</a:t>
            </a:r>
          </a:p>
        </p:txBody>
      </p:sp>
      <p:sp>
        <p:nvSpPr>
          <p:cNvPr id="138" name="Rectangle 130">
            <a:extLst>
              <a:ext uri="{FF2B5EF4-FFF2-40B4-BE49-F238E27FC236}">
                <a16:creationId xmlns:a16="http://schemas.microsoft.com/office/drawing/2014/main" id="{1C80B356-195C-4888-B1FF-9C3F68114820}"/>
              </a:ext>
            </a:extLst>
          </p:cNvPr>
          <p:cNvSpPr/>
          <p:nvPr/>
        </p:nvSpPr>
        <p:spPr>
          <a:xfrm>
            <a:off x="1039238" y="2049204"/>
            <a:ext cx="1449444" cy="2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Business Continuity</a:t>
            </a:r>
          </a:p>
        </p:txBody>
      </p:sp>
    </p:spTree>
    <p:extLst>
      <p:ext uri="{BB962C8B-B14F-4D97-AF65-F5344CB8AC3E}">
        <p14:creationId xmlns:p14="http://schemas.microsoft.com/office/powerpoint/2010/main" val="93661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2ED8DC-0721-4481-96D4-0788FE38B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105" y="1282736"/>
            <a:ext cx="9021539" cy="437930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8A29077-B683-416B-B41B-A1BC8512647B}"/>
              </a:ext>
            </a:extLst>
          </p:cNvPr>
          <p:cNvSpPr/>
          <p:nvPr/>
        </p:nvSpPr>
        <p:spPr>
          <a:xfrm>
            <a:off x="5084765" y="574437"/>
            <a:ext cx="2717303" cy="609783"/>
          </a:xfrm>
          <a:prstGeom prst="roundRect">
            <a:avLst/>
          </a:prstGeom>
          <a:solidFill>
            <a:schemeClr val="bg1"/>
          </a:solidFill>
          <a:ln>
            <a:solidFill>
              <a:srgbClr val="8E9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/>
            <a:r>
              <a:rPr lang="en-US" sz="1050">
                <a:solidFill>
                  <a:prstClr val="black"/>
                </a:solidFill>
              </a:rPr>
              <a:t>Support Entry Framework for seamless transition from strategic development and production support teams </a:t>
            </a: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25A90978-6534-4FEB-9FA8-826171688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4765" y="475921"/>
            <a:ext cx="349481" cy="25511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defTabSz="609310">
              <a:defRPr/>
            </a:pPr>
            <a:r>
              <a:rPr lang="en-US" sz="100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6" name="Oval 13">
            <a:extLst>
              <a:ext uri="{FF2B5EF4-FFF2-40B4-BE49-F238E27FC236}">
                <a16:creationId xmlns:a16="http://schemas.microsoft.com/office/drawing/2014/main" id="{1AC85DCB-6170-439F-ACAD-99A1F8890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6271" y="2089985"/>
            <a:ext cx="349481" cy="25511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defTabSz="609310">
              <a:defRPr/>
            </a:pPr>
            <a:r>
              <a:rPr lang="en-US" sz="100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DBCEDF-79B5-43AB-9485-8EDF8E63B5C0}"/>
              </a:ext>
            </a:extLst>
          </p:cNvPr>
          <p:cNvSpPr/>
          <p:nvPr/>
        </p:nvSpPr>
        <p:spPr>
          <a:xfrm>
            <a:off x="10579482" y="862305"/>
            <a:ext cx="1543388" cy="783743"/>
          </a:xfrm>
          <a:prstGeom prst="roundRect">
            <a:avLst/>
          </a:prstGeom>
          <a:solidFill>
            <a:schemeClr val="bg1"/>
          </a:solidFill>
          <a:ln>
            <a:solidFill>
              <a:srgbClr val="8E9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/>
            <a:r>
              <a:rPr lang="en-US" sz="900" dirty="0">
                <a:solidFill>
                  <a:prstClr val="black"/>
                </a:solidFill>
              </a:rPr>
              <a:t>Security Management services ensure the governance, and risk with proper solution ensuring service maturity.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E023D9-1044-4E8F-91D0-6A16CFE72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7215" y="784585"/>
            <a:ext cx="304533" cy="25511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defTabSz="609310">
              <a:defRPr/>
            </a:pPr>
            <a:r>
              <a:rPr lang="en-US" sz="100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737B57-F1C2-4B73-B0AD-09350A6AC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847" y="2267469"/>
            <a:ext cx="304533" cy="25511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defTabSz="609310">
              <a:defRPr/>
            </a:pPr>
            <a:r>
              <a:rPr lang="en-US" sz="100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8A798F-9E9F-4A63-97B3-09ED895B43CD}"/>
              </a:ext>
            </a:extLst>
          </p:cNvPr>
          <p:cNvSpPr/>
          <p:nvPr/>
        </p:nvSpPr>
        <p:spPr>
          <a:xfrm>
            <a:off x="10787210" y="2250631"/>
            <a:ext cx="1335660" cy="1167860"/>
          </a:xfrm>
          <a:prstGeom prst="roundRect">
            <a:avLst/>
          </a:prstGeom>
          <a:solidFill>
            <a:schemeClr val="bg1"/>
          </a:solidFill>
          <a:ln>
            <a:solidFill>
              <a:srgbClr val="8E9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/>
            <a:r>
              <a:rPr lang="en-US" sz="900">
                <a:solidFill>
                  <a:prstClr val="black"/>
                </a:solidFill>
              </a:rPr>
              <a:t>Strategic development services organized based on domain PODs / Houses, following Travelers processes and standards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E83C166-A866-471D-8AD8-1303CC273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8973" y="2209827"/>
            <a:ext cx="304533" cy="25511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defTabSz="609310">
              <a:defRPr/>
            </a:pPr>
            <a:r>
              <a:rPr lang="en-US" sz="100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089B5B-8A08-4ABD-8F31-8E143C087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550" y="2123073"/>
            <a:ext cx="304534" cy="25511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defTabSz="609310">
              <a:defRPr/>
            </a:pPr>
            <a:r>
              <a:rPr lang="en-US" sz="1000" dirty="0">
                <a:solidFill>
                  <a:prstClr val="white"/>
                </a:solidFill>
              </a:rPr>
              <a:t>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072318-C4D7-447E-972B-97FDF15C0961}"/>
              </a:ext>
            </a:extLst>
          </p:cNvPr>
          <p:cNvCxnSpPr>
            <a:cxnSpLocks/>
            <a:stCxn id="16" idx="6"/>
            <a:endCxn id="13" idx="1"/>
          </p:cNvCxnSpPr>
          <p:nvPr/>
        </p:nvCxnSpPr>
        <p:spPr>
          <a:xfrm flipV="1">
            <a:off x="9756084" y="2247188"/>
            <a:ext cx="927487" cy="3443"/>
          </a:xfrm>
          <a:prstGeom prst="straightConnector1">
            <a:avLst/>
          </a:prstGeom>
          <a:ln>
            <a:solidFill>
              <a:srgbClr val="E0171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1B337EE-B0A9-4D54-B2B3-2A53769BD431}"/>
              </a:ext>
            </a:extLst>
          </p:cNvPr>
          <p:cNvSpPr/>
          <p:nvPr/>
        </p:nvSpPr>
        <p:spPr>
          <a:xfrm>
            <a:off x="6463712" y="5910481"/>
            <a:ext cx="1839688" cy="715560"/>
          </a:xfrm>
          <a:prstGeom prst="roundRect">
            <a:avLst/>
          </a:prstGeom>
          <a:solidFill>
            <a:schemeClr val="bg1"/>
          </a:solidFill>
          <a:ln>
            <a:solidFill>
              <a:srgbClr val="8E9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/>
            <a:r>
              <a:rPr lang="en-US" sz="900" dirty="0">
                <a:solidFill>
                  <a:prstClr val="black"/>
                </a:solidFill>
              </a:rPr>
              <a:t>Make CAT a stakeholder in the personal development of each YASH resource assigned to CAT Project.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7FE869-D21E-495F-8433-F254DA6BA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0515" y="5847410"/>
            <a:ext cx="317710" cy="231923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defTabSz="609310">
              <a:defRPr/>
            </a:pPr>
            <a:r>
              <a:rPr lang="en-US" sz="1000">
                <a:solidFill>
                  <a:prstClr val="white"/>
                </a:solidFill>
              </a:rPr>
              <a:t>9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61EC16-1737-4155-B3B6-6D6CF84BAA09}"/>
              </a:ext>
            </a:extLst>
          </p:cNvPr>
          <p:cNvCxnSpPr>
            <a:cxnSpLocks/>
          </p:cNvCxnSpPr>
          <p:nvPr/>
        </p:nvCxnSpPr>
        <p:spPr>
          <a:xfrm>
            <a:off x="7071284" y="5521174"/>
            <a:ext cx="0" cy="414981"/>
          </a:xfrm>
          <a:prstGeom prst="straightConnector1">
            <a:avLst/>
          </a:prstGeom>
          <a:ln>
            <a:solidFill>
              <a:srgbClr val="E0171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A582CE8-7C8C-4B6F-B214-60CB4BD65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091" y="5289165"/>
            <a:ext cx="317710" cy="231923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defTabSz="609310">
              <a:defRPr/>
            </a:pPr>
            <a:r>
              <a:rPr lang="en-US" sz="1000">
                <a:solidFill>
                  <a:prstClr val="white"/>
                </a:solidFill>
              </a:rPr>
              <a:t>9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6AFAB6F-8A8F-4717-A96E-F367DC425D64}"/>
              </a:ext>
            </a:extLst>
          </p:cNvPr>
          <p:cNvSpPr/>
          <p:nvPr/>
        </p:nvSpPr>
        <p:spPr>
          <a:xfrm>
            <a:off x="4037637" y="5857343"/>
            <a:ext cx="1632893" cy="854542"/>
          </a:xfrm>
          <a:prstGeom prst="roundRect">
            <a:avLst/>
          </a:prstGeom>
          <a:solidFill>
            <a:schemeClr val="bg1"/>
          </a:solidFill>
          <a:ln>
            <a:solidFill>
              <a:srgbClr val="8E9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/>
            <a:r>
              <a:rPr lang="en-US" sz="900" dirty="0">
                <a:solidFill>
                  <a:prstClr val="black"/>
                </a:solidFill>
              </a:rPr>
              <a:t>CAT Academy that undergirds the resource training resource readiness, upskilling, cross skilling and creating business awareness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4118A36-FC2A-4B41-BEDC-383CFE179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783" y="5810793"/>
            <a:ext cx="317710" cy="231923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defTabSz="609310">
              <a:defRPr/>
            </a:pPr>
            <a:r>
              <a:rPr lang="en-US" sz="1000" dirty="0">
                <a:solidFill>
                  <a:prstClr val="white"/>
                </a:solidFill>
              </a:rPr>
              <a:t>8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652A1C-525E-4BBF-BD53-427C67A78DA3}"/>
              </a:ext>
            </a:extLst>
          </p:cNvPr>
          <p:cNvCxnSpPr>
            <a:cxnSpLocks/>
          </p:cNvCxnSpPr>
          <p:nvPr/>
        </p:nvCxnSpPr>
        <p:spPr>
          <a:xfrm>
            <a:off x="4037638" y="5442362"/>
            <a:ext cx="0" cy="414981"/>
          </a:xfrm>
          <a:prstGeom prst="straightConnector1">
            <a:avLst/>
          </a:prstGeom>
          <a:ln>
            <a:solidFill>
              <a:srgbClr val="E0171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0A8371D-BD5E-42CF-94F7-850461000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5293" y="5276570"/>
            <a:ext cx="317710" cy="231923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defTabSz="609310">
              <a:defRPr/>
            </a:pPr>
            <a:r>
              <a:rPr lang="en-US" sz="1000">
                <a:solidFill>
                  <a:prstClr val="white"/>
                </a:solidFill>
              </a:rPr>
              <a:t>8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7B50757-C908-4229-ADA5-7BE80F18BB41}"/>
              </a:ext>
            </a:extLst>
          </p:cNvPr>
          <p:cNvSpPr/>
          <p:nvPr/>
        </p:nvSpPr>
        <p:spPr>
          <a:xfrm>
            <a:off x="1039092" y="5847410"/>
            <a:ext cx="1431338" cy="715560"/>
          </a:xfrm>
          <a:prstGeom prst="roundRect">
            <a:avLst/>
          </a:prstGeom>
          <a:solidFill>
            <a:schemeClr val="bg1"/>
          </a:solidFill>
          <a:ln>
            <a:solidFill>
              <a:srgbClr val="8E9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/>
            <a:r>
              <a:rPr lang="en-US" sz="900">
                <a:solidFill>
                  <a:prstClr val="black"/>
                </a:solidFill>
              </a:rPr>
              <a:t>Strategic hiring and proactive resource pool development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D9A9FFF-0C94-47D8-BD12-0499A9C64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463" y="5793624"/>
            <a:ext cx="317710" cy="231923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defTabSz="609310">
              <a:defRPr/>
            </a:pPr>
            <a:r>
              <a:rPr lang="en-US" sz="1000">
                <a:solidFill>
                  <a:prstClr val="white"/>
                </a:solidFill>
              </a:rPr>
              <a:t>7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E8C77D-1830-4AC2-8FFA-573BE283DD15}"/>
              </a:ext>
            </a:extLst>
          </p:cNvPr>
          <p:cNvCxnSpPr>
            <a:cxnSpLocks/>
          </p:cNvCxnSpPr>
          <p:nvPr/>
        </p:nvCxnSpPr>
        <p:spPr>
          <a:xfrm>
            <a:off x="1685921" y="5477429"/>
            <a:ext cx="0" cy="414981"/>
          </a:xfrm>
          <a:prstGeom prst="straightConnector1">
            <a:avLst/>
          </a:prstGeom>
          <a:ln>
            <a:solidFill>
              <a:srgbClr val="E0171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51D8F54-7184-4776-8F7E-3FEF533DD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066" y="5182663"/>
            <a:ext cx="317710" cy="222461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defTabSz="609310">
              <a:defRPr/>
            </a:pPr>
            <a:r>
              <a:rPr lang="en-US" sz="1000" dirty="0">
                <a:solidFill>
                  <a:prstClr val="white"/>
                </a:solidFill>
              </a:rPr>
              <a:t>7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E4C4CCA4-DA54-4FEE-911A-984A05019D5B}"/>
              </a:ext>
            </a:extLst>
          </p:cNvPr>
          <p:cNvSpPr txBox="1">
            <a:spLocks/>
          </p:cNvSpPr>
          <p:nvPr/>
        </p:nvSpPr>
        <p:spPr>
          <a:xfrm>
            <a:off x="-1" y="2"/>
            <a:ext cx="12192001" cy="34836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+mn-lt"/>
              </a:rPr>
              <a:t>CAT Integrated Delivery Model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E7AECF7-613A-4CC1-8769-274ABFD52ACF}"/>
              </a:ext>
            </a:extLst>
          </p:cNvPr>
          <p:cNvSpPr/>
          <p:nvPr/>
        </p:nvSpPr>
        <p:spPr>
          <a:xfrm>
            <a:off x="142941" y="3483059"/>
            <a:ext cx="1371974" cy="787116"/>
          </a:xfrm>
          <a:prstGeom prst="roundRect">
            <a:avLst/>
          </a:prstGeom>
          <a:solidFill>
            <a:schemeClr val="bg1"/>
          </a:solidFill>
          <a:ln>
            <a:solidFill>
              <a:srgbClr val="8E9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/>
            <a:r>
              <a:rPr lang="en-US" sz="900" dirty="0">
                <a:solidFill>
                  <a:prstClr val="black"/>
                </a:solidFill>
              </a:rPr>
              <a:t>Framework for CAT and YASH resources to work as ‘One Team’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BC55E2-CB3B-49C8-AD88-EC70C33C0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33417"/>
            <a:ext cx="304533" cy="25511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defTabSz="609310">
              <a:defRPr/>
            </a:pPr>
            <a:r>
              <a:rPr lang="en-US" sz="1000" dirty="0">
                <a:solidFill>
                  <a:prstClr val="white"/>
                </a:solidFill>
              </a:rPr>
              <a:t>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AB42EC4-F409-446A-BB2F-CB32BA334C91}"/>
              </a:ext>
            </a:extLst>
          </p:cNvPr>
          <p:cNvCxnSpPr>
            <a:cxnSpLocks/>
            <a:stCxn id="41" idx="2"/>
          </p:cNvCxnSpPr>
          <p:nvPr/>
        </p:nvCxnSpPr>
        <p:spPr>
          <a:xfrm flipH="1" flipV="1">
            <a:off x="1445243" y="4193978"/>
            <a:ext cx="1709193" cy="235050"/>
          </a:xfrm>
          <a:prstGeom prst="straightConnector1">
            <a:avLst/>
          </a:prstGeom>
          <a:ln>
            <a:solidFill>
              <a:srgbClr val="E0171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393A92C-4478-43F9-BED6-4718571D4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436" y="4301470"/>
            <a:ext cx="274935" cy="25511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algn="ctr" defTabSz="609310">
              <a:defRPr/>
            </a:pPr>
            <a:r>
              <a:rPr lang="en-US" sz="80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5EBE93F-07AC-4AC8-B98B-49375434FBE2}"/>
              </a:ext>
            </a:extLst>
          </p:cNvPr>
          <p:cNvSpPr/>
          <p:nvPr/>
        </p:nvSpPr>
        <p:spPr>
          <a:xfrm>
            <a:off x="88746" y="4695372"/>
            <a:ext cx="1279466" cy="825716"/>
          </a:xfrm>
          <a:prstGeom prst="roundRect">
            <a:avLst/>
          </a:prstGeom>
          <a:solidFill>
            <a:schemeClr val="bg1"/>
          </a:solidFill>
          <a:ln>
            <a:solidFill>
              <a:srgbClr val="8E9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/>
            <a:r>
              <a:rPr lang="en-US" sz="900">
                <a:solidFill>
                  <a:prstClr val="black"/>
                </a:solidFill>
              </a:rPr>
              <a:t>Transformation Office tasked with driving operational and technical transformation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7C25E0-3FB2-4108-B03F-50E5DC6A0AC0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1297257" y="4839503"/>
            <a:ext cx="353350" cy="52078"/>
          </a:xfrm>
          <a:prstGeom prst="straightConnector1">
            <a:avLst/>
          </a:prstGeom>
          <a:ln>
            <a:solidFill>
              <a:srgbClr val="E0171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76F1865-E114-4BB5-A302-E302CF022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7" y="4617611"/>
            <a:ext cx="304533" cy="25511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defTabSz="609310">
              <a:defRPr/>
            </a:pPr>
            <a:r>
              <a:rPr lang="en-US" sz="1000">
                <a:solidFill>
                  <a:prstClr val="white"/>
                </a:solidFill>
              </a:rPr>
              <a:t>6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1EC1445-7DF0-4097-83ED-EC4A7A51B422}"/>
              </a:ext>
            </a:extLst>
          </p:cNvPr>
          <p:cNvSpPr/>
          <p:nvPr/>
        </p:nvSpPr>
        <p:spPr>
          <a:xfrm>
            <a:off x="88745" y="1927238"/>
            <a:ext cx="1597176" cy="935578"/>
          </a:xfrm>
          <a:prstGeom prst="roundRect">
            <a:avLst/>
          </a:prstGeom>
          <a:solidFill>
            <a:schemeClr val="bg1"/>
          </a:solidFill>
          <a:ln>
            <a:solidFill>
              <a:srgbClr val="8E9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/>
            <a:r>
              <a:rPr lang="en-US" sz="900" dirty="0">
                <a:solidFill>
                  <a:prstClr val="black"/>
                </a:solidFill>
              </a:rPr>
              <a:t>Data Center/Cloud  Management includes Business Continuity and Security using Cloud or other services following CAT processes and standards.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3F82D16-7C48-4D25-996E-9CB508829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6" y="1889735"/>
            <a:ext cx="304533" cy="25511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defTabSz="609310">
              <a:defRPr/>
            </a:pPr>
            <a:r>
              <a:rPr lang="en-US" sz="1000" dirty="0">
                <a:solidFill>
                  <a:prstClr val="white"/>
                </a:solidFill>
              </a:rPr>
              <a:t>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40AD3B4-AFAD-4F98-9914-B21BB2B49421}"/>
              </a:ext>
            </a:extLst>
          </p:cNvPr>
          <p:cNvCxnSpPr>
            <a:cxnSpLocks/>
          </p:cNvCxnSpPr>
          <p:nvPr/>
        </p:nvCxnSpPr>
        <p:spPr>
          <a:xfrm flipH="1">
            <a:off x="1685922" y="2017292"/>
            <a:ext cx="518585" cy="1"/>
          </a:xfrm>
          <a:prstGeom prst="straightConnector1">
            <a:avLst/>
          </a:prstGeom>
          <a:ln>
            <a:solidFill>
              <a:srgbClr val="E0171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518B6EBD-7EEE-47FC-91E0-BE90DE223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507" y="1954712"/>
            <a:ext cx="304533" cy="25511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defTabSz="609310">
              <a:defRPr/>
            </a:pPr>
            <a:r>
              <a:rPr lang="en-US" sz="100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C3DFB00-79F5-4533-99B6-6C5E12876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293" y="4654093"/>
            <a:ext cx="227483" cy="217221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algn="ctr" defTabSz="609310">
              <a:defRPr/>
            </a:pPr>
            <a:r>
              <a:rPr lang="en-US" sz="800" dirty="0">
                <a:solidFill>
                  <a:prstClr val="white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55013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789</Words>
  <Application>Microsoft Office PowerPoint</Application>
  <PresentationFormat>Widescreen</PresentationFormat>
  <Paragraphs>239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Demonstration of governance structure and client care organization</vt:lpstr>
      <vt:lpstr>Travelers Integrated Delivery Model</vt:lpstr>
      <vt:lpstr>Demonstration of governance structure and client care organization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Demonstration of governance structure and client care organization</dc:title>
  <dc:creator>Amit Kumar</dc:creator>
  <cp:lastModifiedBy>Idris Mhowwala</cp:lastModifiedBy>
  <cp:revision>9</cp:revision>
  <dcterms:created xsi:type="dcterms:W3CDTF">2023-01-25T08:50:15Z</dcterms:created>
  <dcterms:modified xsi:type="dcterms:W3CDTF">2023-01-31T10:15:28Z</dcterms:modified>
</cp:coreProperties>
</file>