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4" autoAdjust="0"/>
    <p:restoredTop sz="94660"/>
  </p:normalViewPr>
  <p:slideViewPr>
    <p:cSldViewPr snapToGrid="0">
      <p:cViewPr>
        <p:scale>
          <a:sx n="48" d="100"/>
          <a:sy n="48" d="100"/>
        </p:scale>
        <p:origin x="1432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idrissr/Downloads/Excel-Help-HQ-Cluster-Stack-Chart-Templat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idrissr/Downloads/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IntraJ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Sheet1!$A$5:$A$16</c:f>
              <c:strCache>
                <c:ptCount val="12"/>
                <c:pt idx="0">
                  <c:v>ANTLR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  <c:pt idx="8">
                  <c:v>ANTLR</c:v>
                </c:pt>
                <c:pt idx="9">
                  <c:v>PMD</c:v>
                </c:pt>
                <c:pt idx="10">
                  <c:v>JFC</c:v>
                </c:pt>
                <c:pt idx="11">
                  <c:v>FOP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76925</c:v>
                </c:pt>
                <c:pt idx="1">
                  <c:v>103739</c:v>
                </c:pt>
                <c:pt idx="2">
                  <c:v>219419</c:v>
                </c:pt>
                <c:pt idx="3">
                  <c:v>239096</c:v>
                </c:pt>
                <c:pt idx="7">
                  <c:v>0</c:v>
                </c:pt>
                <c:pt idx="8">
                  <c:v>85028</c:v>
                </c:pt>
                <c:pt idx="9">
                  <c:v>108639</c:v>
                </c:pt>
                <c:pt idx="10">
                  <c:v>220256</c:v>
                </c:pt>
                <c:pt idx="11">
                  <c:v>240068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C-CB4D-9B5A-BE4684ED115C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JastAddJ-Intraflow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Sheet1!$A$5:$A$16</c:f>
              <c:strCache>
                <c:ptCount val="12"/>
                <c:pt idx="0">
                  <c:v>ANTLR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  <c:pt idx="8">
                  <c:v>ANTLR</c:v>
                </c:pt>
                <c:pt idx="9">
                  <c:v>PMD</c:v>
                </c:pt>
                <c:pt idx="10">
                  <c:v>JFC</c:v>
                </c:pt>
                <c:pt idx="11">
                  <c:v>FOP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116523</c:v>
                </c:pt>
                <c:pt idx="1">
                  <c:v>182864</c:v>
                </c:pt>
                <c:pt idx="2">
                  <c:v>331368</c:v>
                </c:pt>
                <c:pt idx="3">
                  <c:v>347125</c:v>
                </c:pt>
                <c:pt idx="7">
                  <c:v>0</c:v>
                </c:pt>
                <c:pt idx="8">
                  <c:v>136528</c:v>
                </c:pt>
                <c:pt idx="9">
                  <c:v>202842</c:v>
                </c:pt>
                <c:pt idx="10">
                  <c:v>363642</c:v>
                </c:pt>
                <c:pt idx="11">
                  <c:v>379269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C-CB4D-9B5A-BE4684ED1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29894864"/>
        <c:axId val="907133440"/>
      </c:barChart>
      <c:catAx>
        <c:axId val="92989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07133440"/>
        <c:crosses val="autoZero"/>
        <c:auto val="1"/>
        <c:lblAlgn val="ctr"/>
        <c:lblOffset val="100"/>
        <c:noMultiLvlLbl val="0"/>
      </c:catAx>
      <c:valAx>
        <c:axId val="9071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2989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80386286287961"/>
          <c:y val="0.87097112860892389"/>
          <c:w val="0.78299086286181485"/>
          <c:h val="0.101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Courier New" panose="02070309020205020404" pitchFamily="49" charset="0"/>
            </a:defRPr>
          </a:pPr>
          <a:endParaRPr lang="en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686208"/>
        <c:axId val="1025562752"/>
      </c:barChart>
      <c:catAx>
        <c:axId val="9736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1025562752"/>
        <c:crosses val="autoZero"/>
        <c:auto val="1"/>
        <c:lblAlgn val="ctr"/>
        <c:lblOffset val="100"/>
        <c:noMultiLvlLbl val="0"/>
      </c:catAx>
      <c:valAx>
        <c:axId val="102556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E"/>
          </a:p>
        </c:txPr>
        <c:crossAx val="9736862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215731070265299"/>
          <c:y val="9.2831729367162441E-2"/>
          <c:w val="0.55377857868469704"/>
          <c:h val="0.76216272965879261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Chart!$G$3</c:f>
              <c:strCache>
                <c:ptCount val="1"/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Chart!$G$11:$G$22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0-684F-4947-909C-CF8C6E65DF0F}"/>
            </c:ext>
          </c:extLst>
        </c:ser>
        <c:ser>
          <c:idx val="4"/>
          <c:order val="1"/>
          <c:tx>
            <c:strRef>
              <c:f>Chart!$F$3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Chart!$F$11:$F$22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684F-4947-909C-CF8C6E65DF0F}"/>
            </c:ext>
          </c:extLst>
        </c:ser>
        <c:ser>
          <c:idx val="3"/>
          <c:order val="2"/>
          <c:tx>
            <c:strRef>
              <c:f>Chart!$E$3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Chart!$E$11:$E$22</c:f>
              <c:numCache>
                <c:formatCode>0.00</c:formatCode>
                <c:ptCount val="12"/>
                <c:pt idx="2">
                  <c:v>4.91</c:v>
                </c:pt>
                <c:pt idx="5">
                  <c:v>10.76</c:v>
                </c:pt>
                <c:pt idx="8">
                  <c:v>10.81</c:v>
                </c:pt>
                <c:pt idx="11">
                  <c:v>17.2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4F-4947-909C-CF8C6E65DF0F}"/>
            </c:ext>
          </c:extLst>
        </c:ser>
        <c:ser>
          <c:idx val="2"/>
          <c:order val="3"/>
          <c:tx>
            <c:strRef>
              <c:f>Chart!$D$3</c:f>
              <c:strCache>
                <c:ptCount val="1"/>
                <c:pt idx="0">
                  <c:v>SonarQube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Chart!$D$11:$D$22</c:f>
              <c:numCache>
                <c:formatCode>0.00</c:formatCode>
                <c:ptCount val="12"/>
                <c:pt idx="2">
                  <c:v>12.34</c:v>
                </c:pt>
                <c:pt idx="5">
                  <c:v>12.4</c:v>
                </c:pt>
                <c:pt idx="8">
                  <c:v>10.71</c:v>
                </c:pt>
                <c:pt idx="11">
                  <c:v>19.25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4F-4947-909C-CF8C6E65DF0F}"/>
            </c:ext>
          </c:extLst>
        </c:ser>
        <c:ser>
          <c:idx val="1"/>
          <c:order val="4"/>
          <c:tx>
            <c:strRef>
              <c:f>Chart!$C$3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Chart!$C$11:$C$22</c:f>
              <c:numCache>
                <c:formatCode>0.00</c:formatCode>
                <c:ptCount val="12"/>
                <c:pt idx="1">
                  <c:v>0.9</c:v>
                </c:pt>
                <c:pt idx="4">
                  <c:v>0.8</c:v>
                </c:pt>
                <c:pt idx="7">
                  <c:v>1.62</c:v>
                </c:pt>
                <c:pt idx="10">
                  <c:v>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4F-4947-909C-CF8C6E65DF0F}"/>
            </c:ext>
          </c:extLst>
        </c:ser>
        <c:ser>
          <c:idx val="0"/>
          <c:order val="5"/>
          <c:tx>
            <c:strRef>
              <c:f>Chart!$B$3</c:f>
              <c:strCache>
                <c:ptCount val="1"/>
                <c:pt idx="0">
                  <c:v>IntraJ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Chart!$B$11:$B$23</c:f>
              <c:numCache>
                <c:formatCode>0.00</c:formatCode>
                <c:ptCount val="13"/>
                <c:pt idx="1">
                  <c:v>2.14</c:v>
                </c:pt>
                <c:pt idx="4">
                  <c:v>3.56</c:v>
                </c:pt>
                <c:pt idx="7">
                  <c:v>4.29</c:v>
                </c:pt>
                <c:pt idx="10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84F-4947-909C-CF8C6E65D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943232"/>
        <c:axId val="42944768"/>
      </c:barChart>
      <c:lineChart>
        <c:grouping val="standard"/>
        <c:varyColors val="0"/>
        <c:ser>
          <c:idx val="6"/>
          <c:order val="6"/>
          <c:spPr>
            <a:ln>
              <a:noFill/>
            </a:ln>
          </c:spPr>
          <c:marker>
            <c:symbol val="none"/>
          </c:marker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Chart!$I$4:$I$7</c:f>
              <c:numCache>
                <c:formatCode>"$"#\ ##0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84F-4947-909C-CF8C6E65D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52192"/>
        <c:axId val="42950656"/>
      </c:lineChart>
      <c:catAx>
        <c:axId val="42943232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SE"/>
          </a:p>
        </c:txPr>
        <c:crossAx val="42944768"/>
        <c:crosses val="max"/>
        <c:auto val="1"/>
        <c:lblAlgn val="ctr"/>
        <c:lblOffset val="100"/>
        <c:noMultiLvlLbl val="0"/>
      </c:catAx>
      <c:valAx>
        <c:axId val="42944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SE"/>
          </a:p>
        </c:txPr>
        <c:crossAx val="42943232"/>
        <c:crosses val="autoZero"/>
        <c:crossBetween val="midCat"/>
      </c:valAx>
      <c:valAx>
        <c:axId val="42950656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42952192"/>
        <c:crosses val="autoZero"/>
        <c:crossBetween val="between"/>
      </c:valAx>
      <c:catAx>
        <c:axId val="4295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SE"/>
          </a:p>
        </c:txPr>
        <c:crossAx val="42950656"/>
        <c:crosses val="autoZero"/>
        <c:auto val="0"/>
        <c:lblAlgn val="ctr"/>
        <c:lblOffset val="100"/>
        <c:noMultiLvlLbl val="0"/>
      </c:catAx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6"/>
        <c:delete val="1"/>
      </c:legendEntry>
      <c:layout>
        <c:manualLayout>
          <c:xMode val="edge"/>
          <c:yMode val="edge"/>
          <c:x val="6.3783897050296925E-2"/>
          <c:y val="3.6732192061136079E-2"/>
          <c:w val="0.24926348695580527"/>
          <c:h val="0.89141179155342898"/>
        </c:manualLayout>
      </c:layout>
      <c:overlay val="0"/>
      <c:spPr>
        <a:ln>
          <a:solidFill>
            <a:schemeClr val="tx1"/>
          </a:solidFill>
        </a:ln>
      </c:spPr>
      <c:txPr>
        <a:bodyPr/>
        <a:lstStyle/>
        <a:p>
          <a:pPr>
            <a:defRPr sz="2000"/>
          </a:pPr>
          <a:endParaRPr lang="en-S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3240568211416"/>
          <c:y val="9.2831729367162441E-2"/>
          <c:w val="0.73608317469851126"/>
          <c:h val="0.76216272965879261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Chart!$G$3</c:f>
              <c:strCache>
                <c:ptCount val="1"/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Chart!$G$11:$G$22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0-3B12-7041-84A3-83F3095058A5}"/>
            </c:ext>
          </c:extLst>
        </c:ser>
        <c:ser>
          <c:idx val="4"/>
          <c:order val="1"/>
          <c:tx>
            <c:strRef>
              <c:f>Chart!$F$3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Chart!$F$11:$F$22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3B12-7041-84A3-83F3095058A5}"/>
            </c:ext>
          </c:extLst>
        </c:ser>
        <c:ser>
          <c:idx val="3"/>
          <c:order val="2"/>
          <c:tx>
            <c:strRef>
              <c:f>Chart!$E$3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Chart!$E$11:$E$22</c:f>
              <c:numCache>
                <c:formatCode>0.00</c:formatCode>
                <c:ptCount val="12"/>
                <c:pt idx="2">
                  <c:v>4.91</c:v>
                </c:pt>
                <c:pt idx="5">
                  <c:v>10.76</c:v>
                </c:pt>
                <c:pt idx="8">
                  <c:v>10.81</c:v>
                </c:pt>
                <c:pt idx="11">
                  <c:v>17.2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12-7041-84A3-83F3095058A5}"/>
            </c:ext>
          </c:extLst>
        </c:ser>
        <c:ser>
          <c:idx val="2"/>
          <c:order val="3"/>
          <c:tx>
            <c:strRef>
              <c:f>Chart!$D$3</c:f>
              <c:strCache>
                <c:ptCount val="1"/>
                <c:pt idx="0">
                  <c:v>SonarQube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Chart!$D$11:$D$22</c:f>
              <c:numCache>
                <c:formatCode>0.00</c:formatCode>
                <c:ptCount val="12"/>
                <c:pt idx="2">
                  <c:v>0.24</c:v>
                </c:pt>
                <c:pt idx="5">
                  <c:v>0.28000000000000003</c:v>
                </c:pt>
                <c:pt idx="8">
                  <c:v>0.24</c:v>
                </c:pt>
                <c:pt idx="1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12-7041-84A3-83F3095058A5}"/>
            </c:ext>
          </c:extLst>
        </c:ser>
        <c:ser>
          <c:idx val="1"/>
          <c:order val="4"/>
          <c:tx>
            <c:strRef>
              <c:f>Chart!$C$3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Chart!$C$11:$C$22</c:f>
              <c:numCache>
                <c:formatCode>0.00</c:formatCode>
                <c:ptCount val="12"/>
                <c:pt idx="1">
                  <c:v>0.9</c:v>
                </c:pt>
                <c:pt idx="4">
                  <c:v>0.8</c:v>
                </c:pt>
                <c:pt idx="7">
                  <c:v>1.62</c:v>
                </c:pt>
                <c:pt idx="10">
                  <c:v>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12-7041-84A3-83F3095058A5}"/>
            </c:ext>
          </c:extLst>
        </c:ser>
        <c:ser>
          <c:idx val="0"/>
          <c:order val="5"/>
          <c:tx>
            <c:strRef>
              <c:f>Chart!$B$3</c:f>
              <c:strCache>
                <c:ptCount val="1"/>
                <c:pt idx="0">
                  <c:v>IntraJ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val>
            <c:numRef>
              <c:f>Chart!$B$11:$B$23</c:f>
              <c:numCache>
                <c:formatCode>0.00</c:formatCode>
                <c:ptCount val="13"/>
                <c:pt idx="1">
                  <c:v>0.53</c:v>
                </c:pt>
                <c:pt idx="4">
                  <c:v>0.47</c:v>
                </c:pt>
                <c:pt idx="7">
                  <c:v>0.75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B12-7041-84A3-83F309505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943232"/>
        <c:axId val="42944768"/>
      </c:barChart>
      <c:lineChart>
        <c:grouping val="standard"/>
        <c:varyColors val="0"/>
        <c:ser>
          <c:idx val="6"/>
          <c:order val="6"/>
          <c:spPr>
            <a:ln>
              <a:noFill/>
            </a:ln>
          </c:spPr>
          <c:marker>
            <c:symbol val="none"/>
          </c:marker>
          <c:cat>
            <c:strRef>
              <c:f>Chart!$A$4:$A$7</c:f>
              <c:strCache>
                <c:ptCount val="4"/>
                <c:pt idx="0">
                  <c:v>ANTRL</c:v>
                </c:pt>
                <c:pt idx="1">
                  <c:v>PMD</c:v>
                </c:pt>
                <c:pt idx="2">
                  <c:v>JFC</c:v>
                </c:pt>
                <c:pt idx="3">
                  <c:v>FOP</c:v>
                </c:pt>
              </c:strCache>
            </c:strRef>
          </c:cat>
          <c:val>
            <c:numRef>
              <c:f>Chart!$I$4:$I$7</c:f>
              <c:numCache>
                <c:formatCode>"$"#\ ##0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B12-7041-84A3-83F309505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52192"/>
        <c:axId val="42950656"/>
      </c:lineChart>
      <c:catAx>
        <c:axId val="42943232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SE"/>
          </a:p>
        </c:txPr>
        <c:crossAx val="42944768"/>
        <c:crosses val="max"/>
        <c:auto val="1"/>
        <c:lblAlgn val="ctr"/>
        <c:lblOffset val="100"/>
        <c:noMultiLvlLbl val="0"/>
      </c:catAx>
      <c:valAx>
        <c:axId val="429447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SE"/>
          </a:p>
        </c:txPr>
        <c:crossAx val="42943232"/>
        <c:crosses val="autoZero"/>
        <c:crossBetween val="midCat"/>
      </c:valAx>
      <c:valAx>
        <c:axId val="42950656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42952192"/>
        <c:crosses val="autoZero"/>
        <c:crossBetween val="between"/>
      </c:valAx>
      <c:catAx>
        <c:axId val="4295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SE"/>
          </a:p>
        </c:txPr>
        <c:crossAx val="42950656"/>
        <c:crosses val="autoZero"/>
        <c:auto val="0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647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53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83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536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3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17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3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0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6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77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074C-CC71-45B0-9646-70B6915E8ED5}" type="datetimeFigureOut">
              <a:rPr lang="sv-SE" smtClean="0"/>
              <a:t>2021-10-18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CC86-CA8A-41B1-965F-D1A5127652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3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12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image" Target="../media/image7.emf"/><Relationship Id="rId4" Type="http://schemas.openxmlformats.org/officeDocument/2006/relationships/chart" Target="../charts/char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/>
        </p:nvSpPr>
        <p:spPr>
          <a:xfrm>
            <a:off x="411449" y="4590570"/>
            <a:ext cx="2457801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600" b="1" dirty="0"/>
              <a:t>A Precise Framework for Source-Level Control-Flow Analysis </a:t>
            </a:r>
          </a:p>
          <a:p>
            <a:pPr algn="ctr"/>
            <a:endParaRPr lang="en-GB" sz="7600" b="1" dirty="0"/>
          </a:p>
        </p:txBody>
      </p:sp>
      <p:sp>
        <p:nvSpPr>
          <p:cNvPr id="6" name="TextBox 8"/>
          <p:cNvSpPr txBox="1"/>
          <p:nvPr/>
        </p:nvSpPr>
        <p:spPr>
          <a:xfrm>
            <a:off x="2820899" y="5646322"/>
            <a:ext cx="1955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i="1" dirty="0"/>
              <a:t>Idriss Riouak</a:t>
            </a:r>
            <a:r>
              <a:rPr lang="en-GB" sz="5400" i="1" baseline="30000" dirty="0"/>
              <a:t>*</a:t>
            </a:r>
            <a:r>
              <a:rPr lang="en-GB" sz="5400" i="1" dirty="0"/>
              <a:t>, Christoph Reichenbach</a:t>
            </a:r>
            <a:r>
              <a:rPr lang="en-GB" sz="5400" i="1" baseline="30000" dirty="0"/>
              <a:t>*</a:t>
            </a:r>
            <a:r>
              <a:rPr lang="en-GB" sz="5400" i="1" dirty="0"/>
              <a:t>, </a:t>
            </a:r>
            <a:r>
              <a:rPr lang="en-GB" sz="5400" i="1" dirty="0" err="1"/>
              <a:t>Görel</a:t>
            </a:r>
            <a:r>
              <a:rPr lang="en-GB" sz="5400" i="1" dirty="0"/>
              <a:t> Hedin</a:t>
            </a:r>
            <a:r>
              <a:rPr lang="en-GB" sz="5400" i="1" baseline="30000" dirty="0"/>
              <a:t>*</a:t>
            </a:r>
            <a:r>
              <a:rPr lang="en-GB" sz="5400" i="1" dirty="0"/>
              <a:t>, and </a:t>
            </a:r>
            <a:r>
              <a:rPr lang="en-GB" sz="5400" i="1" dirty="0" err="1"/>
              <a:t>Niklas</a:t>
            </a:r>
            <a:r>
              <a:rPr lang="en-GB" sz="5400" i="1" dirty="0"/>
              <a:t> </a:t>
            </a:r>
            <a:r>
              <a:rPr lang="en-GB" sz="5400" i="1" dirty="0" err="1"/>
              <a:t>Fors</a:t>
            </a:r>
            <a:r>
              <a:rPr lang="en-GB" sz="5400" i="1" baseline="30000" dirty="0"/>
              <a:t>*</a:t>
            </a:r>
            <a:endParaRPr lang="en-GB" sz="5400" i="1" dirty="0"/>
          </a:p>
        </p:txBody>
      </p:sp>
      <p:cxnSp>
        <p:nvCxnSpPr>
          <p:cNvPr id="11" name="Straight Connector 6"/>
          <p:cNvCxnSpPr/>
          <p:nvPr/>
        </p:nvCxnSpPr>
        <p:spPr>
          <a:xfrm>
            <a:off x="0" y="34924130"/>
            <a:ext cx="252031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-102088" y="35124808"/>
            <a:ext cx="2545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/>
              <a:t>WASP PhD project with relation to the ELLIIT project Cloud Tooling for Large-Scale Cyber-Physical System Model-Based Development</a:t>
            </a:r>
            <a:endParaRPr lang="en-GB" sz="11500" b="1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9" b="2605"/>
          <a:stretch/>
        </p:blipFill>
        <p:spPr>
          <a:xfrm>
            <a:off x="-22345" y="-41564"/>
            <a:ext cx="25192893" cy="4821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928EE4-0380-514C-A807-03A879BF8DB9}"/>
              </a:ext>
            </a:extLst>
          </p:cNvPr>
          <p:cNvSpPr txBox="1"/>
          <p:nvPr/>
        </p:nvSpPr>
        <p:spPr>
          <a:xfrm>
            <a:off x="5380724" y="6407147"/>
            <a:ext cx="14600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/>
              <a:t>*</a:t>
            </a:r>
            <a:r>
              <a:rPr lang="en-GB" sz="3600" i="1" dirty="0" err="1"/>
              <a:t>idriss.riouak</a:t>
            </a:r>
            <a:r>
              <a:rPr lang="en-GB" sz="3600" i="1" dirty="0"/>
              <a:t>, </a:t>
            </a:r>
            <a:r>
              <a:rPr lang="en-GB" sz="3600" i="1" dirty="0" err="1"/>
              <a:t>christoph.reichenbach</a:t>
            </a:r>
            <a:r>
              <a:rPr lang="en-GB" sz="3600" i="1" dirty="0"/>
              <a:t>, </a:t>
            </a:r>
            <a:r>
              <a:rPr lang="en-GB" sz="3600" i="1" dirty="0" err="1"/>
              <a:t>gorel.hedin</a:t>
            </a:r>
            <a:r>
              <a:rPr lang="en-GB" sz="3600" i="1" dirty="0"/>
              <a:t>, and </a:t>
            </a:r>
            <a:r>
              <a:rPr lang="en-GB" sz="3600" i="1" dirty="0" err="1"/>
              <a:t>niklas.fors</a:t>
            </a:r>
            <a:r>
              <a:rPr lang="en-GB" sz="3600" i="1" dirty="0"/>
              <a:t> (@</a:t>
            </a:r>
            <a:r>
              <a:rPr lang="en-GB" sz="3600" i="1" dirty="0" err="1"/>
              <a:t>cs.lth.se</a:t>
            </a:r>
            <a:r>
              <a:rPr lang="en-GB" sz="3600" i="1" dirty="0"/>
              <a:t>)</a:t>
            </a:r>
          </a:p>
          <a:p>
            <a:pPr algn="ctr"/>
            <a:r>
              <a:rPr lang="en-GB" sz="3600" i="1" dirty="0"/>
              <a:t>Department of Computer Science, Lund University, Sweden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111B-8ECD-7246-8AE5-DE1FA4D89BB1}"/>
              </a:ext>
            </a:extLst>
          </p:cNvPr>
          <p:cNvSpPr txBox="1"/>
          <p:nvPr/>
        </p:nvSpPr>
        <p:spPr>
          <a:xfrm>
            <a:off x="1237134" y="9022156"/>
            <a:ext cx="22744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Static program analysis plays a fundamental role in software development and may help developers detect subtle bugs such as null pointer exceptions or security vulnerabilities. We present </a:t>
            </a:r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IntraCFG</a:t>
            </a:r>
            <a:r>
              <a:rPr lang="en-GB" sz="3600" dirty="0"/>
              <a:t>, a language-independent framework for constructing precise intraprocedural control-flow graphs (CFGs) superimposed on the Abstract Syntax Tree (AST). Source-level dataflow analysis permits easier integration with the IDEs and Cloud tools since the reports can be directly linked to the source code and do not require producing the </a:t>
            </a:r>
            <a:r>
              <a:rPr lang="en-GB" sz="3600"/>
              <a:t>Intermediate Representation (IR).</a:t>
            </a:r>
            <a:endParaRPr lang="en-GB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50295-20DF-AF4A-98A7-ABAD15724A18}"/>
              </a:ext>
            </a:extLst>
          </p:cNvPr>
          <p:cNvSpPr txBox="1"/>
          <p:nvPr/>
        </p:nvSpPr>
        <p:spPr>
          <a:xfrm>
            <a:off x="1440335" y="12062140"/>
            <a:ext cx="108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B168D12-F25F-F446-B43D-6292AE7D7FA1}"/>
              </a:ext>
            </a:extLst>
          </p:cNvPr>
          <p:cNvSpPr txBox="1"/>
          <p:nvPr/>
        </p:nvSpPr>
        <p:spPr>
          <a:xfrm>
            <a:off x="1306153" y="17235773"/>
            <a:ext cx="11133767" cy="8309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82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4DF16D7B-60FD-BB40-9182-DB81C87E9456}"/>
              </a:ext>
            </a:extLst>
          </p:cNvPr>
          <p:cNvSpPr txBox="1"/>
          <p:nvPr/>
        </p:nvSpPr>
        <p:spPr>
          <a:xfrm>
            <a:off x="12968263" y="12205215"/>
            <a:ext cx="11039017" cy="8309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82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503AA9-7A23-CE49-B64F-8AA9922B80AF}"/>
              </a:ext>
            </a:extLst>
          </p:cNvPr>
          <p:cNvSpPr txBox="1"/>
          <p:nvPr/>
        </p:nvSpPr>
        <p:spPr>
          <a:xfrm>
            <a:off x="1440334" y="13597004"/>
            <a:ext cx="1080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/>
          </a:p>
          <a:p>
            <a:endParaRPr lang="en-GB" sz="3600" dirty="0"/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017CEF42-14D2-E743-ABE9-FB7E065C4993}"/>
              </a:ext>
            </a:extLst>
          </p:cNvPr>
          <p:cNvSpPr txBox="1"/>
          <p:nvPr/>
        </p:nvSpPr>
        <p:spPr>
          <a:xfrm>
            <a:off x="1263020" y="12221625"/>
            <a:ext cx="11133767" cy="8309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82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OUR APPROACH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9E579F-4BEC-E34A-BB0C-6E7A2A74DCC1}"/>
              </a:ext>
            </a:extLst>
          </p:cNvPr>
          <p:cNvSpPr txBox="1"/>
          <p:nvPr/>
        </p:nvSpPr>
        <p:spPr>
          <a:xfrm>
            <a:off x="1237134" y="13061418"/>
            <a:ext cx="11133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 build the CFGs on top of the AST using Reference Attribute Grammars (RAGs). Highlights of our approach: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Handles implicit control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Fully declarative specification using JastAdd2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Overcomes the limitations of an earlier RAG framework, eliminating </a:t>
            </a:r>
            <a:r>
              <a:rPr lang="en-GB" sz="3600" i="1" dirty="0">
                <a:solidFill>
                  <a:srgbClr val="FF0000"/>
                </a:solidFill>
              </a:rPr>
              <a:t>misplaced</a:t>
            </a:r>
            <a:r>
              <a:rPr lang="en-GB" sz="3600" dirty="0"/>
              <a:t> and </a:t>
            </a:r>
            <a:r>
              <a:rPr lang="en-GB" sz="3600" i="1" dirty="0">
                <a:solidFill>
                  <a:schemeClr val="accent2">
                    <a:lumMod val="75000"/>
                  </a:schemeClr>
                </a:solidFill>
              </a:rPr>
              <a:t>redundant</a:t>
            </a:r>
            <a:r>
              <a:rPr lang="en-GB" sz="3600" dirty="0"/>
              <a:t> nodes in the constructed CFGs.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FDE4B3-7651-9849-B539-B2E364C501E9}"/>
              </a:ext>
            </a:extLst>
          </p:cNvPr>
          <p:cNvSpPr txBox="1"/>
          <p:nvPr/>
        </p:nvSpPr>
        <p:spPr>
          <a:xfrm>
            <a:off x="1439571" y="24328431"/>
            <a:ext cx="111337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The </a:t>
            </a:r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IntraCFG</a:t>
            </a:r>
            <a:r>
              <a:rPr lang="en-GB" sz="3600" dirty="0"/>
              <a:t> interfaces provide client APIs for the successor and predecessor relations, and default behaviour that simplifies constructing CFGs for a specific language. We used </a:t>
            </a:r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IntraCFG</a:t>
            </a:r>
            <a:r>
              <a:rPr lang="en-GB" sz="3600" dirty="0"/>
              <a:t> to construct high-precision CFGs for Java 7, extending the </a:t>
            </a:r>
            <a:r>
              <a:rPr lang="en-GB" sz="3600" dirty="0" err="1"/>
              <a:t>ExtendJ</a:t>
            </a:r>
            <a:r>
              <a:rPr lang="en-GB" sz="3600" dirty="0"/>
              <a:t> Java compiler.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CDCD74-BED5-1840-A2E6-6D7E319EA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328" y="23749139"/>
            <a:ext cx="11739961" cy="3423759"/>
          </a:xfrm>
          <a:prstGeom prst="rect">
            <a:avLst/>
          </a:prstGeom>
        </p:spPr>
      </p:pic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3D766892-E181-4A4A-9D7D-E6A2B195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11075"/>
              </p:ext>
            </p:extLst>
          </p:nvPr>
        </p:nvGraphicFramePr>
        <p:xfrm>
          <a:off x="1399814" y="24529459"/>
          <a:ext cx="11057681" cy="28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02">
                  <a:extLst>
                    <a:ext uri="{9D8B030D-6E8A-4147-A177-3AD203B41FA5}">
                      <a16:colId xmlns:a16="http://schemas.microsoft.com/office/drawing/2014/main" val="1505423488"/>
                    </a:ext>
                  </a:extLst>
                </a:gridCol>
                <a:gridCol w="8313179">
                  <a:extLst>
                    <a:ext uri="{9D8B030D-6E8A-4147-A177-3AD203B41FA5}">
                      <a16:colId xmlns:a16="http://schemas.microsoft.com/office/drawing/2014/main" val="2608341411"/>
                    </a:ext>
                  </a:extLst>
                </a:gridCol>
              </a:tblGrid>
              <a:tr h="723097"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ASTNODE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59299"/>
                  </a:ext>
                </a:extLst>
              </a:tr>
              <a:tr h="723097">
                <a:tc>
                  <a:txBody>
                    <a:bodyPr/>
                    <a:lstStyle/>
                    <a:p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CFGRoot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MethodDecl</a:t>
                      </a:r>
                      <a:r>
                        <a:rPr lang="en-SE" sz="3100" dirty="0"/>
                        <a:t>, </a:t>
                      </a:r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ConstructorDecl</a:t>
                      </a:r>
                      <a:r>
                        <a:rPr lang="en-SE" sz="3100" dirty="0"/>
                        <a:t>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384894"/>
                  </a:ext>
                </a:extLst>
              </a:tr>
              <a:tr h="723097">
                <a:tc>
                  <a:txBody>
                    <a:bodyPr/>
                    <a:lstStyle/>
                    <a:p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CFGSupport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WhileStmt, IfStmt,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7641161"/>
                  </a:ext>
                </a:extLst>
              </a:tr>
              <a:tr h="723097">
                <a:tc>
                  <a:txBody>
                    <a:bodyPr/>
                    <a:lstStyle/>
                    <a:p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CFGNode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E" sz="3100" dirty="0"/>
                        <a:t>All the </a:t>
                      </a:r>
                      <a:r>
                        <a:rPr lang="en-SE" sz="3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ASTNode</a:t>
                      </a:r>
                      <a:r>
                        <a:rPr lang="en-SE" sz="3100" dirty="0"/>
                        <a:t>s that might appear in the CFGs.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30959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3785B95-D436-E94E-8591-6D2EA99DB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241958"/>
              </p:ext>
            </p:extLst>
          </p:nvPr>
        </p:nvGraphicFramePr>
        <p:xfrm>
          <a:off x="13096112" y="18475574"/>
          <a:ext cx="10958737" cy="313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F15B443-84D0-2349-8B49-FA555A299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154725"/>
              </p:ext>
            </p:extLst>
          </p:nvPr>
        </p:nvGraphicFramePr>
        <p:xfrm>
          <a:off x="20343754" y="28134869"/>
          <a:ext cx="3554643" cy="265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A5B191-FDF1-614C-8B4C-4854772FEE74}"/>
              </a:ext>
            </a:extLst>
          </p:cNvPr>
          <p:cNvSpPr txBox="1"/>
          <p:nvPr/>
        </p:nvSpPr>
        <p:spPr>
          <a:xfrm>
            <a:off x="14606208" y="18207066"/>
            <a:ext cx="319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cs typeface="Courier New" panose="02070309020205020404" pitchFamily="49" charset="0"/>
              </a:rPr>
              <a:t># Nodes in CFGs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26D10-C1F2-214E-9193-9D4DABE7ADBF}"/>
              </a:ext>
            </a:extLst>
          </p:cNvPr>
          <p:cNvSpPr txBox="1"/>
          <p:nvPr/>
        </p:nvSpPr>
        <p:spPr>
          <a:xfrm>
            <a:off x="20121998" y="18182580"/>
            <a:ext cx="4308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Edges in CFGs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B464B4-9ED4-9047-9B76-38F85499B0C8}"/>
              </a:ext>
            </a:extLst>
          </p:cNvPr>
          <p:cNvSpPr txBox="1"/>
          <p:nvPr/>
        </p:nvSpPr>
        <p:spPr>
          <a:xfrm>
            <a:off x="20825040" y="27109675"/>
            <a:ext cx="32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cs typeface="Courier New" panose="02070309020205020404" pitchFamily="49" charset="0"/>
              </a:rPr>
              <a:t>Null Pointer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823C2-B914-6649-B853-1CC40C76D7BC}"/>
              </a:ext>
            </a:extLst>
          </p:cNvPr>
          <p:cNvSpPr txBox="1"/>
          <p:nvPr/>
        </p:nvSpPr>
        <p:spPr>
          <a:xfrm>
            <a:off x="13735042" y="27083859"/>
            <a:ext cx="415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cs typeface="Courier New" panose="02070309020205020404" pitchFamily="49" charset="0"/>
              </a:rPr>
              <a:t>Dead Assignment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F8700E-8CAF-BA46-9EFA-A4602B386260}"/>
              </a:ext>
            </a:extLst>
          </p:cNvPr>
          <p:cNvSpPr txBox="1"/>
          <p:nvPr/>
        </p:nvSpPr>
        <p:spPr>
          <a:xfrm rot="16200000">
            <a:off x="12278182" y="28506051"/>
            <a:ext cx="163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b="1" dirty="0">
                <a:cs typeface="Courier New" panose="02070309020205020404" pitchFamily="49" charset="0"/>
              </a:rPr>
              <a:t>Seconds</a:t>
            </a:r>
            <a:endParaRPr lang="en-SE" sz="3200" b="1" dirty="0"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E7740B-FD9E-F842-B26B-35F52E17CDD0}"/>
              </a:ext>
            </a:extLst>
          </p:cNvPr>
          <p:cNvSpPr txBox="1"/>
          <p:nvPr/>
        </p:nvSpPr>
        <p:spPr>
          <a:xfrm>
            <a:off x="12921081" y="13019890"/>
            <a:ext cx="11133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 compared the results of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IntraJ</a:t>
            </a:r>
            <a:r>
              <a:rPr lang="en-GB" sz="3600" dirty="0"/>
              <a:t> with: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2">
                    <a:lumMod val="50000"/>
                  </a:schemeClr>
                </a:solidFill>
              </a:rPr>
              <a:t>JastAddJ–Intraflow (JJI)</a:t>
            </a:r>
            <a:r>
              <a:rPr lang="en-GB" sz="3600" dirty="0"/>
              <a:t>: a RAG based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SonarQube</a:t>
            </a:r>
            <a:r>
              <a:rPr lang="en-GB" sz="3600" dirty="0"/>
              <a:t>: a highly tuned static analyser</a:t>
            </a:r>
          </a:p>
          <a:p>
            <a:r>
              <a:rPr lang="en-GB" sz="3600" dirty="0"/>
              <a:t>We used as benchmarks: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BB73F-54E4-C14A-9445-616F4ED74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79343" y="15435916"/>
            <a:ext cx="1253276" cy="1253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BBB3D-211C-114D-AE23-F3B00AB4F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0869" y="15387194"/>
            <a:ext cx="1802159" cy="132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C14615-1414-6440-A333-6FB8511E5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5018" y="15551036"/>
            <a:ext cx="3513832" cy="9301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5FE83C-4DDA-B846-A2A6-02655128E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77069" y="15392135"/>
            <a:ext cx="2547192" cy="12970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151460B-6309-4A44-986C-7A042E654B79}"/>
              </a:ext>
            </a:extLst>
          </p:cNvPr>
          <p:cNvSpPr txBox="1"/>
          <p:nvPr/>
        </p:nvSpPr>
        <p:spPr>
          <a:xfrm>
            <a:off x="12993663" y="16731875"/>
            <a:ext cx="181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33K LOC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26DB87-397F-8A4D-A652-002FFBB8E5C3}"/>
              </a:ext>
            </a:extLst>
          </p:cNvPr>
          <p:cNvSpPr txBox="1"/>
          <p:nvPr/>
        </p:nvSpPr>
        <p:spPr>
          <a:xfrm>
            <a:off x="14989513" y="16731875"/>
            <a:ext cx="181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49K 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1C7BD-B44A-FD44-8B58-C2F320C7C3AC}"/>
              </a:ext>
            </a:extLst>
          </p:cNvPr>
          <p:cNvSpPr txBox="1"/>
          <p:nvPr/>
        </p:nvSpPr>
        <p:spPr>
          <a:xfrm>
            <a:off x="18338800" y="16731875"/>
            <a:ext cx="2215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95K LOC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30F2-3797-554C-8880-E1A619BA0243}"/>
              </a:ext>
            </a:extLst>
          </p:cNvPr>
          <p:cNvSpPr txBox="1"/>
          <p:nvPr/>
        </p:nvSpPr>
        <p:spPr>
          <a:xfrm>
            <a:off x="21706316" y="16731875"/>
            <a:ext cx="2132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97K </a:t>
            </a:r>
            <a:r>
              <a:rPr lang="en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endParaRPr lang="en-S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82186-9193-124E-969A-9705D31D33EF}"/>
              </a:ext>
            </a:extLst>
          </p:cNvPr>
          <p:cNvSpPr txBox="1"/>
          <p:nvPr/>
        </p:nvSpPr>
        <p:spPr>
          <a:xfrm>
            <a:off x="12968263" y="17347464"/>
            <a:ext cx="1173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CFG size reduced by 30-40%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48202A-1426-3B41-8698-EB3BA2969256}"/>
              </a:ext>
            </a:extLst>
          </p:cNvPr>
          <p:cNvSpPr txBox="1"/>
          <p:nvPr/>
        </p:nvSpPr>
        <p:spPr>
          <a:xfrm>
            <a:off x="13102751" y="21616024"/>
            <a:ext cx="11739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 compared the precision and the performance of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IntraJ</a:t>
            </a:r>
            <a:r>
              <a:rPr lang="en-GB" sz="3600" dirty="0"/>
              <a:t> against </a:t>
            </a:r>
            <a:r>
              <a:rPr lang="en-GB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SonarQube</a:t>
            </a:r>
            <a:r>
              <a:rPr lang="en-GB" sz="3600" dirty="0"/>
              <a:t> by implementing two dataflow analyses: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Dead Assignment Analysis </a:t>
            </a:r>
            <a:r>
              <a:rPr lang="en-GB" sz="3600" i="1" dirty="0"/>
              <a:t>[DAA]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Null Pointer Analysis  </a:t>
            </a:r>
            <a:r>
              <a:rPr lang="en-GB" sz="3600" i="1" dirty="0"/>
              <a:t>[NPA]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A4797C4-7C1B-214A-97F9-134520716FFA}"/>
              </a:ext>
            </a:extLst>
          </p:cNvPr>
          <p:cNvSpPr txBox="1"/>
          <p:nvPr/>
        </p:nvSpPr>
        <p:spPr>
          <a:xfrm>
            <a:off x="1269790" y="31372470"/>
            <a:ext cx="22744262" cy="830997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82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CONCLUSIONS &amp; FUTURE WORK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2B2209AF-3C61-CE41-ACDF-11D800408BED}"/>
              </a:ext>
            </a:extLst>
          </p:cNvPr>
          <p:cNvSpPr txBox="1"/>
          <p:nvPr/>
        </p:nvSpPr>
        <p:spPr>
          <a:xfrm>
            <a:off x="1237135" y="7703679"/>
            <a:ext cx="22744262" cy="1107996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82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50000"/>
                </a:schemeClr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B3BD67-DF9D-6A48-B22A-FA2ED999800E}"/>
              </a:ext>
            </a:extLst>
          </p:cNvPr>
          <p:cNvSpPr txBox="1"/>
          <p:nvPr/>
        </p:nvSpPr>
        <p:spPr>
          <a:xfrm>
            <a:off x="1343767" y="32348303"/>
            <a:ext cx="1102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IntraCFG</a:t>
            </a:r>
            <a:r>
              <a:rPr lang="en-GB" sz="3600" dirty="0"/>
              <a:t> is a language-independent RAGs framework that overcomes the limitation of the earlier approaches: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High-Precision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≥30% fewer nodes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BDB02F-4878-F542-90C4-21695714AB18}"/>
              </a:ext>
            </a:extLst>
          </p:cNvPr>
          <p:cNvSpPr txBox="1"/>
          <p:nvPr/>
        </p:nvSpPr>
        <p:spPr>
          <a:xfrm>
            <a:off x="5685893" y="33489825"/>
            <a:ext cx="1102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Concise CFG specification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Competitive to </a:t>
            </a:r>
            <a:r>
              <a:rPr lang="en-GB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SonarQube</a:t>
            </a:r>
            <a:endParaRPr lang="en-GB" sz="3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F9360A-8AB9-9F44-B408-4AECA758428C}"/>
              </a:ext>
            </a:extLst>
          </p:cNvPr>
          <p:cNvSpPr txBox="1"/>
          <p:nvPr/>
        </p:nvSpPr>
        <p:spPr>
          <a:xfrm>
            <a:off x="12570513" y="32375459"/>
            <a:ext cx="1102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We plan to: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extend the support  of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IntraJ</a:t>
            </a:r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3600" dirty="0"/>
              <a:t>to Java 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extend </a:t>
            </a:r>
            <a:r>
              <a:rPr lang="en-GB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IntraCFG</a:t>
            </a:r>
            <a:r>
              <a:rPr lang="en-GB" sz="3600" dirty="0"/>
              <a:t> to construct inter-procedural CFGs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14968-7274-B64E-8CA9-6352EE608803}"/>
              </a:ext>
            </a:extLst>
          </p:cNvPr>
          <p:cNvSpPr/>
          <p:nvPr/>
        </p:nvSpPr>
        <p:spPr>
          <a:xfrm>
            <a:off x="12990099" y="15344512"/>
            <a:ext cx="11064750" cy="1864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56767B-B76C-A447-A958-B213D30304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5" y="18283043"/>
            <a:ext cx="12107473" cy="6045388"/>
          </a:xfrm>
          <a:prstGeom prst="rect">
            <a:avLst/>
          </a:prstGeom>
        </p:spPr>
      </p:pic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262083"/>
              </p:ext>
            </p:extLst>
          </p:nvPr>
        </p:nvGraphicFramePr>
        <p:xfrm>
          <a:off x="17424400" y="27553351"/>
          <a:ext cx="7148889" cy="282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084484"/>
              </p:ext>
            </p:extLst>
          </p:nvPr>
        </p:nvGraphicFramePr>
        <p:xfrm>
          <a:off x="13285982" y="27621604"/>
          <a:ext cx="5223824" cy="273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94FED5DD-3110-BB49-A747-3AE72B021A84}"/>
              </a:ext>
            </a:extLst>
          </p:cNvPr>
          <p:cNvSpPr txBox="1"/>
          <p:nvPr/>
        </p:nvSpPr>
        <p:spPr>
          <a:xfrm>
            <a:off x="12921081" y="30458942"/>
            <a:ext cx="1173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Higher precision and better overall performance</a:t>
            </a:r>
            <a:endParaRPr lang="en-GB" sz="6000" i="1" dirty="0"/>
          </a:p>
        </p:txBody>
      </p:sp>
    </p:spTree>
    <p:extLst>
      <p:ext uri="{BB962C8B-B14F-4D97-AF65-F5344CB8AC3E}">
        <p14:creationId xmlns:p14="http://schemas.microsoft.com/office/powerpoint/2010/main" val="318721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419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Futura Medium</vt:lpstr>
      <vt:lpstr>Office-tema</vt:lpstr>
      <vt:lpstr>PowerPoint Presentation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Sara Strömberg</dc:creator>
  <cp:lastModifiedBy>Idriss Riouak</cp:lastModifiedBy>
  <cp:revision>12</cp:revision>
  <dcterms:created xsi:type="dcterms:W3CDTF">2017-04-12T07:02:55Z</dcterms:created>
  <dcterms:modified xsi:type="dcterms:W3CDTF">2021-10-18T07:45:49Z</dcterms:modified>
</cp:coreProperties>
</file>