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zZZvZ+6Yg3aEZ4QzsFQPy+bNi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AECD84-A32C-48A7-A789-5A7145262A06}">
  <a:tblStyle styleId="{7CAECD84-A32C-48A7-A789-5A7145262A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cfe34a00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cfe34a00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cfe34a0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cfe34a0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cfe34a00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cfe34a00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cfe34a0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cfe34a0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cfe34a00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cfe34a00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cfe34a00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dcfe34a00d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historiques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cfe34a00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cfe34a00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fe34a00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fe34a00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fe34a00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fe34a00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cfe34a00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cfe34a00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cfe34a00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cfe34a00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cfe34a00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cfe34a0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cfe34a00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cfe34a00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cfe34a00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cfe34a00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cfe34a00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cfe34a00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cfe34a00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cfe34a00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cfe34a00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cfe34a00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historiques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fe34a0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fe34a0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cfe34a0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cfe34a0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fe34a0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cfe34a0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cfe34a00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cfe34a00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8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86"/>
          <p:cNvGrpSpPr/>
          <p:nvPr/>
        </p:nvGrpSpPr>
        <p:grpSpPr>
          <a:xfrm>
            <a:off x="255200" y="592"/>
            <a:ext cx="2250363" cy="1044300"/>
            <a:chOff x="255200" y="592"/>
            <a:chExt cx="2250363" cy="1044300"/>
          </a:xfrm>
        </p:grpSpPr>
        <p:sp>
          <p:nvSpPr>
            <p:cNvPr id="15" name="Google Shape;15;p8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8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86"/>
          <p:cNvGrpSpPr/>
          <p:nvPr/>
        </p:nvGrpSpPr>
        <p:grpSpPr>
          <a:xfrm>
            <a:off x="905395" y="592"/>
            <a:ext cx="2250363" cy="1044300"/>
            <a:chOff x="905395" y="592"/>
            <a:chExt cx="2250363" cy="1044300"/>
          </a:xfrm>
        </p:grpSpPr>
        <p:sp>
          <p:nvSpPr>
            <p:cNvPr id="19" name="Google Shape;19;p8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86"/>
          <p:cNvGrpSpPr/>
          <p:nvPr/>
        </p:nvGrpSpPr>
        <p:grpSpPr>
          <a:xfrm>
            <a:off x="7057468" y="5088"/>
            <a:ext cx="1851282" cy="752108"/>
            <a:chOff x="6917201" y="0"/>
            <a:chExt cx="2227777" cy="863400"/>
          </a:xfrm>
        </p:grpSpPr>
        <p:sp>
          <p:nvSpPr>
            <p:cNvPr id="23" name="Google Shape;23;p8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8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86"/>
          <p:cNvGrpSpPr/>
          <p:nvPr/>
        </p:nvGrpSpPr>
        <p:grpSpPr>
          <a:xfrm>
            <a:off x="6553032" y="4217852"/>
            <a:ext cx="2389068" cy="925737"/>
            <a:chOff x="6917201" y="0"/>
            <a:chExt cx="2227777" cy="863400"/>
          </a:xfrm>
        </p:grpSpPr>
        <p:sp>
          <p:nvSpPr>
            <p:cNvPr id="27" name="Google Shape;27;p8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8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86"/>
          <p:cNvGrpSpPr/>
          <p:nvPr/>
        </p:nvGrpSpPr>
        <p:grpSpPr>
          <a:xfrm>
            <a:off x="199149" y="4055652"/>
            <a:ext cx="2795413" cy="1083308"/>
            <a:chOff x="6917201" y="0"/>
            <a:chExt cx="2227777" cy="863400"/>
          </a:xfrm>
        </p:grpSpPr>
        <p:sp>
          <p:nvSpPr>
            <p:cNvPr id="31" name="Google Shape;31;p8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86"/>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86"/>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8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5" name="Shape 105"/>
        <p:cNvGrpSpPr/>
        <p:nvPr/>
      </p:nvGrpSpPr>
      <p:grpSpPr>
        <a:xfrm>
          <a:off x="0" y="0"/>
          <a:ext cx="0" cy="0"/>
          <a:chOff x="0" y="0"/>
          <a:chExt cx="0" cy="0"/>
        </a:xfrm>
      </p:grpSpPr>
      <p:sp>
        <p:nvSpPr>
          <p:cNvPr id="106" name="Google Shape;106;p9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9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9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9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1" name="Shape 111"/>
        <p:cNvGrpSpPr/>
        <p:nvPr/>
      </p:nvGrpSpPr>
      <p:grpSpPr>
        <a:xfrm>
          <a:off x="0" y="0"/>
          <a:ext cx="0" cy="0"/>
          <a:chOff x="0" y="0"/>
          <a:chExt cx="0" cy="0"/>
        </a:xfrm>
      </p:grpSpPr>
      <p:sp>
        <p:nvSpPr>
          <p:cNvPr id="112" name="Google Shape;112;p96"/>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96"/>
          <p:cNvGrpSpPr/>
          <p:nvPr/>
        </p:nvGrpSpPr>
        <p:grpSpPr>
          <a:xfrm>
            <a:off x="5959222" y="4119576"/>
            <a:ext cx="2520951" cy="1024165"/>
            <a:chOff x="6917201" y="0"/>
            <a:chExt cx="2227777" cy="863400"/>
          </a:xfrm>
        </p:grpSpPr>
        <p:sp>
          <p:nvSpPr>
            <p:cNvPr id="114" name="Google Shape;114;p9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96"/>
          <p:cNvGrpSpPr/>
          <p:nvPr/>
        </p:nvGrpSpPr>
        <p:grpSpPr>
          <a:xfrm>
            <a:off x="199149" y="2"/>
            <a:ext cx="2795413" cy="1083308"/>
            <a:chOff x="6917201" y="0"/>
            <a:chExt cx="2227777" cy="863400"/>
          </a:xfrm>
        </p:grpSpPr>
        <p:sp>
          <p:nvSpPr>
            <p:cNvPr id="118" name="Google Shape;118;p9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96"/>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96"/>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9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8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87"/>
          <p:cNvSpPr txBox="1"/>
          <p:nvPr>
            <p:ph type="title"/>
          </p:nvPr>
        </p:nvSpPr>
        <p:spPr>
          <a:xfrm>
            <a:off x="443225" y="409875"/>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87"/>
          <p:cNvSpPr txBox="1"/>
          <p:nvPr>
            <p:ph idx="1" type="body"/>
          </p:nvPr>
        </p:nvSpPr>
        <p:spPr>
          <a:xfrm>
            <a:off x="513075" y="1860600"/>
            <a:ext cx="5407500" cy="2957100"/>
          </a:xfrm>
          <a:prstGeom prst="rect">
            <a:avLst/>
          </a:prstGeom>
          <a:noFill/>
          <a:ln cap="flat" cmpd="sng" w="9525">
            <a:solidFill>
              <a:srgbClr val="F4CCCC"/>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sz="1100"/>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8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88"/>
          <p:cNvGrpSpPr/>
          <p:nvPr/>
        </p:nvGrpSpPr>
        <p:grpSpPr>
          <a:xfrm>
            <a:off x="5594190" y="3961115"/>
            <a:ext cx="2910144" cy="1182340"/>
            <a:chOff x="6917201" y="0"/>
            <a:chExt cx="2227777" cy="863400"/>
          </a:xfrm>
        </p:grpSpPr>
        <p:sp>
          <p:nvSpPr>
            <p:cNvPr id="47" name="Google Shape;47;p8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88"/>
          <p:cNvGrpSpPr/>
          <p:nvPr/>
        </p:nvGrpSpPr>
        <p:grpSpPr>
          <a:xfrm>
            <a:off x="199149" y="2"/>
            <a:ext cx="2795413" cy="1083308"/>
            <a:chOff x="6917201" y="0"/>
            <a:chExt cx="2227777" cy="863400"/>
          </a:xfrm>
        </p:grpSpPr>
        <p:sp>
          <p:nvSpPr>
            <p:cNvPr id="51" name="Google Shape;51;p8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88"/>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8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8" name="Shape 58"/>
        <p:cNvGrpSpPr/>
        <p:nvPr/>
      </p:nvGrpSpPr>
      <p:grpSpPr>
        <a:xfrm>
          <a:off x="0" y="0"/>
          <a:ext cx="0" cy="0"/>
          <a:chOff x="0" y="0"/>
          <a:chExt cx="0" cy="0"/>
        </a:xfrm>
      </p:grpSpPr>
      <p:sp>
        <p:nvSpPr>
          <p:cNvPr id="59" name="Google Shape;59;p9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3" name="Google Shape;63;p90"/>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4" name="Google Shape;64;p90"/>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5" name="Google Shape;65;p9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6" name="Shape 66"/>
        <p:cNvGrpSpPr/>
        <p:nvPr/>
      </p:nvGrpSpPr>
      <p:grpSpPr>
        <a:xfrm>
          <a:off x="0" y="0"/>
          <a:ext cx="0" cy="0"/>
          <a:chOff x="0" y="0"/>
          <a:chExt cx="0" cy="0"/>
        </a:xfrm>
      </p:grpSpPr>
      <p:sp>
        <p:nvSpPr>
          <p:cNvPr id="67" name="Google Shape;67;p9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1" name="Google Shape;71;p9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2" name="Shape 72"/>
        <p:cNvGrpSpPr/>
        <p:nvPr/>
      </p:nvGrpSpPr>
      <p:grpSpPr>
        <a:xfrm>
          <a:off x="0" y="0"/>
          <a:ext cx="0" cy="0"/>
          <a:chOff x="0" y="0"/>
          <a:chExt cx="0" cy="0"/>
        </a:xfrm>
      </p:grpSpPr>
      <p:sp>
        <p:nvSpPr>
          <p:cNvPr id="73" name="Google Shape;73;p9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2"/>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7" name="Google Shape;77;p92"/>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8" name="Google Shape;78;p9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9" name="Shape 79"/>
        <p:cNvGrpSpPr/>
        <p:nvPr/>
      </p:nvGrpSpPr>
      <p:grpSpPr>
        <a:xfrm>
          <a:off x="0" y="0"/>
          <a:ext cx="0" cy="0"/>
          <a:chOff x="0" y="0"/>
          <a:chExt cx="0" cy="0"/>
        </a:xfrm>
      </p:grpSpPr>
      <p:sp>
        <p:nvSpPr>
          <p:cNvPr id="80" name="Google Shape;80;p93"/>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3"/>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93"/>
          <p:cNvGrpSpPr/>
          <p:nvPr/>
        </p:nvGrpSpPr>
        <p:grpSpPr>
          <a:xfrm>
            <a:off x="255991" y="-118"/>
            <a:ext cx="2251347" cy="1043408"/>
            <a:chOff x="3961956" y="4383950"/>
            <a:chExt cx="1160548" cy="548700"/>
          </a:xfrm>
        </p:grpSpPr>
        <p:sp>
          <p:nvSpPr>
            <p:cNvPr id="83" name="Google Shape;83;p93"/>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3"/>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9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93"/>
          <p:cNvGrpSpPr/>
          <p:nvPr/>
        </p:nvGrpSpPr>
        <p:grpSpPr>
          <a:xfrm>
            <a:off x="34934" y="4522125"/>
            <a:ext cx="1593306" cy="617072"/>
            <a:chOff x="6917201" y="0"/>
            <a:chExt cx="2227777" cy="863400"/>
          </a:xfrm>
        </p:grpSpPr>
        <p:sp>
          <p:nvSpPr>
            <p:cNvPr id="88" name="Google Shape;88;p93"/>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3"/>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3"/>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93"/>
          <p:cNvGrpSpPr/>
          <p:nvPr/>
        </p:nvGrpSpPr>
        <p:grpSpPr>
          <a:xfrm>
            <a:off x="5886353" y="1243"/>
            <a:ext cx="3257454" cy="1261514"/>
            <a:chOff x="6917201" y="0"/>
            <a:chExt cx="2227777" cy="863400"/>
          </a:xfrm>
        </p:grpSpPr>
        <p:sp>
          <p:nvSpPr>
            <p:cNvPr id="92" name="Google Shape;92;p9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6" name="Google Shape;96;p9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7" name="Shape 97"/>
        <p:cNvGrpSpPr/>
        <p:nvPr/>
      </p:nvGrpSpPr>
      <p:grpSpPr>
        <a:xfrm>
          <a:off x="0" y="0"/>
          <a:ext cx="0" cy="0"/>
          <a:chOff x="0" y="0"/>
          <a:chExt cx="0" cy="0"/>
        </a:xfrm>
      </p:grpSpPr>
      <p:sp>
        <p:nvSpPr>
          <p:cNvPr id="98" name="Google Shape;98;p9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4"/>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94"/>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94"/>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9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85"/>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8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serveur.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commentcamarche.net/contents/493-formulaires-html-cours-et-exemples" TargetMode="External"/><Relationship Id="rId4" Type="http://schemas.openxmlformats.org/officeDocument/2006/relationships/hyperlink" Target="https://www.commentcamarche.net/contents/61-attaques-par-manipulation-d-url" TargetMode="External"/><Relationship Id="rId5" Type="http://schemas.openxmlformats.org/officeDocument/2006/relationships/hyperlink" Target="https://www.commentcamarche.net/contents/493-formulaires-html-cours-et-exempl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commentcamarche.net/contents/493-formulaires-html-cours-et-exemples" TargetMode="External"/><Relationship Id="rId4" Type="http://schemas.openxmlformats.org/officeDocument/2006/relationships/hyperlink" Target="https://www.commentcamarche.net/contents/493-formulaires-html-cours-et-exempl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stph.scenari-community.org/bdd/lap2-prs/co/webUC002archi.html?mod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fr"/>
              <a:t>Développement Web Dynamiques</a:t>
            </a:r>
            <a:r>
              <a:rPr lang="fr"/>
              <a:t> </a:t>
            </a:r>
            <a:endParaRPr/>
          </a:p>
          <a:p>
            <a:pPr indent="0" lvl="0" marL="0" rtl="0" algn="ctr">
              <a:lnSpc>
                <a:spcPct val="100000"/>
              </a:lnSpc>
              <a:spcBef>
                <a:spcPts val="0"/>
              </a:spcBef>
              <a:spcAft>
                <a:spcPts val="0"/>
              </a:spcAft>
              <a:buSzPts val="3800"/>
              <a:buNone/>
            </a:pPr>
            <a:r>
              <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130" name="Google Shape;130;p1"/>
          <p:cNvSpPr txBox="1"/>
          <p:nvPr/>
        </p:nvSpPr>
        <p:spPr>
          <a:xfrm>
            <a:off x="7609900" y="4377875"/>
            <a:ext cx="1422900" cy="5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M. KHOUSSA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cfe34a00d_0_51"/>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Définition</a:t>
            </a:r>
            <a:r>
              <a:rPr lang="fr"/>
              <a:t> De Termes</a:t>
            </a:r>
            <a:endParaRPr/>
          </a:p>
        </p:txBody>
      </p:sp>
      <p:sp>
        <p:nvSpPr>
          <p:cNvPr id="188" name="Google Shape;188;gdcfe34a00d_0_51"/>
          <p:cNvSpPr txBox="1"/>
          <p:nvPr>
            <p:ph idx="1" type="body"/>
          </p:nvPr>
        </p:nvSpPr>
        <p:spPr>
          <a:xfrm>
            <a:off x="602825" y="1259950"/>
            <a:ext cx="4699500" cy="34623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fr" sz="1700">
                <a:solidFill>
                  <a:srgbClr val="000000"/>
                </a:solidFill>
                <a:latin typeface="Arial"/>
                <a:ea typeface="Arial"/>
                <a:cs typeface="Arial"/>
                <a:sym typeface="Arial"/>
              </a:rPr>
              <a:t>Serveur web</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fr" sz="1000">
                <a:solidFill>
                  <a:srgbClr val="000000"/>
                </a:solidFill>
                <a:latin typeface="Arial"/>
                <a:ea typeface="Arial"/>
                <a:cs typeface="Arial"/>
                <a:sym typeface="Arial"/>
              </a:rPr>
              <a:t>Un serveur web sert à rendre accessibles des pages web sur internet via le protocole HTTP</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fr" sz="1000">
                <a:latin typeface="Arial"/>
                <a:ea typeface="Arial"/>
                <a:cs typeface="Arial"/>
                <a:sym typeface="Arial"/>
              </a:rPr>
              <a:t>Un serveur web est un logiciel capable de répondre à des requêtes HTTP, c'est à dire de renvoyer des données (par exemple une page HTML), en réponse à des demandes écrites en HTTP (par exemple une requête GET).</a:t>
            </a:r>
            <a:endParaRPr sz="1000">
              <a:latin typeface="Arial"/>
              <a:ea typeface="Arial"/>
              <a:cs typeface="Arial"/>
              <a:sym typeface="Arial"/>
            </a:endParaRPr>
          </a:p>
          <a:p>
            <a:pPr indent="0" lvl="0" marL="0" rtl="0" algn="l">
              <a:spcBef>
                <a:spcPts val="0"/>
              </a:spcBef>
              <a:spcAft>
                <a:spcPts val="0"/>
              </a:spcAft>
              <a:buNone/>
            </a:pPr>
            <a:r>
              <a:rPr lang="fr" sz="1000">
                <a:latin typeface="Arial"/>
                <a:ea typeface="Arial"/>
                <a:cs typeface="Arial"/>
                <a:sym typeface="Arial"/>
              </a:rPr>
              <a:t>Synonyme : serveur HTTP</a:t>
            </a:r>
            <a:endParaRPr sz="1000">
              <a:latin typeface="Arial"/>
              <a:ea typeface="Arial"/>
              <a:cs typeface="Arial"/>
              <a:sym typeface="Arial"/>
            </a:endParaRPr>
          </a:p>
          <a:p>
            <a:pPr indent="0" lvl="0" marL="0" rtl="0" algn="l">
              <a:spcBef>
                <a:spcPts val="0"/>
              </a:spcBef>
              <a:spcAft>
                <a:spcPts val="0"/>
              </a:spcAft>
              <a:buNone/>
            </a:pPr>
            <a:r>
              <a:rPr lang="fr" sz="1000">
                <a:latin typeface="Arial"/>
                <a:ea typeface="Arial"/>
                <a:cs typeface="Arial"/>
                <a:sym typeface="Arial"/>
              </a:rPr>
              <a:t>Un serveur web répond par défaut sur le port 80</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b="1" lang="fr" sz="1700">
                <a:solidFill>
                  <a:srgbClr val="000000"/>
                </a:solidFill>
                <a:latin typeface="Arial"/>
                <a:ea typeface="Arial"/>
                <a:cs typeface="Arial"/>
                <a:sym typeface="Arial"/>
              </a:rPr>
              <a:t>Client web</a:t>
            </a:r>
            <a:endParaRPr b="1"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fr" sz="1000">
                <a:latin typeface="Arial"/>
                <a:ea typeface="Arial"/>
                <a:cs typeface="Arial"/>
                <a:sym typeface="Arial"/>
              </a:rPr>
              <a:t>Un client web est un logiciel capable d'envoyer des requêtes HTTP à un serveur web et d'afficher les résultats. Les navigateurs web sont les clients web les plus répandus.</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p:txBody>
      </p:sp>
      <p:sp>
        <p:nvSpPr>
          <p:cNvPr id="189" name="Google Shape;189;gdcfe34a00d_0_51"/>
          <p:cNvSpPr txBox="1"/>
          <p:nvPr/>
        </p:nvSpPr>
        <p:spPr>
          <a:xfrm>
            <a:off x="5405850" y="1284150"/>
            <a:ext cx="3265500" cy="244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fr">
                <a:latin typeface="Calibri"/>
                <a:ea typeface="Calibri"/>
                <a:cs typeface="Calibri"/>
                <a:sym typeface="Calibri"/>
              </a:rPr>
              <a:t>Serveur web </a:t>
            </a:r>
            <a:endParaRPr b="1">
              <a:latin typeface="Calibri"/>
              <a:ea typeface="Calibri"/>
              <a:cs typeface="Calibri"/>
              <a:sym typeface="Calibri"/>
            </a:endParaRPr>
          </a:p>
          <a:p>
            <a:pPr indent="-298450" lvl="0" marL="457200" rtl="0" algn="l">
              <a:lnSpc>
                <a:spcPct val="115000"/>
              </a:lnSpc>
              <a:spcBef>
                <a:spcPts val="1200"/>
              </a:spcBef>
              <a:spcAft>
                <a:spcPts val="0"/>
              </a:spcAft>
              <a:buSzPts val="1100"/>
              <a:buChar char="●"/>
            </a:pPr>
            <a:r>
              <a:rPr b="1" lang="fr">
                <a:latin typeface="Calibri"/>
                <a:ea typeface="Calibri"/>
                <a:cs typeface="Calibri"/>
                <a:sym typeface="Calibri"/>
              </a:rPr>
              <a:t>Apache</a:t>
            </a:r>
            <a:r>
              <a:rPr lang="fr">
                <a:latin typeface="Calibri"/>
                <a:ea typeface="Calibri"/>
                <a:cs typeface="Calibri"/>
                <a:sym typeface="Calibri"/>
              </a:rPr>
              <a:t> : logiciel libre fondation Apache, la moitié des sites web au monde</a:t>
            </a:r>
            <a:endParaRPr>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b="1" lang="fr">
                <a:latin typeface="Calibri"/>
                <a:ea typeface="Calibri"/>
                <a:cs typeface="Calibri"/>
                <a:sym typeface="Calibri"/>
              </a:rPr>
              <a:t>Nginx</a:t>
            </a:r>
            <a:r>
              <a:rPr lang="fr">
                <a:latin typeface="Calibri"/>
                <a:ea typeface="Calibri"/>
                <a:cs typeface="Calibri"/>
                <a:sym typeface="Calibri"/>
              </a:rPr>
              <a:t> : logiciel libre BSD, en croissance</a:t>
            </a:r>
            <a:endParaRPr>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b="1" lang="fr">
                <a:latin typeface="Calibri"/>
                <a:ea typeface="Calibri"/>
                <a:cs typeface="Calibri"/>
                <a:sym typeface="Calibri"/>
              </a:rPr>
              <a:t>IIS</a:t>
            </a:r>
            <a:r>
              <a:rPr lang="fr">
                <a:latin typeface="Calibri"/>
                <a:ea typeface="Calibri"/>
                <a:cs typeface="Calibri"/>
                <a:sym typeface="Calibri"/>
              </a:rPr>
              <a:t> : logiciel propriétaire Microsoft</a:t>
            </a:r>
            <a:endParaRPr>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cfe34a00d_0_7"/>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Composants et Noeud d’une architecture</a:t>
            </a:r>
            <a:endParaRPr/>
          </a:p>
        </p:txBody>
      </p:sp>
      <p:pic>
        <p:nvPicPr>
          <p:cNvPr id="195" name="Google Shape;195;gdcfe34a00d_0_7"/>
          <p:cNvPicPr preferRelativeResize="0"/>
          <p:nvPr/>
        </p:nvPicPr>
        <p:blipFill>
          <a:blip r:embed="rId3">
            <a:alphaModFix/>
          </a:blip>
          <a:stretch>
            <a:fillRect/>
          </a:stretch>
        </p:blipFill>
        <p:spPr>
          <a:xfrm>
            <a:off x="852325" y="1157050"/>
            <a:ext cx="6901400" cy="345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cfe34a00d_0_70"/>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Architecture Web 1/2</a:t>
            </a:r>
            <a:endParaRPr/>
          </a:p>
        </p:txBody>
      </p:sp>
      <p:pic>
        <p:nvPicPr>
          <p:cNvPr id="201" name="Google Shape;201;gdcfe34a00d_0_70"/>
          <p:cNvPicPr preferRelativeResize="0"/>
          <p:nvPr/>
        </p:nvPicPr>
        <p:blipFill>
          <a:blip r:embed="rId3">
            <a:alphaModFix/>
          </a:blip>
          <a:stretch>
            <a:fillRect/>
          </a:stretch>
        </p:blipFill>
        <p:spPr>
          <a:xfrm>
            <a:off x="1193750" y="1189025"/>
            <a:ext cx="6189726" cy="345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dcfe34a00d_0_64"/>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Architecture Web 2/2</a:t>
            </a:r>
            <a:endParaRPr/>
          </a:p>
        </p:txBody>
      </p:sp>
      <p:pic>
        <p:nvPicPr>
          <p:cNvPr id="207" name="Google Shape;207;gdcfe34a00d_0_64"/>
          <p:cNvPicPr preferRelativeResize="0"/>
          <p:nvPr/>
        </p:nvPicPr>
        <p:blipFill>
          <a:blip r:embed="rId3">
            <a:alphaModFix/>
          </a:blip>
          <a:stretch>
            <a:fillRect/>
          </a:stretch>
        </p:blipFill>
        <p:spPr>
          <a:xfrm>
            <a:off x="1222525" y="1109550"/>
            <a:ext cx="6433750" cy="347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dcfe34a00d_0_76"/>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Architecture et Stack</a:t>
            </a:r>
            <a:endParaRPr/>
          </a:p>
        </p:txBody>
      </p:sp>
      <p:sp>
        <p:nvSpPr>
          <p:cNvPr id="213" name="Google Shape;213;gdcfe34a00d_0_76"/>
          <p:cNvSpPr txBox="1"/>
          <p:nvPr>
            <p:ph idx="1" type="body"/>
          </p:nvPr>
        </p:nvSpPr>
        <p:spPr>
          <a:xfrm>
            <a:off x="533800" y="1253050"/>
            <a:ext cx="5407500" cy="295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sz="1600"/>
              <a:t>LAMP : Linux, Apache, MySQL, PHP</a:t>
            </a:r>
            <a:endParaRPr sz="1600"/>
          </a:p>
          <a:p>
            <a:pPr indent="-342900" lvl="0" marL="457200" rtl="0" algn="l">
              <a:spcBef>
                <a:spcPts val="0"/>
              </a:spcBef>
              <a:spcAft>
                <a:spcPts val="0"/>
              </a:spcAft>
              <a:buSzPts val="1800"/>
              <a:buChar char="●"/>
            </a:pPr>
            <a:r>
              <a:rPr lang="fr" sz="1600"/>
              <a:t>WAMP : Windows, Apache, MySQL, PHP</a:t>
            </a:r>
            <a:endParaRPr sz="1600"/>
          </a:p>
          <a:p>
            <a:pPr indent="-342900" lvl="0" marL="457200" rtl="0" algn="l">
              <a:spcBef>
                <a:spcPts val="0"/>
              </a:spcBef>
              <a:spcAft>
                <a:spcPts val="0"/>
              </a:spcAft>
              <a:buSzPts val="1800"/>
              <a:buChar char="●"/>
            </a:pPr>
            <a:r>
              <a:rPr lang="fr" sz="1600"/>
              <a:t>LAPP: Linux ,Apache ,Postgres ,PHP</a:t>
            </a:r>
            <a:endParaRPr sz="1600"/>
          </a:p>
          <a:p>
            <a:pPr indent="-342900" lvl="0" marL="457200" rtl="0" algn="l">
              <a:spcBef>
                <a:spcPts val="0"/>
              </a:spcBef>
              <a:spcAft>
                <a:spcPts val="0"/>
              </a:spcAft>
              <a:buSzPts val="1800"/>
              <a:buChar char="●"/>
            </a:pPr>
            <a:r>
              <a:rPr lang="fr" sz="1600"/>
              <a:t>MEAN: Mongo Express Angular Nodejs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dcfe34a00d_0_8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fr"/>
              <a:t>PROTOCOLE HTTP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cfe34a00d_0_88"/>
          <p:cNvSpPr txBox="1"/>
          <p:nvPr>
            <p:ph type="title"/>
          </p:nvPr>
        </p:nvSpPr>
        <p:spPr>
          <a:xfrm>
            <a:off x="443225" y="409875"/>
            <a:ext cx="5225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DÉFINITION</a:t>
            </a:r>
            <a:r>
              <a:rPr lang="fr"/>
              <a:t> PROTOCOLE</a:t>
            </a:r>
            <a:endParaRPr/>
          </a:p>
        </p:txBody>
      </p:sp>
      <p:sp>
        <p:nvSpPr>
          <p:cNvPr id="224" name="Google Shape;224;gdcfe34a00d_0_88"/>
          <p:cNvSpPr txBox="1"/>
          <p:nvPr>
            <p:ph idx="1" type="body"/>
          </p:nvPr>
        </p:nvSpPr>
        <p:spPr>
          <a:xfrm>
            <a:off x="533800" y="1536125"/>
            <a:ext cx="4064400" cy="29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000000"/>
                </a:solidFill>
                <a:latin typeface="Arial"/>
                <a:ea typeface="Arial"/>
                <a:cs typeface="Arial"/>
                <a:sym typeface="Arial"/>
              </a:rPr>
              <a:t>Un protocole informatique définit les règles et les procédures permettant à deux processus informatiques d’échanger des données, notamment à travers un réseau.</a:t>
            </a:r>
            <a:endParaRPr sz="2000"/>
          </a:p>
        </p:txBody>
      </p:sp>
      <p:pic>
        <p:nvPicPr>
          <p:cNvPr id="225" name="Google Shape;225;gdcfe34a00d_0_88"/>
          <p:cNvPicPr preferRelativeResize="0"/>
          <p:nvPr/>
        </p:nvPicPr>
        <p:blipFill>
          <a:blip r:embed="rId3">
            <a:alphaModFix/>
          </a:blip>
          <a:stretch>
            <a:fillRect/>
          </a:stretch>
        </p:blipFill>
        <p:spPr>
          <a:xfrm>
            <a:off x="4819650" y="992175"/>
            <a:ext cx="4240999" cy="24561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cfe34a00d_0_95"/>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Communication C/S suivant le HTTP</a:t>
            </a:r>
            <a:endParaRPr/>
          </a:p>
        </p:txBody>
      </p:sp>
      <p:pic>
        <p:nvPicPr>
          <p:cNvPr id="231" name="Google Shape;231;gdcfe34a00d_0_95"/>
          <p:cNvPicPr preferRelativeResize="0"/>
          <p:nvPr/>
        </p:nvPicPr>
        <p:blipFill>
          <a:blip r:embed="rId3">
            <a:alphaModFix/>
          </a:blip>
          <a:stretch>
            <a:fillRect/>
          </a:stretch>
        </p:blipFill>
        <p:spPr>
          <a:xfrm>
            <a:off x="545925" y="1292775"/>
            <a:ext cx="4046425" cy="289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dcfe34a00d_0_101"/>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Composition </a:t>
            </a:r>
            <a:r>
              <a:rPr lang="fr"/>
              <a:t>Requête</a:t>
            </a:r>
            <a:r>
              <a:rPr lang="fr"/>
              <a:t> HTTP</a:t>
            </a:r>
            <a:endParaRPr/>
          </a:p>
        </p:txBody>
      </p:sp>
      <p:sp>
        <p:nvSpPr>
          <p:cNvPr id="237" name="Google Shape;237;gdcfe34a00d_0_101"/>
          <p:cNvSpPr txBox="1"/>
          <p:nvPr>
            <p:ph idx="1" type="body"/>
          </p:nvPr>
        </p:nvSpPr>
        <p:spPr>
          <a:xfrm>
            <a:off x="443225" y="1163300"/>
            <a:ext cx="5542500" cy="3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requête HTTP est un ensemble de lignes envoyé au serveur par le navigateur. Elle comprend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fr"/>
              <a:t>Une ligne de requête:</a:t>
            </a:r>
            <a:r>
              <a:rPr lang="fr"/>
              <a:t> c'est une ligne précisant le type de document demandé, la méthode qui doit être appliquée, et la version du protocole utilisée. La ligne comprend trois éléments devant être séparés par un espace :</a:t>
            </a:r>
            <a:endParaRPr/>
          </a:p>
          <a:p>
            <a:pPr indent="0" lvl="0" marL="0" rtl="0" algn="l">
              <a:spcBef>
                <a:spcPts val="0"/>
              </a:spcBef>
              <a:spcAft>
                <a:spcPts val="0"/>
              </a:spcAft>
              <a:buNone/>
            </a:pPr>
            <a:r>
              <a:rPr lang="fr"/>
              <a:t>    	La méthode</a:t>
            </a:r>
            <a:endParaRPr/>
          </a:p>
          <a:p>
            <a:pPr indent="0" lvl="0" marL="0" rtl="0" algn="l">
              <a:spcBef>
                <a:spcPts val="0"/>
              </a:spcBef>
              <a:spcAft>
                <a:spcPts val="0"/>
              </a:spcAft>
              <a:buNone/>
            </a:pPr>
            <a:r>
              <a:rPr lang="fr"/>
              <a:t>    	L'URL</a:t>
            </a:r>
            <a:endParaRPr/>
          </a:p>
          <a:p>
            <a:pPr indent="0" lvl="0" marL="0" rtl="0" algn="l">
              <a:spcBef>
                <a:spcPts val="0"/>
              </a:spcBef>
              <a:spcAft>
                <a:spcPts val="0"/>
              </a:spcAft>
              <a:buNone/>
            </a:pPr>
            <a:r>
              <a:rPr lang="fr"/>
              <a:t>    	La version du protocole utilisé par le client (généralement HTTP/1.0)</a:t>
            </a:r>
            <a:endParaRPr/>
          </a:p>
          <a:p>
            <a:pPr indent="-298450" lvl="0" marL="457200" rtl="0" algn="l">
              <a:spcBef>
                <a:spcPts val="0"/>
              </a:spcBef>
              <a:spcAft>
                <a:spcPts val="0"/>
              </a:spcAft>
              <a:buSzPts val="1100"/>
              <a:buChar char="●"/>
            </a:pPr>
            <a:r>
              <a:rPr b="1" lang="fr"/>
              <a:t>Les champs d'en-tête de la requête: </a:t>
            </a:r>
            <a:r>
              <a:rPr lang="fr"/>
              <a:t>il s'agit d'un ensemble de lignes facultatives permettant de donner des informations supplémentaires sur la requête et/ou le client (Navigateur, système d'exploitation, ...). Chacune de ces lignes est composée d'un nom qualifiant le type d'en-tête, suivi de deux points (:) et de la valeur de l'en-tête</a:t>
            </a:r>
            <a:endParaRPr/>
          </a:p>
          <a:p>
            <a:pPr indent="-298450" lvl="0" marL="457200" rtl="0" algn="l">
              <a:spcBef>
                <a:spcPts val="0"/>
              </a:spcBef>
              <a:spcAft>
                <a:spcPts val="0"/>
              </a:spcAft>
              <a:buSzPts val="1100"/>
              <a:buChar char="●"/>
            </a:pPr>
            <a:r>
              <a:rPr b="1" lang="fr"/>
              <a:t>Le corps de la requête: </a:t>
            </a:r>
            <a:r>
              <a:rPr lang="fr"/>
              <a:t>c'est un ensemble de lignes optionnelles devant être séparées des lignes précédentes par une ligne vide et permettant par exemple un envoi de données par une commande POST lors de l'envoi de données au serveur par un formulaire</a:t>
            </a:r>
            <a:endParaRPr/>
          </a:p>
        </p:txBody>
      </p:sp>
      <p:sp>
        <p:nvSpPr>
          <p:cNvPr id="238" name="Google Shape;238;gdcfe34a00d_0_101"/>
          <p:cNvSpPr txBox="1"/>
          <p:nvPr/>
        </p:nvSpPr>
        <p:spPr>
          <a:xfrm>
            <a:off x="6027225" y="1187500"/>
            <a:ext cx="25959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t>Exemple REquete HTTP:</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fr" sz="900"/>
              <a:t>GET [/</a:t>
            </a:r>
            <a:r>
              <a:rPr lang="fr" sz="900" u="sng">
                <a:solidFill>
                  <a:schemeClr val="hlink"/>
                </a:solidFill>
                <a:hlinkClick r:id="rId3"/>
              </a:rPr>
              <a:t> http://www.serveur.com/</a:t>
            </a:r>
            <a:r>
              <a:rPr lang="fr" sz="900"/>
              <a:t>] HTTP/1.0   </a:t>
            </a:r>
            <a:endParaRPr sz="900"/>
          </a:p>
          <a:p>
            <a:pPr indent="0" lvl="0" marL="0" rtl="0" algn="l">
              <a:spcBef>
                <a:spcPts val="0"/>
              </a:spcBef>
              <a:spcAft>
                <a:spcPts val="0"/>
              </a:spcAft>
              <a:buNone/>
            </a:pPr>
            <a:r>
              <a:rPr lang="fr" sz="900"/>
              <a:t>Accept : text/html   </a:t>
            </a:r>
            <a:endParaRPr sz="900"/>
          </a:p>
          <a:p>
            <a:pPr indent="0" lvl="0" marL="0" rtl="0" algn="l">
              <a:spcBef>
                <a:spcPts val="0"/>
              </a:spcBef>
              <a:spcAft>
                <a:spcPts val="0"/>
              </a:spcAft>
              <a:buNone/>
            </a:pPr>
            <a:r>
              <a:rPr lang="fr" sz="900"/>
              <a:t>If-Modified-Since : Saturday, 15-January-2000 14:37:11 GMT   </a:t>
            </a:r>
            <a:endParaRPr sz="900"/>
          </a:p>
          <a:p>
            <a:pPr indent="0" lvl="0" marL="0" rtl="0" algn="l">
              <a:spcBef>
                <a:spcPts val="0"/>
              </a:spcBef>
              <a:spcAft>
                <a:spcPts val="0"/>
              </a:spcAft>
              <a:buNone/>
            </a:pPr>
            <a:r>
              <a:rPr lang="fr" sz="900"/>
              <a:t>User-Agent : Mozilla/4.0 (compatible; MSIE 5.0; Windows 95)</a:t>
            </a:r>
            <a:endParaRPr sz="9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dcfe34a00d_0_109"/>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Commande HTTP</a:t>
            </a:r>
            <a:endParaRPr/>
          </a:p>
        </p:txBody>
      </p:sp>
      <p:sp>
        <p:nvSpPr>
          <p:cNvPr id="244" name="Google Shape;244;gdcfe34a00d_0_109"/>
          <p:cNvSpPr txBox="1"/>
          <p:nvPr>
            <p:ph idx="1" type="body"/>
          </p:nvPr>
        </p:nvSpPr>
        <p:spPr>
          <a:xfrm>
            <a:off x="533775" y="1259950"/>
            <a:ext cx="5407500" cy="29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000000"/>
                </a:solidFill>
                <a:latin typeface="Arial"/>
                <a:ea typeface="Arial"/>
                <a:cs typeface="Arial"/>
                <a:sym typeface="Arial"/>
              </a:rPr>
              <a:t> </a:t>
            </a:r>
            <a:endParaRPr b="1">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fr" sz="1400">
                <a:solidFill>
                  <a:srgbClr val="000000"/>
                </a:solidFill>
                <a:latin typeface="Arial"/>
                <a:ea typeface="Arial"/>
                <a:cs typeface="Arial"/>
                <a:sym typeface="Arial"/>
              </a:rPr>
              <a:t>GET</a:t>
            </a:r>
            <a:r>
              <a:rPr lang="fr" sz="1400">
                <a:solidFill>
                  <a:srgbClr val="000000"/>
                </a:solidFill>
                <a:latin typeface="Arial"/>
                <a:ea typeface="Arial"/>
                <a:cs typeface="Arial"/>
                <a:sym typeface="Arial"/>
              </a:rPr>
              <a:t> Requête de la ressource située à l'URL spécifiée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fr" sz="1400">
                <a:solidFill>
                  <a:srgbClr val="000000"/>
                </a:solidFill>
                <a:latin typeface="Arial"/>
                <a:ea typeface="Arial"/>
                <a:cs typeface="Arial"/>
                <a:sym typeface="Arial"/>
              </a:rPr>
              <a:t>HEAD</a:t>
            </a:r>
            <a:r>
              <a:rPr lang="fr" sz="1400">
                <a:solidFill>
                  <a:srgbClr val="000000"/>
                </a:solidFill>
                <a:latin typeface="Arial"/>
                <a:ea typeface="Arial"/>
                <a:cs typeface="Arial"/>
                <a:sym typeface="Arial"/>
              </a:rPr>
              <a:t> Requête de l'en-tête de la ressource située à l'URL spécifiée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fr" sz="1400">
                <a:solidFill>
                  <a:srgbClr val="000000"/>
                </a:solidFill>
                <a:latin typeface="Arial"/>
                <a:ea typeface="Arial"/>
                <a:cs typeface="Arial"/>
                <a:sym typeface="Arial"/>
              </a:rPr>
              <a:t>POST</a:t>
            </a:r>
            <a:r>
              <a:rPr lang="fr" sz="1400">
                <a:solidFill>
                  <a:srgbClr val="000000"/>
                </a:solidFill>
                <a:latin typeface="Arial"/>
                <a:ea typeface="Arial"/>
                <a:cs typeface="Arial"/>
                <a:sym typeface="Arial"/>
              </a:rPr>
              <a:t> : Envoi de données au programme situé à l'URL spécifiée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fr" sz="1400">
                <a:solidFill>
                  <a:srgbClr val="000000"/>
                </a:solidFill>
                <a:latin typeface="Arial"/>
                <a:ea typeface="Arial"/>
                <a:cs typeface="Arial"/>
                <a:sym typeface="Arial"/>
              </a:rPr>
              <a:t>PUT</a:t>
            </a:r>
            <a:r>
              <a:rPr lang="fr" sz="1400">
                <a:solidFill>
                  <a:srgbClr val="000000"/>
                </a:solidFill>
                <a:latin typeface="Arial"/>
                <a:ea typeface="Arial"/>
                <a:cs typeface="Arial"/>
                <a:sym typeface="Arial"/>
              </a:rPr>
              <a:t> : Envoi de données à l'URL spécifiée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fr" sz="1400">
                <a:solidFill>
                  <a:srgbClr val="000000"/>
                </a:solidFill>
                <a:latin typeface="Arial"/>
                <a:ea typeface="Arial"/>
                <a:cs typeface="Arial"/>
                <a:sym typeface="Arial"/>
              </a:rPr>
              <a:t>DELETE</a:t>
            </a:r>
            <a:r>
              <a:rPr lang="fr" sz="1400">
                <a:solidFill>
                  <a:srgbClr val="000000"/>
                </a:solidFill>
                <a:latin typeface="Arial"/>
                <a:ea typeface="Arial"/>
                <a:cs typeface="Arial"/>
                <a:sym typeface="Arial"/>
              </a:rPr>
              <a:t> : Suppression de la ressource située à l'URL spécifiée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443200" y="418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PLAN</a:t>
            </a:r>
            <a:endParaRPr/>
          </a:p>
        </p:txBody>
      </p:sp>
      <p:sp>
        <p:nvSpPr>
          <p:cNvPr id="136" name="Google Shape;136;p2"/>
          <p:cNvSpPr txBox="1"/>
          <p:nvPr>
            <p:ph idx="1" type="body"/>
          </p:nvPr>
        </p:nvSpPr>
        <p:spPr>
          <a:xfrm>
            <a:off x="513075" y="1023975"/>
            <a:ext cx="7381500" cy="3810600"/>
          </a:xfrm>
          <a:prstGeom prst="rect">
            <a:avLst/>
          </a:prstGeom>
          <a:noFill/>
          <a:ln cap="flat" cmpd="sng" w="9525">
            <a:solidFill>
              <a:srgbClr val="F4CCCC"/>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Arial"/>
              <a:buAutoNum type="arabicPeriod"/>
            </a:pPr>
            <a:r>
              <a:rPr lang="fr" sz="1600"/>
              <a:t>Introduction au </a:t>
            </a:r>
            <a:r>
              <a:rPr lang="fr" sz="1600"/>
              <a:t>développement</a:t>
            </a:r>
            <a:r>
              <a:rPr lang="fr" sz="1600"/>
              <a:t> web dynamique</a:t>
            </a:r>
            <a:endParaRPr sz="1600"/>
          </a:p>
          <a:p>
            <a:pPr indent="-330200" lvl="1" marL="914400" rtl="0" algn="l">
              <a:lnSpc>
                <a:spcPct val="115000"/>
              </a:lnSpc>
              <a:spcBef>
                <a:spcPts val="0"/>
              </a:spcBef>
              <a:spcAft>
                <a:spcPts val="0"/>
              </a:spcAft>
              <a:buSzPts val="1600"/>
              <a:buChar char="○"/>
            </a:pPr>
            <a:r>
              <a:rPr lang="fr" sz="1600"/>
              <a:t>L</a:t>
            </a:r>
            <a:r>
              <a:rPr lang="fr" sz="1600"/>
              <a:t>es architectures C/S Web.</a:t>
            </a:r>
            <a:endParaRPr sz="1600"/>
          </a:p>
          <a:p>
            <a:pPr indent="-330200" lvl="1" marL="914400" rtl="0" algn="l">
              <a:lnSpc>
                <a:spcPct val="115000"/>
              </a:lnSpc>
              <a:spcBef>
                <a:spcPts val="0"/>
              </a:spcBef>
              <a:spcAft>
                <a:spcPts val="0"/>
              </a:spcAft>
              <a:buSzPts val="1600"/>
              <a:buChar char="○"/>
            </a:pPr>
            <a:r>
              <a:rPr lang="fr" sz="1600"/>
              <a:t>Les technologies utilisées côté client</a:t>
            </a:r>
            <a:endParaRPr sz="1600"/>
          </a:p>
          <a:p>
            <a:pPr indent="-330200" lvl="1" marL="914400" rtl="0" algn="l">
              <a:lnSpc>
                <a:spcPct val="115000"/>
              </a:lnSpc>
              <a:spcBef>
                <a:spcPts val="0"/>
              </a:spcBef>
              <a:spcAft>
                <a:spcPts val="0"/>
              </a:spcAft>
              <a:buSzPts val="1600"/>
              <a:buChar char="○"/>
            </a:pPr>
            <a:r>
              <a:rPr lang="fr" sz="1600"/>
              <a:t>Les technologies utilisées côté serveur</a:t>
            </a:r>
            <a:endParaRPr sz="1600"/>
          </a:p>
          <a:p>
            <a:pPr indent="-330200" lvl="1" marL="914400" rtl="0" algn="l">
              <a:lnSpc>
                <a:spcPct val="115000"/>
              </a:lnSpc>
              <a:spcBef>
                <a:spcPts val="0"/>
              </a:spcBef>
              <a:spcAft>
                <a:spcPts val="0"/>
              </a:spcAft>
              <a:buSzPts val="1600"/>
              <a:buChar char="○"/>
            </a:pPr>
            <a:r>
              <a:rPr lang="fr" sz="1600"/>
              <a:t>Fonctionnement des gestionnaires de contenu</a:t>
            </a:r>
            <a:endParaRPr sz="1600"/>
          </a:p>
          <a:p>
            <a:pPr indent="-330200" lvl="0" marL="457200" rtl="0" algn="l">
              <a:lnSpc>
                <a:spcPct val="115000"/>
              </a:lnSpc>
              <a:spcBef>
                <a:spcPts val="0"/>
              </a:spcBef>
              <a:spcAft>
                <a:spcPts val="0"/>
              </a:spcAft>
              <a:buClr>
                <a:srgbClr val="000000"/>
              </a:buClr>
              <a:buSzPts val="1600"/>
              <a:buFont typeface="Arial"/>
              <a:buAutoNum type="arabicPeriod"/>
            </a:pPr>
            <a:r>
              <a:rPr lang="fr" sz="1600"/>
              <a:t>Systèmes de Gestion de Bases de Données Avancés</a:t>
            </a:r>
            <a:endParaRPr sz="1600"/>
          </a:p>
          <a:p>
            <a:pPr indent="-330200" lvl="0" marL="457200" rtl="0" algn="l">
              <a:lnSpc>
                <a:spcPct val="115000"/>
              </a:lnSpc>
              <a:spcBef>
                <a:spcPts val="0"/>
              </a:spcBef>
              <a:spcAft>
                <a:spcPts val="0"/>
              </a:spcAft>
              <a:buClr>
                <a:srgbClr val="000000"/>
              </a:buClr>
              <a:buSzPts val="1600"/>
              <a:buFont typeface="Arial"/>
              <a:buAutoNum type="arabicPeriod"/>
            </a:pPr>
            <a:r>
              <a:rPr lang="fr" sz="1600"/>
              <a:t> Généralités: Web, applications Web</a:t>
            </a:r>
            <a:endParaRPr sz="1600"/>
          </a:p>
          <a:p>
            <a:pPr indent="-330200" lvl="0" marL="457200" rtl="0" algn="l">
              <a:lnSpc>
                <a:spcPct val="115000"/>
              </a:lnSpc>
              <a:spcBef>
                <a:spcPts val="0"/>
              </a:spcBef>
              <a:spcAft>
                <a:spcPts val="0"/>
              </a:spcAft>
              <a:buClr>
                <a:srgbClr val="000000"/>
              </a:buClr>
              <a:buSzPts val="1600"/>
              <a:buFont typeface="Arial"/>
              <a:buAutoNum type="arabicPeriod"/>
            </a:pPr>
            <a:r>
              <a:rPr lang="fr" sz="1600"/>
              <a:t> Les technologies “côté client” HTML/XHTML/CSS, JavaScript/jQuery, DHTML, HTML5</a:t>
            </a:r>
            <a:endParaRPr sz="1600"/>
          </a:p>
          <a:p>
            <a:pPr indent="-330200" lvl="0" marL="457200" rtl="0" algn="l">
              <a:lnSpc>
                <a:spcPct val="115000"/>
              </a:lnSpc>
              <a:spcBef>
                <a:spcPts val="0"/>
              </a:spcBef>
              <a:spcAft>
                <a:spcPts val="0"/>
              </a:spcAft>
              <a:buClr>
                <a:srgbClr val="000000"/>
              </a:buClr>
              <a:buSzPts val="1600"/>
              <a:buFont typeface="Arial"/>
              <a:buAutoNum type="arabicPeriod"/>
            </a:pPr>
            <a:r>
              <a:rPr lang="fr" sz="1600"/>
              <a:t>Les technologies “côté serveur” PHP (v5)</a:t>
            </a:r>
            <a:endParaRPr sz="1600"/>
          </a:p>
          <a:p>
            <a:pPr indent="-330200" lvl="0" marL="457200" rtl="0" algn="l">
              <a:lnSpc>
                <a:spcPct val="115000"/>
              </a:lnSpc>
              <a:spcBef>
                <a:spcPts val="0"/>
              </a:spcBef>
              <a:spcAft>
                <a:spcPts val="0"/>
              </a:spcAft>
              <a:buClr>
                <a:srgbClr val="000000"/>
              </a:buClr>
              <a:buSzPts val="1600"/>
              <a:buFont typeface="Arial"/>
              <a:buAutoNum type="arabicPeriod"/>
            </a:pPr>
            <a:r>
              <a:rPr lang="fr" sz="1600"/>
              <a:t>Bases de données et autres services</a:t>
            </a:r>
            <a:endParaRPr sz="1600"/>
          </a:p>
          <a:p>
            <a:pPr indent="-330200" lvl="0" marL="457200" rtl="0" algn="l">
              <a:lnSpc>
                <a:spcPct val="115000"/>
              </a:lnSpc>
              <a:spcBef>
                <a:spcPts val="0"/>
              </a:spcBef>
              <a:spcAft>
                <a:spcPts val="0"/>
              </a:spcAft>
              <a:buClr>
                <a:srgbClr val="000000"/>
              </a:buClr>
              <a:buSzPts val="1600"/>
              <a:buFont typeface="Arial"/>
              <a:buAutoNum type="arabicPeriod"/>
            </a:pPr>
            <a:r>
              <a:rPr lang="fr" sz="1600"/>
              <a:t>Les outils de développement d'applications Web d'entreprise</a:t>
            </a:r>
            <a:endParaRPr sz="1600"/>
          </a:p>
          <a:p>
            <a:pPr indent="-330200" lvl="0" marL="457200" rtl="0" algn="l">
              <a:lnSpc>
                <a:spcPct val="115000"/>
              </a:lnSpc>
              <a:spcBef>
                <a:spcPts val="0"/>
              </a:spcBef>
              <a:spcAft>
                <a:spcPts val="0"/>
              </a:spcAft>
              <a:buClr>
                <a:srgbClr val="000000"/>
              </a:buClr>
              <a:buSzPts val="1600"/>
              <a:buFont typeface="Arial"/>
              <a:buAutoNum type="arabicPeriod"/>
            </a:pPr>
            <a:r>
              <a:rPr lang="fr" sz="1600"/>
              <a:t>Gestion de contenus Cadres de développement</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dcfe34a00d_0_115"/>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Entete Requette HTTP</a:t>
            </a:r>
            <a:endParaRPr/>
          </a:p>
        </p:txBody>
      </p:sp>
      <p:sp>
        <p:nvSpPr>
          <p:cNvPr id="250" name="Google Shape;250;gdcfe34a00d_0_115"/>
          <p:cNvSpPr txBox="1"/>
          <p:nvPr>
            <p:ph idx="1" type="body"/>
          </p:nvPr>
        </p:nvSpPr>
        <p:spPr>
          <a:xfrm>
            <a:off x="339650" y="1184000"/>
            <a:ext cx="3768300" cy="366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a:latin typeface="Arial"/>
                <a:ea typeface="Arial"/>
                <a:cs typeface="Arial"/>
                <a:sym typeface="Arial"/>
              </a:rPr>
              <a:t>Accept </a:t>
            </a:r>
            <a:r>
              <a:rPr lang="fr">
                <a:solidFill>
                  <a:srgbClr val="000000"/>
                </a:solidFill>
                <a:latin typeface="Arial"/>
                <a:ea typeface="Arial"/>
                <a:cs typeface="Arial"/>
                <a:sym typeface="Arial"/>
              </a:rPr>
              <a:t>Type de contenu accepté par le browser (par exemple </a:t>
            </a:r>
            <a:r>
              <a:rPr i="1" lang="fr">
                <a:solidFill>
                  <a:srgbClr val="000000"/>
                </a:solidFill>
                <a:latin typeface="Arial"/>
                <a:ea typeface="Arial"/>
                <a:cs typeface="Arial"/>
                <a:sym typeface="Arial"/>
              </a:rPr>
              <a:t>text/html</a:t>
            </a:r>
            <a:r>
              <a:rPr lang="fr">
                <a:solidFill>
                  <a:srgbClr val="000000"/>
                </a:solidFill>
                <a:latin typeface="Arial"/>
                <a:ea typeface="Arial"/>
                <a:cs typeface="Arial"/>
                <a:sym typeface="Arial"/>
              </a:rPr>
              <a:t>).  </a:t>
            </a:r>
            <a:endParaRPr u="sng">
              <a:solidFill>
                <a:schemeClr val="hlink"/>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Accept-Charset </a:t>
            </a:r>
            <a:r>
              <a:rPr lang="fr">
                <a:solidFill>
                  <a:srgbClr val="000000"/>
                </a:solidFill>
                <a:latin typeface="Arial"/>
                <a:ea typeface="Arial"/>
                <a:cs typeface="Arial"/>
                <a:sym typeface="Arial"/>
              </a:rPr>
              <a:t>Jeu de caractères attendu par le browser</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Accept-Encoding </a:t>
            </a:r>
            <a:r>
              <a:rPr lang="fr">
                <a:solidFill>
                  <a:srgbClr val="000000"/>
                </a:solidFill>
                <a:latin typeface="Arial"/>
                <a:ea typeface="Arial"/>
                <a:cs typeface="Arial"/>
                <a:sym typeface="Arial"/>
              </a:rPr>
              <a:t>Codage de données accepté par le browser</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Accept-Language </a:t>
            </a:r>
            <a:r>
              <a:rPr lang="fr">
                <a:solidFill>
                  <a:srgbClr val="000000"/>
                </a:solidFill>
                <a:latin typeface="Arial"/>
                <a:ea typeface="Arial"/>
                <a:cs typeface="Arial"/>
                <a:sym typeface="Arial"/>
              </a:rPr>
              <a:t>Langage attendu par le browser (anglais par défaut)</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Authorization i</a:t>
            </a:r>
            <a:r>
              <a:rPr lang="fr">
                <a:solidFill>
                  <a:srgbClr val="000000"/>
                </a:solidFill>
                <a:latin typeface="Arial"/>
                <a:ea typeface="Arial"/>
                <a:cs typeface="Arial"/>
                <a:sym typeface="Arial"/>
              </a:rPr>
              <a:t>dentification du browser auprès du serveur</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Content-Encoding: t</a:t>
            </a:r>
            <a:r>
              <a:rPr lang="fr">
                <a:solidFill>
                  <a:srgbClr val="000000"/>
                </a:solidFill>
                <a:latin typeface="Arial"/>
                <a:ea typeface="Arial"/>
                <a:cs typeface="Arial"/>
                <a:sym typeface="Arial"/>
              </a:rPr>
              <a:t>ype de codage du corps de la requête</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Content-Language : </a:t>
            </a:r>
            <a:r>
              <a:rPr lang="fr">
                <a:solidFill>
                  <a:srgbClr val="000000"/>
                </a:solidFill>
                <a:latin typeface="Arial"/>
                <a:ea typeface="Arial"/>
                <a:cs typeface="Arial"/>
                <a:sym typeface="Arial"/>
              </a:rPr>
              <a:t>Type de langage du corps de la requête</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Content-Length : </a:t>
            </a:r>
            <a:r>
              <a:rPr lang="fr">
                <a:solidFill>
                  <a:srgbClr val="000000"/>
                </a:solidFill>
                <a:latin typeface="Arial"/>
                <a:ea typeface="Arial"/>
                <a:cs typeface="Arial"/>
                <a:sym typeface="Arial"/>
              </a:rPr>
              <a:t>Longueur du corps de la requête</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a:solidFill>
                  <a:srgbClr val="000000"/>
                </a:solidFill>
                <a:latin typeface="Arial"/>
                <a:ea typeface="Arial"/>
                <a:cs typeface="Arial"/>
                <a:sym typeface="Arial"/>
              </a:rPr>
              <a:t>Content-Type : </a:t>
            </a:r>
            <a:r>
              <a:rPr lang="fr">
                <a:solidFill>
                  <a:srgbClr val="000000"/>
                </a:solidFill>
                <a:latin typeface="Arial"/>
                <a:ea typeface="Arial"/>
                <a:cs typeface="Arial"/>
                <a:sym typeface="Arial"/>
              </a:rPr>
              <a:t>Type de contenu du corps de la requête (par exemple </a:t>
            </a:r>
            <a:r>
              <a:rPr i="1" lang="fr">
                <a:solidFill>
                  <a:srgbClr val="000000"/>
                </a:solidFill>
                <a:latin typeface="Arial"/>
                <a:ea typeface="Arial"/>
                <a:cs typeface="Arial"/>
                <a:sym typeface="Arial"/>
              </a:rPr>
              <a:t>text/html</a:t>
            </a:r>
            <a:r>
              <a:rPr lang="fr">
                <a:solidFill>
                  <a:srgbClr val="000000"/>
                </a:solidFill>
                <a:latin typeface="Arial"/>
                <a:ea typeface="Arial"/>
                <a:cs typeface="Arial"/>
                <a:sym typeface="Arial"/>
              </a:rPr>
              <a:t>)</a:t>
            </a:r>
            <a:endParaRPr>
              <a:latin typeface="Arial"/>
              <a:ea typeface="Arial"/>
              <a:cs typeface="Arial"/>
              <a:sym typeface="Arial"/>
            </a:endParaRPr>
          </a:p>
        </p:txBody>
      </p:sp>
      <p:sp>
        <p:nvSpPr>
          <p:cNvPr id="251" name="Google Shape;251;gdcfe34a00d_0_115"/>
          <p:cNvSpPr txBox="1"/>
          <p:nvPr>
            <p:ph idx="1" type="body"/>
          </p:nvPr>
        </p:nvSpPr>
        <p:spPr>
          <a:xfrm>
            <a:off x="4211525" y="1273750"/>
            <a:ext cx="4259700" cy="295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200">
                <a:latin typeface="Arial"/>
                <a:ea typeface="Arial"/>
                <a:cs typeface="Arial"/>
                <a:sym typeface="Arial"/>
              </a:rPr>
              <a:t> </a:t>
            </a:r>
            <a:endParaRPr sz="1200" u="sng">
              <a:solidFill>
                <a:schemeClr val="hlink"/>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Date : </a:t>
            </a:r>
            <a:r>
              <a:rPr lang="fr" sz="1200">
                <a:solidFill>
                  <a:srgbClr val="000000"/>
                </a:solidFill>
                <a:latin typeface="Arial"/>
                <a:ea typeface="Arial"/>
                <a:cs typeface="Arial"/>
                <a:sym typeface="Arial"/>
              </a:rPr>
              <a:t>Date de début de transfert des données</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Forwarded </a:t>
            </a:r>
            <a:r>
              <a:rPr lang="fr" sz="1200">
                <a:solidFill>
                  <a:srgbClr val="000000"/>
                </a:solidFill>
                <a:latin typeface="Arial"/>
                <a:ea typeface="Arial"/>
                <a:cs typeface="Arial"/>
                <a:sym typeface="Arial"/>
              </a:rPr>
              <a:t>Utilisé par les machines intermédiaires entre le browser et le serveur</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From : </a:t>
            </a:r>
            <a:r>
              <a:rPr lang="fr" sz="1200">
                <a:solidFill>
                  <a:srgbClr val="000000"/>
                </a:solidFill>
                <a:latin typeface="Arial"/>
                <a:ea typeface="Arial"/>
                <a:cs typeface="Arial"/>
                <a:sym typeface="Arial"/>
              </a:rPr>
              <a:t>Permet de spécifier l'adresse e-mail du client</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From : </a:t>
            </a:r>
            <a:r>
              <a:rPr lang="fr" sz="1200">
                <a:solidFill>
                  <a:srgbClr val="000000"/>
                </a:solidFill>
                <a:latin typeface="Arial"/>
                <a:ea typeface="Arial"/>
                <a:cs typeface="Arial"/>
                <a:sym typeface="Arial"/>
              </a:rPr>
              <a:t>Permet de spécifier que le document doit être envoyé s'il a été modifié depuis une certaine date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Link : </a:t>
            </a:r>
            <a:r>
              <a:rPr lang="fr" sz="1200">
                <a:solidFill>
                  <a:srgbClr val="000000"/>
                </a:solidFill>
                <a:latin typeface="Arial"/>
                <a:ea typeface="Arial"/>
                <a:cs typeface="Arial"/>
                <a:sym typeface="Arial"/>
              </a:rPr>
              <a:t>Relation entre deux URL</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Orig-URL : </a:t>
            </a:r>
            <a:r>
              <a:rPr lang="fr" sz="1200">
                <a:solidFill>
                  <a:srgbClr val="000000"/>
                </a:solidFill>
                <a:latin typeface="Arial"/>
                <a:ea typeface="Arial"/>
                <a:cs typeface="Arial"/>
                <a:sym typeface="Arial"/>
              </a:rPr>
              <a:t>URL d'origine de la requête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Referer : </a:t>
            </a:r>
            <a:r>
              <a:rPr lang="fr" sz="1200">
                <a:solidFill>
                  <a:srgbClr val="000000"/>
                </a:solidFill>
                <a:latin typeface="Arial"/>
                <a:ea typeface="Arial"/>
                <a:cs typeface="Arial"/>
                <a:sym typeface="Arial"/>
              </a:rPr>
              <a:t>URL du lien à partir duquel la requête a été effectuée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200">
                <a:solidFill>
                  <a:srgbClr val="000000"/>
                </a:solidFill>
                <a:latin typeface="Arial"/>
                <a:ea typeface="Arial"/>
                <a:cs typeface="Arial"/>
                <a:sym typeface="Arial"/>
              </a:rPr>
              <a:t>User-Agent : </a:t>
            </a:r>
            <a:r>
              <a:rPr lang="fr" sz="1200">
                <a:solidFill>
                  <a:srgbClr val="000000"/>
                </a:solidFill>
                <a:latin typeface="Arial"/>
                <a:ea typeface="Arial"/>
                <a:cs typeface="Arial"/>
                <a:sym typeface="Arial"/>
              </a:rPr>
              <a:t>Chaîne donnant des informations sur le client, comme le nom et la version du navigateur, du système d'exploitation</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dcfe34a00d_0_123"/>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Composition </a:t>
            </a:r>
            <a:r>
              <a:rPr lang="fr"/>
              <a:t>Réponse</a:t>
            </a:r>
            <a:r>
              <a:rPr lang="fr"/>
              <a:t> HTTP</a:t>
            </a:r>
            <a:endParaRPr/>
          </a:p>
        </p:txBody>
      </p:sp>
      <p:sp>
        <p:nvSpPr>
          <p:cNvPr id="257" name="Google Shape;257;gdcfe34a00d_0_123"/>
          <p:cNvSpPr txBox="1"/>
          <p:nvPr>
            <p:ph idx="1" type="body"/>
          </p:nvPr>
        </p:nvSpPr>
        <p:spPr>
          <a:xfrm>
            <a:off x="443225" y="1163300"/>
            <a:ext cx="5407500" cy="29571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None/>
            </a:pPr>
            <a:r>
              <a:rPr lang="fr">
                <a:solidFill>
                  <a:srgbClr val="000000"/>
                </a:solidFill>
                <a:latin typeface="Arial"/>
                <a:ea typeface="Arial"/>
                <a:cs typeface="Arial"/>
                <a:sym typeface="Arial"/>
              </a:rPr>
              <a:t>Une réponse HTTP est un ensemble de lignes envoyées au navigateur par le serveur. Elle comprend :</a:t>
            </a:r>
            <a:endParaRPr>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fr">
                <a:solidFill>
                  <a:srgbClr val="000000"/>
                </a:solidFill>
                <a:latin typeface="Arial"/>
                <a:ea typeface="Arial"/>
                <a:cs typeface="Arial"/>
                <a:sym typeface="Arial"/>
              </a:rPr>
              <a:t>Une ligne de statut</a:t>
            </a:r>
            <a:r>
              <a:rPr lang="fr">
                <a:solidFill>
                  <a:srgbClr val="000000"/>
                </a:solidFill>
                <a:latin typeface="Arial"/>
                <a:ea typeface="Arial"/>
                <a:cs typeface="Arial"/>
                <a:sym typeface="Arial"/>
              </a:rPr>
              <a:t>: c'est une ligne précisant la version du protocole utilisé et l'état du traitement de la requête à l'aide d'un code et d'un texte explicatif. La ligne comprend trois éléments devant être séparés par un espace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fr">
                <a:solidFill>
                  <a:srgbClr val="000000"/>
                </a:solidFill>
                <a:latin typeface="Arial"/>
                <a:ea typeface="Arial"/>
                <a:cs typeface="Arial"/>
                <a:sym typeface="Arial"/>
              </a:rPr>
              <a:t>La version du protocole utilisé</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fr">
                <a:solidFill>
                  <a:srgbClr val="000000"/>
                </a:solidFill>
                <a:latin typeface="Arial"/>
                <a:ea typeface="Arial"/>
                <a:cs typeface="Arial"/>
                <a:sym typeface="Arial"/>
              </a:rPr>
              <a:t>Le code de statut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fr">
                <a:solidFill>
                  <a:srgbClr val="000000"/>
                </a:solidFill>
                <a:latin typeface="Arial"/>
                <a:ea typeface="Arial"/>
                <a:cs typeface="Arial"/>
                <a:sym typeface="Arial"/>
              </a:rPr>
              <a:t>La signification du code</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a:solidFill>
                  <a:srgbClr val="000000"/>
                </a:solidFill>
                <a:latin typeface="Arial"/>
                <a:ea typeface="Arial"/>
                <a:cs typeface="Arial"/>
                <a:sym typeface="Arial"/>
              </a:rPr>
              <a:t>Les champs d'en-tête de la réponse</a:t>
            </a:r>
            <a:r>
              <a:rPr lang="fr">
                <a:solidFill>
                  <a:srgbClr val="000000"/>
                </a:solidFill>
                <a:latin typeface="Arial"/>
                <a:ea typeface="Arial"/>
                <a:cs typeface="Arial"/>
                <a:sym typeface="Arial"/>
              </a:rPr>
              <a:t>: il s'agit d'un ensemble de lignes facultatives permettant de donner des informations supplémentaires sur la réponse et/ou le serveur. Chacune de ces lignes est composée d'un nom qualifiant le type d'en-tête, suivi de deux points (:) et de la valeur de l'en-tête</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fr">
                <a:solidFill>
                  <a:srgbClr val="000000"/>
                </a:solidFill>
                <a:latin typeface="Arial"/>
                <a:ea typeface="Arial"/>
                <a:cs typeface="Arial"/>
                <a:sym typeface="Arial"/>
              </a:rPr>
              <a:t>Le corps de la réponse</a:t>
            </a:r>
            <a:r>
              <a:rPr lang="fr">
                <a:solidFill>
                  <a:srgbClr val="000000"/>
                </a:solidFill>
                <a:latin typeface="Arial"/>
                <a:ea typeface="Arial"/>
                <a:cs typeface="Arial"/>
                <a:sym typeface="Arial"/>
              </a:rPr>
              <a:t>: il contient le document demandé</a:t>
            </a:r>
            <a:endParaRPr sz="800">
              <a:latin typeface="Arial"/>
              <a:ea typeface="Arial"/>
              <a:cs typeface="Arial"/>
              <a:sym typeface="Arial"/>
            </a:endParaRPr>
          </a:p>
        </p:txBody>
      </p:sp>
      <p:sp>
        <p:nvSpPr>
          <p:cNvPr id="258" name="Google Shape;258;gdcfe34a00d_0_123"/>
          <p:cNvSpPr txBox="1"/>
          <p:nvPr/>
        </p:nvSpPr>
        <p:spPr>
          <a:xfrm>
            <a:off x="6027225" y="1187500"/>
            <a:ext cx="25959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t>Exemple reponse HTTP:</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fr" sz="900"/>
              <a:t>HTTP/1.0 200 OK   </a:t>
            </a:r>
            <a:endParaRPr sz="900"/>
          </a:p>
          <a:p>
            <a:pPr indent="0" lvl="0" marL="0" rtl="0" algn="l">
              <a:spcBef>
                <a:spcPts val="0"/>
              </a:spcBef>
              <a:spcAft>
                <a:spcPts val="0"/>
              </a:spcAft>
              <a:buNone/>
            </a:pPr>
            <a:r>
              <a:rPr lang="fr" sz="900"/>
              <a:t>Date : Sat, 15 Jan 2000 14:37:12 GMT Server : Microsoft-IIS/2.0   </a:t>
            </a:r>
            <a:endParaRPr sz="900"/>
          </a:p>
          <a:p>
            <a:pPr indent="0" lvl="0" marL="0" rtl="0" algn="l">
              <a:spcBef>
                <a:spcPts val="0"/>
              </a:spcBef>
              <a:spcAft>
                <a:spcPts val="0"/>
              </a:spcAft>
              <a:buNone/>
            </a:pPr>
            <a:r>
              <a:rPr lang="fr" sz="900"/>
              <a:t>Content-Type : text/HTML   </a:t>
            </a:r>
            <a:endParaRPr sz="900"/>
          </a:p>
          <a:p>
            <a:pPr indent="0" lvl="0" marL="0" rtl="0" algn="l">
              <a:spcBef>
                <a:spcPts val="0"/>
              </a:spcBef>
              <a:spcAft>
                <a:spcPts val="0"/>
              </a:spcAft>
              <a:buNone/>
            </a:pPr>
            <a:r>
              <a:rPr lang="fr" sz="900"/>
              <a:t>Content-Length : 1245   </a:t>
            </a:r>
            <a:endParaRPr sz="900"/>
          </a:p>
          <a:p>
            <a:pPr indent="0" lvl="0" marL="0" rtl="0" algn="l">
              <a:spcBef>
                <a:spcPts val="0"/>
              </a:spcBef>
              <a:spcAft>
                <a:spcPts val="0"/>
              </a:spcAft>
              <a:buNone/>
            </a:pPr>
            <a:r>
              <a:rPr lang="fr" sz="900"/>
              <a:t>Last-Modified : Fri, 14 Jan 2000 08:25:13 GMT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cfe34a00d_0_131"/>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Entête</a:t>
            </a:r>
            <a:r>
              <a:rPr lang="fr"/>
              <a:t> </a:t>
            </a:r>
            <a:r>
              <a:rPr lang="fr"/>
              <a:t>Réponse</a:t>
            </a:r>
            <a:r>
              <a:rPr lang="fr"/>
              <a:t> HTTP</a:t>
            </a:r>
            <a:endParaRPr/>
          </a:p>
        </p:txBody>
      </p:sp>
      <p:sp>
        <p:nvSpPr>
          <p:cNvPr id="264" name="Google Shape;264;gdcfe34a00d_0_131"/>
          <p:cNvSpPr txBox="1"/>
          <p:nvPr>
            <p:ph idx="1" type="body"/>
          </p:nvPr>
        </p:nvSpPr>
        <p:spPr>
          <a:xfrm>
            <a:off x="561400" y="1239225"/>
            <a:ext cx="5407500" cy="295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a:latin typeface="Arial"/>
                <a:ea typeface="Arial"/>
                <a:cs typeface="Arial"/>
                <a:sym typeface="Arial"/>
              </a:rPr>
              <a:t>Content-Encoding : </a:t>
            </a:r>
            <a:r>
              <a:rPr lang="fr">
                <a:latin typeface="Arial"/>
                <a:ea typeface="Arial"/>
                <a:cs typeface="Arial"/>
                <a:sym typeface="Arial"/>
              </a:rPr>
              <a:t>Type de codage du corps de la réponse</a:t>
            </a:r>
            <a:endParaRPr>
              <a:latin typeface="Arial"/>
              <a:ea typeface="Arial"/>
              <a:cs typeface="Arial"/>
              <a:sym typeface="Arial"/>
            </a:endParaRPr>
          </a:p>
          <a:p>
            <a:pPr indent="0" lvl="0" marL="0" rtl="0" algn="l">
              <a:lnSpc>
                <a:spcPct val="100000"/>
              </a:lnSpc>
              <a:spcBef>
                <a:spcPts val="0"/>
              </a:spcBef>
              <a:spcAft>
                <a:spcPts val="0"/>
              </a:spcAft>
              <a:buNone/>
            </a:pPr>
            <a:r>
              <a:rPr b="1" lang="fr">
                <a:latin typeface="Arial"/>
                <a:ea typeface="Arial"/>
                <a:cs typeface="Arial"/>
                <a:sym typeface="Arial"/>
              </a:rPr>
              <a:t>Content-Language: </a:t>
            </a:r>
            <a:r>
              <a:rPr lang="fr">
                <a:latin typeface="Arial"/>
                <a:ea typeface="Arial"/>
                <a:cs typeface="Arial"/>
                <a:sym typeface="Arial"/>
              </a:rPr>
              <a:t>Type de langage du corps de la réponse</a:t>
            </a:r>
            <a:endParaRPr>
              <a:latin typeface="Arial"/>
              <a:ea typeface="Arial"/>
              <a:cs typeface="Arial"/>
              <a:sym typeface="Arial"/>
            </a:endParaRPr>
          </a:p>
          <a:p>
            <a:pPr indent="0" lvl="0" marL="0" rtl="0" algn="l">
              <a:lnSpc>
                <a:spcPct val="100000"/>
              </a:lnSpc>
              <a:spcBef>
                <a:spcPts val="0"/>
              </a:spcBef>
              <a:spcAft>
                <a:spcPts val="0"/>
              </a:spcAft>
              <a:buNone/>
            </a:pPr>
            <a:r>
              <a:rPr b="1" lang="fr">
                <a:latin typeface="Arial"/>
                <a:ea typeface="Arial"/>
                <a:cs typeface="Arial"/>
                <a:sym typeface="Arial"/>
              </a:rPr>
              <a:t>Content-Length : </a:t>
            </a:r>
            <a:r>
              <a:rPr lang="fr">
                <a:latin typeface="Arial"/>
                <a:ea typeface="Arial"/>
                <a:cs typeface="Arial"/>
                <a:sym typeface="Arial"/>
              </a:rPr>
              <a:t>Longueur du corps de la réponse</a:t>
            </a:r>
            <a:endParaRPr>
              <a:latin typeface="Arial"/>
              <a:ea typeface="Arial"/>
              <a:cs typeface="Arial"/>
              <a:sym typeface="Arial"/>
            </a:endParaRPr>
          </a:p>
          <a:p>
            <a:pPr indent="0" lvl="0" marL="0" rtl="0" algn="l">
              <a:lnSpc>
                <a:spcPct val="100000"/>
              </a:lnSpc>
              <a:spcBef>
                <a:spcPts val="0"/>
              </a:spcBef>
              <a:spcAft>
                <a:spcPts val="0"/>
              </a:spcAft>
              <a:buNone/>
            </a:pPr>
            <a:r>
              <a:rPr b="1" lang="fr">
                <a:latin typeface="Arial"/>
                <a:ea typeface="Arial"/>
                <a:cs typeface="Arial"/>
                <a:sym typeface="Arial"/>
              </a:rPr>
              <a:t>Content-Type : </a:t>
            </a:r>
            <a:r>
              <a:rPr lang="fr">
                <a:solidFill>
                  <a:srgbClr val="000000"/>
                </a:solidFill>
                <a:latin typeface="Arial"/>
                <a:ea typeface="Arial"/>
                <a:cs typeface="Arial"/>
                <a:sym typeface="Arial"/>
              </a:rPr>
              <a:t>Type de contenu du corps de la réponse (par exemple </a:t>
            </a:r>
            <a:r>
              <a:rPr i="1" lang="fr">
                <a:solidFill>
                  <a:srgbClr val="000000"/>
                </a:solidFill>
                <a:latin typeface="Arial"/>
                <a:ea typeface="Arial"/>
                <a:cs typeface="Arial"/>
                <a:sym typeface="Arial"/>
              </a:rPr>
              <a:t>text/html</a:t>
            </a:r>
            <a:r>
              <a:rPr lang="fr">
                <a:solidFill>
                  <a:srgbClr val="000000"/>
                </a:solidFill>
                <a:latin typeface="Arial"/>
                <a:ea typeface="Arial"/>
                <a:cs typeface="Arial"/>
                <a:sym typeface="Arial"/>
              </a:rPr>
              <a:t>). </a:t>
            </a:r>
            <a:endParaRPr u="sng">
              <a:solidFill>
                <a:schemeClr val="hlink"/>
              </a:solidFill>
              <a:latin typeface="Arial"/>
              <a:ea typeface="Arial"/>
              <a:cs typeface="Arial"/>
              <a:sym typeface="Arial"/>
            </a:endParaRPr>
          </a:p>
          <a:p>
            <a:pPr indent="0" lvl="0" marL="0" rtl="0" algn="l">
              <a:lnSpc>
                <a:spcPct val="100000"/>
              </a:lnSpc>
              <a:spcBef>
                <a:spcPts val="0"/>
              </a:spcBef>
              <a:spcAft>
                <a:spcPts val="0"/>
              </a:spcAft>
              <a:buNone/>
            </a:pPr>
            <a:r>
              <a:rPr b="1" lang="fr" sz="1400">
                <a:solidFill>
                  <a:srgbClr val="000000"/>
                </a:solidFill>
                <a:latin typeface="Arial"/>
                <a:ea typeface="Arial"/>
                <a:cs typeface="Arial"/>
                <a:sym typeface="Arial"/>
              </a:rPr>
              <a:t>Date: </a:t>
            </a:r>
            <a:r>
              <a:rPr lang="fr" sz="1400">
                <a:solidFill>
                  <a:srgbClr val="000000"/>
                </a:solidFill>
                <a:latin typeface="Arial"/>
                <a:ea typeface="Arial"/>
                <a:cs typeface="Arial"/>
                <a:sym typeface="Arial"/>
              </a:rPr>
              <a:t>Date de début de transfert des données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400">
                <a:solidFill>
                  <a:srgbClr val="000000"/>
                </a:solidFill>
                <a:latin typeface="Arial"/>
                <a:ea typeface="Arial"/>
                <a:cs typeface="Arial"/>
                <a:sym typeface="Arial"/>
              </a:rPr>
              <a:t>Expires : </a:t>
            </a:r>
            <a:r>
              <a:rPr lang="fr" sz="1400">
                <a:solidFill>
                  <a:srgbClr val="000000"/>
                </a:solidFill>
                <a:latin typeface="Arial"/>
                <a:ea typeface="Arial"/>
                <a:cs typeface="Arial"/>
                <a:sym typeface="Arial"/>
              </a:rPr>
              <a:t>date limite de consommation des données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400">
                <a:solidFill>
                  <a:srgbClr val="000000"/>
                </a:solidFill>
                <a:latin typeface="Arial"/>
                <a:ea typeface="Arial"/>
                <a:cs typeface="Arial"/>
                <a:sym typeface="Arial"/>
              </a:rPr>
              <a:t>Forwarded:</a:t>
            </a:r>
            <a:r>
              <a:rPr lang="fr" sz="1400">
                <a:solidFill>
                  <a:srgbClr val="000000"/>
                </a:solidFill>
                <a:latin typeface="Arial"/>
                <a:ea typeface="Arial"/>
                <a:cs typeface="Arial"/>
                <a:sym typeface="Arial"/>
              </a:rPr>
              <a:t>Utilisé par les machines intermédiaires entre le browser et le serveur</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400">
                <a:solidFill>
                  <a:srgbClr val="000000"/>
                </a:solidFill>
                <a:latin typeface="Arial"/>
                <a:ea typeface="Arial"/>
                <a:cs typeface="Arial"/>
                <a:sym typeface="Arial"/>
              </a:rPr>
              <a:t>Location : </a:t>
            </a:r>
            <a:r>
              <a:rPr lang="fr" sz="1400">
                <a:solidFill>
                  <a:srgbClr val="000000"/>
                </a:solidFill>
                <a:latin typeface="Arial"/>
                <a:ea typeface="Arial"/>
                <a:cs typeface="Arial"/>
                <a:sym typeface="Arial"/>
              </a:rPr>
              <a:t>Redirection vers une nouvelle URL associée au document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fr" sz="1400">
                <a:solidFill>
                  <a:srgbClr val="000000"/>
                </a:solidFill>
                <a:latin typeface="Arial"/>
                <a:ea typeface="Arial"/>
                <a:cs typeface="Arial"/>
                <a:sym typeface="Arial"/>
              </a:rPr>
              <a:t>Server : </a:t>
            </a:r>
            <a:r>
              <a:rPr lang="fr" sz="1400">
                <a:solidFill>
                  <a:srgbClr val="000000"/>
                </a:solidFill>
                <a:latin typeface="Arial"/>
                <a:ea typeface="Arial"/>
                <a:cs typeface="Arial"/>
                <a:sym typeface="Arial"/>
              </a:rPr>
              <a:t>Caractéristiques du serveur ayant envoyé la réponse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cfe34a00d_0_146"/>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Code Réponse HTTP</a:t>
            </a:r>
            <a:endParaRPr/>
          </a:p>
        </p:txBody>
      </p:sp>
      <p:graphicFrame>
        <p:nvGraphicFramePr>
          <p:cNvPr id="270" name="Google Shape;270;gdcfe34a00d_0_146"/>
          <p:cNvGraphicFramePr/>
          <p:nvPr/>
        </p:nvGraphicFramePr>
        <p:xfrm>
          <a:off x="779900" y="1062825"/>
          <a:ext cx="3000000" cy="3000000"/>
        </p:xfrm>
        <a:graphic>
          <a:graphicData uri="http://schemas.openxmlformats.org/drawingml/2006/table">
            <a:tbl>
              <a:tblPr>
                <a:noFill/>
                <a:tableStyleId>{7CAECD84-A32C-48A7-A789-5A7145262A06}</a:tableStyleId>
              </a:tblPr>
              <a:tblGrid>
                <a:gridCol w="2413000"/>
                <a:gridCol w="2413000"/>
                <a:gridCol w="2413000"/>
              </a:tblGrid>
              <a:tr h="381000">
                <a:tc>
                  <a:txBody>
                    <a:bodyPr/>
                    <a:lstStyle/>
                    <a:p>
                      <a:pPr indent="0" lvl="0" marL="0" rtl="0" algn="l">
                        <a:spcBef>
                          <a:spcPts val="0"/>
                        </a:spcBef>
                        <a:spcAft>
                          <a:spcPts val="0"/>
                        </a:spcAft>
                        <a:buNone/>
                      </a:pPr>
                      <a:r>
                        <a:rPr lang="fr" sz="600"/>
                        <a:t>Code</a:t>
                      </a:r>
                      <a:endParaRPr sz="600"/>
                    </a:p>
                  </a:txBody>
                  <a:tcPr marT="91425" marB="91425" marR="91425" marL="91425"/>
                </a:tc>
                <a:tc>
                  <a:txBody>
                    <a:bodyPr/>
                    <a:lstStyle/>
                    <a:p>
                      <a:pPr indent="0" lvl="0" marL="0" rtl="0" algn="l">
                        <a:spcBef>
                          <a:spcPts val="0"/>
                        </a:spcBef>
                        <a:spcAft>
                          <a:spcPts val="0"/>
                        </a:spcAft>
                        <a:buNone/>
                      </a:pPr>
                      <a:r>
                        <a:rPr lang="fr" sz="600"/>
                        <a:t>Message</a:t>
                      </a:r>
                      <a:endParaRPr sz="600"/>
                    </a:p>
                  </a:txBody>
                  <a:tcPr marT="91425" marB="91425" marR="91425" marL="91425"/>
                </a:tc>
                <a:tc>
                  <a:txBody>
                    <a:bodyPr/>
                    <a:lstStyle/>
                    <a:p>
                      <a:pPr indent="0" lvl="0" marL="0" rtl="0" algn="l">
                        <a:spcBef>
                          <a:spcPts val="0"/>
                        </a:spcBef>
                        <a:spcAft>
                          <a:spcPts val="0"/>
                        </a:spcAft>
                        <a:buNone/>
                      </a:pPr>
                      <a:r>
                        <a:rPr lang="fr" sz="600"/>
                        <a:t>Description</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10x</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Message d'information</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Ces codes ne sont pas utilisés dans la version 1.0 du protocole</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20x</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Réussite</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Ces codes indiquent le bon déroulement de la transaction</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200</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OK</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La requête a été accomplie correctement</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201</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CREATED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Elle suit une commande</a:t>
                      </a:r>
                      <a:r>
                        <a:rPr lang="fr" sz="600">
                          <a:uFill>
                            <a:noFill/>
                          </a:uFill>
                          <a:hlinkClick r:id="rId3"/>
                        </a:rPr>
                        <a:t> POST</a:t>
                      </a:r>
                      <a:r>
                        <a:rPr lang="fr" sz="600"/>
                        <a:t>, elle indique la réussite, le corps du reste du document est sensé indiquer l'</a:t>
                      </a:r>
                      <a:r>
                        <a:rPr lang="fr" sz="600">
                          <a:uFill>
                            <a:noFill/>
                          </a:uFill>
                          <a:hlinkClick r:id="rId4"/>
                        </a:rPr>
                        <a:t>URL</a:t>
                      </a:r>
                      <a:r>
                        <a:rPr lang="fr" sz="600"/>
                        <a:t> à laquelle le document nouvellement créé devrait se trouver.</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202</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ACCEPTED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La requête a été acceptée, mais la procédure qui suit n'a pas été accomplie</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203</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PARTIAL INFORMATION</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Lorsque ce code est reçu en réponse à une commande</a:t>
                      </a:r>
                      <a:r>
                        <a:rPr lang="fr" sz="600">
                          <a:uFill>
                            <a:noFill/>
                          </a:uFill>
                          <a:hlinkClick r:id="rId5"/>
                        </a:rPr>
                        <a:t> GET</a:t>
                      </a:r>
                      <a:r>
                        <a:rPr lang="fr" sz="600"/>
                        <a:t>, cela indique que la réponse n'est pas complète.</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204</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NO RESPONSE</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Le serveur a reçu la requête mais il n'y a pas d'information à renvoyer</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205</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RESET CONTENT</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Le serveur indique au navigateur de supprimer le contenu des champs d'un formulaire</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206</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PARTIAL CONTENT</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Il s'agit d'une réponse à une requête comportant l'en-tête range. Le serveur doit indiquer l'en-tête content-Range</a:t>
                      </a:r>
                      <a:endParaRPr sz="6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cfe34a00d_0_151"/>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Code Réponse HTTP</a:t>
            </a:r>
            <a:endParaRPr/>
          </a:p>
        </p:txBody>
      </p:sp>
      <p:graphicFrame>
        <p:nvGraphicFramePr>
          <p:cNvPr id="276" name="Google Shape;276;gdcfe34a00d_0_151"/>
          <p:cNvGraphicFramePr/>
          <p:nvPr/>
        </p:nvGraphicFramePr>
        <p:xfrm>
          <a:off x="779900" y="1062825"/>
          <a:ext cx="3000000" cy="3000000"/>
        </p:xfrm>
        <a:graphic>
          <a:graphicData uri="http://schemas.openxmlformats.org/drawingml/2006/table">
            <a:tbl>
              <a:tblPr>
                <a:noFill/>
                <a:tableStyleId>{7CAECD84-A32C-48A7-A789-5A7145262A06}</a:tableStyleId>
              </a:tblPr>
              <a:tblGrid>
                <a:gridCol w="997675"/>
                <a:gridCol w="2005675"/>
                <a:gridCol w="4235650"/>
              </a:tblGrid>
              <a:tr h="381000">
                <a:tc>
                  <a:txBody>
                    <a:bodyPr/>
                    <a:lstStyle/>
                    <a:p>
                      <a:pPr indent="0" lvl="0" marL="0" rtl="0" algn="l">
                        <a:spcBef>
                          <a:spcPts val="0"/>
                        </a:spcBef>
                        <a:spcAft>
                          <a:spcPts val="0"/>
                        </a:spcAft>
                        <a:buNone/>
                      </a:pPr>
                      <a:r>
                        <a:rPr lang="fr" sz="600"/>
                        <a:t>Code</a:t>
                      </a:r>
                      <a:endParaRPr sz="600"/>
                    </a:p>
                  </a:txBody>
                  <a:tcPr marT="91425" marB="91425" marR="91425" marL="91425"/>
                </a:tc>
                <a:tc>
                  <a:txBody>
                    <a:bodyPr/>
                    <a:lstStyle/>
                    <a:p>
                      <a:pPr indent="0" lvl="0" marL="0" rtl="0" algn="l">
                        <a:spcBef>
                          <a:spcPts val="0"/>
                        </a:spcBef>
                        <a:spcAft>
                          <a:spcPts val="0"/>
                        </a:spcAft>
                        <a:buNone/>
                      </a:pPr>
                      <a:r>
                        <a:rPr lang="fr" sz="600"/>
                        <a:t>Message</a:t>
                      </a:r>
                      <a:endParaRPr sz="600"/>
                    </a:p>
                  </a:txBody>
                  <a:tcPr marT="91425" marB="91425" marR="91425" marL="91425"/>
                </a:tc>
                <a:tc>
                  <a:txBody>
                    <a:bodyPr/>
                    <a:lstStyle/>
                    <a:p>
                      <a:pPr indent="0" lvl="0" marL="0" rtl="0" algn="l">
                        <a:spcBef>
                          <a:spcPts val="0"/>
                        </a:spcBef>
                        <a:spcAft>
                          <a:spcPts val="0"/>
                        </a:spcAft>
                        <a:buNone/>
                      </a:pPr>
                      <a:r>
                        <a:rPr lang="fr" sz="600"/>
                        <a:t>Description</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30x</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Redirection</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Ces codes indiquent que la ressource n'est plus à l'emplacement indiqué</a:t>
                      </a:r>
                      <a:endParaRPr sz="600"/>
                    </a:p>
                  </a:txBody>
                  <a:tcPr marT="91425" marB="91425" marR="91425" marL="91425"/>
                </a:tc>
              </a:tr>
              <a:tr h="236000">
                <a:tc>
                  <a:txBody>
                    <a:bodyPr/>
                    <a:lstStyle/>
                    <a:p>
                      <a:pPr indent="0" lvl="0" marL="0" marR="0" rtl="0" algn="l">
                        <a:lnSpc>
                          <a:spcPct val="100000"/>
                        </a:lnSpc>
                        <a:spcBef>
                          <a:spcPts val="0"/>
                        </a:spcBef>
                        <a:spcAft>
                          <a:spcPts val="0"/>
                        </a:spcAft>
                        <a:buNone/>
                      </a:pPr>
                      <a:r>
                        <a:rPr lang="fr" sz="600"/>
                        <a:t>301</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MOVED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Les données demandées ont été transférées à une nouvelle adresse</a:t>
                      </a:r>
                      <a:endParaRPr sz="600"/>
                    </a:p>
                  </a:txBody>
                  <a:tcPr marT="91425" marB="91425" marR="91425" marL="91425"/>
                </a:tc>
              </a:tr>
              <a:tr h="229100">
                <a:tc>
                  <a:txBody>
                    <a:bodyPr/>
                    <a:lstStyle/>
                    <a:p>
                      <a:pPr indent="0" lvl="0" marL="0" marR="0" rtl="0" algn="l">
                        <a:lnSpc>
                          <a:spcPct val="100000"/>
                        </a:lnSpc>
                        <a:spcBef>
                          <a:spcPts val="0"/>
                        </a:spcBef>
                        <a:spcAft>
                          <a:spcPts val="0"/>
                        </a:spcAft>
                        <a:buNone/>
                      </a:pPr>
                      <a:r>
                        <a:rPr lang="fr" sz="600"/>
                        <a:t>302</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FOUND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Les données demandées sont à une nouvelle URL, mais ont cependant peut-être été déplacées depuis...</a:t>
                      </a:r>
                      <a:endParaRPr sz="600"/>
                    </a:p>
                  </a:txBody>
                  <a:tcPr marT="91425" marB="91425" marR="91425" marL="91425"/>
                </a:tc>
              </a:tr>
              <a:tr h="277425">
                <a:tc>
                  <a:txBody>
                    <a:bodyPr/>
                    <a:lstStyle/>
                    <a:p>
                      <a:pPr indent="0" lvl="0" marL="0" marR="0" rtl="0" algn="l">
                        <a:lnSpc>
                          <a:spcPct val="100000"/>
                        </a:lnSpc>
                        <a:spcBef>
                          <a:spcPts val="0"/>
                        </a:spcBef>
                        <a:spcAft>
                          <a:spcPts val="0"/>
                        </a:spcAft>
                        <a:buNone/>
                      </a:pPr>
                      <a:r>
                        <a:rPr lang="fr" sz="600"/>
                        <a:t>303</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METHOD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Cela implique que le client doit essayer une nouvelle adresse, en essayant de préférence une autre méthode que</a:t>
                      </a:r>
                      <a:r>
                        <a:rPr lang="fr" sz="600">
                          <a:uFill>
                            <a:noFill/>
                          </a:uFill>
                          <a:hlinkClick r:id="rId3"/>
                        </a:rPr>
                        <a:t> GET</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304</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NOT MODIFIED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Si le client a effectué une commande</a:t>
                      </a:r>
                      <a:r>
                        <a:rPr lang="fr" sz="600">
                          <a:uFill>
                            <a:noFill/>
                          </a:uFill>
                          <a:hlinkClick r:id="rId4"/>
                        </a:rPr>
                        <a:t> GET</a:t>
                      </a:r>
                      <a:r>
                        <a:rPr lang="fr" sz="600"/>
                        <a:t> conditionnelle (en demandant si le document a été modifié depuis la dernière fois) et que le document n'a pas été modifié il renvoie ce code.</a:t>
                      </a:r>
                      <a:endParaRPr sz="600"/>
                    </a:p>
                  </a:txBody>
                  <a:tcPr marT="91425" marB="91425" marR="91425" marL="91425"/>
                </a:tc>
              </a:tr>
              <a:tr h="242925">
                <a:tc>
                  <a:txBody>
                    <a:bodyPr/>
                    <a:lstStyle/>
                    <a:p>
                      <a:pPr indent="0" lvl="0" marL="0" marR="0" rtl="0" algn="l">
                        <a:lnSpc>
                          <a:spcPct val="100000"/>
                        </a:lnSpc>
                        <a:spcBef>
                          <a:spcPts val="0"/>
                        </a:spcBef>
                        <a:spcAft>
                          <a:spcPts val="0"/>
                        </a:spcAft>
                        <a:buNone/>
                      </a:pPr>
                      <a:r>
                        <a:rPr lang="fr" sz="600"/>
                        <a:t>40x</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Erreur due au client</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Ces codes indiquent que la requête est incorrecte</a:t>
                      </a:r>
                      <a:endParaRPr sz="600"/>
                    </a:p>
                  </a:txBody>
                  <a:tcPr marT="91425" marB="91425" marR="91425" marL="91425"/>
                </a:tc>
              </a:tr>
              <a:tr h="381000">
                <a:tc>
                  <a:txBody>
                    <a:bodyPr/>
                    <a:lstStyle/>
                    <a:p>
                      <a:pPr indent="0" lvl="0" marL="0" rtl="0" algn="l">
                        <a:spcBef>
                          <a:spcPts val="0"/>
                        </a:spcBef>
                        <a:spcAft>
                          <a:spcPts val="0"/>
                        </a:spcAft>
                        <a:buNone/>
                      </a:pPr>
                      <a:r>
                        <a:rPr lang="fr" sz="600"/>
                        <a:t>400</a:t>
                      </a:r>
                      <a:endParaRPr sz="600"/>
                    </a:p>
                  </a:txBody>
                  <a:tcPr marT="91425" marB="91425" marR="91425" marL="91425"/>
                </a:tc>
                <a:tc>
                  <a:txBody>
                    <a:bodyPr/>
                    <a:lstStyle/>
                    <a:p>
                      <a:pPr indent="0" lvl="0" marL="0" rtl="0" algn="l">
                        <a:spcBef>
                          <a:spcPts val="0"/>
                        </a:spcBef>
                        <a:spcAft>
                          <a:spcPts val="0"/>
                        </a:spcAft>
                        <a:buNone/>
                      </a:pPr>
                      <a:r>
                        <a:rPr lang="fr" sz="600"/>
                        <a:t>BAD REQUEST</a:t>
                      </a:r>
                      <a:endParaRPr sz="600"/>
                    </a:p>
                  </a:txBody>
                  <a:tcPr marT="91425" marB="91425" marR="91425" marL="91425"/>
                </a:tc>
                <a:tc>
                  <a:txBody>
                    <a:bodyPr/>
                    <a:lstStyle/>
                    <a:p>
                      <a:pPr indent="0" lvl="0" marL="0" rtl="0" algn="l">
                        <a:spcBef>
                          <a:spcPts val="0"/>
                        </a:spcBef>
                        <a:spcAft>
                          <a:spcPts val="0"/>
                        </a:spcAft>
                        <a:buNone/>
                      </a:pPr>
                      <a:r>
                        <a:rPr lang="fr" sz="600"/>
                        <a:t>La syntaxe de la requête est mal formulée ou est impossible à satisfaire</a:t>
                      </a:r>
                      <a:endParaRPr sz="600"/>
                    </a:p>
                  </a:txBody>
                  <a:tcPr marT="91425" marB="91425" marR="91425" marL="91425"/>
                </a:tc>
              </a:tr>
              <a:tr h="381000">
                <a:tc>
                  <a:txBody>
                    <a:bodyPr/>
                    <a:lstStyle/>
                    <a:p>
                      <a:pPr indent="0" lvl="0" marL="0" rtl="0" algn="l">
                        <a:spcBef>
                          <a:spcPts val="0"/>
                        </a:spcBef>
                        <a:spcAft>
                          <a:spcPts val="0"/>
                        </a:spcAft>
                        <a:buNone/>
                      </a:pPr>
                      <a:r>
                        <a:rPr lang="fr" sz="600"/>
                        <a:t>401</a:t>
                      </a:r>
                      <a:endParaRPr sz="600"/>
                    </a:p>
                  </a:txBody>
                  <a:tcPr marT="91425" marB="91425" marR="91425" marL="91425"/>
                </a:tc>
                <a:tc>
                  <a:txBody>
                    <a:bodyPr/>
                    <a:lstStyle/>
                    <a:p>
                      <a:pPr indent="0" lvl="0" marL="0" rtl="0" algn="l">
                        <a:spcBef>
                          <a:spcPts val="0"/>
                        </a:spcBef>
                        <a:spcAft>
                          <a:spcPts val="0"/>
                        </a:spcAft>
                        <a:buNone/>
                      </a:pPr>
                      <a:r>
                        <a:rPr lang="fr" sz="600"/>
                        <a:t>UNAUTHORIZED</a:t>
                      </a:r>
                      <a:endParaRPr sz="600"/>
                    </a:p>
                  </a:txBody>
                  <a:tcPr marT="91425" marB="91425" marR="91425" marL="91425"/>
                </a:tc>
                <a:tc>
                  <a:txBody>
                    <a:bodyPr/>
                    <a:lstStyle/>
                    <a:p>
                      <a:pPr indent="0" lvl="0" marL="0" rtl="0" algn="l">
                        <a:spcBef>
                          <a:spcPts val="0"/>
                        </a:spcBef>
                        <a:spcAft>
                          <a:spcPts val="0"/>
                        </a:spcAft>
                        <a:buNone/>
                      </a:pPr>
                      <a:r>
                        <a:rPr lang="fr" sz="600"/>
                        <a:t>Le paramètre du message donne les spécifications des formes d'autorisation acceptables. Le client doit reformuler sa requête avec les bonnes données d'autorisation</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402</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PAYMENT REQUIRED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Le client doit reformuler sa demande avec les bonnes données de paiement</a:t>
                      </a:r>
                      <a:endParaRPr sz="600"/>
                    </a:p>
                  </a:txBody>
                  <a:tcPr marT="91425" marB="91425" marR="91425" marL="91425"/>
                </a:tc>
              </a:tr>
              <a:tr h="229100">
                <a:tc>
                  <a:txBody>
                    <a:bodyPr/>
                    <a:lstStyle/>
                    <a:p>
                      <a:pPr indent="0" lvl="0" marL="0" marR="0" rtl="0" algn="l">
                        <a:lnSpc>
                          <a:spcPct val="100000"/>
                        </a:lnSpc>
                        <a:spcBef>
                          <a:spcPts val="0"/>
                        </a:spcBef>
                        <a:spcAft>
                          <a:spcPts val="0"/>
                        </a:spcAft>
                        <a:buNone/>
                      </a:pPr>
                      <a:r>
                        <a:rPr lang="fr" sz="600"/>
                        <a:t>403</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FORBIDDEN</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L'accès à la ressource est tout simplement interdit</a:t>
                      </a:r>
                      <a:endParaRPr sz="600"/>
                    </a:p>
                  </a:txBody>
                  <a:tcPr marT="91425" marB="91425" marR="91425" marL="91425"/>
                </a:tc>
              </a:tr>
              <a:tr h="381000">
                <a:tc>
                  <a:txBody>
                    <a:bodyPr/>
                    <a:lstStyle/>
                    <a:p>
                      <a:pPr indent="0" lvl="0" marL="0" marR="0" rtl="0" algn="l">
                        <a:lnSpc>
                          <a:spcPct val="100000"/>
                        </a:lnSpc>
                        <a:spcBef>
                          <a:spcPts val="0"/>
                        </a:spcBef>
                        <a:spcAft>
                          <a:spcPts val="0"/>
                        </a:spcAft>
                        <a:buNone/>
                      </a:pPr>
                      <a:r>
                        <a:rPr lang="fr" sz="600"/>
                        <a:t>404</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NOT FOUND</a:t>
                      </a:r>
                      <a:endParaRPr sz="600"/>
                    </a:p>
                  </a:txBody>
                  <a:tcPr marT="91425" marB="91425" marR="91425" marL="91425"/>
                </a:tc>
                <a:tc>
                  <a:txBody>
                    <a:bodyPr/>
                    <a:lstStyle/>
                    <a:p>
                      <a:pPr indent="0" lvl="0" marL="0" marR="0" rtl="0" algn="l">
                        <a:lnSpc>
                          <a:spcPct val="100000"/>
                        </a:lnSpc>
                        <a:spcBef>
                          <a:spcPts val="0"/>
                        </a:spcBef>
                        <a:spcAft>
                          <a:spcPts val="0"/>
                        </a:spcAft>
                        <a:buNone/>
                      </a:pPr>
                      <a:r>
                        <a:rPr lang="fr" sz="600"/>
                        <a:t>Classique! Le serveur n'a rien trouvé à l'adresse spécifiée. Parti sans laisser d'adresse... :)</a:t>
                      </a:r>
                      <a:endParaRPr sz="6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cfe34a00d_0_156"/>
          <p:cNvSpPr txBox="1"/>
          <p:nvPr>
            <p:ph type="title"/>
          </p:nvPr>
        </p:nvSpPr>
        <p:spPr>
          <a:xfrm>
            <a:off x="443225" y="237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Code Réponse HTTP</a:t>
            </a:r>
            <a:endParaRPr/>
          </a:p>
        </p:txBody>
      </p:sp>
      <p:graphicFrame>
        <p:nvGraphicFramePr>
          <p:cNvPr id="282" name="Google Shape;282;gdcfe34a00d_0_156"/>
          <p:cNvGraphicFramePr/>
          <p:nvPr/>
        </p:nvGraphicFramePr>
        <p:xfrm>
          <a:off x="759200" y="752125"/>
          <a:ext cx="3000000" cy="3000000"/>
        </p:xfrm>
        <a:graphic>
          <a:graphicData uri="http://schemas.openxmlformats.org/drawingml/2006/table">
            <a:tbl>
              <a:tblPr>
                <a:noFill/>
                <a:tableStyleId>{7CAECD84-A32C-48A7-A789-5A7145262A06}</a:tableStyleId>
              </a:tblPr>
              <a:tblGrid>
                <a:gridCol w="1087425"/>
                <a:gridCol w="1563800"/>
                <a:gridCol w="4587775"/>
              </a:tblGrid>
              <a:tr h="222200">
                <a:tc>
                  <a:txBody>
                    <a:bodyPr/>
                    <a:lstStyle/>
                    <a:p>
                      <a:pPr indent="0" lvl="0" marL="0" rtl="0" algn="l">
                        <a:spcBef>
                          <a:spcPts val="0"/>
                        </a:spcBef>
                        <a:spcAft>
                          <a:spcPts val="0"/>
                        </a:spcAft>
                        <a:buNone/>
                      </a:pPr>
                      <a:r>
                        <a:rPr lang="fr" sz="600"/>
                        <a:t>Code</a:t>
                      </a:r>
                      <a:endParaRPr sz="600"/>
                    </a:p>
                  </a:txBody>
                  <a:tcPr marT="91425" marB="91425" marR="91425" marL="91425"/>
                </a:tc>
                <a:tc>
                  <a:txBody>
                    <a:bodyPr/>
                    <a:lstStyle/>
                    <a:p>
                      <a:pPr indent="0" lvl="0" marL="0" rtl="0" algn="l">
                        <a:spcBef>
                          <a:spcPts val="0"/>
                        </a:spcBef>
                        <a:spcAft>
                          <a:spcPts val="0"/>
                        </a:spcAft>
                        <a:buNone/>
                      </a:pPr>
                      <a:r>
                        <a:rPr lang="fr" sz="600"/>
                        <a:t>Message</a:t>
                      </a:r>
                      <a:endParaRPr sz="600"/>
                    </a:p>
                  </a:txBody>
                  <a:tcPr marT="91425" marB="91425" marR="91425" marL="91425"/>
                </a:tc>
                <a:tc>
                  <a:txBody>
                    <a:bodyPr/>
                    <a:lstStyle/>
                    <a:p>
                      <a:pPr indent="0" lvl="0" marL="0" rtl="0" algn="l">
                        <a:spcBef>
                          <a:spcPts val="0"/>
                        </a:spcBef>
                        <a:spcAft>
                          <a:spcPts val="0"/>
                        </a:spcAft>
                        <a:buNone/>
                      </a:pPr>
                      <a:r>
                        <a:rPr lang="fr" sz="600"/>
                        <a:t>Description</a:t>
                      </a:r>
                      <a:endParaRPr sz="600"/>
                    </a:p>
                  </a:txBody>
                  <a:tcPr marT="91425" marB="91425" marR="91425" marL="91425"/>
                </a:tc>
              </a:tr>
              <a:tr h="270550">
                <a:tc>
                  <a:txBody>
                    <a:bodyPr/>
                    <a:lstStyle/>
                    <a:p>
                      <a:pPr indent="0" lvl="0" marL="0" rtl="0" algn="l">
                        <a:spcBef>
                          <a:spcPts val="0"/>
                        </a:spcBef>
                        <a:spcAft>
                          <a:spcPts val="0"/>
                        </a:spcAft>
                        <a:buNone/>
                      </a:pPr>
                      <a:r>
                        <a:rPr lang="fr" sz="700"/>
                        <a:t>400</a:t>
                      </a:r>
                      <a:endParaRPr sz="700"/>
                    </a:p>
                  </a:txBody>
                  <a:tcPr marT="91425" marB="91425" marR="91425" marL="91425"/>
                </a:tc>
                <a:tc>
                  <a:txBody>
                    <a:bodyPr/>
                    <a:lstStyle/>
                    <a:p>
                      <a:pPr indent="0" lvl="0" marL="0" rtl="0" algn="l">
                        <a:spcBef>
                          <a:spcPts val="0"/>
                        </a:spcBef>
                        <a:spcAft>
                          <a:spcPts val="0"/>
                        </a:spcAft>
                        <a:buNone/>
                      </a:pPr>
                      <a:r>
                        <a:rPr lang="fr" sz="700"/>
                        <a:t>BAD REQUEST</a:t>
                      </a:r>
                      <a:endParaRPr sz="700"/>
                    </a:p>
                  </a:txBody>
                  <a:tcPr marT="91425" marB="91425" marR="91425" marL="91425"/>
                </a:tc>
                <a:tc>
                  <a:txBody>
                    <a:bodyPr/>
                    <a:lstStyle/>
                    <a:p>
                      <a:pPr indent="0" lvl="0" marL="0" rtl="0" algn="l">
                        <a:spcBef>
                          <a:spcPts val="0"/>
                        </a:spcBef>
                        <a:spcAft>
                          <a:spcPts val="0"/>
                        </a:spcAft>
                        <a:buNone/>
                      </a:pPr>
                      <a:r>
                        <a:rPr lang="fr" sz="700"/>
                        <a:t>La syntaxe de la requête est mal formulée ou est impossible à satisfaire</a:t>
                      </a:r>
                      <a:endParaRPr sz="700"/>
                    </a:p>
                  </a:txBody>
                  <a:tcPr marT="91425" marB="91425" marR="91425" marL="91425"/>
                </a:tc>
              </a:tr>
              <a:tr h="270525">
                <a:tc>
                  <a:txBody>
                    <a:bodyPr/>
                    <a:lstStyle/>
                    <a:p>
                      <a:pPr indent="0" lvl="0" marL="0" rtl="0" algn="l">
                        <a:spcBef>
                          <a:spcPts val="0"/>
                        </a:spcBef>
                        <a:spcAft>
                          <a:spcPts val="0"/>
                        </a:spcAft>
                        <a:buNone/>
                      </a:pPr>
                      <a:r>
                        <a:rPr lang="fr" sz="700"/>
                        <a:t>401</a:t>
                      </a:r>
                      <a:endParaRPr sz="700"/>
                    </a:p>
                  </a:txBody>
                  <a:tcPr marT="91425" marB="91425" marR="91425" marL="91425"/>
                </a:tc>
                <a:tc>
                  <a:txBody>
                    <a:bodyPr/>
                    <a:lstStyle/>
                    <a:p>
                      <a:pPr indent="0" lvl="0" marL="0" rtl="0" algn="l">
                        <a:spcBef>
                          <a:spcPts val="0"/>
                        </a:spcBef>
                        <a:spcAft>
                          <a:spcPts val="0"/>
                        </a:spcAft>
                        <a:buNone/>
                      </a:pPr>
                      <a:r>
                        <a:rPr lang="fr" sz="700"/>
                        <a:t>UNAUTHORIZED</a:t>
                      </a:r>
                      <a:endParaRPr sz="700"/>
                    </a:p>
                  </a:txBody>
                  <a:tcPr marT="91425" marB="91425" marR="91425" marL="91425"/>
                </a:tc>
                <a:tc>
                  <a:txBody>
                    <a:bodyPr/>
                    <a:lstStyle/>
                    <a:p>
                      <a:pPr indent="0" lvl="0" marL="0" rtl="0" algn="l">
                        <a:spcBef>
                          <a:spcPts val="0"/>
                        </a:spcBef>
                        <a:spcAft>
                          <a:spcPts val="0"/>
                        </a:spcAft>
                        <a:buNone/>
                      </a:pPr>
                      <a:r>
                        <a:rPr lang="fr" sz="500"/>
                        <a:t>Le paramètre du message donne les spécifications des formes d'autorisation acceptables. Le client doit reformuler sa requête avec les bonnes données d'autorisation</a:t>
                      </a:r>
                      <a:endParaRPr sz="500"/>
                    </a:p>
                  </a:txBody>
                  <a:tcPr marT="91425" marB="91425" marR="91425" marL="91425"/>
                </a:tc>
              </a:tr>
              <a:tr h="263625">
                <a:tc>
                  <a:txBody>
                    <a:bodyPr/>
                    <a:lstStyle/>
                    <a:p>
                      <a:pPr indent="0" lvl="0" marL="0" marR="0" rtl="0" algn="l">
                        <a:lnSpc>
                          <a:spcPct val="100000"/>
                        </a:lnSpc>
                        <a:spcBef>
                          <a:spcPts val="0"/>
                        </a:spcBef>
                        <a:spcAft>
                          <a:spcPts val="0"/>
                        </a:spcAft>
                        <a:buNone/>
                      </a:pPr>
                      <a:r>
                        <a:rPr lang="fr" sz="700"/>
                        <a:t>402</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PAYMENT REQUIRED</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Le client doit reformuler sa demande avec les bonnes données de paiement</a:t>
                      </a:r>
                      <a:endParaRPr sz="700"/>
                    </a:p>
                  </a:txBody>
                  <a:tcPr marT="91425" marB="91425" marR="91425" marL="91425"/>
                </a:tc>
              </a:tr>
              <a:tr h="381000">
                <a:tc>
                  <a:txBody>
                    <a:bodyPr/>
                    <a:lstStyle/>
                    <a:p>
                      <a:pPr indent="0" lvl="0" marL="0" marR="0" rtl="0" algn="l">
                        <a:lnSpc>
                          <a:spcPct val="100000"/>
                        </a:lnSpc>
                        <a:spcBef>
                          <a:spcPts val="0"/>
                        </a:spcBef>
                        <a:spcAft>
                          <a:spcPts val="0"/>
                        </a:spcAft>
                        <a:buNone/>
                      </a:pPr>
                      <a:r>
                        <a:rPr lang="fr" sz="700"/>
                        <a:t>403</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FORBIDDEN</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L'accès à la ressource est tout simplement interdit</a:t>
                      </a:r>
                      <a:endParaRPr sz="700"/>
                    </a:p>
                  </a:txBody>
                  <a:tcPr marT="91425" marB="91425" marR="91425" marL="91425"/>
                </a:tc>
              </a:tr>
              <a:tr h="263625">
                <a:tc>
                  <a:txBody>
                    <a:bodyPr/>
                    <a:lstStyle/>
                    <a:p>
                      <a:pPr indent="0" lvl="0" marL="0" marR="0" rtl="0" algn="l">
                        <a:lnSpc>
                          <a:spcPct val="100000"/>
                        </a:lnSpc>
                        <a:spcBef>
                          <a:spcPts val="0"/>
                        </a:spcBef>
                        <a:spcAft>
                          <a:spcPts val="0"/>
                        </a:spcAft>
                        <a:buNone/>
                      </a:pPr>
                      <a:r>
                        <a:rPr lang="fr" sz="700"/>
                        <a:t>404</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NOT FOUND</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Classique! Le serveur n'a rien trouvé à l'adresse spécifiée. Parti sans laisser d'adresse... :)</a:t>
                      </a:r>
                      <a:endParaRPr sz="700"/>
                    </a:p>
                  </a:txBody>
                  <a:tcPr marT="91425" marB="91425" marR="91425" marL="91425"/>
                </a:tc>
              </a:tr>
              <a:tr h="381000">
                <a:tc>
                  <a:txBody>
                    <a:bodyPr/>
                    <a:lstStyle/>
                    <a:p>
                      <a:pPr indent="0" lvl="0" marL="0" marR="0" rtl="0" algn="l">
                        <a:lnSpc>
                          <a:spcPct val="100000"/>
                        </a:lnSpc>
                        <a:spcBef>
                          <a:spcPts val="0"/>
                        </a:spcBef>
                        <a:spcAft>
                          <a:spcPts val="0"/>
                        </a:spcAft>
                        <a:buNone/>
                      </a:pPr>
                      <a:r>
                        <a:rPr lang="fr" sz="700"/>
                        <a:t>50x</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Erreur due au serveur</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Ces codes indiquent qu'il y a eu une erreur interne du serveur</a:t>
                      </a:r>
                      <a:endParaRPr sz="700"/>
                    </a:p>
                  </a:txBody>
                  <a:tcPr marT="91425" marB="91425" marR="91425" marL="91425"/>
                </a:tc>
              </a:tr>
              <a:tr h="381000">
                <a:tc>
                  <a:txBody>
                    <a:bodyPr/>
                    <a:lstStyle/>
                    <a:p>
                      <a:pPr indent="0" lvl="0" marL="0" marR="0" rtl="0" algn="l">
                        <a:lnSpc>
                          <a:spcPct val="100000"/>
                        </a:lnSpc>
                        <a:spcBef>
                          <a:spcPts val="0"/>
                        </a:spcBef>
                        <a:spcAft>
                          <a:spcPts val="0"/>
                        </a:spcAft>
                        <a:buNone/>
                      </a:pPr>
                      <a:r>
                        <a:rPr lang="fr" sz="700"/>
                        <a:t>500</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INTERNAL ERROR</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Le serveur a rencontré une condition inattendue qui l'a empêché de donner suite à la demande (comme quoi il leur en arrive des trucs aux serveurs...)</a:t>
                      </a:r>
                      <a:endParaRPr sz="700"/>
                    </a:p>
                  </a:txBody>
                  <a:tcPr marT="91425" marB="91425" marR="91425" marL="91425"/>
                </a:tc>
              </a:tr>
              <a:tr h="263625">
                <a:tc>
                  <a:txBody>
                    <a:bodyPr/>
                    <a:lstStyle/>
                    <a:p>
                      <a:pPr indent="0" lvl="0" marL="0" marR="0" rtl="0" algn="l">
                        <a:lnSpc>
                          <a:spcPct val="100000"/>
                        </a:lnSpc>
                        <a:spcBef>
                          <a:spcPts val="0"/>
                        </a:spcBef>
                        <a:spcAft>
                          <a:spcPts val="0"/>
                        </a:spcAft>
                        <a:buNone/>
                      </a:pPr>
                      <a:r>
                        <a:rPr lang="fr" sz="700"/>
                        <a:t>501</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NOT IMPLEMENTED</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Le serveur ne supporte pas le service demandé (on ne peut pas tout savoir faire...)</a:t>
                      </a:r>
                      <a:endParaRPr sz="700"/>
                    </a:p>
                  </a:txBody>
                  <a:tcPr marT="91425" marB="91425" marR="91425" marL="91425"/>
                </a:tc>
              </a:tr>
              <a:tr h="306450">
                <a:tc>
                  <a:txBody>
                    <a:bodyPr/>
                    <a:lstStyle/>
                    <a:p>
                      <a:pPr indent="0" lvl="0" marL="0" marR="0" rtl="0" algn="l">
                        <a:lnSpc>
                          <a:spcPct val="100000"/>
                        </a:lnSpc>
                        <a:spcBef>
                          <a:spcPts val="0"/>
                        </a:spcBef>
                        <a:spcAft>
                          <a:spcPts val="0"/>
                        </a:spcAft>
                        <a:buNone/>
                      </a:pPr>
                      <a:r>
                        <a:rPr lang="fr" sz="700"/>
                        <a:t>502</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BAD GATEWAY</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Le serveur a reçu une réponse invalide de la part du serveur auquel il essayait d'accéder en agissant comme une passerelle ou un proxy</a:t>
                      </a:r>
                      <a:endParaRPr sz="700"/>
                    </a:p>
                  </a:txBody>
                  <a:tcPr marT="91425" marB="91425" marR="91425" marL="91425"/>
                </a:tc>
              </a:tr>
              <a:tr h="271925">
                <a:tc>
                  <a:txBody>
                    <a:bodyPr/>
                    <a:lstStyle/>
                    <a:p>
                      <a:pPr indent="0" lvl="0" marL="0" marR="0" rtl="0" algn="l">
                        <a:lnSpc>
                          <a:spcPct val="100000"/>
                        </a:lnSpc>
                        <a:spcBef>
                          <a:spcPts val="0"/>
                        </a:spcBef>
                        <a:spcAft>
                          <a:spcPts val="0"/>
                        </a:spcAft>
                        <a:buNone/>
                      </a:pPr>
                      <a:r>
                        <a:rPr lang="fr" sz="700"/>
                        <a:t>503</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SERVICE UNAVAILABLE</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Le serveur ne peut pas vous répondre à l'instant présent, car le trafic est trop dense (toutes les lignes de votre correspondant sont occupées veuillez rappeler ultérieurement)</a:t>
                      </a:r>
                      <a:endParaRPr sz="700"/>
                    </a:p>
                  </a:txBody>
                  <a:tcPr marT="91425" marB="91425" marR="91425" marL="91425"/>
                </a:tc>
              </a:tr>
              <a:tr h="381000">
                <a:tc>
                  <a:txBody>
                    <a:bodyPr/>
                    <a:lstStyle/>
                    <a:p>
                      <a:pPr indent="0" lvl="0" marL="0" marR="0" rtl="0" algn="l">
                        <a:lnSpc>
                          <a:spcPct val="100000"/>
                        </a:lnSpc>
                        <a:spcBef>
                          <a:spcPts val="0"/>
                        </a:spcBef>
                        <a:spcAft>
                          <a:spcPts val="0"/>
                        </a:spcAft>
                        <a:buNone/>
                      </a:pPr>
                      <a:r>
                        <a:rPr lang="fr" sz="700"/>
                        <a:t>504</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GATEWAY TIMEOUT</a:t>
                      </a:r>
                      <a:endParaRPr sz="700"/>
                    </a:p>
                  </a:txBody>
                  <a:tcPr marT="91425" marB="91425" marR="91425" marL="91425"/>
                </a:tc>
                <a:tc>
                  <a:txBody>
                    <a:bodyPr/>
                    <a:lstStyle/>
                    <a:p>
                      <a:pPr indent="0" lvl="0" marL="0" marR="0" rtl="0" algn="l">
                        <a:lnSpc>
                          <a:spcPct val="100000"/>
                        </a:lnSpc>
                        <a:spcBef>
                          <a:spcPts val="0"/>
                        </a:spcBef>
                        <a:spcAft>
                          <a:spcPts val="0"/>
                        </a:spcAft>
                        <a:buNone/>
                      </a:pPr>
                      <a:r>
                        <a:rPr lang="fr" sz="700"/>
                        <a:t>La réponse du serveur a été trop longue vis-à-vis du temps pendant lequel la passerelle était préparée à l'attendre (le temps qui vous était imparti est maintenant écoulé...)</a:t>
                      </a:r>
                      <a:endParaRPr sz="7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cfe34a00d_0_161"/>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dcfe34a00d_0_161"/>
          <p:cNvSpPr txBox="1"/>
          <p:nvPr>
            <p:ph idx="1" type="body"/>
          </p:nvPr>
        </p:nvSpPr>
        <p:spPr>
          <a:xfrm>
            <a:off x="513075" y="1860600"/>
            <a:ext cx="5407500" cy="29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819150" y="845600"/>
            <a:ext cx="24702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Références</a:t>
            </a:r>
            <a:endParaRPr/>
          </a:p>
        </p:txBody>
      </p:sp>
      <p:sp>
        <p:nvSpPr>
          <p:cNvPr id="142" name="Google Shape;142;p4"/>
          <p:cNvSpPr txBox="1"/>
          <p:nvPr>
            <p:ph idx="1" type="body"/>
          </p:nvPr>
        </p:nvSpPr>
        <p:spPr>
          <a:xfrm>
            <a:off x="494950" y="1588275"/>
            <a:ext cx="8107800" cy="3181800"/>
          </a:xfrm>
          <a:prstGeom prst="rect">
            <a:avLst/>
          </a:prstGeom>
          <a:noFill/>
          <a:ln cap="flat" cmpd="sng" w="9525">
            <a:solidFill>
              <a:srgbClr val="F4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300"/>
              <a:buNone/>
            </a:pPr>
            <a:r>
              <a:rPr lang="fr" sz="2400" u="sng">
                <a:solidFill>
                  <a:schemeClr val="hlink"/>
                </a:solidFill>
                <a:latin typeface="Arial"/>
                <a:ea typeface="Arial"/>
                <a:cs typeface="Arial"/>
                <a:sym typeface="Arial"/>
                <a:hlinkClick r:id="rId3"/>
              </a:rPr>
              <a:t>https://stph.scenari-community.org/bdd/lap2-prs/co/webUC002archi.html?mode=html</a:t>
            </a:r>
            <a:r>
              <a:rPr lang="fr" sz="2400">
                <a:latin typeface="Arial"/>
                <a:ea typeface="Arial"/>
                <a:cs typeface="Arial"/>
                <a:sym typeface="Arial"/>
              </a:rPr>
              <a:t>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fr"/>
              <a:t>INTRODUCTION DEV WEB DYNAMIQUE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443225" y="409875"/>
            <a:ext cx="7505700" cy="119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Architecture Client/Server</a:t>
            </a:r>
            <a:endParaRPr/>
          </a:p>
        </p:txBody>
      </p:sp>
      <p:sp>
        <p:nvSpPr>
          <p:cNvPr id="153" name="Google Shape;153;p5"/>
          <p:cNvSpPr txBox="1"/>
          <p:nvPr>
            <p:ph idx="1" type="body"/>
          </p:nvPr>
        </p:nvSpPr>
        <p:spPr>
          <a:xfrm>
            <a:off x="5654400" y="1125350"/>
            <a:ext cx="2469600" cy="2968800"/>
          </a:xfrm>
          <a:prstGeom prst="rect">
            <a:avLst/>
          </a:prstGeom>
          <a:noFill/>
          <a:ln cap="flat" cmpd="sng" w="9525">
            <a:solidFill>
              <a:srgbClr val="F4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fr"/>
              <a:t>Un système client/serveur fonctionne selon le schéma suivant:</a:t>
            </a:r>
            <a:endParaRPr/>
          </a:p>
          <a:p>
            <a:pPr indent="-311150" lvl="0" marL="457200" rtl="0" algn="l">
              <a:lnSpc>
                <a:spcPct val="115000"/>
              </a:lnSpc>
              <a:spcBef>
                <a:spcPts val="1600"/>
              </a:spcBef>
              <a:spcAft>
                <a:spcPts val="0"/>
              </a:spcAft>
              <a:buSzPts val="1300"/>
              <a:buChar char="●"/>
            </a:pPr>
            <a:r>
              <a:rPr lang="fr"/>
              <a:t>Le client émet une requête vers le serveur grâce à son adresse et à son port, qui désigne un service particulier du serveur</a:t>
            </a:r>
            <a:endParaRPr/>
          </a:p>
          <a:p>
            <a:pPr indent="-311150" lvl="0" marL="457200" rtl="0" algn="l">
              <a:lnSpc>
                <a:spcPct val="115000"/>
              </a:lnSpc>
              <a:spcBef>
                <a:spcPts val="0"/>
              </a:spcBef>
              <a:spcAft>
                <a:spcPts val="0"/>
              </a:spcAft>
              <a:buSzPts val="1300"/>
              <a:buChar char="●"/>
            </a:pPr>
            <a:r>
              <a:rPr lang="fr"/>
              <a:t>Le serveur reçoit la demande et répond à l'aide de l'adresse de la machine client (et de son port)</a:t>
            </a:r>
            <a:endParaRPr/>
          </a:p>
        </p:txBody>
      </p:sp>
      <p:pic>
        <p:nvPicPr>
          <p:cNvPr id="154" name="Google Shape;154;p5"/>
          <p:cNvPicPr preferRelativeResize="0"/>
          <p:nvPr/>
        </p:nvPicPr>
        <p:blipFill>
          <a:blip r:embed="rId3">
            <a:alphaModFix/>
          </a:blip>
          <a:stretch>
            <a:fillRect/>
          </a:stretch>
        </p:blipFill>
        <p:spPr>
          <a:xfrm>
            <a:off x="753050" y="1394598"/>
            <a:ext cx="4113750" cy="190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cfe34a00d_0_16"/>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Avantages </a:t>
            </a:r>
            <a:r>
              <a:rPr lang="fr"/>
              <a:t>Inconvénient</a:t>
            </a:r>
            <a:r>
              <a:rPr lang="fr"/>
              <a:t> Client/Server</a:t>
            </a:r>
            <a:endParaRPr/>
          </a:p>
        </p:txBody>
      </p:sp>
      <p:sp>
        <p:nvSpPr>
          <p:cNvPr id="160" name="Google Shape;160;gdcfe34a00d_0_16"/>
          <p:cNvSpPr txBox="1"/>
          <p:nvPr>
            <p:ph idx="1" type="body"/>
          </p:nvPr>
        </p:nvSpPr>
        <p:spPr>
          <a:xfrm>
            <a:off x="443225" y="1404950"/>
            <a:ext cx="3367800" cy="295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Char char="●"/>
            </a:pPr>
            <a:r>
              <a:rPr b="1" lang="fr">
                <a:solidFill>
                  <a:srgbClr val="000000"/>
                </a:solidFill>
                <a:latin typeface="Arial"/>
                <a:ea typeface="Arial"/>
                <a:cs typeface="Arial"/>
                <a:sym typeface="Arial"/>
              </a:rPr>
              <a:t>Ressources centralisées</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a:solidFill>
                  <a:srgbClr val="000000"/>
                </a:solidFill>
                <a:latin typeface="Arial"/>
                <a:ea typeface="Arial"/>
                <a:cs typeface="Arial"/>
                <a:sym typeface="Arial"/>
              </a:rPr>
              <a:t>Une meilleure sécurité</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a:solidFill>
                  <a:srgbClr val="000000"/>
                </a:solidFill>
                <a:latin typeface="Arial"/>
                <a:ea typeface="Arial"/>
                <a:cs typeface="Arial"/>
                <a:sym typeface="Arial"/>
              </a:rPr>
              <a:t>Une administration au niveau serveur</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a:solidFill>
                  <a:srgbClr val="000000"/>
                </a:solidFill>
                <a:latin typeface="Arial"/>
                <a:ea typeface="Arial"/>
                <a:cs typeface="Arial"/>
                <a:sym typeface="Arial"/>
              </a:rPr>
              <a:t>Un réseau évolutif</a:t>
            </a:r>
            <a:endParaRPr b="1">
              <a:solidFill>
                <a:srgbClr val="000000"/>
              </a:solidFill>
              <a:latin typeface="Arial"/>
              <a:ea typeface="Arial"/>
              <a:cs typeface="Arial"/>
              <a:sym typeface="Arial"/>
            </a:endParaRPr>
          </a:p>
        </p:txBody>
      </p:sp>
      <p:sp>
        <p:nvSpPr>
          <p:cNvPr id="161" name="Google Shape;161;gdcfe34a00d_0_16"/>
          <p:cNvSpPr txBox="1"/>
          <p:nvPr>
            <p:ph idx="1" type="body"/>
          </p:nvPr>
        </p:nvSpPr>
        <p:spPr>
          <a:xfrm>
            <a:off x="4722350" y="1446875"/>
            <a:ext cx="3856800" cy="295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Char char="●"/>
            </a:pPr>
            <a:r>
              <a:rPr b="1" lang="fr">
                <a:solidFill>
                  <a:srgbClr val="000000"/>
                </a:solidFill>
                <a:latin typeface="Arial"/>
                <a:ea typeface="Arial"/>
                <a:cs typeface="Arial"/>
                <a:sym typeface="Arial"/>
              </a:rPr>
              <a:t>un coût élevé </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fr">
                <a:solidFill>
                  <a:srgbClr val="000000"/>
                </a:solidFill>
                <a:latin typeface="Arial"/>
                <a:ea typeface="Arial"/>
                <a:cs typeface="Arial"/>
                <a:sym typeface="Arial"/>
              </a:rPr>
              <a:t>un maillon faible</a:t>
            </a:r>
            <a:endParaRPr b="1">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dcfe34a00d_0_28"/>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Architecture à deux niveaux(2tiers)</a:t>
            </a:r>
            <a:endParaRPr/>
          </a:p>
        </p:txBody>
      </p:sp>
      <p:sp>
        <p:nvSpPr>
          <p:cNvPr id="167" name="Google Shape;167;gdcfe34a00d_0_28"/>
          <p:cNvSpPr txBox="1"/>
          <p:nvPr>
            <p:ph idx="1" type="body"/>
          </p:nvPr>
        </p:nvSpPr>
        <p:spPr>
          <a:xfrm>
            <a:off x="478575" y="1364475"/>
            <a:ext cx="2876700" cy="29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serveur est polyvalent, il est capable de fournir directement l'ensemble des ressources demandées par le client</a:t>
            </a:r>
            <a:endParaRPr/>
          </a:p>
        </p:txBody>
      </p:sp>
      <p:pic>
        <p:nvPicPr>
          <p:cNvPr id="168" name="Google Shape;168;gdcfe34a00d_0_28"/>
          <p:cNvPicPr preferRelativeResize="0"/>
          <p:nvPr/>
        </p:nvPicPr>
        <p:blipFill>
          <a:blip r:embed="rId3">
            <a:alphaModFix/>
          </a:blip>
          <a:stretch>
            <a:fillRect/>
          </a:stretch>
        </p:blipFill>
        <p:spPr>
          <a:xfrm>
            <a:off x="3990950" y="1054325"/>
            <a:ext cx="4856093" cy="347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cfe34a00d_0_35"/>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Architecture à trois niveaux(3tiers)</a:t>
            </a:r>
            <a:endParaRPr/>
          </a:p>
        </p:txBody>
      </p:sp>
      <p:sp>
        <p:nvSpPr>
          <p:cNvPr id="174" name="Google Shape;174;gdcfe34a00d_0_35"/>
          <p:cNvSpPr txBox="1"/>
          <p:nvPr>
            <p:ph idx="1" type="body"/>
          </p:nvPr>
        </p:nvSpPr>
        <p:spPr>
          <a:xfrm>
            <a:off x="478575" y="1364475"/>
            <a:ext cx="2876700" cy="29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es applications au niveau serveur sont délocalisées, chaque serveur est spécialisé dans une tâche (serveur web et serveur de base de données par exemple)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fr"/>
              <a:t>une plus grande flexibilité/souplesse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fr"/>
              <a:t>une plus grande sécurité (la sécurité peut être définie pour chaque service)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fr"/>
              <a:t>de meilleures performances (les tâches sont partagées)</a:t>
            </a:r>
            <a:endParaRPr/>
          </a:p>
        </p:txBody>
      </p:sp>
      <p:pic>
        <p:nvPicPr>
          <p:cNvPr id="175" name="Google Shape;175;gdcfe34a00d_0_35"/>
          <p:cNvPicPr preferRelativeResize="0"/>
          <p:nvPr/>
        </p:nvPicPr>
        <p:blipFill>
          <a:blip r:embed="rId3">
            <a:alphaModFix/>
          </a:blip>
          <a:stretch>
            <a:fillRect/>
          </a:stretch>
        </p:blipFill>
        <p:spPr>
          <a:xfrm>
            <a:off x="3390300" y="1282150"/>
            <a:ext cx="5483926" cy="29613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cfe34a00d_0_44"/>
          <p:cNvSpPr txBox="1"/>
          <p:nvPr>
            <p:ph type="title"/>
          </p:nvPr>
        </p:nvSpPr>
        <p:spPr>
          <a:xfrm>
            <a:off x="443225" y="409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Architecture à multi niveaux(Ntiers)</a:t>
            </a:r>
            <a:endParaRPr/>
          </a:p>
        </p:txBody>
      </p:sp>
      <p:sp>
        <p:nvSpPr>
          <p:cNvPr id="181" name="Google Shape;181;gdcfe34a00d_0_44"/>
          <p:cNvSpPr txBox="1"/>
          <p:nvPr>
            <p:ph idx="1" type="body"/>
          </p:nvPr>
        </p:nvSpPr>
        <p:spPr>
          <a:xfrm>
            <a:off x="478575" y="1364475"/>
            <a:ext cx="2876700" cy="29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L’architecture Multi niveaux mets en relation un ensemble de serveur qui de concert reponde aux requetes</a:t>
            </a:r>
            <a:endParaRPr/>
          </a:p>
        </p:txBody>
      </p:sp>
      <p:pic>
        <p:nvPicPr>
          <p:cNvPr id="182" name="Google Shape;182;gdcfe34a00d_0_44"/>
          <p:cNvPicPr preferRelativeResize="0"/>
          <p:nvPr/>
        </p:nvPicPr>
        <p:blipFill>
          <a:blip r:embed="rId3">
            <a:alphaModFix/>
          </a:blip>
          <a:stretch>
            <a:fillRect/>
          </a:stretch>
        </p:blipFill>
        <p:spPr>
          <a:xfrm>
            <a:off x="5261300" y="1137150"/>
            <a:ext cx="2737663" cy="347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